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3"/>
  </p:notesMasterIdLst>
  <p:handoutMasterIdLst>
    <p:handoutMasterId r:id="rId24"/>
  </p:handoutMasterIdLst>
  <p:sldIdLst>
    <p:sldId id="256" r:id="rId5"/>
    <p:sldId id="258" r:id="rId6"/>
    <p:sldId id="266" r:id="rId7"/>
    <p:sldId id="269" r:id="rId8"/>
    <p:sldId id="264" r:id="rId9"/>
    <p:sldId id="270" r:id="rId10"/>
    <p:sldId id="261" r:id="rId11"/>
    <p:sldId id="272" r:id="rId12"/>
    <p:sldId id="273" r:id="rId13"/>
    <p:sldId id="274" r:id="rId14"/>
    <p:sldId id="283" r:id="rId15"/>
    <p:sldId id="275" r:id="rId16"/>
    <p:sldId id="279" r:id="rId17"/>
    <p:sldId id="280" r:id="rId18"/>
    <p:sldId id="281" r:id="rId19"/>
    <p:sldId id="282" r:id="rId20"/>
    <p:sldId id="277"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66" d="100"/>
          <a:sy n="66" d="100"/>
        </p:scale>
        <p:origin x="632"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12/10/2022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1" y="3626766"/>
            <a:ext cx="4941771" cy="1122202"/>
          </a:xfrm>
        </p:spPr>
        <p:txBody>
          <a:bodyPr/>
          <a:lstStyle/>
          <a:p>
            <a:r>
              <a:rPr lang="en-US" dirty="0"/>
              <a:t>Rising Rates and housing Impact</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4948936"/>
            <a:ext cx="4941770" cy="396660"/>
          </a:xfrm>
        </p:spPr>
        <p:txBody>
          <a:bodyPr>
            <a:normAutofit/>
          </a:bodyPr>
          <a:lstStyle/>
          <a:p>
            <a:r>
              <a:rPr lang="en-US" dirty="0"/>
              <a:t>Justin Bernier, Ankita Sarkar, Kim </a:t>
            </a:r>
            <a:r>
              <a:rPr lang="en-US" dirty="0" err="1"/>
              <a:t>Sernett</a:t>
            </a:r>
            <a:endParaRPr lang="en-US" dirty="0"/>
          </a:p>
        </p:txBody>
      </p:sp>
      <p:sp>
        <p:nvSpPr>
          <p:cNvPr id="4" name="TextBox 3">
            <a:extLst>
              <a:ext uri="{FF2B5EF4-FFF2-40B4-BE49-F238E27FC236}">
                <a16:creationId xmlns:a16="http://schemas.microsoft.com/office/drawing/2014/main" id="{D5AD7BBA-A615-839D-453F-EEA94EB4B5FB}"/>
              </a:ext>
            </a:extLst>
          </p:cNvPr>
          <p:cNvSpPr txBox="1"/>
          <p:nvPr/>
        </p:nvSpPr>
        <p:spPr>
          <a:xfrm>
            <a:off x="254117" y="4884077"/>
            <a:ext cx="5841883" cy="1754326"/>
          </a:xfrm>
          <a:prstGeom prst="rect">
            <a:avLst/>
          </a:prstGeom>
          <a:noFill/>
        </p:spPr>
        <p:txBody>
          <a:bodyPr wrap="square" rtlCol="0">
            <a:spAutoFit/>
          </a:bodyPr>
          <a:lstStyle/>
          <a:p>
            <a:r>
              <a:rPr lang="en-US" b="1" dirty="0">
                <a:solidFill>
                  <a:srgbClr val="FF0000"/>
                </a:solidFill>
              </a:rPr>
              <a:t>6-8 visualizations of data</a:t>
            </a:r>
          </a:p>
          <a:p>
            <a:r>
              <a:rPr lang="en-US" b="1" dirty="0">
                <a:solidFill>
                  <a:srgbClr val="FF0000"/>
                </a:solidFill>
              </a:rPr>
              <a:t>Slides are visually clean and professional</a:t>
            </a:r>
          </a:p>
          <a:p>
            <a:r>
              <a:rPr lang="en-US" b="1" dirty="0">
                <a:solidFill>
                  <a:srgbClr val="FF0000"/>
                </a:solidFill>
              </a:rPr>
              <a:t>Slides are relevant to material</a:t>
            </a:r>
          </a:p>
          <a:p>
            <a:r>
              <a:rPr lang="en-US" b="1" dirty="0">
                <a:solidFill>
                  <a:srgbClr val="FF0000"/>
                </a:solidFill>
              </a:rPr>
              <a:t>Slides effectively demonstrate the project</a:t>
            </a:r>
          </a:p>
          <a:p>
            <a:r>
              <a:rPr lang="en-US" b="1" dirty="0">
                <a:solidFill>
                  <a:srgbClr val="FF0000"/>
                </a:solidFill>
              </a:rPr>
              <a:t>Slides are clear and maintain audience interest</a:t>
            </a:r>
          </a:p>
          <a:p>
            <a:r>
              <a:rPr lang="en-US" b="1" dirty="0">
                <a:solidFill>
                  <a:srgbClr val="FF0000"/>
                </a:solidFill>
              </a:rPr>
              <a:t>About 7 minutes for presentation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BF79967C-30F3-47E3-49F7-13BB296775D8}"/>
              </a:ext>
            </a:extLst>
          </p:cNvPr>
          <p:cNvGraphicFramePr>
            <a:graphicFrameLocks/>
          </p:cNvGraphicFramePr>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5" name="Title 2">
            <a:extLst>
              <a:ext uri="{FF2B5EF4-FFF2-40B4-BE49-F238E27FC236}">
                <a16:creationId xmlns:a16="http://schemas.microsoft.com/office/drawing/2014/main" id="{0568B8FE-691D-A8EB-BD3B-2F2B9B3B0BB5}"/>
              </a:ext>
            </a:extLst>
          </p:cNvPr>
          <p:cNvSpPr>
            <a:spLocks noGrp="1"/>
          </p:cNvSpPr>
          <p:nvPr>
            <p:ph type="title"/>
          </p:nvPr>
        </p:nvSpPr>
        <p:spPr>
          <a:xfrm>
            <a:off x="838200" y="349626"/>
            <a:ext cx="10515600" cy="1325563"/>
          </a:xfrm>
        </p:spPr>
        <p:txBody>
          <a:bodyPr/>
          <a:lstStyle/>
          <a:p>
            <a:r>
              <a:rPr lang="en-US" dirty="0"/>
              <a:t>Graph 7</a:t>
            </a:r>
          </a:p>
        </p:txBody>
      </p:sp>
    </p:spTree>
    <p:extLst>
      <p:ext uri="{BB962C8B-B14F-4D97-AF65-F5344CB8AC3E}">
        <p14:creationId xmlns:p14="http://schemas.microsoft.com/office/powerpoint/2010/main" val="1590426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4CA6-F115-4907-BD33-704CE81DAD68}"/>
              </a:ext>
            </a:extLst>
          </p:cNvPr>
          <p:cNvSpPr>
            <a:spLocks noGrp="1"/>
          </p:cNvSpPr>
          <p:nvPr>
            <p:ph type="title"/>
          </p:nvPr>
        </p:nvSpPr>
        <p:spPr/>
        <p:txBody>
          <a:bodyPr/>
          <a:lstStyle/>
          <a:p>
            <a:endParaRPr lang="en-US"/>
          </a:p>
        </p:txBody>
      </p:sp>
      <p:sp>
        <p:nvSpPr>
          <p:cNvPr id="3" name="SmartArt Placeholder 2">
            <a:extLst>
              <a:ext uri="{FF2B5EF4-FFF2-40B4-BE49-F238E27FC236}">
                <a16:creationId xmlns:a16="http://schemas.microsoft.com/office/drawing/2014/main" id="{8845CAAA-1000-D18A-4F6E-8347D1C9D591}"/>
              </a:ext>
            </a:extLst>
          </p:cNvPr>
          <p:cNvSpPr>
            <a:spLocks noGrp="1"/>
          </p:cNvSpPr>
          <p:nvPr>
            <p:ph type="dgm" sz="quarter" idx="15"/>
          </p:nvPr>
        </p:nvSpPr>
        <p:spPr/>
      </p:sp>
      <p:sp>
        <p:nvSpPr>
          <p:cNvPr id="4" name="Footer Placeholder 3">
            <a:extLst>
              <a:ext uri="{FF2B5EF4-FFF2-40B4-BE49-F238E27FC236}">
                <a16:creationId xmlns:a16="http://schemas.microsoft.com/office/drawing/2014/main" id="{5BD36B80-F559-A15C-F4BA-FF16C95597D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92BB353-0AA5-E6C0-C2CC-D3182239CB62}"/>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6" name="Picture 5">
            <a:extLst>
              <a:ext uri="{FF2B5EF4-FFF2-40B4-BE49-F238E27FC236}">
                <a16:creationId xmlns:a16="http://schemas.microsoft.com/office/drawing/2014/main" id="{4260E910-BE2A-A4D8-BB79-6AD44C630DF9}"/>
              </a:ext>
            </a:extLst>
          </p:cNvPr>
          <p:cNvPicPr>
            <a:picLocks noChangeAspect="1"/>
          </p:cNvPicPr>
          <p:nvPr/>
        </p:nvPicPr>
        <p:blipFill>
          <a:blip r:embed="rId2"/>
          <a:stretch>
            <a:fillRect/>
          </a:stretch>
        </p:blipFill>
        <p:spPr>
          <a:xfrm>
            <a:off x="1338714" y="2190750"/>
            <a:ext cx="8939726" cy="3427559"/>
          </a:xfrm>
          <a:prstGeom prst="rect">
            <a:avLst/>
          </a:prstGeom>
        </p:spPr>
      </p:pic>
    </p:spTree>
    <p:extLst>
      <p:ext uri="{BB962C8B-B14F-4D97-AF65-F5344CB8AC3E}">
        <p14:creationId xmlns:p14="http://schemas.microsoft.com/office/powerpoint/2010/main" val="148087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638E1D0-DA73-0BEC-A76F-A1400FDFAED1}"/>
              </a:ext>
            </a:extLst>
          </p:cNvPr>
          <p:cNvSpPr>
            <a:spLocks noGrp="1"/>
          </p:cNvSpPr>
          <p:nvPr>
            <p:ph type="title"/>
          </p:nvPr>
        </p:nvSpPr>
        <p:spPr>
          <a:xfrm>
            <a:off x="838200" y="349626"/>
            <a:ext cx="10515600" cy="1325563"/>
          </a:xfrm>
        </p:spPr>
        <p:txBody>
          <a:bodyPr/>
          <a:lstStyle/>
          <a:p>
            <a:endParaRPr lang="en-US" dirty="0"/>
          </a:p>
        </p:txBody>
      </p:sp>
      <p:pic>
        <p:nvPicPr>
          <p:cNvPr id="3" name="Picture 2">
            <a:extLst>
              <a:ext uri="{FF2B5EF4-FFF2-40B4-BE49-F238E27FC236}">
                <a16:creationId xmlns:a16="http://schemas.microsoft.com/office/drawing/2014/main" id="{E5A12E6F-99E3-32C8-B767-0CC1720E7AA4}"/>
              </a:ext>
            </a:extLst>
          </p:cNvPr>
          <p:cNvPicPr>
            <a:picLocks noChangeAspect="1"/>
          </p:cNvPicPr>
          <p:nvPr/>
        </p:nvPicPr>
        <p:blipFill>
          <a:blip r:embed="rId2"/>
          <a:stretch>
            <a:fillRect/>
          </a:stretch>
        </p:blipFill>
        <p:spPr>
          <a:xfrm>
            <a:off x="838200" y="1607812"/>
            <a:ext cx="10359992" cy="4316663"/>
          </a:xfrm>
          <a:prstGeom prst="rect">
            <a:avLst/>
          </a:prstGeom>
        </p:spPr>
      </p:pic>
    </p:spTree>
    <p:extLst>
      <p:ext uri="{BB962C8B-B14F-4D97-AF65-F5344CB8AC3E}">
        <p14:creationId xmlns:p14="http://schemas.microsoft.com/office/powerpoint/2010/main" val="88357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568B8FE-691D-A8EB-BD3B-2F2B9B3B0BB5}"/>
              </a:ext>
            </a:extLst>
          </p:cNvPr>
          <p:cNvSpPr>
            <a:spLocks noGrp="1"/>
          </p:cNvSpPr>
          <p:nvPr>
            <p:ph type="title"/>
          </p:nvPr>
        </p:nvSpPr>
        <p:spPr>
          <a:xfrm>
            <a:off x="838200" y="349626"/>
            <a:ext cx="10515600" cy="1325563"/>
          </a:xfrm>
        </p:spPr>
        <p:txBody>
          <a:bodyPr/>
          <a:lstStyle/>
          <a:p>
            <a:r>
              <a:rPr lang="en-US" dirty="0"/>
              <a:t>Correlation of Fed Rates and 15yr &amp; 30YR mtg rates</a:t>
            </a:r>
          </a:p>
        </p:txBody>
      </p:sp>
      <p:pic>
        <p:nvPicPr>
          <p:cNvPr id="3" name="Picture 2">
            <a:extLst>
              <a:ext uri="{FF2B5EF4-FFF2-40B4-BE49-F238E27FC236}">
                <a16:creationId xmlns:a16="http://schemas.microsoft.com/office/drawing/2014/main" id="{2CEF8B82-9863-827E-E5A1-DD79C7B8C2ED}"/>
              </a:ext>
            </a:extLst>
          </p:cNvPr>
          <p:cNvPicPr>
            <a:picLocks noChangeAspect="1"/>
          </p:cNvPicPr>
          <p:nvPr/>
        </p:nvPicPr>
        <p:blipFill>
          <a:blip r:embed="rId2"/>
          <a:stretch>
            <a:fillRect/>
          </a:stretch>
        </p:blipFill>
        <p:spPr>
          <a:xfrm>
            <a:off x="171061" y="1852126"/>
            <a:ext cx="5486400" cy="3657600"/>
          </a:xfrm>
          <a:prstGeom prst="rect">
            <a:avLst/>
          </a:prstGeom>
        </p:spPr>
      </p:pic>
      <p:sp>
        <p:nvSpPr>
          <p:cNvPr id="8" name="TextBox 7">
            <a:extLst>
              <a:ext uri="{FF2B5EF4-FFF2-40B4-BE49-F238E27FC236}">
                <a16:creationId xmlns:a16="http://schemas.microsoft.com/office/drawing/2014/main" id="{77DA0FB3-9F4B-A56A-4B7F-84011BF751CF}"/>
              </a:ext>
            </a:extLst>
          </p:cNvPr>
          <p:cNvSpPr txBox="1"/>
          <p:nvPr/>
        </p:nvSpPr>
        <p:spPr>
          <a:xfrm>
            <a:off x="1604865" y="5784980"/>
            <a:ext cx="1607171" cy="369332"/>
          </a:xfrm>
          <a:prstGeom prst="rect">
            <a:avLst/>
          </a:prstGeom>
          <a:noFill/>
        </p:spPr>
        <p:txBody>
          <a:bodyPr wrap="none" rtlCol="0">
            <a:spAutoFit/>
          </a:bodyPr>
          <a:lstStyle/>
          <a:p>
            <a:r>
              <a:rPr lang="en-US" dirty="0">
                <a:solidFill>
                  <a:srgbClr val="FF0000"/>
                </a:solidFill>
              </a:rPr>
              <a:t>R-value = 0.87</a:t>
            </a:r>
          </a:p>
        </p:txBody>
      </p:sp>
      <p:pic>
        <p:nvPicPr>
          <p:cNvPr id="11" name="Picture 10">
            <a:extLst>
              <a:ext uri="{FF2B5EF4-FFF2-40B4-BE49-F238E27FC236}">
                <a16:creationId xmlns:a16="http://schemas.microsoft.com/office/drawing/2014/main" id="{D04FEC7D-6BE0-2F0E-9744-1FF995E1CB23}"/>
              </a:ext>
            </a:extLst>
          </p:cNvPr>
          <p:cNvPicPr>
            <a:picLocks noChangeAspect="1"/>
          </p:cNvPicPr>
          <p:nvPr/>
        </p:nvPicPr>
        <p:blipFill>
          <a:blip r:embed="rId3"/>
          <a:stretch>
            <a:fillRect/>
          </a:stretch>
        </p:blipFill>
        <p:spPr>
          <a:xfrm>
            <a:off x="5319229" y="1931437"/>
            <a:ext cx="5318444" cy="3545629"/>
          </a:xfrm>
          <a:prstGeom prst="rect">
            <a:avLst/>
          </a:prstGeom>
        </p:spPr>
      </p:pic>
      <p:sp>
        <p:nvSpPr>
          <p:cNvPr id="12" name="TextBox 11">
            <a:extLst>
              <a:ext uri="{FF2B5EF4-FFF2-40B4-BE49-F238E27FC236}">
                <a16:creationId xmlns:a16="http://schemas.microsoft.com/office/drawing/2014/main" id="{560C6F1B-8537-B925-B0B1-84B95010D12E}"/>
              </a:ext>
            </a:extLst>
          </p:cNvPr>
          <p:cNvSpPr txBox="1"/>
          <p:nvPr/>
        </p:nvSpPr>
        <p:spPr>
          <a:xfrm>
            <a:off x="7072604" y="6154312"/>
            <a:ext cx="1605504" cy="369332"/>
          </a:xfrm>
          <a:prstGeom prst="rect">
            <a:avLst/>
          </a:prstGeom>
          <a:noFill/>
        </p:spPr>
        <p:txBody>
          <a:bodyPr wrap="none" rtlCol="0">
            <a:spAutoFit/>
          </a:bodyPr>
          <a:lstStyle/>
          <a:p>
            <a:r>
              <a:rPr lang="en-US"/>
              <a:t>R-value = 0.03</a:t>
            </a:r>
          </a:p>
        </p:txBody>
      </p:sp>
    </p:spTree>
    <p:extLst>
      <p:ext uri="{BB962C8B-B14F-4D97-AF65-F5344CB8AC3E}">
        <p14:creationId xmlns:p14="http://schemas.microsoft.com/office/powerpoint/2010/main" val="409955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4EDF-704B-3BD7-6D12-E59C21123E8B}"/>
              </a:ext>
            </a:extLst>
          </p:cNvPr>
          <p:cNvSpPr>
            <a:spLocks noGrp="1"/>
          </p:cNvSpPr>
          <p:nvPr>
            <p:ph type="title"/>
          </p:nvPr>
        </p:nvSpPr>
        <p:spPr/>
        <p:txBody>
          <a:bodyPr/>
          <a:lstStyle/>
          <a:p>
            <a:endParaRPr lang="en-US" dirty="0"/>
          </a:p>
        </p:txBody>
      </p:sp>
      <p:sp>
        <p:nvSpPr>
          <p:cNvPr id="3" name="SmartArt Placeholder 2">
            <a:extLst>
              <a:ext uri="{FF2B5EF4-FFF2-40B4-BE49-F238E27FC236}">
                <a16:creationId xmlns:a16="http://schemas.microsoft.com/office/drawing/2014/main" id="{23E4F26F-DE68-0552-8783-849D61927BA6}"/>
              </a:ext>
            </a:extLst>
          </p:cNvPr>
          <p:cNvSpPr>
            <a:spLocks noGrp="1"/>
          </p:cNvSpPr>
          <p:nvPr>
            <p:ph type="dgm" sz="quarter" idx="15"/>
          </p:nvPr>
        </p:nvSpPr>
        <p:spPr/>
      </p:sp>
      <p:sp>
        <p:nvSpPr>
          <p:cNvPr id="4" name="Footer Placeholder 3">
            <a:extLst>
              <a:ext uri="{FF2B5EF4-FFF2-40B4-BE49-F238E27FC236}">
                <a16:creationId xmlns:a16="http://schemas.microsoft.com/office/drawing/2014/main" id="{5F2F0AC0-0312-8613-FCE1-22ECE3C33AF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EEA719A-4DEC-AE9F-9DEA-6DA9977AA169}"/>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7" name="Picture 6">
            <a:extLst>
              <a:ext uri="{FF2B5EF4-FFF2-40B4-BE49-F238E27FC236}">
                <a16:creationId xmlns:a16="http://schemas.microsoft.com/office/drawing/2014/main" id="{19202103-66B1-0E07-AD9F-31CAE64191ED}"/>
              </a:ext>
            </a:extLst>
          </p:cNvPr>
          <p:cNvPicPr>
            <a:picLocks noChangeAspect="1"/>
          </p:cNvPicPr>
          <p:nvPr/>
        </p:nvPicPr>
        <p:blipFill>
          <a:blip r:embed="rId2"/>
          <a:stretch>
            <a:fillRect/>
          </a:stretch>
        </p:blipFill>
        <p:spPr>
          <a:xfrm>
            <a:off x="609600" y="1284288"/>
            <a:ext cx="10972800" cy="4572000"/>
          </a:xfrm>
          <a:prstGeom prst="rect">
            <a:avLst/>
          </a:prstGeom>
        </p:spPr>
      </p:pic>
    </p:spTree>
    <p:extLst>
      <p:ext uri="{BB962C8B-B14F-4D97-AF65-F5344CB8AC3E}">
        <p14:creationId xmlns:p14="http://schemas.microsoft.com/office/powerpoint/2010/main" val="3711829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C942-D2C3-94F3-81A3-1F97C02C4F6E}"/>
              </a:ext>
            </a:extLst>
          </p:cNvPr>
          <p:cNvSpPr>
            <a:spLocks noGrp="1"/>
          </p:cNvSpPr>
          <p:nvPr>
            <p:ph type="title"/>
          </p:nvPr>
        </p:nvSpPr>
        <p:spPr/>
        <p:txBody>
          <a:bodyPr/>
          <a:lstStyle/>
          <a:p>
            <a:endParaRPr lang="en-US"/>
          </a:p>
        </p:txBody>
      </p:sp>
      <p:sp>
        <p:nvSpPr>
          <p:cNvPr id="3" name="SmartArt Placeholder 2">
            <a:extLst>
              <a:ext uri="{FF2B5EF4-FFF2-40B4-BE49-F238E27FC236}">
                <a16:creationId xmlns:a16="http://schemas.microsoft.com/office/drawing/2014/main" id="{98684BFA-B09F-0C34-DD96-4AA7E64A8305}"/>
              </a:ext>
            </a:extLst>
          </p:cNvPr>
          <p:cNvSpPr>
            <a:spLocks noGrp="1"/>
          </p:cNvSpPr>
          <p:nvPr>
            <p:ph type="dgm" sz="quarter" idx="15"/>
          </p:nvPr>
        </p:nvSpPr>
        <p:spPr/>
      </p:sp>
      <p:sp>
        <p:nvSpPr>
          <p:cNvPr id="4" name="Footer Placeholder 3">
            <a:extLst>
              <a:ext uri="{FF2B5EF4-FFF2-40B4-BE49-F238E27FC236}">
                <a16:creationId xmlns:a16="http://schemas.microsoft.com/office/drawing/2014/main" id="{211E250A-2E45-89B7-8F70-6301E6423F6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11F4803-0B31-0C88-53C8-DBB2FB9E2FA2}"/>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7" name="Picture 6">
            <a:extLst>
              <a:ext uri="{FF2B5EF4-FFF2-40B4-BE49-F238E27FC236}">
                <a16:creationId xmlns:a16="http://schemas.microsoft.com/office/drawing/2014/main" id="{BF607083-CCDA-AB01-5DC4-0EF5114D5DD4}"/>
              </a:ext>
            </a:extLst>
          </p:cNvPr>
          <p:cNvPicPr>
            <a:picLocks noChangeAspect="1"/>
          </p:cNvPicPr>
          <p:nvPr/>
        </p:nvPicPr>
        <p:blipFill>
          <a:blip r:embed="rId2"/>
          <a:stretch>
            <a:fillRect/>
          </a:stretch>
        </p:blipFill>
        <p:spPr>
          <a:xfrm>
            <a:off x="3006291" y="2014086"/>
            <a:ext cx="5486400" cy="3657600"/>
          </a:xfrm>
          <a:prstGeom prst="rect">
            <a:avLst/>
          </a:prstGeom>
        </p:spPr>
      </p:pic>
    </p:spTree>
    <p:extLst>
      <p:ext uri="{BB962C8B-B14F-4D97-AF65-F5344CB8AC3E}">
        <p14:creationId xmlns:p14="http://schemas.microsoft.com/office/powerpoint/2010/main" val="330225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8D3C-DB6A-3C10-9A09-B5CB17217231}"/>
              </a:ext>
            </a:extLst>
          </p:cNvPr>
          <p:cNvSpPr>
            <a:spLocks noGrp="1"/>
          </p:cNvSpPr>
          <p:nvPr>
            <p:ph type="title"/>
          </p:nvPr>
        </p:nvSpPr>
        <p:spPr/>
        <p:txBody>
          <a:bodyPr/>
          <a:lstStyle/>
          <a:p>
            <a:endParaRPr lang="en-US"/>
          </a:p>
        </p:txBody>
      </p:sp>
      <p:sp>
        <p:nvSpPr>
          <p:cNvPr id="3" name="SmartArt Placeholder 2">
            <a:extLst>
              <a:ext uri="{FF2B5EF4-FFF2-40B4-BE49-F238E27FC236}">
                <a16:creationId xmlns:a16="http://schemas.microsoft.com/office/drawing/2014/main" id="{F9A8BFD7-9053-AA64-9F97-1776B2D4ADA1}"/>
              </a:ext>
            </a:extLst>
          </p:cNvPr>
          <p:cNvSpPr>
            <a:spLocks noGrp="1"/>
          </p:cNvSpPr>
          <p:nvPr>
            <p:ph type="dgm" sz="quarter" idx="15"/>
          </p:nvPr>
        </p:nvSpPr>
        <p:spPr/>
      </p:sp>
      <p:sp>
        <p:nvSpPr>
          <p:cNvPr id="4" name="Footer Placeholder 3">
            <a:extLst>
              <a:ext uri="{FF2B5EF4-FFF2-40B4-BE49-F238E27FC236}">
                <a16:creationId xmlns:a16="http://schemas.microsoft.com/office/drawing/2014/main" id="{63A6399D-DA49-D47E-F9E7-4EA8DB984F9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80AEE87-83FF-ACDD-D204-6FE29A23664B}"/>
              </a:ext>
            </a:extLst>
          </p:cNvPr>
          <p:cNvSpPr>
            <a:spLocks noGrp="1"/>
          </p:cNvSpPr>
          <p:nvPr>
            <p:ph type="sldNum" sz="quarter" idx="12"/>
          </p:nvPr>
        </p:nvSpPr>
        <p:spPr/>
        <p:txBody>
          <a:bodyPr/>
          <a:lstStyle/>
          <a:p>
            <a:fld id="{A49DFD55-3C28-40EF-9E31-A92D2E4017FF}" type="slidenum">
              <a:rPr lang="en-US" smtClean="0"/>
              <a:pPr/>
              <a:t>16</a:t>
            </a:fld>
            <a:endParaRPr lang="en-US" dirty="0"/>
          </a:p>
        </p:txBody>
      </p:sp>
      <p:pic>
        <p:nvPicPr>
          <p:cNvPr id="7" name="Picture 6">
            <a:extLst>
              <a:ext uri="{FF2B5EF4-FFF2-40B4-BE49-F238E27FC236}">
                <a16:creationId xmlns:a16="http://schemas.microsoft.com/office/drawing/2014/main" id="{F6B0EF70-FAAB-2336-74D7-AEFDBFE8CCBA}"/>
              </a:ext>
            </a:extLst>
          </p:cNvPr>
          <p:cNvPicPr>
            <a:picLocks noChangeAspect="1"/>
          </p:cNvPicPr>
          <p:nvPr/>
        </p:nvPicPr>
        <p:blipFill>
          <a:blip r:embed="rId2"/>
          <a:stretch>
            <a:fillRect/>
          </a:stretch>
        </p:blipFill>
        <p:spPr>
          <a:xfrm>
            <a:off x="3352800" y="2014086"/>
            <a:ext cx="5486400" cy="3657600"/>
          </a:xfrm>
          <a:prstGeom prst="rect">
            <a:avLst/>
          </a:prstGeom>
        </p:spPr>
      </p:pic>
    </p:spTree>
    <p:extLst>
      <p:ext uri="{BB962C8B-B14F-4D97-AF65-F5344CB8AC3E}">
        <p14:creationId xmlns:p14="http://schemas.microsoft.com/office/powerpoint/2010/main" val="880894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469485" y="416277"/>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337390" y="1888505"/>
            <a:ext cx="5111750" cy="3080989"/>
          </a:xfrm>
        </p:spPr>
        <p:txBody>
          <a:bodyPr>
            <a:normAutofit/>
          </a:bodyPr>
          <a:lstStyle/>
          <a:p>
            <a:pPr marL="342900" indent="-342900">
              <a:buFont typeface="Arial" panose="020B0604020202020204" pitchFamily="34" charset="0"/>
              <a:buChar char="•"/>
            </a:pPr>
            <a:r>
              <a:rPr lang="en-US" sz="2000" dirty="0"/>
              <a:t>Summary 1</a:t>
            </a:r>
          </a:p>
          <a:p>
            <a:pPr marL="342900" indent="-342900">
              <a:buFont typeface="Arial" panose="020B0604020202020204" pitchFamily="34" charset="0"/>
              <a:buChar char="•"/>
            </a:pPr>
            <a:r>
              <a:rPr lang="en-US" sz="2000" dirty="0"/>
              <a:t>Summary 2</a:t>
            </a:r>
          </a:p>
          <a:p>
            <a:pPr marL="342900" indent="-342900">
              <a:buFont typeface="Arial" panose="020B0604020202020204" pitchFamily="34" charset="0"/>
              <a:buChar char="•"/>
            </a:pPr>
            <a:r>
              <a:rPr lang="en-US" sz="2000" dirty="0"/>
              <a:t>Summary 3</a:t>
            </a:r>
          </a:p>
        </p:txBody>
      </p:sp>
    </p:spTree>
    <p:extLst>
      <p:ext uri="{BB962C8B-B14F-4D97-AF65-F5344CB8AC3E}">
        <p14:creationId xmlns:p14="http://schemas.microsoft.com/office/powerpoint/2010/main" val="414270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1" y="3626766"/>
            <a:ext cx="4941771" cy="1122202"/>
          </a:xfrm>
        </p:spPr>
        <p:txBody>
          <a:bodyPr/>
          <a:lstStyle/>
          <a:p>
            <a:r>
              <a:rPr lang="en-US" dirty="0"/>
              <a:t>Thank you!</a:t>
            </a:r>
          </a:p>
        </p:txBody>
      </p:sp>
    </p:spTree>
    <p:extLst>
      <p:ext uri="{BB962C8B-B14F-4D97-AF65-F5344CB8AC3E}">
        <p14:creationId xmlns:p14="http://schemas.microsoft.com/office/powerpoint/2010/main" val="257004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540125" y="66424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666205"/>
            <a:ext cx="5111750" cy="2463733"/>
          </a:xfrm>
        </p:spPr>
        <p:txBody>
          <a:bodyPr>
            <a:normAutofit/>
          </a:bodyPr>
          <a:lstStyle/>
          <a:p>
            <a:r>
              <a:rPr lang="en-US" sz="1600" dirty="0"/>
              <a:t>Our objective is to see if the changes in the federal funds rates and mortgage rates are having an impact on the real estate markets in the Austin area. Impacts we focused on included housing sale prices, number of days on the market, and whether homes are being sold above or below listing price. </a:t>
            </a:r>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469485" y="416277"/>
            <a:ext cx="5111750" cy="1204912"/>
          </a:xfrm>
        </p:spPr>
        <p:txBody>
          <a:bodyPr/>
          <a:lstStyle/>
          <a:p>
            <a:r>
              <a:rPr lang="en-US" dirty="0"/>
              <a:t>Data Collection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337390" y="1888505"/>
            <a:ext cx="5111750" cy="3080989"/>
          </a:xfrm>
        </p:spPr>
        <p:txBody>
          <a:bodyPr>
            <a:normAutofit/>
          </a:bodyPr>
          <a:lstStyle/>
          <a:p>
            <a:pPr marL="342900" indent="-342900">
              <a:buFont typeface="Arial" panose="020B0604020202020204" pitchFamily="34" charset="0"/>
              <a:buChar char="•"/>
            </a:pPr>
            <a:r>
              <a:rPr lang="en-US" sz="2000" dirty="0"/>
              <a:t>Data sources</a:t>
            </a:r>
          </a:p>
          <a:p>
            <a:pPr marL="342900" indent="-342900">
              <a:buFont typeface="Arial" panose="020B0604020202020204" pitchFamily="34" charset="0"/>
              <a:buChar char="•"/>
            </a:pPr>
            <a:r>
              <a:rPr lang="en-US" sz="2000" dirty="0"/>
              <a:t>Merging data</a:t>
            </a:r>
          </a:p>
          <a:p>
            <a:pPr marL="342900" indent="-342900">
              <a:buFont typeface="Arial" panose="020B0604020202020204" pitchFamily="34" charset="0"/>
              <a:buChar char="•"/>
            </a:pPr>
            <a:r>
              <a:rPr lang="en-US" sz="2000" dirty="0"/>
              <a:t>Data was narrowed down to most recent 10 years</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74286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49626"/>
            <a:ext cx="10515600" cy="1325563"/>
          </a:xfrm>
        </p:spPr>
        <p:txBody>
          <a:bodyPr/>
          <a:lstStyle/>
          <a:p>
            <a:r>
              <a:rPr lang="en-US" dirty="0"/>
              <a:t>Graph 1</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Tree>
    <p:extLst>
      <p:ext uri="{BB962C8B-B14F-4D97-AF65-F5344CB8AC3E}">
        <p14:creationId xmlns:p14="http://schemas.microsoft.com/office/powerpoint/2010/main" val="249968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Table 4">
            <a:extLst>
              <a:ext uri="{FF2B5EF4-FFF2-40B4-BE49-F238E27FC236}">
                <a16:creationId xmlns:a16="http://schemas.microsoft.com/office/drawing/2014/main" id="{B22E9DDE-4573-94E5-1D52-A4487B2FBC56}"/>
              </a:ext>
            </a:extLst>
          </p:cNvPr>
          <p:cNvGraphicFramePr>
            <a:graphicFrameLocks/>
          </p:cNvGraphicFramePr>
          <p:nvPr>
            <p:extLst>
              <p:ext uri="{D42A27DB-BD31-4B8C-83A1-F6EECF244321}">
                <p14:modId xmlns:p14="http://schemas.microsoft.com/office/powerpoint/2010/main" val="2775078876"/>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46" name="Title 2">
            <a:extLst>
              <a:ext uri="{FF2B5EF4-FFF2-40B4-BE49-F238E27FC236}">
                <a16:creationId xmlns:a16="http://schemas.microsoft.com/office/drawing/2014/main" id="{07BF29D6-57A8-B152-2D21-A0AE019FC41F}"/>
              </a:ext>
            </a:extLst>
          </p:cNvPr>
          <p:cNvSpPr>
            <a:spLocks noGrp="1"/>
          </p:cNvSpPr>
          <p:nvPr>
            <p:ph type="title"/>
          </p:nvPr>
        </p:nvSpPr>
        <p:spPr>
          <a:xfrm>
            <a:off x="838200" y="349626"/>
            <a:ext cx="10515600" cy="1325563"/>
          </a:xfrm>
        </p:spPr>
        <p:txBody>
          <a:bodyPr/>
          <a:lstStyle/>
          <a:p>
            <a:r>
              <a:rPr lang="en-US" dirty="0"/>
              <a:t>Graph 2</a:t>
            </a:r>
          </a:p>
        </p:txBody>
      </p:sp>
    </p:spTree>
    <p:extLst>
      <p:ext uri="{BB962C8B-B14F-4D97-AF65-F5344CB8AC3E}">
        <p14:creationId xmlns:p14="http://schemas.microsoft.com/office/powerpoint/2010/main" val="261930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BF79967C-30F3-47E3-49F7-13BB296775D8}"/>
              </a:ext>
            </a:extLst>
          </p:cNvPr>
          <p:cNvGraphicFramePr>
            <a:graphicFrameLocks/>
          </p:cNvGraphicFramePr>
          <p:nvPr>
            <p:extLst>
              <p:ext uri="{D42A27DB-BD31-4B8C-83A1-F6EECF244321}">
                <p14:modId xmlns:p14="http://schemas.microsoft.com/office/powerpoint/2010/main" val="2775078876"/>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11" name="Title 2">
            <a:extLst>
              <a:ext uri="{FF2B5EF4-FFF2-40B4-BE49-F238E27FC236}">
                <a16:creationId xmlns:a16="http://schemas.microsoft.com/office/drawing/2014/main" id="{87040CB0-A422-6B1F-DA4A-3A2F7C5ACCCE}"/>
              </a:ext>
            </a:extLst>
          </p:cNvPr>
          <p:cNvSpPr>
            <a:spLocks noGrp="1"/>
          </p:cNvSpPr>
          <p:nvPr>
            <p:ph type="title"/>
          </p:nvPr>
        </p:nvSpPr>
        <p:spPr>
          <a:xfrm>
            <a:off x="838200" y="349626"/>
            <a:ext cx="10515600" cy="1325563"/>
          </a:xfrm>
        </p:spPr>
        <p:txBody>
          <a:bodyPr/>
          <a:lstStyle/>
          <a:p>
            <a:r>
              <a:rPr lang="en-US" dirty="0"/>
              <a:t>Graph 3</a:t>
            </a:r>
          </a:p>
        </p:txBody>
      </p:sp>
    </p:spTree>
    <p:extLst>
      <p:ext uri="{BB962C8B-B14F-4D97-AF65-F5344CB8AC3E}">
        <p14:creationId xmlns:p14="http://schemas.microsoft.com/office/powerpoint/2010/main" val="289638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4">
            <a:extLst>
              <a:ext uri="{FF2B5EF4-FFF2-40B4-BE49-F238E27FC236}">
                <a16:creationId xmlns:a16="http://schemas.microsoft.com/office/drawing/2014/main" id="{10EBCF29-A96D-F7D3-3575-17FB2E2AA981}"/>
              </a:ext>
            </a:extLst>
          </p:cNvPr>
          <p:cNvGraphicFramePr>
            <a:graphicFrameLocks/>
          </p:cNvGraphicFramePr>
          <p:nvPr>
            <p:extLst>
              <p:ext uri="{D42A27DB-BD31-4B8C-83A1-F6EECF244321}">
                <p14:modId xmlns:p14="http://schemas.microsoft.com/office/powerpoint/2010/main" val="2775078876"/>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26" name="Title 2">
            <a:extLst>
              <a:ext uri="{FF2B5EF4-FFF2-40B4-BE49-F238E27FC236}">
                <a16:creationId xmlns:a16="http://schemas.microsoft.com/office/drawing/2014/main" id="{ADB66AD3-A507-9B7E-3707-729FD55D83AE}"/>
              </a:ext>
            </a:extLst>
          </p:cNvPr>
          <p:cNvSpPr>
            <a:spLocks noGrp="1"/>
          </p:cNvSpPr>
          <p:nvPr>
            <p:ph type="title"/>
          </p:nvPr>
        </p:nvSpPr>
        <p:spPr>
          <a:xfrm>
            <a:off x="838200" y="349626"/>
            <a:ext cx="10515600" cy="1325563"/>
          </a:xfrm>
        </p:spPr>
        <p:txBody>
          <a:bodyPr/>
          <a:lstStyle/>
          <a:p>
            <a:r>
              <a:rPr lang="en-US" dirty="0"/>
              <a:t>Graph 4</a:t>
            </a:r>
          </a:p>
        </p:txBody>
      </p:sp>
    </p:spTree>
    <p:extLst>
      <p:ext uri="{BB962C8B-B14F-4D97-AF65-F5344CB8AC3E}">
        <p14:creationId xmlns:p14="http://schemas.microsoft.com/office/powerpoint/2010/main" val="142942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49626"/>
            <a:ext cx="10515600" cy="1325563"/>
          </a:xfrm>
        </p:spPr>
        <p:txBody>
          <a:bodyPr/>
          <a:lstStyle/>
          <a:p>
            <a:r>
              <a:rPr lang="en-US" dirty="0"/>
              <a:t>Graph 5</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Tree>
    <p:extLst>
      <p:ext uri="{BB962C8B-B14F-4D97-AF65-F5344CB8AC3E}">
        <p14:creationId xmlns:p14="http://schemas.microsoft.com/office/powerpoint/2010/main" val="1633536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Table 4">
            <a:extLst>
              <a:ext uri="{FF2B5EF4-FFF2-40B4-BE49-F238E27FC236}">
                <a16:creationId xmlns:a16="http://schemas.microsoft.com/office/drawing/2014/main" id="{B22E9DDE-4573-94E5-1D52-A4487B2FBC56}"/>
              </a:ext>
            </a:extLst>
          </p:cNvPr>
          <p:cNvGraphicFramePr>
            <a:graphicFrameLocks/>
          </p:cNvGraphicFramePr>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5" name="Title 2">
            <a:extLst>
              <a:ext uri="{FF2B5EF4-FFF2-40B4-BE49-F238E27FC236}">
                <a16:creationId xmlns:a16="http://schemas.microsoft.com/office/drawing/2014/main" id="{6E619B29-6836-A7CF-5BEB-7A66A4E56A42}"/>
              </a:ext>
            </a:extLst>
          </p:cNvPr>
          <p:cNvSpPr>
            <a:spLocks noGrp="1"/>
          </p:cNvSpPr>
          <p:nvPr>
            <p:ph type="title"/>
          </p:nvPr>
        </p:nvSpPr>
        <p:spPr>
          <a:xfrm>
            <a:off x="838200" y="349626"/>
            <a:ext cx="10515600" cy="1325563"/>
          </a:xfrm>
        </p:spPr>
        <p:txBody>
          <a:bodyPr/>
          <a:lstStyle/>
          <a:p>
            <a:r>
              <a:rPr lang="en-US" dirty="0"/>
              <a:t>Graph 6</a:t>
            </a:r>
          </a:p>
        </p:txBody>
      </p:sp>
    </p:spTree>
    <p:extLst>
      <p:ext uri="{BB962C8B-B14F-4D97-AF65-F5344CB8AC3E}">
        <p14:creationId xmlns:p14="http://schemas.microsoft.com/office/powerpoint/2010/main" val="218741286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521</Words>
  <Application>Microsoft Office PowerPoint</Application>
  <PresentationFormat>Widescreen</PresentationFormat>
  <Paragraphs>212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Tenorite</vt:lpstr>
      <vt:lpstr>Office Theme</vt:lpstr>
      <vt:lpstr>Rising Rates and housing Impact</vt:lpstr>
      <vt:lpstr>INTRODUCTION</vt:lpstr>
      <vt:lpstr>Data Collection</vt:lpstr>
      <vt:lpstr>Graph 1</vt:lpstr>
      <vt:lpstr>Graph 2</vt:lpstr>
      <vt:lpstr>Graph 3</vt:lpstr>
      <vt:lpstr>Graph 4</vt:lpstr>
      <vt:lpstr>Graph 5</vt:lpstr>
      <vt:lpstr>Graph 6</vt:lpstr>
      <vt:lpstr>Graph 7</vt:lpstr>
      <vt:lpstr>PowerPoint Presentation</vt:lpstr>
      <vt:lpstr>PowerPoint Presentation</vt:lpstr>
      <vt:lpstr>Correlation of Fed Rates and 15yr &amp; 30YR mtg rates</vt:lpstr>
      <vt:lpstr>PowerPoint Presentation</vt:lpstr>
      <vt:lpstr>PowerPoint Presentation</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2022-12-10T23:34:46Z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