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9" r:id="rId7"/>
    <p:sldId id="266" r:id="rId8"/>
    <p:sldId id="279" r:id="rId9"/>
    <p:sldId id="264" r:id="rId10"/>
    <p:sldId id="270" r:id="rId11"/>
    <p:sldId id="261" r:id="rId12"/>
    <p:sldId id="281" r:id="rId13"/>
    <p:sldId id="272" r:id="rId14"/>
    <p:sldId id="273" r:id="rId15"/>
    <p:sldId id="274" r:id="rId16"/>
    <p:sldId id="275" r:id="rId17"/>
    <p:sldId id="280" r:id="rId18"/>
    <p:sldId id="277"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1"/>
    <p:restoredTop sz="84770" autoAdjust="0"/>
  </p:normalViewPr>
  <p:slideViewPr>
    <p:cSldViewPr snapToGrid="0">
      <p:cViewPr varScale="1">
        <p:scale>
          <a:sx n="96" d="100"/>
          <a:sy n="96" d="100"/>
        </p:scale>
        <p:origin x="1488"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igitalmomblog.com/inflation-mem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hlinkClick r:id="rId3"/>
              </a:rPr>
              <a:t>Pic source</a:t>
            </a:r>
            <a:endParaRPr lang="en-US" sz="1800" dirty="0">
              <a:effectLst/>
              <a:latin typeface="Calibri" panose="020F0502020204030204" pitchFamily="34" charset="0"/>
            </a:endParaRPr>
          </a:p>
          <a:p>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We wanted to delve deeper into why there was such a sudden swing in home sale prices. Naturally, we looked at the Fed Rate data for last five years and found a negative correlation between fed rate and home prices. So what exactly is Fed Rate? Fed rate is the rate at which financial institutions borrow from the federal reserve to further lend to people. It is a fiscal tool which helps our government control flow of money in an economy. So,  when the Fed Rate is high consequently different mortgage rates are higher as lenders pay more to reserve bank to borrow.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3348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did a data analysis of how the fed rates impacted the mortgage rates. We focused on two main rate products - 30 </a:t>
            </a:r>
            <a:r>
              <a:rPr lang="en-US" sz="1800" dirty="0" err="1">
                <a:effectLst/>
                <a:latin typeface="Calibri" panose="020F0502020204030204" pitchFamily="34" charset="0"/>
              </a:rPr>
              <a:t>yr</a:t>
            </a:r>
            <a:r>
              <a:rPr lang="en-US" sz="1800" dirty="0">
                <a:effectLst/>
                <a:latin typeface="Calibri" panose="020F0502020204030204" pitchFamily="34" charset="0"/>
              </a:rPr>
              <a:t> and 15 </a:t>
            </a:r>
            <a:r>
              <a:rPr lang="en-US" sz="1800" dirty="0" err="1">
                <a:effectLst/>
                <a:latin typeface="Calibri" panose="020F0502020204030204" pitchFamily="34" charset="0"/>
              </a:rPr>
              <a:t>yr</a:t>
            </a:r>
            <a:r>
              <a:rPr lang="en-US" sz="1800" dirty="0">
                <a:effectLst/>
                <a:latin typeface="Calibri" panose="020F0502020204030204" pitchFamily="34" charset="0"/>
              </a:rPr>
              <a:t> fixed conventional mortgage rate. And here is the time series analysis for last five years. This shows right that at the start of the pandemic, the federal reserve, dropped the rate drastically to almost near zero therefore the mortgage lenders dropped the rates to an all-time low of under 3% region for both products as well. And in two years, by March 2022, the fed rate started rising consequently mortgage rates rose as well.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73481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Here is the regression analysis of the two types of rates. This shows a positive correlation coefficient both types of loan however the 15 year rose higher as compared to a 30 year. </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730528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www.digitalmomblog.com/inflation-mem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Rising Rates and housing Impact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4948936"/>
            <a:ext cx="4941770" cy="396660"/>
          </a:xfrm>
        </p:spPr>
        <p:txBody>
          <a:bodyPr>
            <a:normAutofit/>
          </a:bodyPr>
          <a:lstStyle/>
          <a:p>
            <a:r>
              <a:rPr lang="en-US" dirty="0"/>
              <a:t>Justin Bernier, Ankita Sarkar, Kimberly </a:t>
            </a:r>
            <a:r>
              <a:rPr lang="en-US" dirty="0" err="1"/>
              <a:t>Sernett</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Fed rate vs. 30-year mtg rate and 15-year mtg rate</a:t>
            </a:r>
          </a:p>
        </p:txBody>
      </p:sp>
      <p:pic>
        <p:nvPicPr>
          <p:cNvPr id="5" name="Picture 4" descr="Chart, line chart&#10;&#10;Description automatically generated">
            <a:extLst>
              <a:ext uri="{FF2B5EF4-FFF2-40B4-BE49-F238E27FC236}">
                <a16:creationId xmlns:a16="http://schemas.microsoft.com/office/drawing/2014/main" id="{27886D3B-41B0-02CD-EDFE-985B5F3FC823}"/>
              </a:ext>
            </a:extLst>
          </p:cNvPr>
          <p:cNvPicPr>
            <a:picLocks noChangeAspect="1"/>
          </p:cNvPicPr>
          <p:nvPr/>
        </p:nvPicPr>
        <p:blipFill rotWithShape="1">
          <a:blip r:embed="rId3"/>
          <a:srcRect t="1911"/>
          <a:stretch/>
        </p:blipFill>
        <p:spPr>
          <a:xfrm>
            <a:off x="838200" y="1675189"/>
            <a:ext cx="10515601" cy="4069468"/>
          </a:xfrm>
          <a:prstGeom prst="rect">
            <a:avLst/>
          </a:prstGeom>
        </p:spPr>
      </p:pic>
    </p:spTree>
    <p:extLst>
      <p:ext uri="{BB962C8B-B14F-4D97-AF65-F5344CB8AC3E}">
        <p14:creationId xmlns:p14="http://schemas.microsoft.com/office/powerpoint/2010/main" val="163353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265D5712-A432-8C4F-9972-CA0BFCD8E244}"/>
              </a:ext>
            </a:extLst>
          </p:cNvPr>
          <p:cNvPicPr>
            <a:picLocks noChangeAspect="1"/>
          </p:cNvPicPr>
          <p:nvPr/>
        </p:nvPicPr>
        <p:blipFill>
          <a:blip r:embed="rId3"/>
          <a:stretch>
            <a:fillRect/>
          </a:stretch>
        </p:blipFill>
        <p:spPr>
          <a:xfrm>
            <a:off x="568467" y="1678600"/>
            <a:ext cx="5392667" cy="3647437"/>
          </a:xfrm>
          <a:prstGeom prst="rect">
            <a:avLst/>
          </a:prstGeom>
        </p:spPr>
      </p:pic>
      <p:pic>
        <p:nvPicPr>
          <p:cNvPr id="6" name="Picture 5" descr="Chart, scatter chart&#10;&#10;Description automatically generated">
            <a:extLst>
              <a:ext uri="{FF2B5EF4-FFF2-40B4-BE49-F238E27FC236}">
                <a16:creationId xmlns:a16="http://schemas.microsoft.com/office/drawing/2014/main" id="{740D9D89-A5F7-2417-BF1A-C678E88F4344}"/>
              </a:ext>
            </a:extLst>
          </p:cNvPr>
          <p:cNvPicPr>
            <a:picLocks noChangeAspect="1"/>
          </p:cNvPicPr>
          <p:nvPr/>
        </p:nvPicPr>
        <p:blipFill>
          <a:blip r:embed="rId4"/>
          <a:stretch>
            <a:fillRect/>
          </a:stretch>
        </p:blipFill>
        <p:spPr>
          <a:xfrm>
            <a:off x="6230867" y="1678600"/>
            <a:ext cx="5342854" cy="3647437"/>
          </a:xfrm>
          <a:prstGeom prst="rect">
            <a:avLst/>
          </a:prstGeom>
        </p:spPr>
      </p:pic>
      <p:sp>
        <p:nvSpPr>
          <p:cNvPr id="2" name="TextBox 1">
            <a:extLst>
              <a:ext uri="{FF2B5EF4-FFF2-40B4-BE49-F238E27FC236}">
                <a16:creationId xmlns:a16="http://schemas.microsoft.com/office/drawing/2014/main" id="{E9685E93-4A24-793D-0BC7-F09B1C0C5498}"/>
              </a:ext>
            </a:extLst>
          </p:cNvPr>
          <p:cNvSpPr txBox="1"/>
          <p:nvPr/>
        </p:nvSpPr>
        <p:spPr>
          <a:xfrm>
            <a:off x="2604655" y="5846618"/>
            <a:ext cx="967252" cy="369332"/>
          </a:xfrm>
          <a:prstGeom prst="rect">
            <a:avLst/>
          </a:prstGeom>
          <a:noFill/>
        </p:spPr>
        <p:txBody>
          <a:bodyPr wrap="none" rtlCol="0">
            <a:spAutoFit/>
          </a:bodyPr>
          <a:lstStyle/>
          <a:p>
            <a:r>
              <a:rPr lang="en-US" dirty="0"/>
              <a:t>R = 0.73</a:t>
            </a:r>
          </a:p>
        </p:txBody>
      </p:sp>
      <p:sp>
        <p:nvSpPr>
          <p:cNvPr id="4" name="TextBox 3">
            <a:extLst>
              <a:ext uri="{FF2B5EF4-FFF2-40B4-BE49-F238E27FC236}">
                <a16:creationId xmlns:a16="http://schemas.microsoft.com/office/drawing/2014/main" id="{F2DE1D4E-6F42-AE7C-6C59-B6E9CFCD1EB2}"/>
              </a:ext>
            </a:extLst>
          </p:cNvPr>
          <p:cNvSpPr txBox="1"/>
          <p:nvPr/>
        </p:nvSpPr>
        <p:spPr>
          <a:xfrm>
            <a:off x="8793441" y="5846618"/>
            <a:ext cx="983346" cy="369332"/>
          </a:xfrm>
          <a:prstGeom prst="rect">
            <a:avLst/>
          </a:prstGeom>
          <a:noFill/>
        </p:spPr>
        <p:txBody>
          <a:bodyPr wrap="none" rtlCol="0">
            <a:spAutoFit/>
          </a:bodyPr>
          <a:lstStyle/>
          <a:p>
            <a:r>
              <a:rPr lang="en-US" dirty="0"/>
              <a:t>R = 0.69</a:t>
            </a:r>
          </a:p>
        </p:txBody>
      </p:sp>
    </p:spTree>
    <p:extLst>
      <p:ext uri="{BB962C8B-B14F-4D97-AF65-F5344CB8AC3E}">
        <p14:creationId xmlns:p14="http://schemas.microsoft.com/office/powerpoint/2010/main" val="218741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568B8FE-691D-A8EB-BD3B-2F2B9B3B0BB5}"/>
              </a:ext>
            </a:extLst>
          </p:cNvPr>
          <p:cNvSpPr>
            <a:spLocks noGrp="1"/>
          </p:cNvSpPr>
          <p:nvPr>
            <p:ph type="title"/>
          </p:nvPr>
        </p:nvSpPr>
        <p:spPr>
          <a:xfrm>
            <a:off x="838200" y="349626"/>
            <a:ext cx="10515600" cy="1325563"/>
          </a:xfrm>
        </p:spPr>
        <p:txBody>
          <a:bodyPr/>
          <a:lstStyle/>
          <a:p>
            <a:r>
              <a:rPr lang="en-US" dirty="0"/>
              <a:t>Inventory vs. fed rates trend</a:t>
            </a:r>
          </a:p>
        </p:txBody>
      </p:sp>
      <p:pic>
        <p:nvPicPr>
          <p:cNvPr id="3" name="Picture 2" descr="Chart, line chart&#10;&#10;Description automatically generated">
            <a:extLst>
              <a:ext uri="{FF2B5EF4-FFF2-40B4-BE49-F238E27FC236}">
                <a16:creationId xmlns:a16="http://schemas.microsoft.com/office/drawing/2014/main" id="{1ABE83A4-C638-C559-D4C7-029656B1B57C}"/>
              </a:ext>
            </a:extLst>
          </p:cNvPr>
          <p:cNvPicPr>
            <a:picLocks noChangeAspect="1"/>
          </p:cNvPicPr>
          <p:nvPr/>
        </p:nvPicPr>
        <p:blipFill rotWithShape="1">
          <a:blip r:embed="rId2"/>
          <a:srcRect t="1030"/>
          <a:stretch/>
        </p:blipFill>
        <p:spPr>
          <a:xfrm>
            <a:off x="3108124" y="1351469"/>
            <a:ext cx="5975752" cy="5156905"/>
          </a:xfrm>
          <a:prstGeom prst="rect">
            <a:avLst/>
          </a:prstGeom>
        </p:spPr>
      </p:pic>
    </p:spTree>
    <p:extLst>
      <p:ext uri="{BB962C8B-B14F-4D97-AF65-F5344CB8AC3E}">
        <p14:creationId xmlns:p14="http://schemas.microsoft.com/office/powerpoint/2010/main" val="159042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638E1D0-DA73-0BEC-A76F-A1400FDFAED1}"/>
              </a:ext>
            </a:extLst>
          </p:cNvPr>
          <p:cNvSpPr>
            <a:spLocks noGrp="1"/>
          </p:cNvSpPr>
          <p:nvPr>
            <p:ph type="title"/>
          </p:nvPr>
        </p:nvSpPr>
        <p:spPr>
          <a:xfrm>
            <a:off x="838200" y="349626"/>
            <a:ext cx="10515600" cy="1325563"/>
          </a:xfrm>
        </p:spPr>
        <p:txBody>
          <a:bodyPr/>
          <a:lstStyle/>
          <a:p>
            <a:r>
              <a:rPr lang="en-US" dirty="0"/>
              <a:t>Inventory vs. fed rates correlation</a:t>
            </a:r>
          </a:p>
        </p:txBody>
      </p:sp>
      <p:pic>
        <p:nvPicPr>
          <p:cNvPr id="3" name="Picture 2" descr="Chart, scatter chart&#10;&#10;Description automatically generated">
            <a:extLst>
              <a:ext uri="{FF2B5EF4-FFF2-40B4-BE49-F238E27FC236}">
                <a16:creationId xmlns:a16="http://schemas.microsoft.com/office/drawing/2014/main" id="{6D3E30C0-DECF-D1DA-7399-9D676EB4A168}"/>
              </a:ext>
            </a:extLst>
          </p:cNvPr>
          <p:cNvPicPr>
            <a:picLocks noChangeAspect="1"/>
          </p:cNvPicPr>
          <p:nvPr/>
        </p:nvPicPr>
        <p:blipFill>
          <a:blip r:embed="rId2"/>
          <a:stretch>
            <a:fillRect/>
          </a:stretch>
        </p:blipFill>
        <p:spPr>
          <a:xfrm>
            <a:off x="3261615" y="1247163"/>
            <a:ext cx="5668770" cy="5261211"/>
          </a:xfrm>
          <a:prstGeom prst="rect">
            <a:avLst/>
          </a:prstGeom>
        </p:spPr>
      </p:pic>
    </p:spTree>
    <p:extLst>
      <p:ext uri="{BB962C8B-B14F-4D97-AF65-F5344CB8AC3E}">
        <p14:creationId xmlns:p14="http://schemas.microsoft.com/office/powerpoint/2010/main" val="88357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Fed rate vs. median sale price</a:t>
            </a:r>
          </a:p>
        </p:txBody>
      </p:sp>
      <p:pic>
        <p:nvPicPr>
          <p:cNvPr id="4" name="Picture 3" descr="Chart, line chart&#10;&#10;Description automatically generated">
            <a:extLst>
              <a:ext uri="{FF2B5EF4-FFF2-40B4-BE49-F238E27FC236}">
                <a16:creationId xmlns:a16="http://schemas.microsoft.com/office/drawing/2014/main" id="{0A764512-21C2-96EF-C170-66266C77881A}"/>
              </a:ext>
            </a:extLst>
          </p:cNvPr>
          <p:cNvPicPr>
            <a:picLocks noChangeAspect="1"/>
          </p:cNvPicPr>
          <p:nvPr/>
        </p:nvPicPr>
        <p:blipFill rotWithShape="1">
          <a:blip r:embed="rId2"/>
          <a:srcRect t="1016"/>
          <a:stretch/>
        </p:blipFill>
        <p:spPr>
          <a:xfrm>
            <a:off x="3069715" y="1321525"/>
            <a:ext cx="6052569" cy="5186849"/>
          </a:xfrm>
          <a:prstGeom prst="rect">
            <a:avLst/>
          </a:prstGeom>
        </p:spPr>
      </p:pic>
    </p:spTree>
    <p:extLst>
      <p:ext uri="{BB962C8B-B14F-4D97-AF65-F5344CB8AC3E}">
        <p14:creationId xmlns:p14="http://schemas.microsoft.com/office/powerpoint/2010/main" val="132179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Summary 1</a:t>
            </a:r>
          </a:p>
          <a:p>
            <a:pPr marL="342900" indent="-342900">
              <a:buFont typeface="Arial" panose="020B0604020202020204" pitchFamily="34" charset="0"/>
              <a:buChar char="•"/>
            </a:pPr>
            <a:r>
              <a:rPr lang="en-US" sz="2000" dirty="0"/>
              <a:t>Summary 2</a:t>
            </a:r>
          </a:p>
          <a:p>
            <a:pPr marL="342900" indent="-342900">
              <a:buFont typeface="Arial" panose="020B0604020202020204" pitchFamily="34" charset="0"/>
              <a:buChar char="•"/>
            </a:pPr>
            <a:r>
              <a:rPr lang="en-US" sz="2000" dirty="0"/>
              <a:t>Summary 3</a:t>
            </a:r>
          </a:p>
        </p:txBody>
      </p:sp>
    </p:spTree>
    <p:extLst>
      <p:ext uri="{BB962C8B-B14F-4D97-AF65-F5344CB8AC3E}">
        <p14:creationId xmlns:p14="http://schemas.microsoft.com/office/powerpoint/2010/main" val="414270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Thank you!</a:t>
            </a:r>
          </a:p>
        </p:txBody>
      </p:sp>
    </p:spTree>
    <p:extLst>
      <p:ext uri="{BB962C8B-B14F-4D97-AF65-F5344CB8AC3E}">
        <p14:creationId xmlns:p14="http://schemas.microsoft.com/office/powerpoint/2010/main" val="257004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40125" y="664249"/>
            <a:ext cx="5111750" cy="1204912"/>
          </a:xfrm>
        </p:spPr>
        <p:txBody>
          <a:bodyPr/>
          <a:lstStyle/>
          <a:p>
            <a:r>
              <a:rPr lang="en-US" sz="2800" dirty="0"/>
              <a:t>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666205"/>
            <a:ext cx="5111750" cy="2463733"/>
          </a:xfrm>
        </p:spPr>
        <p:txBody>
          <a:bodyPr>
            <a:normAutofit/>
          </a:bodyPr>
          <a:lstStyle/>
          <a:p>
            <a:r>
              <a:rPr lang="en-US" sz="1600" dirty="0"/>
              <a:t>Objective:</a:t>
            </a:r>
          </a:p>
          <a:p>
            <a:r>
              <a:rPr lang="en-US" sz="1600" dirty="0"/>
              <a:t>See if the changes in the federal funds rates and mortgage rates are having an impact on the real estate markets in the Austin area. </a:t>
            </a:r>
          </a:p>
          <a:p>
            <a:r>
              <a:rPr lang="en-US" sz="1600" dirty="0"/>
              <a:t>Impacts we focused on included housing sale prices, inventory, and whether homes are being sold above or below listing price. </a:t>
            </a: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34D90D-1327-BBD7-DF95-A40E448E0040}"/>
              </a:ext>
            </a:extLst>
          </p:cNvPr>
          <p:cNvPicPr>
            <a:picLocks noChangeAspect="1"/>
          </p:cNvPicPr>
          <p:nvPr/>
        </p:nvPicPr>
        <p:blipFill>
          <a:blip r:embed="rId2"/>
          <a:stretch>
            <a:fillRect/>
          </a:stretch>
        </p:blipFill>
        <p:spPr>
          <a:xfrm>
            <a:off x="477255" y="508000"/>
            <a:ext cx="5180358" cy="5842000"/>
          </a:xfrm>
          <a:prstGeom prst="rect">
            <a:avLst/>
          </a:prstGeom>
        </p:spPr>
      </p:pic>
      <p:sp>
        <p:nvSpPr>
          <p:cNvPr id="14" name="TextBox 13">
            <a:extLst>
              <a:ext uri="{FF2B5EF4-FFF2-40B4-BE49-F238E27FC236}">
                <a16:creationId xmlns:a16="http://schemas.microsoft.com/office/drawing/2014/main" id="{9AB3697B-01C1-3EB1-10F1-D2BD16DA0C8C}"/>
              </a:ext>
            </a:extLst>
          </p:cNvPr>
          <p:cNvSpPr txBox="1"/>
          <p:nvPr/>
        </p:nvSpPr>
        <p:spPr>
          <a:xfrm>
            <a:off x="6388100" y="508000"/>
            <a:ext cx="5275845" cy="2492990"/>
          </a:xfrm>
          <a:prstGeom prst="rect">
            <a:avLst/>
          </a:prstGeom>
          <a:noFill/>
        </p:spPr>
        <p:txBody>
          <a:bodyPr wrap="square" rtlCol="0">
            <a:spAutoFit/>
          </a:bodyPr>
          <a:lstStyle/>
          <a:p>
            <a:pPr algn="ctr"/>
            <a:r>
              <a:rPr lang="en-US" dirty="0"/>
              <a:t>Austin, TX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Known as a hot real estate market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Fed set lending rates to near 0% in 2020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~4 trillion US Dollars printed in reaction to Covid</a:t>
            </a:r>
          </a:p>
        </p:txBody>
      </p:sp>
      <p:pic>
        <p:nvPicPr>
          <p:cNvPr id="16" name="Picture 15">
            <a:extLst>
              <a:ext uri="{FF2B5EF4-FFF2-40B4-BE49-F238E27FC236}">
                <a16:creationId xmlns:a16="http://schemas.microsoft.com/office/drawing/2014/main" id="{5B225BC4-93F4-B40C-739F-E2E1F771DED9}"/>
              </a:ext>
            </a:extLst>
          </p:cNvPr>
          <p:cNvPicPr>
            <a:picLocks noChangeAspect="1"/>
          </p:cNvPicPr>
          <p:nvPr/>
        </p:nvPicPr>
        <p:blipFill>
          <a:blip r:embed="rId3"/>
          <a:stretch>
            <a:fillRect/>
          </a:stretch>
        </p:blipFill>
        <p:spPr>
          <a:xfrm>
            <a:off x="6388100" y="3232150"/>
            <a:ext cx="4845050" cy="3120540"/>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4452265" cy="866423"/>
          </a:xfrm>
        </p:spPr>
        <p:txBody>
          <a:bodyPr>
            <a:normAutofit/>
          </a:bodyPr>
          <a:lstStyle/>
          <a:p>
            <a:r>
              <a:rPr lang="en-US" sz="4800" dirty="0"/>
              <a:t>Hypothesis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876710" cy="3080989"/>
          </a:xfrm>
        </p:spPr>
        <p:txBody>
          <a:bodyPr>
            <a:normAutofit/>
          </a:bodyPr>
          <a:lstStyle/>
          <a:p>
            <a:r>
              <a:rPr lang="en-US" sz="2800" b="0" i="0" dirty="0">
                <a:effectLst/>
                <a:latin typeface="-apple-system"/>
              </a:rPr>
              <a:t>Fed rate increases are impacting the Austin real estate market by slowing it down.</a:t>
            </a:r>
            <a:endParaRPr lang="en-US" sz="2800" dirty="0"/>
          </a:p>
        </p:txBody>
      </p:sp>
    </p:spTree>
    <p:extLst>
      <p:ext uri="{BB962C8B-B14F-4D97-AF65-F5344CB8AC3E}">
        <p14:creationId xmlns:p14="http://schemas.microsoft.com/office/powerpoint/2010/main" val="174286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7"/>
            <a:ext cx="10572750" cy="596524"/>
          </a:xfrm>
        </p:spPr>
        <p:txBody>
          <a:bodyPr/>
          <a:lstStyle/>
          <a:p>
            <a:r>
              <a:rPr lang="en-US" dirty="0"/>
              <a:t>Geographic focus</a:t>
            </a:r>
          </a:p>
        </p:txBody>
      </p:sp>
      <p:pic>
        <p:nvPicPr>
          <p:cNvPr id="7" name="Picture 6">
            <a:extLst>
              <a:ext uri="{FF2B5EF4-FFF2-40B4-BE49-F238E27FC236}">
                <a16:creationId xmlns:a16="http://schemas.microsoft.com/office/drawing/2014/main" id="{49F8FB2C-E133-53E7-3BC7-33181C4FB041}"/>
              </a:ext>
            </a:extLst>
          </p:cNvPr>
          <p:cNvPicPr>
            <a:picLocks noChangeAspect="1"/>
          </p:cNvPicPr>
          <p:nvPr/>
        </p:nvPicPr>
        <p:blipFill>
          <a:blip r:embed="rId2"/>
          <a:stretch>
            <a:fillRect/>
          </a:stretch>
        </p:blipFill>
        <p:spPr>
          <a:xfrm>
            <a:off x="2192402" y="1257462"/>
            <a:ext cx="7475538" cy="4798708"/>
          </a:xfrm>
          <a:prstGeom prst="rect">
            <a:avLst/>
          </a:prstGeom>
        </p:spPr>
      </p:pic>
    </p:spTree>
    <p:extLst>
      <p:ext uri="{BB962C8B-B14F-4D97-AF65-F5344CB8AC3E}">
        <p14:creationId xmlns:p14="http://schemas.microsoft.com/office/powerpoint/2010/main" val="54611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2">
            <a:extLst>
              <a:ext uri="{FF2B5EF4-FFF2-40B4-BE49-F238E27FC236}">
                <a16:creationId xmlns:a16="http://schemas.microsoft.com/office/drawing/2014/main" id="{07BF29D6-57A8-B152-2D21-A0AE019FC41F}"/>
              </a:ext>
            </a:extLst>
          </p:cNvPr>
          <p:cNvSpPr>
            <a:spLocks noGrp="1"/>
          </p:cNvSpPr>
          <p:nvPr>
            <p:ph type="title"/>
          </p:nvPr>
        </p:nvSpPr>
        <p:spPr>
          <a:xfrm>
            <a:off x="838200" y="349626"/>
            <a:ext cx="10515600" cy="1325563"/>
          </a:xfrm>
        </p:spPr>
        <p:txBody>
          <a:bodyPr/>
          <a:lstStyle/>
          <a:p>
            <a:r>
              <a:rPr lang="en-US" dirty="0"/>
              <a:t>Trending median sale price</a:t>
            </a:r>
          </a:p>
        </p:txBody>
      </p:sp>
      <p:pic>
        <p:nvPicPr>
          <p:cNvPr id="3" name="Picture 2" descr="Chart, line chart&#10;&#10;Description automatically generated">
            <a:extLst>
              <a:ext uri="{FF2B5EF4-FFF2-40B4-BE49-F238E27FC236}">
                <a16:creationId xmlns:a16="http://schemas.microsoft.com/office/drawing/2014/main" id="{9EDE04A4-1B53-3378-4C14-0BD5E817B6C3}"/>
              </a:ext>
            </a:extLst>
          </p:cNvPr>
          <p:cNvPicPr>
            <a:picLocks noChangeAspect="1"/>
          </p:cNvPicPr>
          <p:nvPr/>
        </p:nvPicPr>
        <p:blipFill rotWithShape="1">
          <a:blip r:embed="rId2"/>
          <a:srcRect l="640" t="6578"/>
          <a:stretch/>
        </p:blipFill>
        <p:spPr>
          <a:xfrm>
            <a:off x="974109" y="1849132"/>
            <a:ext cx="10243782" cy="4266965"/>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87040CB0-A422-6B1F-DA4A-3A2F7C5ACCCE}"/>
              </a:ext>
            </a:extLst>
          </p:cNvPr>
          <p:cNvSpPr>
            <a:spLocks noGrp="1"/>
          </p:cNvSpPr>
          <p:nvPr>
            <p:ph type="title"/>
          </p:nvPr>
        </p:nvSpPr>
        <p:spPr>
          <a:xfrm>
            <a:off x="838200" y="349626"/>
            <a:ext cx="10515600" cy="1325563"/>
          </a:xfrm>
        </p:spPr>
        <p:txBody>
          <a:bodyPr/>
          <a:lstStyle/>
          <a:p>
            <a:r>
              <a:rPr lang="en-US" dirty="0"/>
              <a:t>Days on market vs. % of homes sold above list price</a:t>
            </a:r>
          </a:p>
        </p:txBody>
      </p:sp>
      <p:pic>
        <p:nvPicPr>
          <p:cNvPr id="3" name="Picture 2" descr="Chart, line chart&#10;&#10;Description automatically generated">
            <a:extLst>
              <a:ext uri="{FF2B5EF4-FFF2-40B4-BE49-F238E27FC236}">
                <a16:creationId xmlns:a16="http://schemas.microsoft.com/office/drawing/2014/main" id="{D05C58A5-E609-7984-B362-A2F583496B74}"/>
              </a:ext>
            </a:extLst>
          </p:cNvPr>
          <p:cNvPicPr>
            <a:picLocks noChangeAspect="1"/>
          </p:cNvPicPr>
          <p:nvPr/>
        </p:nvPicPr>
        <p:blipFill rotWithShape="1">
          <a:blip r:embed="rId2"/>
          <a:srcRect l="693" t="1681"/>
          <a:stretch/>
        </p:blipFill>
        <p:spPr>
          <a:xfrm>
            <a:off x="987815" y="1738796"/>
            <a:ext cx="10216370" cy="4549051"/>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
            <a:extLst>
              <a:ext uri="{FF2B5EF4-FFF2-40B4-BE49-F238E27FC236}">
                <a16:creationId xmlns:a16="http://schemas.microsoft.com/office/drawing/2014/main" id="{ADB66AD3-A507-9B7E-3707-729FD55D83AE}"/>
              </a:ext>
            </a:extLst>
          </p:cNvPr>
          <p:cNvSpPr>
            <a:spLocks noGrp="1"/>
          </p:cNvSpPr>
          <p:nvPr>
            <p:ph type="title"/>
          </p:nvPr>
        </p:nvSpPr>
        <p:spPr>
          <a:xfrm>
            <a:off x="838200" y="349626"/>
            <a:ext cx="10515600" cy="1325563"/>
          </a:xfrm>
        </p:spPr>
        <p:txBody>
          <a:bodyPr/>
          <a:lstStyle/>
          <a:p>
            <a:r>
              <a:rPr lang="en-US" dirty="0"/>
              <a:t>Days on market vs. % sold above listing price</a:t>
            </a:r>
          </a:p>
        </p:txBody>
      </p:sp>
      <p:pic>
        <p:nvPicPr>
          <p:cNvPr id="3" name="Picture 2" descr="Chart, scatter chart&#10;&#10;Description automatically generated">
            <a:extLst>
              <a:ext uri="{FF2B5EF4-FFF2-40B4-BE49-F238E27FC236}">
                <a16:creationId xmlns:a16="http://schemas.microsoft.com/office/drawing/2014/main" id="{9803CEE9-5499-0AAE-C50A-F715336425DE}"/>
              </a:ext>
            </a:extLst>
          </p:cNvPr>
          <p:cNvPicPr>
            <a:picLocks noChangeAspect="1"/>
          </p:cNvPicPr>
          <p:nvPr/>
        </p:nvPicPr>
        <p:blipFill rotWithShape="1">
          <a:blip r:embed="rId2"/>
          <a:srcRect t="1003" b="-1"/>
          <a:stretch/>
        </p:blipFill>
        <p:spPr>
          <a:xfrm>
            <a:off x="838200" y="1661541"/>
            <a:ext cx="10342989" cy="4476693"/>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4A23-8F8E-A3B5-E43C-56995C58F957}"/>
              </a:ext>
            </a:extLst>
          </p:cNvPr>
          <p:cNvSpPr>
            <a:spLocks noGrp="1"/>
          </p:cNvSpPr>
          <p:nvPr>
            <p:ph type="title"/>
          </p:nvPr>
        </p:nvSpPr>
        <p:spPr/>
        <p:txBody>
          <a:bodyPr>
            <a:normAutofit fontScale="90000"/>
          </a:bodyPr>
          <a:lstStyle/>
          <a:p>
            <a:r>
              <a:rPr lang="en-US" dirty="0"/>
              <a:t>What is FED RATE?</a:t>
            </a:r>
            <a:br>
              <a:rPr lang="en-US" dirty="0"/>
            </a:br>
            <a:br>
              <a:rPr lang="en-US" dirty="0"/>
            </a:br>
            <a:br>
              <a:rPr lang="en-US" dirty="0"/>
            </a:br>
            <a:endParaRPr lang="en-US" dirty="0"/>
          </a:p>
        </p:txBody>
      </p:sp>
      <p:sp>
        <p:nvSpPr>
          <p:cNvPr id="7" name="Text Placeholder 6">
            <a:extLst>
              <a:ext uri="{FF2B5EF4-FFF2-40B4-BE49-F238E27FC236}">
                <a16:creationId xmlns:a16="http://schemas.microsoft.com/office/drawing/2014/main" id="{87DDDF83-F36B-D45A-71E0-16634CD4DAA2}"/>
              </a:ext>
            </a:extLst>
          </p:cNvPr>
          <p:cNvSpPr>
            <a:spLocks noGrp="1"/>
          </p:cNvSpPr>
          <p:nvPr>
            <p:ph type="body" idx="13"/>
          </p:nvPr>
        </p:nvSpPr>
        <p:spPr/>
        <p:txBody>
          <a:bodyPr/>
          <a:lstStyle/>
          <a:p>
            <a:endParaRPr lang="en-US"/>
          </a:p>
        </p:txBody>
      </p:sp>
      <p:sp>
        <p:nvSpPr>
          <p:cNvPr id="8" name="Content Placeholder 7">
            <a:extLst>
              <a:ext uri="{FF2B5EF4-FFF2-40B4-BE49-F238E27FC236}">
                <a16:creationId xmlns:a16="http://schemas.microsoft.com/office/drawing/2014/main" id="{DA67A8C6-8958-42CC-92F1-35E1543C59C8}"/>
              </a:ext>
            </a:extLst>
          </p:cNvPr>
          <p:cNvSpPr>
            <a:spLocks noGrp="1"/>
          </p:cNvSpPr>
          <p:nvPr>
            <p:ph sz="half" idx="14"/>
          </p:nvPr>
        </p:nvSpPr>
        <p:spPr/>
        <p:txBody>
          <a:bodyPr/>
          <a:lstStyle/>
          <a:p>
            <a:endParaRPr lang="en-US" dirty="0"/>
          </a:p>
        </p:txBody>
      </p:sp>
      <p:sp>
        <p:nvSpPr>
          <p:cNvPr id="9" name="Footer Placeholder 8">
            <a:extLst>
              <a:ext uri="{FF2B5EF4-FFF2-40B4-BE49-F238E27FC236}">
                <a16:creationId xmlns:a16="http://schemas.microsoft.com/office/drawing/2014/main" id="{B119DF0C-8C4A-2A8A-1FD4-79BC4F8570A6}"/>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1E56868B-AAE0-85F3-F706-0DE8958CA0D6}"/>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2" name="Picture 11">
            <a:extLst>
              <a:ext uri="{FF2B5EF4-FFF2-40B4-BE49-F238E27FC236}">
                <a16:creationId xmlns:a16="http://schemas.microsoft.com/office/drawing/2014/main" id="{D523712D-4C27-9505-E8BB-2632E3043D0C}"/>
              </a:ext>
            </a:extLst>
          </p:cNvPr>
          <p:cNvPicPr>
            <a:picLocks noChangeAspect="1"/>
          </p:cNvPicPr>
          <p:nvPr/>
        </p:nvPicPr>
        <p:blipFill>
          <a:blip r:embed="rId3"/>
          <a:stretch>
            <a:fillRect/>
          </a:stretch>
        </p:blipFill>
        <p:spPr>
          <a:xfrm>
            <a:off x="8066421" y="2198584"/>
            <a:ext cx="2610320" cy="3867647"/>
          </a:xfrm>
          <a:prstGeom prst="rect">
            <a:avLst/>
          </a:prstGeom>
        </p:spPr>
      </p:pic>
      <p:sp>
        <p:nvSpPr>
          <p:cNvPr id="14" name="TextBox 13">
            <a:extLst>
              <a:ext uri="{FF2B5EF4-FFF2-40B4-BE49-F238E27FC236}">
                <a16:creationId xmlns:a16="http://schemas.microsoft.com/office/drawing/2014/main" id="{96C8C264-5274-38B2-C308-B90D3C533A8F}"/>
              </a:ext>
            </a:extLst>
          </p:cNvPr>
          <p:cNvSpPr txBox="1"/>
          <p:nvPr/>
        </p:nvSpPr>
        <p:spPr>
          <a:xfrm flipH="1">
            <a:off x="8153399" y="6066231"/>
            <a:ext cx="1947529" cy="369332"/>
          </a:xfrm>
          <a:prstGeom prst="rect">
            <a:avLst/>
          </a:prstGeom>
          <a:noFill/>
        </p:spPr>
        <p:txBody>
          <a:bodyPr wrap="square">
            <a:spAutoFit/>
          </a:bodyPr>
          <a:lstStyle/>
          <a:p>
            <a:r>
              <a:rPr lang="en-US" sz="1800" dirty="0">
                <a:effectLst/>
                <a:latin typeface="Calibri" panose="020F0502020204030204" pitchFamily="34" charset="0"/>
                <a:hlinkClick r:id="rId4"/>
              </a:rPr>
              <a:t>Pic source</a:t>
            </a:r>
            <a:endParaRPr lang="en-US" dirty="0"/>
          </a:p>
        </p:txBody>
      </p:sp>
      <p:sp>
        <p:nvSpPr>
          <p:cNvPr id="20" name="TextBox 19">
            <a:extLst>
              <a:ext uri="{FF2B5EF4-FFF2-40B4-BE49-F238E27FC236}">
                <a16:creationId xmlns:a16="http://schemas.microsoft.com/office/drawing/2014/main" id="{FB90806C-BC6D-1E1E-3D0B-A1A4E1E99678}"/>
              </a:ext>
            </a:extLst>
          </p:cNvPr>
          <p:cNvSpPr txBox="1"/>
          <p:nvPr/>
        </p:nvSpPr>
        <p:spPr>
          <a:xfrm>
            <a:off x="669851" y="2083981"/>
            <a:ext cx="706391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Fiscal tool to regulate flow of money in the economy.</a:t>
            </a:r>
          </a:p>
          <a:p>
            <a:endParaRPr lang="en-US" dirty="0"/>
          </a:p>
          <a:p>
            <a:pPr marL="285750" indent="-285750">
              <a:buFont typeface="Arial" panose="020B0604020202020204" pitchFamily="34" charset="0"/>
              <a:buChar char="•"/>
            </a:pPr>
            <a:r>
              <a:rPr lang="en-US" dirty="0"/>
              <a:t>Rate at which commercial lenders/banks borrow.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Affects mortgage loan rates.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87733203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486</Words>
  <Application>Microsoft Office PowerPoint</Application>
  <PresentationFormat>Widescreen</PresentationFormat>
  <Paragraphs>48</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Tenorite</vt:lpstr>
      <vt:lpstr>Office Theme</vt:lpstr>
      <vt:lpstr>Rising Rates and housing Impact</vt:lpstr>
      <vt:lpstr>Introduction</vt:lpstr>
      <vt:lpstr>PowerPoint Presentation</vt:lpstr>
      <vt:lpstr>Hypothesis</vt:lpstr>
      <vt:lpstr>Geographic focus</vt:lpstr>
      <vt:lpstr>Trending median sale price</vt:lpstr>
      <vt:lpstr>Days on market vs. % of homes sold above list price</vt:lpstr>
      <vt:lpstr>Days on market vs. % sold above listing price</vt:lpstr>
      <vt:lpstr>What is FED RATE?   </vt:lpstr>
      <vt:lpstr>Fed rate vs. 30-year mtg rate and 15-year mtg rate</vt:lpstr>
      <vt:lpstr>PowerPoint Presentation</vt:lpstr>
      <vt:lpstr>Inventory vs. fed rates trend</vt:lpstr>
      <vt:lpstr>Inventory vs. fed rates correlation</vt:lpstr>
      <vt:lpstr>Fed rate vs. median sale price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2022-12-12T17:31:28Z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