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A9"/>
    <a:srgbClr val="5B9BD5"/>
    <a:srgbClr val="FF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7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55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61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12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8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80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91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25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8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6FA1E-647A-464A-BC97-DEB174D2DA9D}" type="datetimeFigureOut">
              <a:rPr lang="ru-RU" smtClean="0"/>
              <a:t>20.11.2021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DC79-3B21-4B70-9C35-40A80C063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0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s://lucors.ru/knigh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473952" y="0"/>
            <a:ext cx="5797296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28" y="100584"/>
            <a:ext cx="6829544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518396"/>
            <a:ext cx="6473952" cy="1205675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Реализация задачи 11</a:t>
            </a:r>
            <a:br>
              <a:rPr lang="ru-RU" b="1" dirty="0" smtClean="0"/>
            </a:br>
            <a:r>
              <a:rPr lang="ru-RU" sz="2200" b="1" dirty="0" smtClean="0"/>
              <a:t>«Интеллектуальные Информационные Системы»</a:t>
            </a:r>
            <a:endParaRPr lang="ru-RU" sz="2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116914"/>
            <a:ext cx="6473952" cy="1244282"/>
          </a:xfrm>
        </p:spPr>
        <p:txBody>
          <a:bodyPr>
            <a:normAutofit/>
          </a:bodyPr>
          <a:lstStyle/>
          <a:p>
            <a:r>
              <a:rPr lang="ru-RU" dirty="0" smtClean="0"/>
              <a:t>Низамов Максим</a:t>
            </a:r>
          </a:p>
          <a:p>
            <a:r>
              <a:rPr lang="ru-RU" dirty="0" smtClean="0"/>
              <a:t>СГУ им. Чернышевского</a:t>
            </a:r>
            <a:br>
              <a:rPr lang="ru-RU" dirty="0" smtClean="0"/>
            </a:br>
            <a:r>
              <a:rPr lang="ru-RU" sz="1700" dirty="0" smtClean="0"/>
              <a:t>Направление подготовки: (09.03.03) — </a:t>
            </a:r>
            <a:r>
              <a:rPr lang="ru-RU" sz="1700" dirty="0" smtClean="0"/>
              <a:t>Прикладная информатика</a:t>
            </a:r>
            <a:endParaRPr lang="ru-RU" sz="1700" dirty="0" smtClean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5779008"/>
            <a:ext cx="6473952" cy="384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г. Саратов 2021г.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8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2" y="1478324"/>
            <a:ext cx="6146105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46104" y="0"/>
            <a:ext cx="6125144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Реализация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2501" y="2666876"/>
            <a:ext cx="6271451" cy="1524245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В локальной области видимости определим несколько контекстно-зависимых функций.</a:t>
            </a:r>
            <a:endParaRPr lang="en-US" dirty="0" smtClean="0"/>
          </a:p>
          <a:p>
            <a:pPr algn="l"/>
            <a:r>
              <a:rPr lang="ru-RU" dirty="0" smtClean="0"/>
              <a:t>Функция </a:t>
            </a:r>
            <a:r>
              <a:rPr lang="en-US" i="1" dirty="0" smtClean="0"/>
              <a:t>is-visited</a:t>
            </a:r>
            <a:r>
              <a:rPr lang="en-US" dirty="0" smtClean="0"/>
              <a:t> </a:t>
            </a:r>
            <a:r>
              <a:rPr lang="ru-RU" dirty="0" smtClean="0"/>
              <a:t>возвращает </a:t>
            </a:r>
            <a:r>
              <a:rPr lang="en-US" i="1" dirty="0" smtClean="0"/>
              <a:t>t</a:t>
            </a:r>
            <a:r>
              <a:rPr lang="ru-RU" dirty="0" smtClean="0"/>
              <a:t> если искомая клетка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уже посещена из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</a:p>
          <a:p>
            <a:pPr algn="l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55" y="2309656"/>
            <a:ext cx="1146017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2" y="1478324"/>
            <a:ext cx="6146105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34050" y="0"/>
            <a:ext cx="6537198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Реализация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350" y="2614612"/>
            <a:ext cx="5855399" cy="1628774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Функция </a:t>
            </a:r>
            <a:r>
              <a:rPr lang="en-US" i="1" dirty="0" smtClean="0"/>
              <a:t>next-step</a:t>
            </a:r>
            <a:r>
              <a:rPr lang="en-US" dirty="0" smtClean="0"/>
              <a:t> </a:t>
            </a:r>
            <a:r>
              <a:rPr lang="ru-RU" dirty="0" smtClean="0"/>
              <a:t>принимает на вход текущую ветку перемещений</a:t>
            </a:r>
          </a:p>
          <a:p>
            <a:pPr algn="l"/>
            <a:r>
              <a:rPr lang="ru-RU" dirty="0" smtClean="0"/>
              <a:t>Возвращает все не посещенные точки, в которые возможно переместиться</a:t>
            </a:r>
            <a:endParaRPr lang="en-US" i="1" dirty="0" smtClean="0"/>
          </a:p>
          <a:p>
            <a:pPr algn="l"/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77" y="92926"/>
            <a:ext cx="12192000" cy="66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2" y="1478324"/>
            <a:ext cx="6146105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38750" y="0"/>
            <a:ext cx="7032498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Реализация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2501" y="1647825"/>
            <a:ext cx="5036249" cy="3619499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Далее идет функция </a:t>
            </a:r>
            <a:r>
              <a:rPr lang="en-US" i="1" dirty="0" smtClean="0"/>
              <a:t>next-branches</a:t>
            </a:r>
            <a:r>
              <a:rPr lang="ru-RU" dirty="0" smtClean="0"/>
              <a:t>, возвращающая слияние доступной ветки перемещения с текущей</a:t>
            </a:r>
            <a:endParaRPr lang="en-US" i="1" dirty="0" smtClean="0"/>
          </a:p>
          <a:p>
            <a:pPr algn="l"/>
            <a:endParaRPr lang="ru-RU" dirty="0" smtClean="0"/>
          </a:p>
          <a:p>
            <a:pPr algn="l"/>
            <a:r>
              <a:rPr lang="ru-RU" dirty="0" smtClean="0"/>
              <a:t>Функция </a:t>
            </a:r>
            <a:r>
              <a:rPr lang="en-US" i="1" dirty="0" smtClean="0"/>
              <a:t>is-branch-full</a:t>
            </a:r>
            <a:r>
              <a:rPr lang="en-US" dirty="0" smtClean="0"/>
              <a:t> </a:t>
            </a:r>
            <a:r>
              <a:rPr lang="ru-RU" dirty="0" smtClean="0"/>
              <a:t>позволяет закончить обход шахматной доски, если все клетки из </a:t>
            </a:r>
            <a:r>
              <a:rPr lang="en-US" i="1" dirty="0" smtClean="0"/>
              <a:t>board</a:t>
            </a:r>
            <a:r>
              <a:rPr lang="en-US" dirty="0" smtClean="0"/>
              <a:t> </a:t>
            </a:r>
            <a:r>
              <a:rPr lang="ru-RU" dirty="0" smtClean="0"/>
              <a:t>находятся в текущей ветке </a:t>
            </a:r>
            <a:r>
              <a:rPr lang="en-US" i="1" dirty="0" err="1" smtClean="0"/>
              <a:t>cb</a:t>
            </a:r>
            <a:endParaRPr lang="en-US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878" y="1533920"/>
            <a:ext cx="1060280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2" y="1478324"/>
            <a:ext cx="6146105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46104" y="0"/>
            <a:ext cx="6125144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Реализация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2502" y="2348522"/>
            <a:ext cx="5943601" cy="2352799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Своеобразной точкой входа и последней локальной функцией является функция </a:t>
            </a:r>
            <a:r>
              <a:rPr lang="en-US" i="1" dirty="0" smtClean="0"/>
              <a:t>move</a:t>
            </a:r>
            <a:r>
              <a:rPr lang="en-US" dirty="0" smtClean="0"/>
              <a:t>. </a:t>
            </a:r>
            <a:r>
              <a:rPr lang="ru-RU" dirty="0" smtClean="0"/>
              <a:t>Она проводит рекурсивный проход по текущей ветке использую </a:t>
            </a:r>
            <a:r>
              <a:rPr lang="en-US" i="1" dirty="0" err="1" smtClean="0"/>
              <a:t>foldr</a:t>
            </a:r>
            <a:r>
              <a:rPr lang="en-US" dirty="0" smtClean="0"/>
              <a:t> </a:t>
            </a:r>
            <a:r>
              <a:rPr lang="ru-RU" dirty="0" smtClean="0"/>
              <a:t>для выбора направления </a:t>
            </a:r>
            <a:br>
              <a:rPr lang="ru-RU" dirty="0" smtClean="0"/>
            </a:br>
            <a:r>
              <a:rPr lang="ru-RU" dirty="0" smtClean="0"/>
              <a:t>В 95 строке мы запускаем обход из левой нижней точки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52" y="1424367"/>
            <a:ext cx="10726647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2" y="1478324"/>
            <a:ext cx="7162802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473952" y="0"/>
            <a:ext cx="5797296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Заключение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2501" y="2107372"/>
            <a:ext cx="6271451" cy="2643252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После вызова целевой функции результатом работы нашей программы будет список, элементы которого являются координаты клеток </a:t>
            </a:r>
            <a:r>
              <a:rPr lang="ru-RU" dirty="0" smtClean="0"/>
              <a:t>–</a:t>
            </a:r>
            <a:r>
              <a:rPr lang="ru-RU" dirty="0" smtClean="0"/>
              <a:t> последовательность перемещений</a:t>
            </a:r>
          </a:p>
          <a:p>
            <a:pPr algn="l"/>
            <a:endParaRPr lang="ru-RU" i="1" dirty="0"/>
          </a:p>
          <a:p>
            <a:pPr algn="l"/>
            <a:r>
              <a:rPr lang="ru-RU" dirty="0" smtClean="0"/>
              <a:t>Проверить выходные данные программы вы можете на странице </a:t>
            </a:r>
            <a:r>
              <a:rPr lang="en-US" dirty="0" smtClean="0">
                <a:hlinkClick r:id="rId2"/>
              </a:rPr>
              <a:t>https://lucors.ru/knight/</a:t>
            </a:r>
            <a:endParaRPr lang="ru-RU" dirty="0" smtClean="0"/>
          </a:p>
          <a:p>
            <a:pPr algn="l"/>
            <a:endParaRPr lang="en-US" i="1" dirty="0" smtClean="0"/>
          </a:p>
          <a:p>
            <a:pPr algn="l"/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06" y="171449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127976"/>
            <a:ext cx="7799832" cy="2793897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473952" y="0"/>
            <a:ext cx="5797296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52159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Заданное выражение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976" y="2473354"/>
            <a:ext cx="7413879" cy="2103139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Реализовать алгоритм решения задачи о поиске последовательности перемещений коня на шахматной доске размера </a:t>
            </a:r>
            <a:r>
              <a:rPr lang="ru-RU" i="1" dirty="0" smtClean="0"/>
              <a:t>m</a:t>
            </a:r>
            <a:r>
              <a:rPr lang="ru-RU" dirty="0" smtClean="0"/>
              <a:t> × </a:t>
            </a:r>
            <a:r>
              <a:rPr lang="ru-RU" i="1" dirty="0" smtClean="0"/>
              <a:t>n</a:t>
            </a:r>
            <a:r>
              <a:rPr lang="ru-RU" dirty="0" smtClean="0"/>
              <a:t> (например, 4 × 4 или 4 × 5) из заданной начальной клетки (нижняя левая клетка) в нее же, при этом надо побывать хотя бы по одному разу на всех остальных клетках доски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54" y="0"/>
            <a:ext cx="4135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1478324"/>
            <a:ext cx="7799832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473952" y="0"/>
            <a:ext cx="5797296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Алгоритм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975" y="2044060"/>
            <a:ext cx="7413879" cy="2993996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Заданное выражение является разновидностью задачи о ходе коня (</a:t>
            </a:r>
            <a:r>
              <a:rPr lang="en-US" dirty="0"/>
              <a:t>Knight's </a:t>
            </a:r>
            <a:r>
              <a:rPr lang="en-US" dirty="0" smtClean="0"/>
              <a:t>tour</a:t>
            </a:r>
            <a:r>
              <a:rPr lang="ru-RU" dirty="0" smtClean="0"/>
              <a:t>), однако мы не связаны с ограничением один шаг на клетку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Простейшее решение нашей задачи сводится к представлению шахматного поля в качестве графа и поиск пути на нем</a:t>
            </a:r>
          </a:p>
          <a:p>
            <a:pPr algn="l"/>
            <a:r>
              <a:rPr lang="ru-RU" dirty="0" smtClean="0"/>
              <a:t>Так клетки – это вершины, а ребра – возможные пути</a:t>
            </a:r>
          </a:p>
          <a:p>
            <a:pPr algn="l"/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31" y="1478324"/>
            <a:ext cx="4125469" cy="412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1478324"/>
            <a:ext cx="7799832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473952" y="0"/>
            <a:ext cx="5797296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Алгоритм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975" y="2603853"/>
            <a:ext cx="7413879" cy="1842140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Мы можем выстроить алгоритм, основанный на обходе в глубину с некоторыми оптимизациями</a:t>
            </a:r>
          </a:p>
          <a:p>
            <a:pPr algn="l"/>
            <a:r>
              <a:rPr lang="ru-RU" dirty="0" smtClean="0"/>
              <a:t>К примеру, не возвращаться на предыдущую клетку в процессе поиска. Это позволит сократить количество зацикливаний</a:t>
            </a:r>
          </a:p>
          <a:p>
            <a:pPr algn="l"/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28" y="95923"/>
            <a:ext cx="682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1478324"/>
            <a:ext cx="7799832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473952" y="0"/>
            <a:ext cx="5797296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Алгоритм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975" y="2959949"/>
            <a:ext cx="7413879" cy="1129948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При очередном выборе следующей клетки мы базируемся на информации о уже посещенных из возможных</a:t>
            </a:r>
            <a:endParaRPr lang="en-US" dirty="0" smtClean="0"/>
          </a:p>
          <a:p>
            <a:pPr algn="l"/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29" y="95923"/>
            <a:ext cx="6829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1478324"/>
            <a:ext cx="7799832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473952" y="0"/>
            <a:ext cx="5797296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Алгоритм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2501" y="1988399"/>
            <a:ext cx="6674550" cy="3073047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Поскольку фигура коня может передвигаться по определенному правилу, будем вычислять доступные шаги посредством следующего списка разности:</a:t>
            </a:r>
          </a:p>
          <a:p>
            <a:r>
              <a:rPr lang="ru-RU" dirty="0" smtClean="0"/>
              <a:t>((2 1) (1 2) (-1 2) (-2 1) (-2 -1) (-1 -2) (1 -2) (2 -1))</a:t>
            </a:r>
          </a:p>
          <a:p>
            <a:r>
              <a:rPr lang="ru-RU" dirty="0" smtClean="0"/>
              <a:t> </a:t>
            </a:r>
          </a:p>
          <a:p>
            <a:pPr algn="l"/>
            <a:r>
              <a:rPr lang="ru-RU" dirty="0" smtClean="0"/>
              <a:t>Координаты клеток в свою очередь будем хранить в формате </a:t>
            </a:r>
            <a:r>
              <a:rPr lang="en-US" dirty="0" smtClean="0"/>
              <a:t>(x y)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54" y="1619657"/>
            <a:ext cx="381053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2" y="1478324"/>
            <a:ext cx="6146105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46104" y="0"/>
            <a:ext cx="6125144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Реализация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2501" y="1818785"/>
            <a:ext cx="6271451" cy="3412275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Для начала  определим несколько вспомогательных функций</a:t>
            </a:r>
          </a:p>
          <a:p>
            <a:pPr algn="l"/>
            <a:endParaRPr lang="ru-RU" dirty="0"/>
          </a:p>
          <a:p>
            <a:pPr algn="l"/>
            <a:r>
              <a:rPr lang="ru-RU" dirty="0" smtClean="0"/>
              <a:t>Первой идет </a:t>
            </a:r>
            <a:r>
              <a:rPr lang="en-US" i="1" dirty="0" err="1" smtClean="0"/>
              <a:t>numlist</a:t>
            </a:r>
            <a:r>
              <a:rPr lang="ru-RU" dirty="0" smtClean="0"/>
              <a:t>, возвращающая список целых числе от 1 до </a:t>
            </a:r>
            <a:r>
              <a:rPr lang="en-US" i="1" dirty="0" smtClean="0"/>
              <a:t>size</a:t>
            </a:r>
          </a:p>
          <a:p>
            <a:pPr algn="l"/>
            <a:r>
              <a:rPr lang="en-US" i="1" dirty="0" smtClean="0"/>
              <a:t/>
            </a:r>
            <a:br>
              <a:rPr lang="en-US" i="1" dirty="0" smtClean="0"/>
            </a:br>
            <a:r>
              <a:rPr lang="ru-RU" dirty="0" smtClean="0"/>
              <a:t>Далее по списку функция </a:t>
            </a:r>
            <a:r>
              <a:rPr lang="en-US" i="1" dirty="0" smtClean="0"/>
              <a:t>is-contains</a:t>
            </a:r>
            <a:r>
              <a:rPr lang="ru-RU" i="1" dirty="0" smtClean="0"/>
              <a:t>, </a:t>
            </a:r>
            <a:r>
              <a:rPr lang="ru-RU" dirty="0" smtClean="0"/>
              <a:t>определяющая является ли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элементом верхнего уровня списка </a:t>
            </a:r>
            <a:r>
              <a:rPr lang="en-US" i="1" dirty="0" smtClean="0"/>
              <a:t>l</a:t>
            </a:r>
            <a:endParaRPr lang="ru-RU" i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55" y="1478324"/>
            <a:ext cx="8888065" cy="22482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55" y="4418836"/>
            <a:ext cx="866896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2" y="1478324"/>
            <a:ext cx="6146105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46104" y="0"/>
            <a:ext cx="6125144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Реализация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2501" y="2133355"/>
            <a:ext cx="6271451" cy="2591290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Функция </a:t>
            </a:r>
            <a:r>
              <a:rPr lang="en-US" i="1" dirty="0" err="1" smtClean="0"/>
              <a:t>concat</a:t>
            </a:r>
            <a:r>
              <a:rPr lang="ru-RU" dirty="0" smtClean="0"/>
              <a:t>. Принимает на вход список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ru-RU" dirty="0" smtClean="0"/>
              <a:t>и возвращает соединение всех его внутренних элементов</a:t>
            </a:r>
          </a:p>
          <a:p>
            <a:pPr algn="l"/>
            <a:endParaRPr lang="ru-RU" i="1" dirty="0" smtClean="0"/>
          </a:p>
          <a:p>
            <a:pPr algn="l"/>
            <a:r>
              <a:rPr lang="ru-RU" dirty="0" smtClean="0"/>
              <a:t>Функция </a:t>
            </a:r>
            <a:r>
              <a:rPr lang="en-US" dirty="0" err="1" smtClean="0"/>
              <a:t>foldr</a:t>
            </a:r>
            <a:r>
              <a:rPr lang="ru-RU" dirty="0" smtClean="0"/>
              <a:t>. Поведение соответствует аналогичной функции в </a:t>
            </a:r>
            <a:r>
              <a:rPr lang="ru-RU" dirty="0" err="1" smtClean="0"/>
              <a:t>я.п</a:t>
            </a:r>
            <a:r>
              <a:rPr lang="ru-RU" dirty="0" smtClean="0"/>
              <a:t>. </a:t>
            </a:r>
            <a:r>
              <a:rPr lang="en-US" dirty="0" smtClean="0"/>
              <a:t>Haskell</a:t>
            </a:r>
            <a:r>
              <a:rPr lang="ru-RU" dirty="0" smtClean="0"/>
              <a:t>. Рекурсивна со строки 5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55" y="1478324"/>
            <a:ext cx="9935962" cy="15813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55" y="3771046"/>
            <a:ext cx="951680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2" y="1478324"/>
            <a:ext cx="6146105" cy="4093198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46104" y="0"/>
            <a:ext cx="6125144" cy="6858000"/>
          </a:xfrm>
          <a:prstGeom prst="rect">
            <a:avLst/>
          </a:prstGeom>
          <a:solidFill>
            <a:srgbClr val="FFE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6473952" cy="675815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Реализация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2501" y="2133355"/>
            <a:ext cx="6271451" cy="2591290"/>
          </a:xfrm>
        </p:spPr>
        <p:txBody>
          <a:bodyPr>
            <a:noAutofit/>
          </a:bodyPr>
          <a:lstStyle/>
          <a:p>
            <a:pPr algn="l"/>
            <a:r>
              <a:rPr lang="ru-RU" dirty="0" smtClean="0"/>
              <a:t>Наконец начинаем описывать целевую функцию </a:t>
            </a:r>
            <a:r>
              <a:rPr lang="en-US" i="1" dirty="0" smtClean="0"/>
              <a:t>knight</a:t>
            </a:r>
            <a:r>
              <a:rPr lang="ru-RU" dirty="0" smtClean="0"/>
              <a:t>, принимающую размер поля в качестве аргументов</a:t>
            </a:r>
          </a:p>
          <a:p>
            <a:pPr algn="l"/>
            <a:r>
              <a:rPr lang="ru-RU" dirty="0" smtClean="0"/>
              <a:t>Имея размеры поля мы можем инициализировать список </a:t>
            </a:r>
            <a:r>
              <a:rPr lang="en-US" i="1" dirty="0" smtClean="0"/>
              <a:t>board</a:t>
            </a:r>
            <a:r>
              <a:rPr lang="ru-RU" dirty="0" smtClean="0"/>
              <a:t>, содержащий координаты всех клеток на поле.</a:t>
            </a:r>
            <a:r>
              <a:rPr lang="ru-RU" dirty="0"/>
              <a:t> </a:t>
            </a:r>
            <a:r>
              <a:rPr lang="ru-RU" dirty="0" smtClean="0"/>
              <a:t>В этом нам поможет ранее описанная функция </a:t>
            </a:r>
            <a:r>
              <a:rPr lang="en-US" i="1" dirty="0" err="1" smtClean="0"/>
              <a:t>numlist</a:t>
            </a:r>
            <a:endParaRPr lang="ru-RU" i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55" y="1871445"/>
            <a:ext cx="1011696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425</Words>
  <Application>Microsoft Office PowerPoint</Application>
  <PresentationFormat>Широкоэкранный</PresentationFormat>
  <Paragraphs>47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Реализация задачи 11 «Интеллектуальные Информационные Системы»</vt:lpstr>
      <vt:lpstr>Заданное выражение</vt:lpstr>
      <vt:lpstr>Алгоритм</vt:lpstr>
      <vt:lpstr>Алгоритм</vt:lpstr>
      <vt:lpstr>Алгоритм</vt:lpstr>
      <vt:lpstr>Алгоритм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задачи 11 «Интеллектуальные Информационные Системы»</dc:title>
  <dc:creator>Lucors</dc:creator>
  <cp:lastModifiedBy>Lucors</cp:lastModifiedBy>
  <cp:revision>15</cp:revision>
  <dcterms:created xsi:type="dcterms:W3CDTF">2021-11-19T20:50:26Z</dcterms:created>
  <dcterms:modified xsi:type="dcterms:W3CDTF">2021-11-19T22:30:04Z</dcterms:modified>
</cp:coreProperties>
</file>