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77349" y="1028700"/>
            <a:ext cx="12881951" cy="8229600"/>
            <a:chOff x="0" y="0"/>
            <a:chExt cx="26263731" cy="16778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6263730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26263730">
                  <a:moveTo>
                    <a:pt x="0" y="0"/>
                  </a:moveTo>
                  <a:lnTo>
                    <a:pt x="0" y="16778514"/>
                  </a:lnTo>
                  <a:lnTo>
                    <a:pt x="26263730" y="16778514"/>
                  </a:lnTo>
                  <a:lnTo>
                    <a:pt x="26263730" y="0"/>
                  </a:lnTo>
                  <a:lnTo>
                    <a:pt x="0" y="0"/>
                  </a:lnTo>
                  <a:close/>
                  <a:moveTo>
                    <a:pt x="26202770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26202770" y="59690"/>
                  </a:lnTo>
                  <a:lnTo>
                    <a:pt x="26202770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241297" y="1983095"/>
            <a:ext cx="10415859" cy="2583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69"/>
              </a:lnSpc>
            </a:pPr>
            <a:r>
              <a:rPr lang="en-US" sz="10500" spc="105">
                <a:solidFill>
                  <a:srgbClr val="241D27"/>
                </a:solidFill>
                <a:latin typeface="Space Mono Bold"/>
              </a:rPr>
              <a:t>RC CIRCUIT SIMULATOR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2426066" cy="8229600"/>
            <a:chOff x="0" y="0"/>
            <a:chExt cx="9411346" cy="31924782"/>
          </a:xfrm>
        </p:grpSpPr>
        <p:sp>
          <p:nvSpPr>
            <p:cNvPr name="Freeform 6" id="6"/>
            <p:cNvSpPr/>
            <p:nvPr/>
          </p:nvSpPr>
          <p:spPr>
            <a:xfrm>
              <a:off x="72390" y="72390"/>
              <a:ext cx="9266566" cy="31780001"/>
            </a:xfrm>
            <a:custGeom>
              <a:avLst/>
              <a:gdLst/>
              <a:ahLst/>
              <a:cxnLst/>
              <a:rect r="r" b="b" t="t" l="l"/>
              <a:pathLst>
                <a:path h="31780001" w="9266566">
                  <a:moveTo>
                    <a:pt x="0" y="0"/>
                  </a:moveTo>
                  <a:lnTo>
                    <a:pt x="9266566" y="0"/>
                  </a:lnTo>
                  <a:lnTo>
                    <a:pt x="9266566" y="31780001"/>
                  </a:lnTo>
                  <a:lnTo>
                    <a:pt x="0" y="31780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9411346" cy="31924783"/>
            </a:xfrm>
            <a:custGeom>
              <a:avLst/>
              <a:gdLst/>
              <a:ahLst/>
              <a:cxnLst/>
              <a:rect r="r" b="b" t="t" l="l"/>
              <a:pathLst>
                <a:path h="31924783" w="9411346">
                  <a:moveTo>
                    <a:pt x="9266566" y="31780001"/>
                  </a:moveTo>
                  <a:lnTo>
                    <a:pt x="9411346" y="31780001"/>
                  </a:lnTo>
                  <a:lnTo>
                    <a:pt x="9411346" y="31924783"/>
                  </a:lnTo>
                  <a:lnTo>
                    <a:pt x="9266566" y="31924783"/>
                  </a:lnTo>
                  <a:lnTo>
                    <a:pt x="9266566" y="3178000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1780001"/>
                  </a:lnTo>
                  <a:lnTo>
                    <a:pt x="0" y="31780001"/>
                  </a:lnTo>
                  <a:lnTo>
                    <a:pt x="0" y="144780"/>
                  </a:lnTo>
                  <a:close/>
                  <a:moveTo>
                    <a:pt x="0" y="31780001"/>
                  </a:moveTo>
                  <a:lnTo>
                    <a:pt x="144780" y="31780001"/>
                  </a:lnTo>
                  <a:lnTo>
                    <a:pt x="144780" y="31924783"/>
                  </a:lnTo>
                  <a:lnTo>
                    <a:pt x="0" y="31924783"/>
                  </a:lnTo>
                  <a:lnTo>
                    <a:pt x="0" y="31780001"/>
                  </a:lnTo>
                  <a:close/>
                  <a:moveTo>
                    <a:pt x="9266566" y="144780"/>
                  </a:moveTo>
                  <a:lnTo>
                    <a:pt x="9411346" y="144780"/>
                  </a:lnTo>
                  <a:lnTo>
                    <a:pt x="9411346" y="31780001"/>
                  </a:lnTo>
                  <a:lnTo>
                    <a:pt x="9266566" y="31780001"/>
                  </a:lnTo>
                  <a:lnTo>
                    <a:pt x="9266566" y="144780"/>
                  </a:lnTo>
                  <a:close/>
                  <a:moveTo>
                    <a:pt x="144780" y="31780001"/>
                  </a:moveTo>
                  <a:lnTo>
                    <a:pt x="9266566" y="31780001"/>
                  </a:lnTo>
                  <a:lnTo>
                    <a:pt x="9266566" y="31924783"/>
                  </a:lnTo>
                  <a:lnTo>
                    <a:pt x="144780" y="31924783"/>
                  </a:lnTo>
                  <a:lnTo>
                    <a:pt x="144780" y="31780001"/>
                  </a:lnTo>
                  <a:close/>
                  <a:moveTo>
                    <a:pt x="9266566" y="0"/>
                  </a:moveTo>
                  <a:lnTo>
                    <a:pt x="9411346" y="0"/>
                  </a:lnTo>
                  <a:lnTo>
                    <a:pt x="9411346" y="144780"/>
                  </a:lnTo>
                  <a:lnTo>
                    <a:pt x="9266566" y="144780"/>
                  </a:lnTo>
                  <a:lnTo>
                    <a:pt x="926656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266566" y="0"/>
                  </a:lnTo>
                  <a:lnTo>
                    <a:pt x="926656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715116" y="5921721"/>
            <a:ext cx="9822665" cy="2261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2"/>
              </a:lnSpc>
            </a:pPr>
            <a:r>
              <a:rPr lang="en-US" sz="3200" spc="320">
                <a:solidFill>
                  <a:srgbClr val="241D27"/>
                </a:solidFill>
                <a:latin typeface="Space Mono Bold"/>
              </a:rPr>
              <a:t>KELOMPOK 21 : </a:t>
            </a:r>
          </a:p>
          <a:p>
            <a:pPr>
              <a:lnSpc>
                <a:spcPts val="2709"/>
              </a:lnSpc>
            </a:pPr>
            <a:r>
              <a:rPr lang="en-US" sz="2399" spc="239">
                <a:solidFill>
                  <a:srgbClr val="241D27"/>
                </a:solidFill>
                <a:latin typeface="Space Mono Bold"/>
              </a:rPr>
              <a:t>1.MUHAMMAD TEGAR AZKIYA - 13218056 </a:t>
            </a:r>
          </a:p>
          <a:p>
            <a:pPr>
              <a:lnSpc>
                <a:spcPts val="2709"/>
              </a:lnSpc>
            </a:pPr>
            <a:r>
              <a:rPr lang="en-US" sz="2399" spc="239">
                <a:solidFill>
                  <a:srgbClr val="241D27"/>
                </a:solidFill>
                <a:latin typeface="Space Mono Bold"/>
              </a:rPr>
              <a:t>2.BALKAN KHILMI ASSAKANDARI - 13218057</a:t>
            </a:r>
          </a:p>
          <a:p>
            <a:pPr>
              <a:lnSpc>
                <a:spcPts val="2709"/>
              </a:lnSpc>
            </a:pPr>
            <a:r>
              <a:rPr lang="en-US" sz="2399" spc="239">
                <a:solidFill>
                  <a:srgbClr val="241D27"/>
                </a:solidFill>
                <a:latin typeface="Space Mono Bold"/>
              </a:rPr>
              <a:t>3.ANDY LUCKY - 132180058</a:t>
            </a:r>
          </a:p>
          <a:p>
            <a:pPr>
              <a:lnSpc>
                <a:spcPts val="2709"/>
              </a:lnSpc>
            </a:pPr>
            <a:r>
              <a:rPr lang="en-US" sz="2399" spc="239">
                <a:solidFill>
                  <a:srgbClr val="241D27"/>
                </a:solidFill>
                <a:latin typeface="Space Mono Bold"/>
              </a:rPr>
              <a:t>4.RAHMATUL FAJRIAH - 18318008</a:t>
            </a:r>
          </a:p>
          <a:p>
            <a:pPr algn="ctr">
              <a:lnSpc>
                <a:spcPts val="3615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3395994"/>
            <a:ext cx="2082149" cy="5862306"/>
          </a:xfrm>
          <a:prstGeom prst="rect">
            <a:avLst/>
          </a:prstGeom>
          <a:solidFill>
            <a:srgbClr val="241D27">
              <a:alpha val="9803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1028700"/>
            <a:ext cx="2082149" cy="2367294"/>
          </a:xfrm>
          <a:prstGeom prst="rect">
            <a:avLst/>
          </a:prstGeom>
          <a:solidFill>
            <a:srgbClr val="241D27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209918" y="4052449"/>
            <a:ext cx="6883590" cy="585426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523763" y="701111"/>
            <a:ext cx="10255900" cy="335133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569255" y="1899754"/>
            <a:ext cx="1001039" cy="61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400">
                <a:solidFill>
                  <a:srgbClr val="FFFFFF"/>
                </a:solidFill>
                <a:latin typeface="Space Mono Bold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257312" y="5358744"/>
            <a:ext cx="4549397" cy="193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336">
                <a:solidFill>
                  <a:srgbClr val="241D27"/>
                </a:solidFill>
                <a:latin typeface="Space Mono"/>
              </a:rPr>
              <a:t>TEST CASE 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3090958" cy="16778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309095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33090957">
                  <a:moveTo>
                    <a:pt x="0" y="0"/>
                  </a:moveTo>
                  <a:lnTo>
                    <a:pt x="0" y="16778514"/>
                  </a:lnTo>
                  <a:lnTo>
                    <a:pt x="33090957" y="16778514"/>
                  </a:lnTo>
                  <a:lnTo>
                    <a:pt x="33090957" y="0"/>
                  </a:lnTo>
                  <a:lnTo>
                    <a:pt x="0" y="0"/>
                  </a:lnTo>
                  <a:close/>
                  <a:moveTo>
                    <a:pt x="33029999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33029999" y="59690"/>
                  </a:lnTo>
                  <a:lnTo>
                    <a:pt x="33029999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1028700"/>
            <a:ext cx="16230600" cy="2254557"/>
          </a:xfrm>
          <a:prstGeom prst="rect">
            <a:avLst/>
          </a:prstGeom>
          <a:solidFill>
            <a:srgbClr val="241D27">
              <a:alpha val="9803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2254557"/>
            <a:chOff x="0" y="0"/>
            <a:chExt cx="33090958" cy="459659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3090957" cy="4596592"/>
            </a:xfrm>
            <a:custGeom>
              <a:avLst/>
              <a:gdLst/>
              <a:ahLst/>
              <a:cxnLst/>
              <a:rect r="r" b="b" t="t" l="l"/>
              <a:pathLst>
                <a:path h="4596592" w="33090957">
                  <a:moveTo>
                    <a:pt x="0" y="0"/>
                  </a:moveTo>
                  <a:lnTo>
                    <a:pt x="0" y="4596592"/>
                  </a:lnTo>
                  <a:lnTo>
                    <a:pt x="33090957" y="4596592"/>
                  </a:lnTo>
                  <a:lnTo>
                    <a:pt x="33090957" y="0"/>
                  </a:lnTo>
                  <a:lnTo>
                    <a:pt x="0" y="0"/>
                  </a:lnTo>
                  <a:close/>
                  <a:moveTo>
                    <a:pt x="33029999" y="4535632"/>
                  </a:moveTo>
                  <a:lnTo>
                    <a:pt x="59690" y="4535632"/>
                  </a:lnTo>
                  <a:lnTo>
                    <a:pt x="59690" y="59690"/>
                  </a:lnTo>
                  <a:lnTo>
                    <a:pt x="33029999" y="59690"/>
                  </a:lnTo>
                  <a:lnTo>
                    <a:pt x="33029999" y="4535632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77677" y="1584479"/>
            <a:ext cx="996680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225">
                <a:solidFill>
                  <a:srgbClr val="241D27"/>
                </a:solidFill>
                <a:latin typeface="Space Mono Bold"/>
              </a:rPr>
              <a:t>Analisis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618862" y="5143500"/>
            <a:ext cx="4242218" cy="2440416"/>
            <a:chOff x="0" y="0"/>
            <a:chExt cx="5656291" cy="325388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76200"/>
              <a:ext cx="5656291" cy="737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363">
                  <a:solidFill>
                    <a:srgbClr val="241D27"/>
                  </a:solidFill>
                  <a:latin typeface="Space Mono Bold"/>
                </a:rPr>
                <a:t>BERFUNGSI BAIK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25038"/>
              <a:ext cx="5656291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241D27"/>
                  </a:solidFill>
                  <a:latin typeface="Space Mono"/>
                </a:rPr>
                <a:t>Pada Nilai Parameter "Wajar" (R*C &gt; 10)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844482" y="5143500"/>
            <a:ext cx="4242218" cy="1877575"/>
            <a:chOff x="0" y="0"/>
            <a:chExt cx="5656291" cy="250343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76200"/>
              <a:ext cx="5656291" cy="1511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3300" spc="363">
                  <a:solidFill>
                    <a:srgbClr val="241D27"/>
                  </a:solidFill>
                  <a:latin typeface="Space Mono Bold"/>
                </a:rPr>
                <a:t>VISUALISASI LANGSUNG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798583"/>
              <a:ext cx="5656291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241D27"/>
                  </a:solidFill>
                  <a:latin typeface="Space Mono"/>
                </a:rPr>
                <a:t>PANDAS X Tkinter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3090958" cy="16778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309095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33090957">
                  <a:moveTo>
                    <a:pt x="0" y="0"/>
                  </a:moveTo>
                  <a:lnTo>
                    <a:pt x="0" y="16778514"/>
                  </a:lnTo>
                  <a:lnTo>
                    <a:pt x="33090957" y="16778514"/>
                  </a:lnTo>
                  <a:lnTo>
                    <a:pt x="33090957" y="0"/>
                  </a:lnTo>
                  <a:lnTo>
                    <a:pt x="0" y="0"/>
                  </a:lnTo>
                  <a:close/>
                  <a:moveTo>
                    <a:pt x="33029999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33029999" y="59690"/>
                  </a:lnTo>
                  <a:lnTo>
                    <a:pt x="33029999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2367294"/>
            <a:chOff x="0" y="0"/>
            <a:chExt cx="33090958" cy="48264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3090957" cy="4826440"/>
            </a:xfrm>
            <a:custGeom>
              <a:avLst/>
              <a:gdLst/>
              <a:ahLst/>
              <a:cxnLst/>
              <a:rect r="r" b="b" t="t" l="l"/>
              <a:pathLst>
                <a:path h="4826440" w="33090957">
                  <a:moveTo>
                    <a:pt x="0" y="0"/>
                  </a:moveTo>
                  <a:lnTo>
                    <a:pt x="0" y="4826440"/>
                  </a:lnTo>
                  <a:lnTo>
                    <a:pt x="33090957" y="4826440"/>
                  </a:lnTo>
                  <a:lnTo>
                    <a:pt x="33090957" y="0"/>
                  </a:lnTo>
                  <a:lnTo>
                    <a:pt x="0" y="0"/>
                  </a:lnTo>
                  <a:close/>
                  <a:moveTo>
                    <a:pt x="33029999" y="4765480"/>
                  </a:moveTo>
                  <a:lnTo>
                    <a:pt x="59690" y="4765480"/>
                  </a:lnTo>
                  <a:lnTo>
                    <a:pt x="59690" y="59690"/>
                  </a:lnTo>
                  <a:lnTo>
                    <a:pt x="33029999" y="59690"/>
                  </a:lnTo>
                  <a:lnTo>
                    <a:pt x="33029999" y="4765480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90650" y="1640847"/>
            <a:ext cx="1300749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225">
                <a:solidFill>
                  <a:srgbClr val="241D27"/>
                </a:solidFill>
                <a:latin typeface="Space Mono Bold"/>
              </a:rPr>
              <a:t>Presentation Overview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15177151" y="1028700"/>
            <a:ext cx="2082149" cy="2367294"/>
          </a:xfrm>
          <a:prstGeom prst="rect">
            <a:avLst/>
          </a:prstGeom>
          <a:solidFill>
            <a:srgbClr val="241D27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5717706" y="1902784"/>
            <a:ext cx="1001039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400">
                <a:solidFill>
                  <a:srgbClr val="FFFFFF"/>
                </a:solidFill>
                <a:latin typeface="Space Mono Bold"/>
              </a:rPr>
              <a:t>02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373134"/>
            <a:ext cx="1873746" cy="5885166"/>
            <a:chOff x="0" y="0"/>
            <a:chExt cx="3820194" cy="11998681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820194" cy="11998681"/>
            </a:xfrm>
            <a:custGeom>
              <a:avLst/>
              <a:gdLst/>
              <a:ahLst/>
              <a:cxnLst/>
              <a:rect r="r" b="b" t="t" l="l"/>
              <a:pathLst>
                <a:path h="11998681" w="3820194">
                  <a:moveTo>
                    <a:pt x="0" y="0"/>
                  </a:moveTo>
                  <a:lnTo>
                    <a:pt x="0" y="11998681"/>
                  </a:lnTo>
                  <a:lnTo>
                    <a:pt x="3820194" y="11998681"/>
                  </a:lnTo>
                  <a:lnTo>
                    <a:pt x="3820194" y="0"/>
                  </a:lnTo>
                  <a:lnTo>
                    <a:pt x="0" y="0"/>
                  </a:lnTo>
                  <a:close/>
                  <a:moveTo>
                    <a:pt x="3759234" y="11937721"/>
                  </a:moveTo>
                  <a:lnTo>
                    <a:pt x="59690" y="11937721"/>
                  </a:lnTo>
                  <a:lnTo>
                    <a:pt x="59690" y="59690"/>
                  </a:lnTo>
                  <a:lnTo>
                    <a:pt x="3759234" y="59690"/>
                  </a:lnTo>
                  <a:lnTo>
                    <a:pt x="3759234" y="11937721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1028700" y="3395994"/>
            <a:ext cx="1873746" cy="5862306"/>
          </a:xfrm>
          <a:prstGeom prst="rect">
            <a:avLst/>
          </a:prstGeom>
          <a:solidFill>
            <a:srgbClr val="241D27">
              <a:alpha val="9803"/>
            </a:srgbClr>
          </a:solidFill>
        </p:spPr>
      </p:sp>
      <p:sp>
        <p:nvSpPr>
          <p:cNvPr name="TextBox 12" id="12"/>
          <p:cNvSpPr txBox="true"/>
          <p:nvPr/>
        </p:nvSpPr>
        <p:spPr>
          <a:xfrm rot="5400000">
            <a:off x="-282365" y="5978841"/>
            <a:ext cx="449587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380">
                <a:solidFill>
                  <a:srgbClr val="241D27"/>
                </a:solidFill>
                <a:latin typeface="Space Mono Bold"/>
              </a:rPr>
              <a:t>KEY TOPICS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48089" y="3921404"/>
            <a:ext cx="10189075" cy="512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241D27"/>
                </a:solidFill>
                <a:latin typeface="Space Mono"/>
              </a:rPr>
              <a:t>Desai</a:t>
            </a:r>
            <a:r>
              <a:rPr lang="en-US" sz="3000" spc="30">
                <a:solidFill>
                  <a:srgbClr val="241D27"/>
                </a:solidFill>
                <a:latin typeface="Space Mono"/>
              </a:rPr>
              <a:t>n Rangkaian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241D27"/>
                </a:solidFill>
                <a:latin typeface="Space Mono"/>
              </a:rPr>
              <a:t>Analisis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241D27"/>
                </a:solidFill>
                <a:latin typeface="Space Mono"/>
              </a:rPr>
              <a:t>Flowchart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241D27"/>
                </a:solidFill>
                <a:latin typeface="Space Mono"/>
              </a:rPr>
              <a:t>DFD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241D27"/>
                </a:solidFill>
                <a:latin typeface="Space Mono"/>
              </a:rPr>
              <a:t>Design Uji Fungsi/Test Unit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241D27"/>
                </a:solidFill>
                <a:latin typeface="Space Mono"/>
              </a:rPr>
              <a:t>Implementasi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241D27"/>
                </a:solidFill>
                <a:latin typeface="Space Mono"/>
              </a:rPr>
              <a:t>Pengujian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241D27"/>
                </a:solidFill>
                <a:latin typeface="Space Mono"/>
              </a:rPr>
              <a:t>Analisis Pengujian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241D27"/>
                </a:solidFill>
                <a:latin typeface="Space Mono"/>
              </a:rPr>
              <a:t>Kesimpulan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3090958" cy="16778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309095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33090957">
                  <a:moveTo>
                    <a:pt x="0" y="0"/>
                  </a:moveTo>
                  <a:lnTo>
                    <a:pt x="0" y="16778514"/>
                  </a:lnTo>
                  <a:lnTo>
                    <a:pt x="33090957" y="16778514"/>
                  </a:lnTo>
                  <a:lnTo>
                    <a:pt x="33090957" y="0"/>
                  </a:lnTo>
                  <a:lnTo>
                    <a:pt x="0" y="0"/>
                  </a:lnTo>
                  <a:close/>
                  <a:moveTo>
                    <a:pt x="33029999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33029999" y="59690"/>
                  </a:lnTo>
                  <a:lnTo>
                    <a:pt x="33029999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2367294"/>
            <a:chOff x="0" y="0"/>
            <a:chExt cx="33090958" cy="48264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3090957" cy="4826440"/>
            </a:xfrm>
            <a:custGeom>
              <a:avLst/>
              <a:gdLst/>
              <a:ahLst/>
              <a:cxnLst/>
              <a:rect r="r" b="b" t="t" l="l"/>
              <a:pathLst>
                <a:path h="4826440" w="33090957">
                  <a:moveTo>
                    <a:pt x="0" y="0"/>
                  </a:moveTo>
                  <a:lnTo>
                    <a:pt x="0" y="4826440"/>
                  </a:lnTo>
                  <a:lnTo>
                    <a:pt x="33090957" y="4826440"/>
                  </a:lnTo>
                  <a:lnTo>
                    <a:pt x="33090957" y="0"/>
                  </a:lnTo>
                  <a:lnTo>
                    <a:pt x="0" y="0"/>
                  </a:lnTo>
                  <a:close/>
                  <a:moveTo>
                    <a:pt x="33029999" y="4765480"/>
                  </a:moveTo>
                  <a:lnTo>
                    <a:pt x="59690" y="4765480"/>
                  </a:lnTo>
                  <a:lnTo>
                    <a:pt x="59690" y="59690"/>
                  </a:lnTo>
                  <a:lnTo>
                    <a:pt x="33029999" y="59690"/>
                  </a:lnTo>
                  <a:lnTo>
                    <a:pt x="33029999" y="4765480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5177151" y="1028700"/>
            <a:ext cx="2082149" cy="2367294"/>
          </a:xfrm>
          <a:prstGeom prst="rect">
            <a:avLst/>
          </a:prstGeom>
          <a:solidFill>
            <a:srgbClr val="241D27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6090639" y="3370594"/>
            <a:ext cx="11168661" cy="5887706"/>
            <a:chOff x="0" y="0"/>
            <a:chExt cx="22770674" cy="1200386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2770674" cy="12003860"/>
            </a:xfrm>
            <a:custGeom>
              <a:avLst/>
              <a:gdLst/>
              <a:ahLst/>
              <a:cxnLst/>
              <a:rect r="r" b="b" t="t" l="l"/>
              <a:pathLst>
                <a:path h="12003860" w="22770674">
                  <a:moveTo>
                    <a:pt x="0" y="0"/>
                  </a:moveTo>
                  <a:lnTo>
                    <a:pt x="0" y="12003860"/>
                  </a:lnTo>
                  <a:lnTo>
                    <a:pt x="22770674" y="12003860"/>
                  </a:lnTo>
                  <a:lnTo>
                    <a:pt x="22770674" y="0"/>
                  </a:lnTo>
                  <a:lnTo>
                    <a:pt x="0" y="0"/>
                  </a:lnTo>
                  <a:close/>
                  <a:moveTo>
                    <a:pt x="22709713" y="11942900"/>
                  </a:moveTo>
                  <a:lnTo>
                    <a:pt x="59690" y="11942900"/>
                  </a:lnTo>
                  <a:lnTo>
                    <a:pt x="59690" y="59690"/>
                  </a:lnTo>
                  <a:lnTo>
                    <a:pt x="22709713" y="59690"/>
                  </a:lnTo>
                  <a:lnTo>
                    <a:pt x="22709713" y="11942900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881110" y="3843832"/>
            <a:ext cx="7033691" cy="494123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759752" y="1640847"/>
            <a:ext cx="12782017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225">
                <a:solidFill>
                  <a:srgbClr val="241D27"/>
                </a:solidFill>
                <a:latin typeface="Space Mono Bold"/>
              </a:rPr>
              <a:t>DESAIN RANGKAIAN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17706" y="1902784"/>
            <a:ext cx="1001039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400">
                <a:solidFill>
                  <a:srgbClr val="FFFFFF"/>
                </a:solidFill>
                <a:latin typeface="Space Mono Bold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9752" y="4370702"/>
            <a:ext cx="4115744" cy="350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651"/>
              </a:lnSpc>
            </a:pPr>
            <a:r>
              <a:rPr lang="en-US" sz="23042" spc="691">
                <a:solidFill>
                  <a:srgbClr val="241D27"/>
                </a:solidFill>
                <a:latin typeface="Space Mono Bold"/>
              </a:rPr>
              <a:t>RC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41D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33090958" cy="16778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309095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33090957">
                  <a:moveTo>
                    <a:pt x="0" y="0"/>
                  </a:moveTo>
                  <a:lnTo>
                    <a:pt x="0" y="16778514"/>
                  </a:lnTo>
                  <a:lnTo>
                    <a:pt x="33090957" y="16778514"/>
                  </a:lnTo>
                  <a:lnTo>
                    <a:pt x="33090957" y="0"/>
                  </a:lnTo>
                  <a:lnTo>
                    <a:pt x="0" y="0"/>
                  </a:lnTo>
                  <a:close/>
                  <a:moveTo>
                    <a:pt x="33029999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33029999" y="59690"/>
                  </a:lnTo>
                  <a:lnTo>
                    <a:pt x="33029999" y="167175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2367294"/>
            <a:chOff x="0" y="0"/>
            <a:chExt cx="33090958" cy="48264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3090957" cy="4826440"/>
            </a:xfrm>
            <a:custGeom>
              <a:avLst/>
              <a:gdLst/>
              <a:ahLst/>
              <a:cxnLst/>
              <a:rect r="r" b="b" t="t" l="l"/>
              <a:pathLst>
                <a:path h="4826440" w="33090957">
                  <a:moveTo>
                    <a:pt x="0" y="0"/>
                  </a:moveTo>
                  <a:lnTo>
                    <a:pt x="0" y="4826440"/>
                  </a:lnTo>
                  <a:lnTo>
                    <a:pt x="33090957" y="4826440"/>
                  </a:lnTo>
                  <a:lnTo>
                    <a:pt x="33090957" y="0"/>
                  </a:lnTo>
                  <a:lnTo>
                    <a:pt x="0" y="0"/>
                  </a:lnTo>
                  <a:close/>
                  <a:moveTo>
                    <a:pt x="33029999" y="4765480"/>
                  </a:moveTo>
                  <a:lnTo>
                    <a:pt x="59690" y="4765480"/>
                  </a:lnTo>
                  <a:lnTo>
                    <a:pt x="59690" y="59690"/>
                  </a:lnTo>
                  <a:lnTo>
                    <a:pt x="33029999" y="59690"/>
                  </a:lnTo>
                  <a:lnTo>
                    <a:pt x="33029999" y="4765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59752" y="1640847"/>
            <a:ext cx="12782017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 spc="225">
                <a:solidFill>
                  <a:srgbClr val="FFFFFF"/>
                </a:solidFill>
                <a:latin typeface="Space Mono Bold"/>
              </a:rPr>
              <a:t>ANALISIS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15177151" y="1028700"/>
            <a:ext cx="2082149" cy="236729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5717706" y="1899754"/>
            <a:ext cx="1001039" cy="61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400">
                <a:solidFill>
                  <a:srgbClr val="241D27"/>
                </a:solidFill>
                <a:latin typeface="Space Mono Bold"/>
              </a:rPr>
              <a:t>04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150760" y="3370594"/>
            <a:ext cx="9108540" cy="5887706"/>
            <a:chOff x="0" y="0"/>
            <a:chExt cx="18570497" cy="1200386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570497" cy="12003860"/>
            </a:xfrm>
            <a:custGeom>
              <a:avLst/>
              <a:gdLst/>
              <a:ahLst/>
              <a:cxnLst/>
              <a:rect r="r" b="b" t="t" l="l"/>
              <a:pathLst>
                <a:path h="12003860" w="18570497">
                  <a:moveTo>
                    <a:pt x="0" y="0"/>
                  </a:moveTo>
                  <a:lnTo>
                    <a:pt x="0" y="12003860"/>
                  </a:lnTo>
                  <a:lnTo>
                    <a:pt x="18570497" y="12003860"/>
                  </a:lnTo>
                  <a:lnTo>
                    <a:pt x="18570497" y="0"/>
                  </a:lnTo>
                  <a:lnTo>
                    <a:pt x="0" y="0"/>
                  </a:lnTo>
                  <a:close/>
                  <a:moveTo>
                    <a:pt x="18509537" y="11942900"/>
                  </a:moveTo>
                  <a:lnTo>
                    <a:pt x="59690" y="11942900"/>
                  </a:lnTo>
                  <a:lnTo>
                    <a:pt x="59690" y="59690"/>
                  </a:lnTo>
                  <a:lnTo>
                    <a:pt x="18509537" y="59690"/>
                  </a:lnTo>
                  <a:lnTo>
                    <a:pt x="18509537" y="119429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40942" y="4607340"/>
            <a:ext cx="6490789" cy="2842713"/>
            <a:chOff x="0" y="0"/>
            <a:chExt cx="8654385" cy="379028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561434"/>
              <a:ext cx="8654385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Space Mono"/>
                </a:rPr>
                <a:t>- NON-Linear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Space Mono"/>
                </a:rPr>
                <a:t>V(+) = V(-) + dv, dv ≈ 0</a:t>
              </a:r>
            </a:p>
            <a:p>
              <a:pPr>
                <a:lnSpc>
                  <a:spcPts val="4500"/>
                </a:lnSpc>
              </a:pP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Space Mono"/>
                </a:rPr>
                <a:t>- STEP-Response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0"/>
              <a:ext cx="8654385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380">
                  <a:solidFill>
                    <a:srgbClr val="FFFFFF"/>
                  </a:solidFill>
                  <a:latin typeface="Space Mono Bold"/>
                </a:rPr>
                <a:t>SIFAT RANGKAIAN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23950" y="4607340"/>
            <a:ext cx="8194795" cy="2842713"/>
            <a:chOff x="0" y="0"/>
            <a:chExt cx="10926393" cy="379028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561434"/>
              <a:ext cx="10926393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Space Mono"/>
                </a:rPr>
                <a:t>- Analisis : C-Based (Sekuensial)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Space Mono"/>
                </a:rPr>
                <a:t>- Visualisasi : Pandas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Space Mono"/>
                </a:rPr>
                <a:t>- GUI : Tkinter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0"/>
              <a:ext cx="10926393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380">
                  <a:solidFill>
                    <a:srgbClr val="FFFFFF"/>
                  </a:solidFill>
                  <a:latin typeface="Space Mono Bold"/>
                </a:rPr>
                <a:t>SIFAT SIMULATOR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3395994"/>
            <a:ext cx="2082149" cy="5862306"/>
          </a:xfrm>
          <a:prstGeom prst="rect">
            <a:avLst/>
          </a:prstGeom>
          <a:solidFill>
            <a:srgbClr val="241D27">
              <a:alpha val="9803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1028700"/>
            <a:ext cx="2082149" cy="2367294"/>
          </a:xfrm>
          <a:prstGeom prst="rect">
            <a:avLst/>
          </a:prstGeom>
          <a:solidFill>
            <a:srgbClr val="241D27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569255" y="1899754"/>
            <a:ext cx="1001039" cy="61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400">
                <a:solidFill>
                  <a:srgbClr val="FFFFFF"/>
                </a:solidFill>
                <a:latin typeface="Space Mono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257312" y="5852312"/>
            <a:ext cx="4549397" cy="949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336">
                <a:solidFill>
                  <a:srgbClr val="241D27"/>
                </a:solidFill>
                <a:latin typeface="Space Mono"/>
              </a:rPr>
              <a:t>Flowchart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446" r="3253" b="446"/>
          <a:stretch>
            <a:fillRect/>
          </a:stretch>
        </p:blipFill>
        <p:spPr>
          <a:xfrm flipH="false" flipV="false" rot="0">
            <a:off x="3633905" y="0"/>
            <a:ext cx="1465409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3395994"/>
            <a:ext cx="2082149" cy="5862306"/>
          </a:xfrm>
          <a:prstGeom prst="rect">
            <a:avLst/>
          </a:prstGeom>
          <a:solidFill>
            <a:srgbClr val="241D27">
              <a:alpha val="9803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1028700"/>
            <a:ext cx="2082149" cy="2367294"/>
          </a:xfrm>
          <a:prstGeom prst="rect">
            <a:avLst/>
          </a:prstGeom>
          <a:solidFill>
            <a:srgbClr val="241D27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247799" y="1476622"/>
            <a:ext cx="13040201" cy="7333757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569255" y="1899754"/>
            <a:ext cx="1001039" cy="61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400">
                <a:solidFill>
                  <a:srgbClr val="FFFFFF"/>
                </a:solidFill>
                <a:latin typeface="Space Mono Bold"/>
              </a:rPr>
              <a:t>06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257312" y="5852312"/>
            <a:ext cx="4549397" cy="949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336">
                <a:solidFill>
                  <a:srgbClr val="241D27"/>
                </a:solidFill>
                <a:latin typeface="Space Mono"/>
              </a:rPr>
              <a:t>DFD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3395994"/>
            <a:ext cx="2082149" cy="5862306"/>
          </a:xfrm>
          <a:prstGeom prst="rect">
            <a:avLst/>
          </a:prstGeom>
          <a:solidFill>
            <a:srgbClr val="241D27">
              <a:alpha val="9803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1028700"/>
            <a:ext cx="2082149" cy="2367294"/>
          </a:xfrm>
          <a:prstGeom prst="rect">
            <a:avLst/>
          </a:prstGeom>
          <a:solidFill>
            <a:srgbClr val="241D27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249707" y="374163"/>
            <a:ext cx="9112840" cy="953867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569255" y="1899754"/>
            <a:ext cx="1001039" cy="61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400">
                <a:solidFill>
                  <a:srgbClr val="FFFFFF"/>
                </a:solidFill>
                <a:latin typeface="Space Mono Bold"/>
              </a:rPr>
              <a:t>07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257312" y="5852312"/>
            <a:ext cx="4549397" cy="949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336">
                <a:solidFill>
                  <a:srgbClr val="241D27"/>
                </a:solidFill>
                <a:latin typeface="Space Mono"/>
              </a:rPr>
              <a:t>GUI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3395994"/>
            <a:ext cx="2082149" cy="5862306"/>
          </a:xfrm>
          <a:prstGeom prst="rect">
            <a:avLst/>
          </a:prstGeom>
          <a:solidFill>
            <a:srgbClr val="241D27">
              <a:alpha val="9803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1028700"/>
            <a:ext cx="2082149" cy="2367294"/>
          </a:xfrm>
          <a:prstGeom prst="rect">
            <a:avLst/>
          </a:prstGeom>
          <a:solidFill>
            <a:srgbClr val="241D27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711678" y="479059"/>
            <a:ext cx="10215117" cy="3466576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377442" y="4052449"/>
            <a:ext cx="6883590" cy="585426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569255" y="1899754"/>
            <a:ext cx="1001039" cy="61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400">
                <a:solidFill>
                  <a:srgbClr val="FFFFFF"/>
                </a:solidFill>
                <a:latin typeface="Space Mono Bold"/>
              </a:rPr>
              <a:t>08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257312" y="5358744"/>
            <a:ext cx="4549397" cy="193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336">
                <a:solidFill>
                  <a:srgbClr val="241D27"/>
                </a:solidFill>
                <a:latin typeface="Space Mono"/>
              </a:rPr>
              <a:t>TEST CASE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3395994"/>
            <a:ext cx="2082149" cy="5862306"/>
          </a:xfrm>
          <a:prstGeom prst="rect">
            <a:avLst/>
          </a:prstGeom>
          <a:solidFill>
            <a:srgbClr val="241D27">
              <a:alpha val="9803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2082149" cy="8229600"/>
            <a:chOff x="0" y="0"/>
            <a:chExt cx="4245087" cy="16778514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245087" cy="16778514"/>
            </a:xfrm>
            <a:custGeom>
              <a:avLst/>
              <a:gdLst/>
              <a:ahLst/>
              <a:cxnLst/>
              <a:rect r="r" b="b" t="t" l="l"/>
              <a:pathLst>
                <a:path h="16778514" w="4245087">
                  <a:moveTo>
                    <a:pt x="0" y="0"/>
                  </a:moveTo>
                  <a:lnTo>
                    <a:pt x="0" y="16778514"/>
                  </a:lnTo>
                  <a:lnTo>
                    <a:pt x="4245087" y="16778514"/>
                  </a:lnTo>
                  <a:lnTo>
                    <a:pt x="4245087" y="0"/>
                  </a:lnTo>
                  <a:lnTo>
                    <a:pt x="0" y="0"/>
                  </a:lnTo>
                  <a:close/>
                  <a:moveTo>
                    <a:pt x="4184127" y="16717555"/>
                  </a:moveTo>
                  <a:lnTo>
                    <a:pt x="59690" y="16717555"/>
                  </a:lnTo>
                  <a:lnTo>
                    <a:pt x="59690" y="59690"/>
                  </a:lnTo>
                  <a:lnTo>
                    <a:pt x="4184127" y="59690"/>
                  </a:lnTo>
                  <a:lnTo>
                    <a:pt x="4184127" y="16717555"/>
                  </a:lnTo>
                  <a:close/>
                </a:path>
              </a:pathLst>
            </a:custGeom>
            <a:solidFill>
              <a:srgbClr val="241D27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028700" y="1028700"/>
            <a:ext cx="2082149" cy="2367294"/>
          </a:xfrm>
          <a:prstGeom prst="rect">
            <a:avLst/>
          </a:prstGeom>
          <a:solidFill>
            <a:srgbClr val="241D27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438037" y="4052449"/>
            <a:ext cx="6883590" cy="585426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570121" y="1028700"/>
            <a:ext cx="8619421" cy="302374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569255" y="1899754"/>
            <a:ext cx="1001039" cy="61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spc="400">
                <a:solidFill>
                  <a:srgbClr val="FFFFFF"/>
                </a:solidFill>
                <a:latin typeface="Space Mono Bold"/>
              </a:rPr>
              <a:t>09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257312" y="5358744"/>
            <a:ext cx="4549397" cy="193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336">
                <a:solidFill>
                  <a:srgbClr val="241D27"/>
                </a:solidFill>
                <a:latin typeface="Space Mono"/>
              </a:rPr>
              <a:t>TEST CASE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DAD67Ty7OBI</dc:identifier>
  <dcterms:modified xsi:type="dcterms:W3CDTF">2011-08-01T06:04:30Z</dcterms:modified>
  <cp:revision>1</cp:revision>
  <dc:title>laporan final</dc:title>
</cp:coreProperties>
</file>