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Aileron" charset="1" panose="00000500000000000000"/>
      <p:regular r:id="rId16"/>
    </p:embeddedFont>
    <p:embeddedFont>
      <p:font typeface="Aileron Bold" charset="1" panose="00000800000000000000"/>
      <p:regular r:id="rId17"/>
    </p:embeddedFont>
    <p:embeddedFont>
      <p:font typeface="Aileron Italics" charset="1" panose="00000500000000000000"/>
      <p:regular r:id="rId18"/>
    </p:embeddedFont>
    <p:embeddedFont>
      <p:font typeface="Aileron Bold Italics" charset="1" panose="00000800000000000000"/>
      <p:regular r:id="rId19"/>
    </p:embeddedFont>
    <p:embeddedFont>
      <p:font typeface="Aileron Thin" charset="1" panose="00000300000000000000"/>
      <p:regular r:id="rId20"/>
    </p:embeddedFont>
    <p:embeddedFont>
      <p:font typeface="Aileron Thin Italics" charset="1" panose="00000300000000000000"/>
      <p:regular r:id="rId21"/>
    </p:embeddedFont>
    <p:embeddedFont>
      <p:font typeface="Aileron Light" charset="1" panose="00000400000000000000"/>
      <p:regular r:id="rId22"/>
    </p:embeddedFont>
    <p:embeddedFont>
      <p:font typeface="Aileron Light Italics" charset="1" panose="00000400000000000000"/>
      <p:regular r:id="rId23"/>
    </p:embeddedFont>
    <p:embeddedFont>
      <p:font typeface="Aileron Ultra-Bold" charset="1" panose="00000A00000000000000"/>
      <p:regular r:id="rId24"/>
    </p:embeddedFont>
    <p:embeddedFont>
      <p:font typeface="Aileron Ultra-Bold Italics" charset="1" panose="00000A00000000000000"/>
      <p:regular r:id="rId25"/>
    </p:embeddedFont>
    <p:embeddedFont>
      <p:font typeface="Aileron Heavy" charset="1" panose="00000A00000000000000"/>
      <p:regular r:id="rId26"/>
    </p:embeddedFont>
    <p:embeddedFont>
      <p:font typeface="Aileron Heavy Italics" charset="1" panose="00000A00000000000000"/>
      <p:regular r:id="rId27"/>
    </p:embeddedFont>
    <p:embeddedFont>
      <p:font typeface="Open Sans" charset="1" panose="020B0606030504020204"/>
      <p:regular r:id="rId28"/>
    </p:embeddedFont>
    <p:embeddedFont>
      <p:font typeface="Open Sans Bold" charset="1" panose="020B0806030504020204"/>
      <p:regular r:id="rId29"/>
    </p:embeddedFont>
    <p:embeddedFont>
      <p:font typeface="Open Sans Italics" charset="1" panose="020B0606030504020204"/>
      <p:regular r:id="rId30"/>
    </p:embeddedFont>
    <p:embeddedFont>
      <p:font typeface="Open Sans Bold Italics" charset="1" panose="020B0806030504020204"/>
      <p:regular r:id="rId31"/>
    </p:embeddedFont>
    <p:embeddedFont>
      <p:font typeface="Open Sans Light" charset="1" panose="020B0306030504020204"/>
      <p:regular r:id="rId32"/>
    </p:embeddedFont>
    <p:embeddedFont>
      <p:font typeface="Open Sans Light Italics" charset="1" panose="020B0306030504020204"/>
      <p:regular r:id="rId33"/>
    </p:embeddedFont>
    <p:embeddedFont>
      <p:font typeface="Open Sans Ultra-Bold" charset="1" panose="00000000000000000000"/>
      <p:regular r:id="rId34"/>
    </p:embeddedFont>
    <p:embeddedFont>
      <p:font typeface="Open Sans Ultra-Bold Italics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809681" y="1504835"/>
            <a:ext cx="3237711" cy="3237711"/>
            <a:chOff x="0" y="0"/>
            <a:chExt cx="14400530" cy="14400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16295438" y="175496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403796" y="5402609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0"/>
                </a:moveTo>
                <a:lnTo>
                  <a:pt x="1892551" y="0"/>
                </a:lnTo>
                <a:lnTo>
                  <a:pt x="1892551" y="3379556"/>
                </a:lnTo>
                <a:lnTo>
                  <a:pt x="0" y="337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3076661" y="5510967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5400000">
            <a:off x="12809681" y="8082026"/>
            <a:ext cx="700140" cy="700140"/>
            <a:chOff x="1371600" y="6705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1059074"/>
            <a:ext cx="11126351" cy="7064898"/>
            <a:chOff x="0" y="0"/>
            <a:chExt cx="14835135" cy="941986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497859"/>
              <a:ext cx="14835135" cy="5859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36"/>
                </a:lnSpc>
              </a:pPr>
              <a:r>
                <a:rPr lang="en-US" sz="6988">
                  <a:solidFill>
                    <a:srgbClr val="F7F4FA"/>
                  </a:solidFill>
                  <a:latin typeface="Aileron Ultra-Bold"/>
                </a:rPr>
                <a:t>Proyecto Profesional I</a:t>
              </a:r>
            </a:p>
            <a:p>
              <a:pPr>
                <a:lnSpc>
                  <a:spcPts val="8036"/>
                </a:lnSpc>
              </a:pPr>
              <a:r>
                <a:rPr lang="en-US" sz="6988">
                  <a:solidFill>
                    <a:srgbClr val="F7F4FA"/>
                  </a:solidFill>
                  <a:latin typeface="Aileron Ultra-Bold"/>
                </a:rPr>
                <a:t>Laboratorio de Construcción de Software</a:t>
              </a:r>
            </a:p>
            <a:p>
              <a:pPr>
                <a:lnSpc>
                  <a:spcPts val="5851"/>
                </a:lnSpc>
              </a:pPr>
            </a:p>
            <a:p>
              <a:pPr>
                <a:lnSpc>
                  <a:spcPts val="4599"/>
                </a:lnSpc>
              </a:pPr>
              <a:r>
                <a:rPr lang="en-US" sz="3999">
                  <a:solidFill>
                    <a:srgbClr val="F7F4FA"/>
                  </a:solidFill>
                  <a:latin typeface="Aileron"/>
                </a:rPr>
                <a:t>Trabajo Práctico inicial - Tercera entrega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504325"/>
              <a:ext cx="14835135" cy="19070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1"/>
                </a:lnSpc>
              </a:pPr>
              <a:r>
                <a:rPr lang="en-US" sz="2736">
                  <a:solidFill>
                    <a:srgbClr val="F7F4FA"/>
                  </a:solidFill>
                  <a:latin typeface="Roboto"/>
                </a:rPr>
                <a:t>Integrantes:</a:t>
              </a:r>
            </a:p>
            <a:p>
              <a:pPr>
                <a:lnSpc>
                  <a:spcPts val="3831"/>
                </a:lnSpc>
              </a:pPr>
              <a:r>
                <a:rPr lang="en-US" sz="2736">
                  <a:solidFill>
                    <a:srgbClr val="F7F4FA"/>
                  </a:solidFill>
                  <a:latin typeface="Roboto"/>
                </a:rPr>
                <a:t>Ignacio Barrientos</a:t>
              </a:r>
            </a:p>
            <a:p>
              <a:pPr>
                <a:lnSpc>
                  <a:spcPts val="3831"/>
                </a:lnSpc>
                <a:spcBef>
                  <a:spcPct val="0"/>
                </a:spcBef>
              </a:pPr>
              <a:r>
                <a:rPr lang="en-US" sz="2736">
                  <a:solidFill>
                    <a:srgbClr val="F7F4FA"/>
                  </a:solidFill>
                  <a:latin typeface="Roboto"/>
                </a:rPr>
                <a:t>Lucrecia Verón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366975" y="6356124"/>
            <a:ext cx="5442706" cy="242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1"/>
              </a:lnSpc>
            </a:pPr>
            <a:r>
              <a:rPr lang="en-US" sz="2736">
                <a:solidFill>
                  <a:srgbClr val="F7F4FA"/>
                </a:solidFill>
                <a:latin typeface="Roboto"/>
              </a:rPr>
              <a:t>Docentes:</a:t>
            </a:r>
          </a:p>
          <a:p>
            <a:pPr algn="just">
              <a:lnSpc>
                <a:spcPts val="3831"/>
              </a:lnSpc>
            </a:pPr>
            <a:r>
              <a:rPr lang="en-US" sz="2736">
                <a:solidFill>
                  <a:srgbClr val="F7F4FA"/>
                </a:solidFill>
                <a:latin typeface="Roboto"/>
              </a:rPr>
              <a:t>Juan Carlos Monteros   </a:t>
            </a:r>
          </a:p>
          <a:p>
            <a:pPr algn="just">
              <a:lnSpc>
                <a:spcPts val="3831"/>
              </a:lnSpc>
            </a:pPr>
            <a:r>
              <a:rPr lang="en-US" sz="2736">
                <a:solidFill>
                  <a:srgbClr val="F7F4FA"/>
                </a:solidFill>
                <a:latin typeface="Roboto"/>
              </a:rPr>
              <a:t>Francisco Orozco De La Hoz </a:t>
            </a:r>
          </a:p>
          <a:p>
            <a:pPr algn="just">
              <a:lnSpc>
                <a:spcPts val="3831"/>
              </a:lnSpc>
            </a:pPr>
            <a:r>
              <a:rPr lang="en-US" sz="2736">
                <a:solidFill>
                  <a:srgbClr val="F7F4FA"/>
                </a:solidFill>
                <a:latin typeface="Roboto"/>
              </a:rPr>
              <a:t>Leandro Dikenstein</a:t>
            </a:r>
          </a:p>
          <a:p>
            <a:pPr algn="ctr">
              <a:lnSpc>
                <a:spcPts val="3831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182100"/>
            <a:ext cx="111263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7F4FA"/>
                </a:solidFill>
                <a:latin typeface="Roboto"/>
              </a:rPr>
              <a:t>Universidad Nacional de General Sarmiento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62854" y="1994123"/>
            <a:ext cx="12096446" cy="1195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40"/>
              </a:lnSpc>
            </a:pPr>
            <a:r>
              <a:rPr lang="en-US" sz="7867">
                <a:solidFill>
                  <a:srgbClr val="17161C"/>
                </a:solidFill>
                <a:latin typeface="Aileron Ultra-Bold"/>
              </a:rPr>
              <a:t>Modelo seleccionado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630394" y="6907444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1892551" y="0"/>
                </a:moveTo>
                <a:lnTo>
                  <a:pt x="0" y="0"/>
                </a:lnTo>
                <a:lnTo>
                  <a:pt x="0" y="3379556"/>
                </a:lnTo>
                <a:lnTo>
                  <a:pt x="1892551" y="3379556"/>
                </a:lnTo>
                <a:lnTo>
                  <a:pt x="18925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028700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10800000">
            <a:off x="1028700" y="47367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62854" y="4650979"/>
            <a:ext cx="8224913" cy="81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12" indent="-518156" lvl="1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17161C"/>
                </a:solidFill>
                <a:latin typeface="Open Sans Extra Bold"/>
              </a:rPr>
              <a:t>Regresión logistica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42455" y="467812"/>
            <a:ext cx="10865759" cy="252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56"/>
              </a:lnSpc>
            </a:pPr>
            <a:r>
              <a:rPr lang="en-US" sz="8296">
                <a:solidFill>
                  <a:srgbClr val="F7F4FA"/>
                </a:solidFill>
                <a:latin typeface="Aileron Ultra-Bold"/>
              </a:rPr>
              <a:t>Configuración de parametros 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991650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-10800000">
            <a:off x="641581" y="1028700"/>
            <a:ext cx="700140" cy="700140"/>
            <a:chOff x="1371600" y="6705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10800000">
            <a:off x="991650" y="47748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2790961" y="6825913"/>
            <a:ext cx="1938209" cy="3461087"/>
          </a:xfrm>
          <a:custGeom>
            <a:avLst/>
            <a:gdLst/>
            <a:ahLst/>
            <a:cxnLst/>
            <a:rect r="r" b="b" t="t" l="l"/>
            <a:pathLst>
              <a:path h="3461087" w="1938209">
                <a:moveTo>
                  <a:pt x="1938209" y="0"/>
                </a:moveTo>
                <a:lnTo>
                  <a:pt x="0" y="0"/>
                </a:lnTo>
                <a:lnTo>
                  <a:pt x="0" y="3461087"/>
                </a:lnTo>
                <a:lnTo>
                  <a:pt x="1938209" y="3461087"/>
                </a:lnTo>
                <a:lnTo>
                  <a:pt x="19382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01871" y="2885092"/>
            <a:ext cx="11306343" cy="617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7F4FA"/>
                </a:solidFill>
                <a:latin typeface="Roboto"/>
              </a:rPr>
              <a:t>Separación conjuntos de datos</a:t>
            </a: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7F4FA"/>
                </a:solidFill>
                <a:latin typeface="Roboto"/>
              </a:rPr>
              <a:t>Codificación de variables categóricas</a:t>
            </a: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7F4FA"/>
                </a:solidFill>
                <a:latin typeface="Roboto"/>
              </a:rPr>
              <a:t>División de datos de prueba y entrenamiento</a:t>
            </a: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7F4FA"/>
                </a:solidFill>
                <a:latin typeface="Roboto"/>
              </a:rPr>
              <a:t>Crear instancia del modelo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1377" y="1521817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211377" y="4917851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211377" y="8300059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84562" y="460568"/>
            <a:ext cx="15011841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7F4FA"/>
                </a:solidFill>
                <a:latin typeface="Open Sans Bold"/>
              </a:rPr>
              <a:t>Re-entrenamiento de modelo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9029" y="3390174"/>
            <a:ext cx="13930271" cy="440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7F4FA"/>
                </a:solidFill>
                <a:latin typeface="Roboto"/>
              </a:rPr>
              <a:t>Re-entrenar el modelo con conjuntos de datos y pruebas</a:t>
            </a: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7F4FA"/>
                </a:solidFill>
                <a:latin typeface="Roboto"/>
              </a:rPr>
              <a:t>Evaluación de resultados del modelo</a:t>
            </a:r>
          </a:p>
          <a:p>
            <a:pPr>
              <a:lnSpc>
                <a:spcPts val="70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DAFsx-l2C5M</dc:identifier>
  <dcterms:modified xsi:type="dcterms:W3CDTF">2011-08-01T06:04:30Z</dcterms:modified>
  <cp:revision>1</cp:revision>
  <dc:title>Copia de Trabajo practico inicial</dc:title>
</cp:coreProperties>
</file>