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18288000" cy="10287000"/>
  <p:notesSz cx="6858000" cy="9144000"/>
  <p:embeddedFontLst>
    <p:embeddedFont>
      <p:font typeface="Aileron" panose="020B0604020202020204" charset="0"/>
      <p:regular r:id="rId6"/>
    </p:embeddedFont>
    <p:embeddedFont>
      <p:font typeface="Aileron Ultra-Bold" panose="020B0604020202020204" charset="0"/>
      <p:regular r:id="rId7"/>
    </p:embeddedFon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Open Sans Bold" panose="020B0604020202020204" charset="0"/>
      <p:regular r:id="rId12"/>
    </p:embeddedFont>
    <p:embeddedFont>
      <p:font typeface="Roboto" panose="02000000000000000000" pitchFamily="2" charset="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62" d="100"/>
          <a:sy n="62" d="100"/>
        </p:scale>
        <p:origin x="402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4.svg"/><Relationship Id="rId7" Type="http://schemas.openxmlformats.org/officeDocument/2006/relationships/image" Target="../media/image12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6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12809681" y="1504835"/>
            <a:ext cx="3237711" cy="3237711"/>
            <a:chOff x="0" y="0"/>
            <a:chExt cx="14400530" cy="1440053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400530" cy="14399261"/>
            </a:xfrm>
            <a:custGeom>
              <a:avLst/>
              <a:gdLst/>
              <a:ahLst/>
              <a:cxnLst/>
              <a:rect l="l" t="t" r="r" b="b"/>
              <a:pathLst>
                <a:path w="14400530" h="14399261">
                  <a:moveTo>
                    <a:pt x="7199630" y="0"/>
                  </a:moveTo>
                  <a:cubicBezTo>
                    <a:pt x="3223260" y="0"/>
                    <a:pt x="0" y="3223260"/>
                    <a:pt x="0" y="7199630"/>
                  </a:cubicBezTo>
                  <a:cubicBezTo>
                    <a:pt x="0" y="11176001"/>
                    <a:pt x="3223260" y="14399261"/>
                    <a:pt x="7199630" y="14399261"/>
                  </a:cubicBezTo>
                  <a:lnTo>
                    <a:pt x="14399261" y="14399261"/>
                  </a:lnTo>
                  <a:lnTo>
                    <a:pt x="14399261" y="7199630"/>
                  </a:lnTo>
                  <a:cubicBezTo>
                    <a:pt x="14400530" y="3223260"/>
                    <a:pt x="11176000" y="0"/>
                    <a:pt x="7199630" y="0"/>
                  </a:cubicBezTo>
                  <a:close/>
                </a:path>
              </a:pathLst>
            </a:custGeom>
            <a:solidFill>
              <a:srgbClr val="2255FF"/>
            </a:solidFill>
          </p:spPr>
          <p:txBody>
            <a:bodyPr/>
            <a:lstStyle/>
            <a:p>
              <a:endParaRPr lang="es-AR"/>
            </a:p>
          </p:txBody>
        </p:sp>
      </p:grpSp>
      <p:sp>
        <p:nvSpPr>
          <p:cNvPr id="4" name="Freeform 4"/>
          <p:cNvSpPr/>
          <p:nvPr/>
        </p:nvSpPr>
        <p:spPr>
          <a:xfrm rot="5400000">
            <a:off x="16295438" y="1754964"/>
            <a:ext cx="3095939" cy="2879223"/>
          </a:xfrm>
          <a:custGeom>
            <a:avLst/>
            <a:gdLst/>
            <a:ahLst/>
            <a:cxnLst/>
            <a:rect l="l" t="t" r="r" b="b"/>
            <a:pathLst>
              <a:path w="3095939" h="2879223">
                <a:moveTo>
                  <a:pt x="0" y="0"/>
                </a:moveTo>
                <a:lnTo>
                  <a:pt x="3095939" y="0"/>
                </a:lnTo>
                <a:lnTo>
                  <a:pt x="3095939" y="2879223"/>
                </a:lnTo>
                <a:lnTo>
                  <a:pt x="0" y="28792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AR"/>
          </a:p>
        </p:txBody>
      </p:sp>
      <p:sp>
        <p:nvSpPr>
          <p:cNvPr id="5" name="Freeform 5"/>
          <p:cNvSpPr/>
          <p:nvPr/>
        </p:nvSpPr>
        <p:spPr>
          <a:xfrm rot="-10800000">
            <a:off x="16403796" y="5402609"/>
            <a:ext cx="1892551" cy="3379556"/>
          </a:xfrm>
          <a:custGeom>
            <a:avLst/>
            <a:gdLst/>
            <a:ahLst/>
            <a:cxnLst/>
            <a:rect l="l" t="t" r="r" b="b"/>
            <a:pathLst>
              <a:path w="1892551" h="3379556">
                <a:moveTo>
                  <a:pt x="0" y="0"/>
                </a:moveTo>
                <a:lnTo>
                  <a:pt x="1892551" y="0"/>
                </a:lnTo>
                <a:lnTo>
                  <a:pt x="1892551" y="3379556"/>
                </a:lnTo>
                <a:lnTo>
                  <a:pt x="0" y="337955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AR"/>
          </a:p>
        </p:txBody>
      </p:sp>
      <p:sp>
        <p:nvSpPr>
          <p:cNvPr id="6" name="Freeform 6"/>
          <p:cNvSpPr/>
          <p:nvPr/>
        </p:nvSpPr>
        <p:spPr>
          <a:xfrm rot="5400000">
            <a:off x="13076661" y="5510967"/>
            <a:ext cx="3095939" cy="2879223"/>
          </a:xfrm>
          <a:custGeom>
            <a:avLst/>
            <a:gdLst/>
            <a:ahLst/>
            <a:cxnLst/>
            <a:rect l="l" t="t" r="r" b="b"/>
            <a:pathLst>
              <a:path w="3095939" h="2879223">
                <a:moveTo>
                  <a:pt x="0" y="0"/>
                </a:moveTo>
                <a:lnTo>
                  <a:pt x="3095939" y="0"/>
                </a:lnTo>
                <a:lnTo>
                  <a:pt x="3095939" y="2879223"/>
                </a:lnTo>
                <a:lnTo>
                  <a:pt x="0" y="28792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AR"/>
          </a:p>
        </p:txBody>
      </p:sp>
      <p:grpSp>
        <p:nvGrpSpPr>
          <p:cNvPr id="7" name="Group 7"/>
          <p:cNvGrpSpPr>
            <a:grpSpLocks noChangeAspect="1"/>
          </p:cNvGrpSpPr>
          <p:nvPr/>
        </p:nvGrpSpPr>
        <p:grpSpPr>
          <a:xfrm rot="5400000">
            <a:off x="12809681" y="8082026"/>
            <a:ext cx="700140" cy="700140"/>
            <a:chOff x="1371600" y="6705600"/>
            <a:chExt cx="10972800" cy="10972800"/>
          </a:xfrm>
        </p:grpSpPr>
        <p:sp>
          <p:nvSpPr>
            <p:cNvPr id="8" name="Freeform 8"/>
            <p:cNvSpPr/>
            <p:nvPr/>
          </p:nvSpPr>
          <p:spPr>
            <a:xfrm>
              <a:off x="1362808" y="6434629"/>
              <a:ext cx="10990384" cy="11514742"/>
            </a:xfrm>
            <a:custGeom>
              <a:avLst/>
              <a:gdLst/>
              <a:ahLst/>
              <a:cxnLst/>
              <a:rect l="l" t="t" r="r" b="b"/>
              <a:pathLst>
                <a:path w="10990384" h="11514742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2255FF"/>
            </a:solidFill>
          </p:spPr>
          <p:txBody>
            <a:bodyPr/>
            <a:lstStyle/>
            <a:p>
              <a:endParaRPr lang="es-AR"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028700" y="1190842"/>
            <a:ext cx="11126351" cy="7168358"/>
            <a:chOff x="0" y="497859"/>
            <a:chExt cx="14835135" cy="9557811"/>
          </a:xfrm>
        </p:grpSpPr>
        <p:sp>
          <p:nvSpPr>
            <p:cNvPr id="10" name="TextBox 10"/>
            <p:cNvSpPr txBox="1"/>
            <p:nvPr/>
          </p:nvSpPr>
          <p:spPr>
            <a:xfrm>
              <a:off x="0" y="497859"/>
              <a:ext cx="14835135" cy="453115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8036"/>
                </a:lnSpc>
              </a:pPr>
              <a:r>
                <a:rPr lang="es-AR" sz="6988" dirty="0">
                  <a:solidFill>
                    <a:srgbClr val="F7F4FA"/>
                  </a:solidFill>
                  <a:latin typeface="Aileron Ultra-Bold"/>
                </a:rPr>
                <a:t>Laboratorio</a:t>
              </a:r>
              <a:r>
                <a:rPr lang="en-US" sz="6988" dirty="0">
                  <a:solidFill>
                    <a:srgbClr val="F7F4FA"/>
                  </a:solidFill>
                  <a:latin typeface="Aileron Ultra-Bold"/>
                </a:rPr>
                <a:t> de </a:t>
              </a:r>
              <a:r>
                <a:rPr lang="es-AR" sz="6988" dirty="0">
                  <a:solidFill>
                    <a:srgbClr val="F7F4FA"/>
                  </a:solidFill>
                  <a:latin typeface="Aileron Ultra-Bold"/>
                </a:rPr>
                <a:t>Construcción</a:t>
              </a:r>
              <a:r>
                <a:rPr lang="en-US" sz="6988" dirty="0">
                  <a:solidFill>
                    <a:srgbClr val="F7F4FA"/>
                  </a:solidFill>
                  <a:latin typeface="Aileron Ultra-Bold"/>
                </a:rPr>
                <a:t> de Software</a:t>
              </a:r>
            </a:p>
            <a:p>
              <a:pPr>
                <a:lnSpc>
                  <a:spcPts val="5851"/>
                </a:lnSpc>
              </a:pPr>
              <a:endParaRPr lang="en-US" sz="6988" dirty="0">
                <a:solidFill>
                  <a:srgbClr val="F7F4FA"/>
                </a:solidFill>
                <a:latin typeface="Aileron Ultra-Bold"/>
              </a:endParaRPr>
            </a:p>
            <a:p>
              <a:pPr>
                <a:lnSpc>
                  <a:spcPts val="4599"/>
                </a:lnSpc>
              </a:pPr>
              <a:r>
                <a:rPr lang="en-US" sz="3999" dirty="0" err="1">
                  <a:solidFill>
                    <a:srgbClr val="F7F4FA"/>
                  </a:solidFill>
                  <a:latin typeface="Aileron"/>
                </a:rPr>
                <a:t>Trabajo</a:t>
              </a:r>
              <a:r>
                <a:rPr lang="en-US" sz="3999" dirty="0">
                  <a:solidFill>
                    <a:srgbClr val="F7F4FA"/>
                  </a:solidFill>
                  <a:latin typeface="Aileron"/>
                </a:rPr>
                <a:t> </a:t>
              </a:r>
              <a:r>
                <a:rPr lang="en-US" sz="3999" dirty="0" err="1">
                  <a:solidFill>
                    <a:srgbClr val="F7F4FA"/>
                  </a:solidFill>
                  <a:latin typeface="Aileron"/>
                </a:rPr>
                <a:t>Práctico</a:t>
              </a:r>
              <a:r>
                <a:rPr lang="en-US" sz="3999" dirty="0">
                  <a:solidFill>
                    <a:srgbClr val="F7F4FA"/>
                  </a:solidFill>
                  <a:latin typeface="Aileron"/>
                </a:rPr>
                <a:t> </a:t>
              </a:r>
              <a:r>
                <a:rPr lang="es-AR" sz="3999" dirty="0">
                  <a:solidFill>
                    <a:srgbClr val="F7F4FA"/>
                  </a:solidFill>
                  <a:latin typeface="Aileron"/>
                </a:rPr>
                <a:t>inicial</a:t>
              </a:r>
              <a:r>
                <a:rPr lang="en-US" sz="3999" dirty="0">
                  <a:solidFill>
                    <a:srgbClr val="F7F4FA"/>
                  </a:solidFill>
                  <a:latin typeface="Aileron"/>
                </a:rPr>
                <a:t> - Segunda </a:t>
              </a:r>
              <a:r>
                <a:rPr lang="en-US" sz="3999" dirty="0" err="1">
                  <a:solidFill>
                    <a:srgbClr val="F7F4FA"/>
                  </a:solidFill>
                  <a:latin typeface="Aileron"/>
                </a:rPr>
                <a:t>entrega</a:t>
              </a:r>
              <a:endParaRPr lang="en-US" sz="3999" dirty="0">
                <a:solidFill>
                  <a:srgbClr val="F7F4FA"/>
                </a:solidFill>
                <a:latin typeface="Aileron"/>
              </a:endParaRP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7504325"/>
              <a:ext cx="14835135" cy="25513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831"/>
                </a:lnSpc>
              </a:pPr>
              <a:r>
                <a:rPr lang="en-US" sz="2736" dirty="0" err="1">
                  <a:solidFill>
                    <a:srgbClr val="F7F4FA"/>
                  </a:solidFill>
                  <a:latin typeface="Roboto"/>
                </a:rPr>
                <a:t>Integrantes</a:t>
              </a:r>
              <a:r>
                <a:rPr lang="en-US" sz="2736" dirty="0">
                  <a:solidFill>
                    <a:srgbClr val="F7F4FA"/>
                  </a:solidFill>
                  <a:latin typeface="Roboto"/>
                </a:rPr>
                <a:t>:</a:t>
              </a:r>
            </a:p>
            <a:p>
              <a:pPr>
                <a:lnSpc>
                  <a:spcPts val="3831"/>
                </a:lnSpc>
              </a:pPr>
              <a:r>
                <a:rPr lang="en-US" sz="2736" dirty="0">
                  <a:solidFill>
                    <a:srgbClr val="F7F4FA"/>
                  </a:solidFill>
                  <a:latin typeface="Roboto"/>
                </a:rPr>
                <a:t>Ignacio Barrientos</a:t>
              </a:r>
            </a:p>
            <a:p>
              <a:pPr>
                <a:lnSpc>
                  <a:spcPts val="3831"/>
                </a:lnSpc>
              </a:pPr>
              <a:r>
                <a:rPr lang="en-US" sz="2736" dirty="0">
                  <a:solidFill>
                    <a:srgbClr val="F7F4FA"/>
                  </a:solidFill>
                  <a:latin typeface="Roboto"/>
                </a:rPr>
                <a:t>Tomas Mandril</a:t>
              </a:r>
            </a:p>
            <a:p>
              <a:pPr>
                <a:lnSpc>
                  <a:spcPts val="3831"/>
                </a:lnSpc>
                <a:spcBef>
                  <a:spcPct val="0"/>
                </a:spcBef>
              </a:pPr>
              <a:r>
                <a:rPr lang="en-US" sz="2736" dirty="0">
                  <a:solidFill>
                    <a:srgbClr val="F7F4FA"/>
                  </a:solidFill>
                  <a:latin typeface="Roboto"/>
                </a:rPr>
                <a:t>Lucrecia </a:t>
              </a:r>
              <a:r>
                <a:rPr lang="en-US" sz="2736" dirty="0" err="1">
                  <a:solidFill>
                    <a:srgbClr val="F7F4FA"/>
                  </a:solidFill>
                  <a:latin typeface="Roboto"/>
                </a:rPr>
                <a:t>Verón</a:t>
              </a:r>
              <a:endParaRPr lang="en-US" sz="2736" dirty="0">
                <a:solidFill>
                  <a:srgbClr val="F7F4FA"/>
                </a:solidFill>
                <a:latin typeface="Roboto"/>
              </a:endParaRPr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7366975" y="6356124"/>
            <a:ext cx="5442706" cy="24260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831"/>
              </a:lnSpc>
            </a:pPr>
            <a:r>
              <a:rPr lang="en-US" sz="2736" dirty="0" err="1">
                <a:solidFill>
                  <a:srgbClr val="F7F4FA"/>
                </a:solidFill>
                <a:latin typeface="Roboto"/>
              </a:rPr>
              <a:t>Docentes</a:t>
            </a:r>
            <a:r>
              <a:rPr lang="en-US" sz="2736" dirty="0">
                <a:solidFill>
                  <a:srgbClr val="F7F4FA"/>
                </a:solidFill>
                <a:latin typeface="Roboto"/>
              </a:rPr>
              <a:t>:</a:t>
            </a:r>
          </a:p>
          <a:p>
            <a:pPr algn="just">
              <a:lnSpc>
                <a:spcPts val="3831"/>
              </a:lnSpc>
            </a:pPr>
            <a:r>
              <a:rPr lang="en-US" sz="2736" dirty="0">
                <a:solidFill>
                  <a:srgbClr val="F7F4FA"/>
                </a:solidFill>
                <a:latin typeface="Roboto"/>
              </a:rPr>
              <a:t>Juan Carlos Monteros   </a:t>
            </a:r>
          </a:p>
          <a:p>
            <a:pPr algn="just">
              <a:lnSpc>
                <a:spcPts val="3831"/>
              </a:lnSpc>
            </a:pPr>
            <a:r>
              <a:rPr lang="en-US" sz="2736" dirty="0">
                <a:solidFill>
                  <a:srgbClr val="F7F4FA"/>
                </a:solidFill>
                <a:latin typeface="Roboto"/>
              </a:rPr>
              <a:t>Francisco Orozco De La </a:t>
            </a:r>
            <a:r>
              <a:rPr lang="en-US" sz="2736" dirty="0" err="1">
                <a:solidFill>
                  <a:srgbClr val="F7F4FA"/>
                </a:solidFill>
                <a:latin typeface="Roboto"/>
              </a:rPr>
              <a:t>Hoz</a:t>
            </a:r>
            <a:r>
              <a:rPr lang="en-US" sz="2736" dirty="0">
                <a:solidFill>
                  <a:srgbClr val="F7F4FA"/>
                </a:solidFill>
                <a:latin typeface="Roboto"/>
              </a:rPr>
              <a:t> </a:t>
            </a:r>
          </a:p>
          <a:p>
            <a:pPr algn="just">
              <a:lnSpc>
                <a:spcPts val="3831"/>
              </a:lnSpc>
            </a:pPr>
            <a:r>
              <a:rPr lang="en-US" sz="2736" dirty="0">
                <a:solidFill>
                  <a:srgbClr val="F7F4FA"/>
                </a:solidFill>
                <a:latin typeface="Roboto"/>
              </a:rPr>
              <a:t>Leandro </a:t>
            </a:r>
            <a:r>
              <a:rPr lang="en-US" sz="2736" dirty="0" err="1">
                <a:solidFill>
                  <a:srgbClr val="F7F4FA"/>
                </a:solidFill>
                <a:latin typeface="Roboto"/>
              </a:rPr>
              <a:t>Dikenstein</a:t>
            </a:r>
            <a:endParaRPr lang="en-US" sz="2736" dirty="0">
              <a:solidFill>
                <a:srgbClr val="F7F4FA"/>
              </a:solidFill>
              <a:latin typeface="Roboto"/>
            </a:endParaRPr>
          </a:p>
          <a:p>
            <a:pPr algn="ctr">
              <a:lnSpc>
                <a:spcPts val="3831"/>
              </a:lnSpc>
              <a:spcBef>
                <a:spcPct val="0"/>
              </a:spcBef>
            </a:pPr>
            <a:endParaRPr lang="en-US" sz="2736" dirty="0">
              <a:solidFill>
                <a:srgbClr val="F7F4FA"/>
              </a:solidFill>
              <a:latin typeface="Roboto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028700" y="9182100"/>
            <a:ext cx="11126351" cy="679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F7F4FA"/>
                </a:solidFill>
                <a:latin typeface="Roboto"/>
              </a:rPr>
              <a:t>Universidad Nacional de General Sarmiento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5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136431" y="876300"/>
            <a:ext cx="11510549" cy="8736828"/>
            <a:chOff x="-1" y="-1873604"/>
            <a:chExt cx="14487679" cy="9487471"/>
          </a:xfrm>
        </p:grpSpPr>
        <p:sp>
          <p:nvSpPr>
            <p:cNvPr id="3" name="TextBox 3"/>
            <p:cNvSpPr txBox="1"/>
            <p:nvPr/>
          </p:nvSpPr>
          <p:spPr>
            <a:xfrm>
              <a:off x="-1" y="-1873604"/>
              <a:ext cx="14487679" cy="27027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956"/>
                </a:lnSpc>
              </a:pPr>
              <a:r>
                <a:rPr lang="es-AR" sz="8296" b="1" dirty="0">
                  <a:solidFill>
                    <a:srgbClr val="F7F4FA"/>
                  </a:solidFill>
                  <a:latin typeface="Aileron Ultra-Bold"/>
                </a:rPr>
                <a:t>Preparación de los datos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-1" y="1105284"/>
              <a:ext cx="14487679" cy="650858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57200" indent="-4572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s-AR" sz="4400" dirty="0">
                  <a:solidFill>
                    <a:srgbClr val="F7F4FA"/>
                  </a:solidFill>
                  <a:latin typeface="Roboto"/>
                </a:rPr>
                <a:t>Datos oficiales del gobierno</a:t>
              </a:r>
            </a:p>
            <a:p>
              <a:pPr marL="457200" indent="-4572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s-AR" sz="4400" dirty="0">
                  <a:solidFill>
                    <a:srgbClr val="F7F4FA"/>
                  </a:solidFill>
                  <a:latin typeface="Roboto"/>
                </a:rPr>
                <a:t>Sin información vacía/desconocida</a:t>
              </a:r>
            </a:p>
            <a:p>
              <a:pPr marL="457200" indent="-4572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s-AR" sz="4400" dirty="0">
                  <a:solidFill>
                    <a:srgbClr val="F7F4FA"/>
                  </a:solidFill>
                  <a:latin typeface="Roboto"/>
                </a:rPr>
                <a:t>Formato CSV</a:t>
              </a:r>
            </a:p>
            <a:p>
              <a:pPr marL="457200" indent="-4572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s-AR" sz="4400" dirty="0">
                  <a:solidFill>
                    <a:srgbClr val="F7F4FA"/>
                  </a:solidFill>
                  <a:latin typeface="Roboto"/>
                </a:rPr>
                <a:t>Se cambiaron los separadores</a:t>
              </a:r>
            </a:p>
            <a:p>
              <a:pPr marL="457200" indent="-4572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s-AR" sz="4400" dirty="0">
                  <a:solidFill>
                    <a:srgbClr val="F7F4FA"/>
                  </a:solidFill>
                  <a:latin typeface="Roboto"/>
                </a:rPr>
                <a:t>Codificación UTF-8</a:t>
              </a:r>
            </a:p>
            <a:p>
              <a:pPr marL="457200" indent="-457200">
                <a:lnSpc>
                  <a:spcPts val="3709"/>
                </a:lnSpc>
                <a:buFont typeface="Arial" panose="020B0604020202020204" pitchFamily="34" charset="0"/>
                <a:buChar char="•"/>
              </a:pPr>
              <a:endParaRPr lang="es-AR" sz="3200" dirty="0">
                <a:solidFill>
                  <a:srgbClr val="F7F4FA"/>
                </a:solidFill>
                <a:latin typeface="Roboto"/>
              </a:endParaRPr>
            </a:p>
            <a:p>
              <a:pPr>
                <a:lnSpc>
                  <a:spcPts val="3709"/>
                </a:lnSpc>
                <a:spcBef>
                  <a:spcPct val="0"/>
                </a:spcBef>
              </a:pPr>
              <a:endParaRPr lang="en-US" sz="2649" dirty="0">
                <a:solidFill>
                  <a:srgbClr val="F7F4FA"/>
                </a:solidFill>
                <a:latin typeface="Roboto"/>
              </a:endParaRPr>
            </a:p>
          </p:txBody>
        </p:sp>
      </p:grpSp>
      <p:sp>
        <p:nvSpPr>
          <p:cNvPr id="5" name="AutoShape 5"/>
          <p:cNvSpPr/>
          <p:nvPr/>
        </p:nvSpPr>
        <p:spPr>
          <a:xfrm>
            <a:off x="0" y="0"/>
            <a:ext cx="4729170" cy="10287000"/>
          </a:xfrm>
          <a:prstGeom prst="rect">
            <a:avLst/>
          </a:prstGeom>
          <a:solidFill>
            <a:srgbClr val="F7F4FA"/>
          </a:solidFill>
        </p:spPr>
        <p:txBody>
          <a:bodyPr/>
          <a:lstStyle/>
          <a:p>
            <a:endParaRPr lang="es-AR"/>
          </a:p>
        </p:txBody>
      </p:sp>
      <p:sp>
        <p:nvSpPr>
          <p:cNvPr id="6" name="Freeform 6"/>
          <p:cNvSpPr/>
          <p:nvPr/>
        </p:nvSpPr>
        <p:spPr>
          <a:xfrm rot="-10800000">
            <a:off x="991650" y="1378770"/>
            <a:ext cx="3095939" cy="2879223"/>
          </a:xfrm>
          <a:custGeom>
            <a:avLst/>
            <a:gdLst/>
            <a:ahLst/>
            <a:cxnLst/>
            <a:rect l="l" t="t" r="r" b="b"/>
            <a:pathLst>
              <a:path w="3095939" h="2879223">
                <a:moveTo>
                  <a:pt x="0" y="0"/>
                </a:moveTo>
                <a:lnTo>
                  <a:pt x="3095939" y="0"/>
                </a:lnTo>
                <a:lnTo>
                  <a:pt x="3095939" y="2879223"/>
                </a:lnTo>
                <a:lnTo>
                  <a:pt x="0" y="28792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AR"/>
          </a:p>
        </p:txBody>
      </p:sp>
      <p:grpSp>
        <p:nvGrpSpPr>
          <p:cNvPr id="7" name="Group 7"/>
          <p:cNvGrpSpPr>
            <a:grpSpLocks noChangeAspect="1"/>
          </p:cNvGrpSpPr>
          <p:nvPr/>
        </p:nvGrpSpPr>
        <p:grpSpPr>
          <a:xfrm rot="-10800000">
            <a:off x="641581" y="1028700"/>
            <a:ext cx="700140" cy="700140"/>
            <a:chOff x="1371600" y="6705600"/>
            <a:chExt cx="10972800" cy="10972800"/>
          </a:xfrm>
        </p:grpSpPr>
        <p:sp>
          <p:nvSpPr>
            <p:cNvPr id="8" name="Freeform 8"/>
            <p:cNvSpPr/>
            <p:nvPr/>
          </p:nvSpPr>
          <p:spPr>
            <a:xfrm>
              <a:off x="1362808" y="6434629"/>
              <a:ext cx="10990384" cy="11514742"/>
            </a:xfrm>
            <a:custGeom>
              <a:avLst/>
              <a:gdLst/>
              <a:ahLst/>
              <a:cxnLst/>
              <a:rect l="l" t="t" r="r" b="b"/>
              <a:pathLst>
                <a:path w="10990384" h="11514742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17161C"/>
            </a:solidFill>
          </p:spPr>
          <p:txBody>
            <a:bodyPr/>
            <a:lstStyle/>
            <a:p>
              <a:endParaRPr lang="es-AR"/>
            </a:p>
          </p:txBody>
        </p:sp>
      </p:grpSp>
      <p:sp>
        <p:nvSpPr>
          <p:cNvPr id="9" name="Freeform 9"/>
          <p:cNvSpPr/>
          <p:nvPr/>
        </p:nvSpPr>
        <p:spPr>
          <a:xfrm rot="-10800000">
            <a:off x="991650" y="4774804"/>
            <a:ext cx="3095939" cy="2879223"/>
          </a:xfrm>
          <a:custGeom>
            <a:avLst/>
            <a:gdLst/>
            <a:ahLst/>
            <a:cxnLst/>
            <a:rect l="l" t="t" r="r" b="b"/>
            <a:pathLst>
              <a:path w="3095939" h="2879223">
                <a:moveTo>
                  <a:pt x="0" y="0"/>
                </a:moveTo>
                <a:lnTo>
                  <a:pt x="3095939" y="0"/>
                </a:lnTo>
                <a:lnTo>
                  <a:pt x="3095939" y="2879223"/>
                </a:lnTo>
                <a:lnTo>
                  <a:pt x="0" y="28792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AR"/>
          </a:p>
        </p:txBody>
      </p:sp>
      <p:sp>
        <p:nvSpPr>
          <p:cNvPr id="10" name="Freeform 10"/>
          <p:cNvSpPr/>
          <p:nvPr/>
        </p:nvSpPr>
        <p:spPr>
          <a:xfrm flipH="1">
            <a:off x="2790961" y="6825913"/>
            <a:ext cx="1938209" cy="3461087"/>
          </a:xfrm>
          <a:custGeom>
            <a:avLst/>
            <a:gdLst/>
            <a:ahLst/>
            <a:cxnLst/>
            <a:rect l="l" t="t" r="r" b="b"/>
            <a:pathLst>
              <a:path w="1938209" h="3461087">
                <a:moveTo>
                  <a:pt x="1938209" y="0"/>
                </a:moveTo>
                <a:lnTo>
                  <a:pt x="0" y="0"/>
                </a:lnTo>
                <a:lnTo>
                  <a:pt x="0" y="3461087"/>
                </a:lnTo>
                <a:lnTo>
                  <a:pt x="1938209" y="3461087"/>
                </a:lnTo>
                <a:lnTo>
                  <a:pt x="1938209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AR"/>
          </a:p>
        </p:txBody>
      </p:sp>
      <p:sp>
        <p:nvSpPr>
          <p:cNvPr id="11" name="Freeform 11"/>
          <p:cNvSpPr/>
          <p:nvPr/>
        </p:nvSpPr>
        <p:spPr>
          <a:xfrm>
            <a:off x="17002191" y="1028700"/>
            <a:ext cx="257109" cy="376665"/>
          </a:xfrm>
          <a:custGeom>
            <a:avLst/>
            <a:gdLst/>
            <a:ahLst/>
            <a:cxnLst/>
            <a:rect l="l" t="t" r="r" b="b"/>
            <a:pathLst>
              <a:path w="257109" h="376665">
                <a:moveTo>
                  <a:pt x="0" y="0"/>
                </a:moveTo>
                <a:lnTo>
                  <a:pt x="257109" y="0"/>
                </a:lnTo>
                <a:lnTo>
                  <a:pt x="257109" y="376665"/>
                </a:lnTo>
                <a:lnTo>
                  <a:pt x="0" y="37666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A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149937" y="1378769"/>
            <a:ext cx="10101963" cy="11957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440"/>
              </a:lnSpc>
            </a:pPr>
            <a:r>
              <a:rPr lang="es-AR" sz="8000" dirty="0">
                <a:solidFill>
                  <a:srgbClr val="17161C"/>
                </a:solidFill>
                <a:latin typeface="Aileron Ultra-Bold"/>
              </a:rPr>
              <a:t>Modelo utilizado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5149939" y="3543300"/>
            <a:ext cx="11608274" cy="9008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56"/>
              </a:lnSpc>
              <a:spcBef>
                <a:spcPct val="0"/>
              </a:spcBef>
            </a:pPr>
            <a:r>
              <a:rPr lang="es-AR" sz="4400" dirty="0">
                <a:solidFill>
                  <a:srgbClr val="17161C"/>
                </a:solidFill>
                <a:latin typeface="Roboto"/>
              </a:rPr>
              <a:t>Aprendizaje supervisado</a:t>
            </a:r>
          </a:p>
          <a:p>
            <a:pPr>
              <a:lnSpc>
                <a:spcPts val="3456"/>
              </a:lnSpc>
              <a:spcBef>
                <a:spcPct val="0"/>
              </a:spcBef>
            </a:pPr>
            <a:endParaRPr lang="en-US" sz="3200" dirty="0">
              <a:solidFill>
                <a:srgbClr val="17161C"/>
              </a:solidFill>
              <a:latin typeface="Roboto"/>
            </a:endParaRPr>
          </a:p>
        </p:txBody>
      </p:sp>
      <p:sp>
        <p:nvSpPr>
          <p:cNvPr id="4" name="Freeform 4"/>
          <p:cNvSpPr/>
          <p:nvPr/>
        </p:nvSpPr>
        <p:spPr>
          <a:xfrm flipH="1">
            <a:off x="1630394" y="6907444"/>
            <a:ext cx="1892551" cy="3379556"/>
          </a:xfrm>
          <a:custGeom>
            <a:avLst/>
            <a:gdLst/>
            <a:ahLst/>
            <a:cxnLst/>
            <a:rect l="l" t="t" r="r" b="b"/>
            <a:pathLst>
              <a:path w="1892551" h="3379556">
                <a:moveTo>
                  <a:pt x="1892551" y="0"/>
                </a:moveTo>
                <a:lnTo>
                  <a:pt x="0" y="0"/>
                </a:lnTo>
                <a:lnTo>
                  <a:pt x="0" y="3379556"/>
                </a:lnTo>
                <a:lnTo>
                  <a:pt x="1892551" y="3379556"/>
                </a:lnTo>
                <a:lnTo>
                  <a:pt x="1892551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AR"/>
          </a:p>
        </p:txBody>
      </p:sp>
      <p:sp>
        <p:nvSpPr>
          <p:cNvPr id="5" name="Freeform 5"/>
          <p:cNvSpPr/>
          <p:nvPr/>
        </p:nvSpPr>
        <p:spPr>
          <a:xfrm rot="-10800000">
            <a:off x="1028700" y="1378770"/>
            <a:ext cx="3095939" cy="2879223"/>
          </a:xfrm>
          <a:custGeom>
            <a:avLst/>
            <a:gdLst/>
            <a:ahLst/>
            <a:cxnLst/>
            <a:rect l="l" t="t" r="r" b="b"/>
            <a:pathLst>
              <a:path w="3095939" h="2879223">
                <a:moveTo>
                  <a:pt x="0" y="0"/>
                </a:moveTo>
                <a:lnTo>
                  <a:pt x="3095939" y="0"/>
                </a:lnTo>
                <a:lnTo>
                  <a:pt x="3095939" y="2879223"/>
                </a:lnTo>
                <a:lnTo>
                  <a:pt x="0" y="28792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AR"/>
          </a:p>
        </p:txBody>
      </p:sp>
      <p:grpSp>
        <p:nvGrpSpPr>
          <p:cNvPr id="6" name="Group 6"/>
          <p:cNvGrpSpPr>
            <a:grpSpLocks noChangeAspect="1"/>
          </p:cNvGrpSpPr>
          <p:nvPr/>
        </p:nvGrpSpPr>
        <p:grpSpPr>
          <a:xfrm rot="-10800000">
            <a:off x="1506055" y="1028700"/>
            <a:ext cx="700140" cy="700140"/>
            <a:chOff x="1371600" y="6705600"/>
            <a:chExt cx="10972800" cy="10972800"/>
          </a:xfrm>
        </p:grpSpPr>
        <p:sp>
          <p:nvSpPr>
            <p:cNvPr id="7" name="Freeform 7"/>
            <p:cNvSpPr/>
            <p:nvPr/>
          </p:nvSpPr>
          <p:spPr>
            <a:xfrm>
              <a:off x="1362808" y="6434629"/>
              <a:ext cx="10990384" cy="11514742"/>
            </a:xfrm>
            <a:custGeom>
              <a:avLst/>
              <a:gdLst/>
              <a:ahLst/>
              <a:cxnLst/>
              <a:rect l="l" t="t" r="r" b="b"/>
              <a:pathLst>
                <a:path w="10990384" h="11514742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2255FF"/>
            </a:solidFill>
          </p:spPr>
          <p:txBody>
            <a:bodyPr/>
            <a:lstStyle/>
            <a:p>
              <a:endParaRPr lang="es-AR"/>
            </a:p>
          </p:txBody>
        </p:sp>
      </p:grpSp>
      <p:sp>
        <p:nvSpPr>
          <p:cNvPr id="8" name="Freeform 8"/>
          <p:cNvSpPr/>
          <p:nvPr/>
        </p:nvSpPr>
        <p:spPr>
          <a:xfrm rot="-10800000">
            <a:off x="1028700" y="4736704"/>
            <a:ext cx="3095939" cy="2879223"/>
          </a:xfrm>
          <a:custGeom>
            <a:avLst/>
            <a:gdLst/>
            <a:ahLst/>
            <a:cxnLst/>
            <a:rect l="l" t="t" r="r" b="b"/>
            <a:pathLst>
              <a:path w="3095939" h="2879223">
                <a:moveTo>
                  <a:pt x="0" y="0"/>
                </a:moveTo>
                <a:lnTo>
                  <a:pt x="3095939" y="0"/>
                </a:lnTo>
                <a:lnTo>
                  <a:pt x="3095939" y="2879223"/>
                </a:lnTo>
                <a:lnTo>
                  <a:pt x="0" y="28792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AR"/>
          </a:p>
        </p:txBody>
      </p:sp>
      <p:sp>
        <p:nvSpPr>
          <p:cNvPr id="9" name="Freeform 9"/>
          <p:cNvSpPr/>
          <p:nvPr/>
        </p:nvSpPr>
        <p:spPr>
          <a:xfrm>
            <a:off x="17002191" y="1028700"/>
            <a:ext cx="257109" cy="376665"/>
          </a:xfrm>
          <a:custGeom>
            <a:avLst/>
            <a:gdLst/>
            <a:ahLst/>
            <a:cxnLst/>
            <a:rect l="l" t="t" r="r" b="b"/>
            <a:pathLst>
              <a:path w="257109" h="376665">
                <a:moveTo>
                  <a:pt x="0" y="0"/>
                </a:moveTo>
                <a:lnTo>
                  <a:pt x="257109" y="0"/>
                </a:lnTo>
                <a:lnTo>
                  <a:pt x="257109" y="376665"/>
                </a:lnTo>
                <a:lnTo>
                  <a:pt x="0" y="37666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AR"/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C8907809-83DC-55C0-2724-20C15F3398CA}"/>
              </a:ext>
            </a:extLst>
          </p:cNvPr>
          <p:cNvSpPr txBox="1"/>
          <p:nvPr/>
        </p:nvSpPr>
        <p:spPr>
          <a:xfrm>
            <a:off x="5149937" y="4970857"/>
            <a:ext cx="13138063" cy="12054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440"/>
              </a:lnSpc>
            </a:pPr>
            <a:r>
              <a:rPr lang="es-AR" sz="8000" dirty="0">
                <a:solidFill>
                  <a:srgbClr val="17161C"/>
                </a:solidFill>
                <a:latin typeface="Aileron Ultra-Bold"/>
              </a:rPr>
              <a:t>Algoritmo utilizado</a:t>
            </a:r>
            <a:endParaRPr lang="es-AR" sz="7867" dirty="0">
              <a:solidFill>
                <a:srgbClr val="17161C"/>
              </a:solidFill>
              <a:latin typeface="Aileron Ultra-Bold"/>
            </a:endParaRPr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0024CF4C-CCBA-D1EE-594D-A145C01FF610}"/>
              </a:ext>
            </a:extLst>
          </p:cNvPr>
          <p:cNvSpPr txBox="1"/>
          <p:nvPr/>
        </p:nvSpPr>
        <p:spPr>
          <a:xfrm>
            <a:off x="5149937" y="6907444"/>
            <a:ext cx="11608274" cy="9008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56"/>
              </a:lnSpc>
              <a:spcBef>
                <a:spcPct val="0"/>
              </a:spcBef>
            </a:pPr>
            <a:r>
              <a:rPr lang="es-AR" sz="4400" dirty="0">
                <a:solidFill>
                  <a:srgbClr val="17161C"/>
                </a:solidFill>
                <a:latin typeface="Roboto"/>
              </a:rPr>
              <a:t>Regresión linear</a:t>
            </a:r>
          </a:p>
          <a:p>
            <a:pPr>
              <a:lnSpc>
                <a:spcPts val="3456"/>
              </a:lnSpc>
              <a:spcBef>
                <a:spcPct val="0"/>
              </a:spcBef>
            </a:pPr>
            <a:endParaRPr lang="en-US" sz="3200" dirty="0">
              <a:solidFill>
                <a:srgbClr val="17161C"/>
              </a:solidFill>
              <a:latin typeface="Roboto"/>
            </a:endParaRPr>
          </a:p>
        </p:txBody>
      </p:sp>
      <p:pic>
        <p:nvPicPr>
          <p:cNvPr id="1026" name="Picture 2" descr="Regresión lineal - Wikipedia, la enciclopedia libre">
            <a:extLst>
              <a:ext uri="{FF2B5EF4-FFF2-40B4-BE49-F238E27FC236}">
                <a16:creationId xmlns:a16="http://schemas.microsoft.com/office/drawing/2014/main" id="{E6A6C765-0818-5458-DE3B-A1BF05705A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0" y="6444151"/>
            <a:ext cx="5010464" cy="3315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6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V="1">
            <a:off x="0" y="0"/>
            <a:ext cx="1892551" cy="3379556"/>
          </a:xfrm>
          <a:custGeom>
            <a:avLst/>
            <a:gdLst/>
            <a:ahLst/>
            <a:cxnLst/>
            <a:rect l="l" t="t" r="r" b="b"/>
            <a:pathLst>
              <a:path w="1892551" h="3379556">
                <a:moveTo>
                  <a:pt x="0" y="3379556"/>
                </a:moveTo>
                <a:lnTo>
                  <a:pt x="1892551" y="3379556"/>
                </a:lnTo>
                <a:lnTo>
                  <a:pt x="1892551" y="0"/>
                </a:lnTo>
                <a:lnTo>
                  <a:pt x="0" y="0"/>
                </a:lnTo>
                <a:lnTo>
                  <a:pt x="0" y="337955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AR"/>
          </a:p>
        </p:txBody>
      </p:sp>
      <p:sp>
        <p:nvSpPr>
          <p:cNvPr id="3" name="Freeform 3"/>
          <p:cNvSpPr/>
          <p:nvPr/>
        </p:nvSpPr>
        <p:spPr>
          <a:xfrm rot="-10800000">
            <a:off x="-211377" y="1521817"/>
            <a:ext cx="3095939" cy="2879223"/>
          </a:xfrm>
          <a:custGeom>
            <a:avLst/>
            <a:gdLst/>
            <a:ahLst/>
            <a:cxnLst/>
            <a:rect l="l" t="t" r="r" b="b"/>
            <a:pathLst>
              <a:path w="3095939" h="2879223">
                <a:moveTo>
                  <a:pt x="0" y="0"/>
                </a:moveTo>
                <a:lnTo>
                  <a:pt x="3095939" y="0"/>
                </a:lnTo>
                <a:lnTo>
                  <a:pt x="3095939" y="2879223"/>
                </a:lnTo>
                <a:lnTo>
                  <a:pt x="0" y="28792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AR"/>
          </a:p>
        </p:txBody>
      </p:sp>
      <p:sp>
        <p:nvSpPr>
          <p:cNvPr id="4" name="Freeform 4"/>
          <p:cNvSpPr/>
          <p:nvPr/>
        </p:nvSpPr>
        <p:spPr>
          <a:xfrm rot="-10800000">
            <a:off x="-211377" y="4917851"/>
            <a:ext cx="3095939" cy="2879223"/>
          </a:xfrm>
          <a:custGeom>
            <a:avLst/>
            <a:gdLst/>
            <a:ahLst/>
            <a:cxnLst/>
            <a:rect l="l" t="t" r="r" b="b"/>
            <a:pathLst>
              <a:path w="3095939" h="2879223">
                <a:moveTo>
                  <a:pt x="0" y="0"/>
                </a:moveTo>
                <a:lnTo>
                  <a:pt x="3095939" y="0"/>
                </a:lnTo>
                <a:lnTo>
                  <a:pt x="3095939" y="2879223"/>
                </a:lnTo>
                <a:lnTo>
                  <a:pt x="0" y="28792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AR"/>
          </a:p>
        </p:txBody>
      </p:sp>
      <p:sp>
        <p:nvSpPr>
          <p:cNvPr id="6" name="TextBox 6"/>
          <p:cNvSpPr txBox="1"/>
          <p:nvPr/>
        </p:nvSpPr>
        <p:spPr>
          <a:xfrm>
            <a:off x="5063062" y="2743868"/>
            <a:ext cx="3776137" cy="5647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428"/>
              </a:lnSpc>
            </a:pPr>
            <a:r>
              <a:rPr lang="es-AR" sz="4800" dirty="0">
                <a:solidFill>
                  <a:srgbClr val="F7F4FA"/>
                </a:solidFill>
                <a:latin typeface="Aileron Ultra-Bold"/>
              </a:rPr>
              <a:t>Logística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3415450" y="3543300"/>
            <a:ext cx="7071360" cy="56348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s-AR" sz="3600" dirty="0">
                <a:solidFill>
                  <a:srgbClr val="F7F4FA"/>
                </a:solidFill>
                <a:latin typeface="Roboto"/>
              </a:rPr>
              <a:t>Clasificación binaria o de varias clases</a:t>
            </a: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s-AR" sz="3600" dirty="0">
                <a:solidFill>
                  <a:srgbClr val="F7F4FA"/>
                </a:solidFill>
                <a:latin typeface="Roboto"/>
              </a:rPr>
              <a:t>Tolerancia a </a:t>
            </a:r>
            <a:r>
              <a:rPr lang="es-AR" sz="3600" dirty="0" err="1">
                <a:solidFill>
                  <a:srgbClr val="F7F4FA"/>
                </a:solidFill>
                <a:latin typeface="Roboto"/>
              </a:rPr>
              <a:t>datasets</a:t>
            </a:r>
            <a:r>
              <a:rPr lang="es-AR" sz="3600" dirty="0">
                <a:solidFill>
                  <a:srgbClr val="F7F4FA"/>
                </a:solidFill>
                <a:latin typeface="Roboto"/>
              </a:rPr>
              <a:t> disparejos</a:t>
            </a: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s-AR" sz="3600" dirty="0">
                <a:solidFill>
                  <a:srgbClr val="F7F4FA"/>
                </a:solidFill>
                <a:latin typeface="Roboto"/>
              </a:rPr>
              <a:t>Funciona mejor con booleanos</a:t>
            </a: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s-AR" sz="3200" dirty="0">
              <a:solidFill>
                <a:srgbClr val="F7F4FA"/>
              </a:solidFill>
              <a:latin typeface="Roboto"/>
            </a:endParaRP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s-AR" sz="3200" dirty="0">
              <a:solidFill>
                <a:srgbClr val="F7F4FA"/>
              </a:solidFill>
              <a:latin typeface="Roboto"/>
            </a:endParaRPr>
          </a:p>
          <a:p>
            <a:pPr marL="342900" indent="-342900">
              <a:lnSpc>
                <a:spcPts val="3164"/>
              </a:lnSpc>
              <a:spcBef>
                <a:spcPct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F7F4FA"/>
              </a:solidFill>
              <a:latin typeface="Roboto"/>
            </a:endParaRPr>
          </a:p>
          <a:p>
            <a:pPr marL="342900" indent="-342900">
              <a:lnSpc>
                <a:spcPts val="3164"/>
              </a:lnSpc>
              <a:spcBef>
                <a:spcPct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s-AR" sz="3600" dirty="0">
              <a:solidFill>
                <a:srgbClr val="F7F4FA"/>
              </a:solidFill>
              <a:latin typeface="Roboto"/>
            </a:endParaRPr>
          </a:p>
        </p:txBody>
      </p:sp>
      <p:sp>
        <p:nvSpPr>
          <p:cNvPr id="16" name="Freeform 16"/>
          <p:cNvSpPr/>
          <p:nvPr/>
        </p:nvSpPr>
        <p:spPr>
          <a:xfrm rot="-10800000">
            <a:off x="-211377" y="8300059"/>
            <a:ext cx="3095939" cy="2879223"/>
          </a:xfrm>
          <a:custGeom>
            <a:avLst/>
            <a:gdLst/>
            <a:ahLst/>
            <a:cxnLst/>
            <a:rect l="l" t="t" r="r" b="b"/>
            <a:pathLst>
              <a:path w="3095939" h="2879223">
                <a:moveTo>
                  <a:pt x="0" y="0"/>
                </a:moveTo>
                <a:lnTo>
                  <a:pt x="3095939" y="0"/>
                </a:lnTo>
                <a:lnTo>
                  <a:pt x="3095939" y="2879223"/>
                </a:lnTo>
                <a:lnTo>
                  <a:pt x="0" y="28792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AR"/>
          </a:p>
        </p:txBody>
      </p:sp>
      <p:sp>
        <p:nvSpPr>
          <p:cNvPr id="17" name="TextBox 17"/>
          <p:cNvSpPr txBox="1"/>
          <p:nvPr/>
        </p:nvSpPr>
        <p:spPr>
          <a:xfrm>
            <a:off x="2884562" y="460568"/>
            <a:ext cx="15011841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s-AR" sz="9200" dirty="0">
                <a:solidFill>
                  <a:srgbClr val="F7F4FA"/>
                </a:solidFill>
                <a:latin typeface="Open Sans Bold"/>
              </a:rPr>
              <a:t>Logística vs Linear</a:t>
            </a:r>
          </a:p>
        </p:txBody>
      </p:sp>
      <p:sp>
        <p:nvSpPr>
          <p:cNvPr id="18" name="TextBox 6">
            <a:extLst>
              <a:ext uri="{FF2B5EF4-FFF2-40B4-BE49-F238E27FC236}">
                <a16:creationId xmlns:a16="http://schemas.microsoft.com/office/drawing/2014/main" id="{37953871-3CEE-1C01-A60F-43EA48C675CA}"/>
              </a:ext>
            </a:extLst>
          </p:cNvPr>
          <p:cNvSpPr txBox="1"/>
          <p:nvPr/>
        </p:nvSpPr>
        <p:spPr>
          <a:xfrm>
            <a:off x="12192000" y="2743868"/>
            <a:ext cx="2633138" cy="5824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428"/>
              </a:lnSpc>
            </a:pPr>
            <a:r>
              <a:rPr lang="es-AR" sz="4800" dirty="0">
                <a:solidFill>
                  <a:srgbClr val="F7F4FA"/>
                </a:solidFill>
                <a:latin typeface="Aileron Ultra-Bold"/>
              </a:rPr>
              <a:t>Linear</a:t>
            </a:r>
            <a:endParaRPr lang="es-AR" sz="3690" dirty="0">
              <a:solidFill>
                <a:srgbClr val="F7F4FA"/>
              </a:solidFill>
              <a:latin typeface="Aileron Ultra-Bold"/>
            </a:endParaRP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CE77E2D7-BA8F-686F-A3C0-459D81DAA613}"/>
              </a:ext>
            </a:extLst>
          </p:cNvPr>
          <p:cNvSpPr/>
          <p:nvPr/>
        </p:nvSpPr>
        <p:spPr>
          <a:xfrm flipH="1">
            <a:off x="10504364" y="2813659"/>
            <a:ext cx="45719" cy="54864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2" name="TextBox 12">
            <a:extLst>
              <a:ext uri="{FF2B5EF4-FFF2-40B4-BE49-F238E27FC236}">
                <a16:creationId xmlns:a16="http://schemas.microsoft.com/office/drawing/2014/main" id="{0D82C369-255B-5C91-AF28-810A865E9573}"/>
              </a:ext>
            </a:extLst>
          </p:cNvPr>
          <p:cNvSpPr txBox="1"/>
          <p:nvPr/>
        </p:nvSpPr>
        <p:spPr>
          <a:xfrm>
            <a:off x="10825043" y="3212408"/>
            <a:ext cx="7071360" cy="56348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ct val="200000"/>
              </a:lnSpc>
              <a:spcBef>
                <a:spcPct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s-AR" sz="3600" dirty="0">
                <a:solidFill>
                  <a:srgbClr val="F7F4FA"/>
                </a:solidFill>
                <a:latin typeface="Roboto"/>
              </a:rPr>
              <a:t>Sencillo de implementar</a:t>
            </a:r>
          </a:p>
          <a:p>
            <a:pPr marL="342900" indent="-342900">
              <a:lnSpc>
                <a:spcPct val="200000"/>
              </a:lnSpc>
              <a:spcBef>
                <a:spcPct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s-AR" sz="3600" dirty="0">
                <a:solidFill>
                  <a:srgbClr val="F7F4FA"/>
                </a:solidFill>
                <a:latin typeface="Roboto"/>
              </a:rPr>
              <a:t>Escalable</a:t>
            </a:r>
          </a:p>
          <a:p>
            <a:pPr marL="342900" indent="-342900">
              <a:lnSpc>
                <a:spcPct val="200000"/>
              </a:lnSpc>
              <a:spcBef>
                <a:spcPct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s-AR" sz="3600" dirty="0">
                <a:solidFill>
                  <a:srgbClr val="F7F4FA"/>
                </a:solidFill>
                <a:latin typeface="Roboto"/>
              </a:rPr>
              <a:t>Resultados continuos</a:t>
            </a: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s-AR" sz="3200" dirty="0">
              <a:solidFill>
                <a:srgbClr val="F7F4FA"/>
              </a:solidFill>
              <a:latin typeface="Roboto"/>
            </a:endParaRP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s-AR" sz="3200" dirty="0">
              <a:solidFill>
                <a:srgbClr val="F7F4FA"/>
              </a:solidFill>
              <a:latin typeface="Roboto"/>
            </a:endParaRPr>
          </a:p>
          <a:p>
            <a:pPr marL="342900" indent="-342900">
              <a:lnSpc>
                <a:spcPts val="3164"/>
              </a:lnSpc>
              <a:spcBef>
                <a:spcPct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F7F4FA"/>
              </a:solidFill>
              <a:latin typeface="Roboto"/>
            </a:endParaRPr>
          </a:p>
          <a:p>
            <a:pPr marL="342900" indent="-342900">
              <a:lnSpc>
                <a:spcPts val="3164"/>
              </a:lnSpc>
              <a:spcBef>
                <a:spcPct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s-AR" sz="3600" dirty="0">
              <a:solidFill>
                <a:srgbClr val="F7F4FA"/>
              </a:solidFill>
              <a:latin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90</Words>
  <Application>Microsoft Office PowerPoint</Application>
  <PresentationFormat>Personalizado</PresentationFormat>
  <Paragraphs>35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1" baseType="lpstr">
      <vt:lpstr>Calibri</vt:lpstr>
      <vt:lpstr>Arial</vt:lpstr>
      <vt:lpstr>Aileron Ultra-Bold</vt:lpstr>
      <vt:lpstr>Aileron</vt:lpstr>
      <vt:lpstr>Roboto</vt:lpstr>
      <vt:lpstr>Open Sans Bold</vt:lpstr>
      <vt:lpstr>Office Theme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Trabajo practico inicial</dc:title>
  <cp:lastModifiedBy>Ignacio Barrientos</cp:lastModifiedBy>
  <cp:revision>12</cp:revision>
  <dcterms:created xsi:type="dcterms:W3CDTF">2006-08-16T00:00:00Z</dcterms:created>
  <dcterms:modified xsi:type="dcterms:W3CDTF">2023-08-21T21:10:29Z</dcterms:modified>
  <dc:identifier>DAFri7KX3GM</dc:identifier>
</cp:coreProperties>
</file>