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Aileron" charset="1" panose="00000500000000000000"/>
      <p:regular r:id="rId14"/>
    </p:embeddedFont>
    <p:embeddedFont>
      <p:font typeface="Aileron Bold" charset="1" panose="00000800000000000000"/>
      <p:regular r:id="rId15"/>
    </p:embeddedFont>
    <p:embeddedFont>
      <p:font typeface="Aileron Italics" charset="1" panose="00000500000000000000"/>
      <p:regular r:id="rId16"/>
    </p:embeddedFont>
    <p:embeddedFont>
      <p:font typeface="Aileron Bold Italics" charset="1" panose="00000800000000000000"/>
      <p:regular r:id="rId17"/>
    </p:embeddedFont>
    <p:embeddedFont>
      <p:font typeface="Aileron Thin" charset="1" panose="00000300000000000000"/>
      <p:regular r:id="rId18"/>
    </p:embeddedFont>
    <p:embeddedFont>
      <p:font typeface="Aileron Thin Italics" charset="1" panose="00000300000000000000"/>
      <p:regular r:id="rId19"/>
    </p:embeddedFont>
    <p:embeddedFont>
      <p:font typeface="Aileron Light" charset="1" panose="00000400000000000000"/>
      <p:regular r:id="rId20"/>
    </p:embeddedFont>
    <p:embeddedFont>
      <p:font typeface="Aileron Light Italics" charset="1" panose="00000400000000000000"/>
      <p:regular r:id="rId21"/>
    </p:embeddedFont>
    <p:embeddedFont>
      <p:font typeface="Aileron Ultra-Bold" charset="1" panose="00000A00000000000000"/>
      <p:regular r:id="rId22"/>
    </p:embeddedFont>
    <p:embeddedFont>
      <p:font typeface="Aileron Ultra-Bold Italics" charset="1" panose="00000A00000000000000"/>
      <p:regular r:id="rId23"/>
    </p:embeddedFont>
    <p:embeddedFont>
      <p:font typeface="Aileron Heavy" charset="1" panose="00000A00000000000000"/>
      <p:regular r:id="rId24"/>
    </p:embeddedFont>
    <p:embeddedFont>
      <p:font typeface="Aileron Heavy Italics" charset="1" panose="00000A00000000000000"/>
      <p:regular r:id="rId25"/>
    </p:embeddedFont>
    <p:embeddedFont>
      <p:font typeface="Open Sans" charset="1" panose="020B0606030504020204"/>
      <p:regular r:id="rId26"/>
    </p:embeddedFont>
    <p:embeddedFont>
      <p:font typeface="Open Sans Bold" charset="1" panose="020B0806030504020204"/>
      <p:regular r:id="rId27"/>
    </p:embeddedFont>
    <p:embeddedFont>
      <p:font typeface="Open Sans Italics" charset="1" panose="020B0606030504020204"/>
      <p:regular r:id="rId28"/>
    </p:embeddedFont>
    <p:embeddedFont>
      <p:font typeface="Open Sans Bold Italics" charset="1" panose="020B0806030504020204"/>
      <p:regular r:id="rId29"/>
    </p:embeddedFont>
    <p:embeddedFont>
      <p:font typeface="Open Sans Light" charset="1" panose="020B0306030504020204"/>
      <p:regular r:id="rId30"/>
    </p:embeddedFont>
    <p:embeddedFont>
      <p:font typeface="Open Sans Light Italics" charset="1" panose="020B0306030504020204"/>
      <p:regular r:id="rId31"/>
    </p:embeddedFont>
    <p:embeddedFont>
      <p:font typeface="Open Sans Ultra-Bold" charset="1" panose="00000000000000000000"/>
      <p:regular r:id="rId32"/>
    </p:embeddedFont>
    <p:embeddedFont>
      <p:font typeface="Open Sans Ultra-Bold Italics" charset="1" panose="000000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43" Target="slides/slide1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809681" y="1504835"/>
            <a:ext cx="3237711" cy="3237711"/>
            <a:chOff x="0" y="0"/>
            <a:chExt cx="14400530" cy="14400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16295438" y="175496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403796" y="5402609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0" y="0"/>
                </a:moveTo>
                <a:lnTo>
                  <a:pt x="1892551" y="0"/>
                </a:lnTo>
                <a:lnTo>
                  <a:pt x="1892551" y="3379556"/>
                </a:lnTo>
                <a:lnTo>
                  <a:pt x="0" y="337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3076661" y="5510967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5400000">
            <a:off x="12809681" y="8082026"/>
            <a:ext cx="700140" cy="700140"/>
            <a:chOff x="1371600" y="6705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817448"/>
            <a:ext cx="11126351" cy="7548151"/>
            <a:chOff x="0" y="0"/>
            <a:chExt cx="14835135" cy="1006420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497859"/>
              <a:ext cx="14835135" cy="58599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036"/>
                </a:lnSpc>
              </a:pPr>
              <a:r>
                <a:rPr lang="en-US" sz="6988">
                  <a:solidFill>
                    <a:srgbClr val="F7F4FA"/>
                  </a:solidFill>
                  <a:latin typeface="Aileron Ultra-Bold"/>
                </a:rPr>
                <a:t>Proyecto Profesional I</a:t>
              </a:r>
            </a:p>
            <a:p>
              <a:pPr>
                <a:lnSpc>
                  <a:spcPts val="8036"/>
                </a:lnSpc>
              </a:pPr>
              <a:r>
                <a:rPr lang="en-US" sz="6988">
                  <a:solidFill>
                    <a:srgbClr val="F7F4FA"/>
                  </a:solidFill>
                  <a:latin typeface="Aileron Ultra-Bold"/>
                </a:rPr>
                <a:t>Laboratorio de Construcción de Software</a:t>
              </a:r>
            </a:p>
            <a:p>
              <a:pPr>
                <a:lnSpc>
                  <a:spcPts val="5851"/>
                </a:lnSpc>
              </a:pPr>
            </a:p>
            <a:p>
              <a:pPr>
                <a:lnSpc>
                  <a:spcPts val="4599"/>
                </a:lnSpc>
              </a:pPr>
              <a:r>
                <a:rPr lang="en-US" sz="3999">
                  <a:solidFill>
                    <a:srgbClr val="F7F4FA"/>
                  </a:solidFill>
                  <a:latin typeface="Aileron"/>
                </a:rPr>
                <a:t>Trabajo Práctico inicial - Primera entrega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504325"/>
              <a:ext cx="14835135" cy="2551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1"/>
                </a:lnSpc>
              </a:pPr>
              <a:r>
                <a:rPr lang="en-US" sz="2736">
                  <a:solidFill>
                    <a:srgbClr val="F7F4FA"/>
                  </a:solidFill>
                  <a:latin typeface="Roboto"/>
                </a:rPr>
                <a:t>Integrantes:</a:t>
              </a:r>
            </a:p>
            <a:p>
              <a:pPr>
                <a:lnSpc>
                  <a:spcPts val="3831"/>
                </a:lnSpc>
              </a:pPr>
              <a:r>
                <a:rPr lang="en-US" sz="2736">
                  <a:solidFill>
                    <a:srgbClr val="F7F4FA"/>
                  </a:solidFill>
                  <a:latin typeface="Roboto"/>
                </a:rPr>
                <a:t>Ignacio Barrientos</a:t>
              </a:r>
            </a:p>
            <a:p>
              <a:pPr>
                <a:lnSpc>
                  <a:spcPts val="3831"/>
                </a:lnSpc>
              </a:pPr>
              <a:r>
                <a:rPr lang="en-US" sz="2736">
                  <a:solidFill>
                    <a:srgbClr val="F7F4FA"/>
                  </a:solidFill>
                  <a:latin typeface="Roboto"/>
                </a:rPr>
                <a:t>Tomas Mandril</a:t>
              </a:r>
            </a:p>
            <a:p>
              <a:pPr>
                <a:lnSpc>
                  <a:spcPts val="3831"/>
                </a:lnSpc>
                <a:spcBef>
                  <a:spcPct val="0"/>
                </a:spcBef>
              </a:pPr>
              <a:r>
                <a:rPr lang="en-US" sz="2736">
                  <a:solidFill>
                    <a:srgbClr val="F7F4FA"/>
                  </a:solidFill>
                  <a:latin typeface="Roboto"/>
                </a:rPr>
                <a:t>Lucrecia Verón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366975" y="6356124"/>
            <a:ext cx="5442706" cy="2426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1"/>
              </a:lnSpc>
            </a:pPr>
            <a:r>
              <a:rPr lang="en-US" sz="2736">
                <a:solidFill>
                  <a:srgbClr val="F7F4FA"/>
                </a:solidFill>
                <a:latin typeface="Roboto"/>
              </a:rPr>
              <a:t>Docentes:</a:t>
            </a:r>
          </a:p>
          <a:p>
            <a:pPr algn="just">
              <a:lnSpc>
                <a:spcPts val="3831"/>
              </a:lnSpc>
            </a:pPr>
            <a:r>
              <a:rPr lang="en-US" sz="2736">
                <a:solidFill>
                  <a:srgbClr val="F7F4FA"/>
                </a:solidFill>
                <a:latin typeface="Roboto"/>
              </a:rPr>
              <a:t>Juan Carlos Monteros   </a:t>
            </a:r>
          </a:p>
          <a:p>
            <a:pPr algn="just">
              <a:lnSpc>
                <a:spcPts val="3831"/>
              </a:lnSpc>
            </a:pPr>
            <a:r>
              <a:rPr lang="en-US" sz="2736">
                <a:solidFill>
                  <a:srgbClr val="F7F4FA"/>
                </a:solidFill>
                <a:latin typeface="Roboto"/>
              </a:rPr>
              <a:t>Francisco Orozco De La Hoz </a:t>
            </a:r>
          </a:p>
          <a:p>
            <a:pPr algn="just">
              <a:lnSpc>
                <a:spcPts val="3831"/>
              </a:lnSpc>
            </a:pPr>
            <a:r>
              <a:rPr lang="en-US" sz="2736">
                <a:solidFill>
                  <a:srgbClr val="F7F4FA"/>
                </a:solidFill>
                <a:latin typeface="Roboto"/>
              </a:rPr>
              <a:t>Leandro Dikenstein</a:t>
            </a:r>
          </a:p>
          <a:p>
            <a:pPr algn="ctr">
              <a:lnSpc>
                <a:spcPts val="3831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182100"/>
            <a:ext cx="1112635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7F4FA"/>
                </a:solidFill>
                <a:latin typeface="Roboto"/>
              </a:rPr>
              <a:t>Universidad Nacional de General Sarmiento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51442"/>
            <a:ext cx="11378912" cy="6584115"/>
            <a:chOff x="0" y="0"/>
            <a:chExt cx="15171883" cy="877882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29350"/>
              <a:ext cx="15171883" cy="16307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>
                  <a:solidFill>
                    <a:srgbClr val="F7F4FA"/>
                  </a:solidFill>
                  <a:latin typeface="Aileron Ultra-Bold"/>
                </a:rPr>
                <a:t>Objetivo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43362"/>
              <a:ext cx="15171883" cy="6514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13"/>
                </a:lnSpc>
              </a:pPr>
              <a:r>
                <a:rPr lang="en-US" sz="2509">
                  <a:solidFill>
                    <a:srgbClr val="F7F4FA"/>
                  </a:solidFill>
                  <a:latin typeface="Roboto"/>
                </a:rPr>
                <a:t>Se propone crear un modelo de IA que, en base a los datos obtenidos, permita predecir de forma aproximada la cantidad de casos de las enfermedades Dengue y Zika en determinadas regiones, y clasificar dichos resultados por cada región por rango etario.</a:t>
              </a:r>
            </a:p>
            <a:p>
              <a:pPr>
                <a:lnSpc>
                  <a:spcPts val="3513"/>
                </a:lnSpc>
              </a:pPr>
              <a:r>
                <a:rPr lang="en-US" sz="2509">
                  <a:solidFill>
                    <a:srgbClr val="F7F4FA"/>
                  </a:solidFill>
                  <a:latin typeface="Roboto"/>
                </a:rPr>
                <a:t>Para esto se implementará un modelo de machine learning que se encargue de realizar esta clasificación de forma automática luego de suministrarle los datos necesarios para su entrenamiento y funcionamiento. A nivel implementación, se consideran como opciones principales los algoritmos de machine learning SVM (Support vector machine) y Naive Bayes. Se investigará más a fondo la funcionalidad de cada uno para luego decidir cual utilizar.</a:t>
              </a:r>
            </a:p>
            <a:p>
              <a:pPr>
                <a:lnSpc>
                  <a:spcPts val="351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14163361" y="1378770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-10800000">
            <a:off x="14640716" y="1028700"/>
            <a:ext cx="700140" cy="700140"/>
            <a:chOff x="1371600" y="6705600"/>
            <a:chExt cx="10972800" cy="1097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8" id="8"/>
          <p:cNvSpPr/>
          <p:nvPr/>
        </p:nvSpPr>
        <p:spPr>
          <a:xfrm flipH="true" flipV="false" rot="0">
            <a:off x="14765055" y="6907444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1892551" y="0"/>
                </a:moveTo>
                <a:lnTo>
                  <a:pt x="0" y="0"/>
                </a:lnTo>
                <a:lnTo>
                  <a:pt x="0" y="3379556"/>
                </a:lnTo>
                <a:lnTo>
                  <a:pt x="1892551" y="3379556"/>
                </a:lnTo>
                <a:lnTo>
                  <a:pt x="18925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4163361" y="477480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5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36432" y="2281503"/>
            <a:ext cx="10865759" cy="5723994"/>
            <a:chOff x="0" y="0"/>
            <a:chExt cx="14487679" cy="763199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568"/>
              <a:ext cx="14487679" cy="1681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56"/>
                </a:lnSpc>
              </a:pPr>
              <a:r>
                <a:rPr lang="en-US" sz="8296">
                  <a:solidFill>
                    <a:srgbClr val="F7F4FA"/>
                  </a:solidFill>
                  <a:latin typeface="Aileron Ultra-Bold"/>
                </a:rPr>
                <a:t>Inteligencia artificial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70828"/>
              <a:ext cx="14487679" cy="55483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09"/>
                </a:lnSpc>
              </a:pPr>
              <a:r>
                <a:rPr lang="en-US" sz="2649">
                  <a:solidFill>
                    <a:srgbClr val="F7F4FA"/>
                  </a:solidFill>
                  <a:latin typeface="Roboto"/>
                </a:rPr>
                <a:t>La IA es un campo que combina ciencia del computador con datasets grandes con el objetivo de resolver problemas. Sus algoritmos</a:t>
              </a:r>
              <a:r>
                <a:rPr lang="en-US" sz="2649">
                  <a:solidFill>
                    <a:srgbClr val="F7F4FA"/>
                  </a:solidFill>
                  <a:latin typeface="Roboto"/>
                </a:rPr>
                <a:t> crean sistemas expertos que hacen predicciones o clasificaciones basándose en una entrada de datos.</a:t>
              </a:r>
            </a:p>
            <a:p>
              <a:pPr>
                <a:lnSpc>
                  <a:spcPts val="3709"/>
                </a:lnSpc>
              </a:pPr>
            </a:p>
            <a:p>
              <a:pPr>
                <a:lnSpc>
                  <a:spcPts val="3709"/>
                </a:lnSpc>
              </a:pPr>
              <a:r>
                <a:rPr lang="en-US" sz="2649">
                  <a:solidFill>
                    <a:srgbClr val="F7F4FA"/>
                  </a:solidFill>
                  <a:latin typeface="Roboto"/>
                </a:rPr>
                <a:t>A la IA se le puede implementar los siguientes tipos de aprendizaje:</a:t>
              </a:r>
            </a:p>
            <a:p>
              <a:pPr marL="572086" indent="-286043" lvl="1">
                <a:lnSpc>
                  <a:spcPts val="3709"/>
                </a:lnSpc>
                <a:buFont typeface="Arial"/>
                <a:buChar char="•"/>
              </a:pPr>
              <a:r>
                <a:rPr lang="en-US" sz="2649">
                  <a:solidFill>
                    <a:srgbClr val="F7F4FA"/>
                  </a:solidFill>
                  <a:latin typeface="Roboto"/>
                </a:rPr>
                <a:t>Machine Learning</a:t>
              </a:r>
            </a:p>
            <a:p>
              <a:pPr marL="572086" indent="-286043" lvl="1">
                <a:lnSpc>
                  <a:spcPts val="3709"/>
                </a:lnSpc>
                <a:buFont typeface="Arial"/>
                <a:buChar char="•"/>
              </a:pPr>
              <a:r>
                <a:rPr lang="en-US" sz="2649">
                  <a:solidFill>
                    <a:srgbClr val="F7F4FA"/>
                  </a:solidFill>
                  <a:latin typeface="Roboto"/>
                </a:rPr>
                <a:t>Deep Learning</a:t>
              </a:r>
            </a:p>
            <a:p>
              <a:pPr>
                <a:lnSpc>
                  <a:spcPts val="370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0"/>
            <a:ext cx="4729170" cy="10287000"/>
          </a:xfrm>
          <a:prstGeom prst="rect">
            <a:avLst/>
          </a:prstGeom>
          <a:solidFill>
            <a:srgbClr val="F7F4FA"/>
          </a:solid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991650" y="1378770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-10800000">
            <a:off x="641581" y="1028700"/>
            <a:ext cx="700140" cy="700140"/>
            <a:chOff x="1371600" y="6705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-10800000">
            <a:off x="991650" y="477480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790961" y="6825913"/>
            <a:ext cx="1938209" cy="3461087"/>
          </a:xfrm>
          <a:custGeom>
            <a:avLst/>
            <a:gdLst/>
            <a:ahLst/>
            <a:cxnLst/>
            <a:rect r="r" b="b" t="t" l="l"/>
            <a:pathLst>
              <a:path h="3461087" w="1938209">
                <a:moveTo>
                  <a:pt x="1938209" y="0"/>
                </a:moveTo>
                <a:lnTo>
                  <a:pt x="0" y="0"/>
                </a:lnTo>
                <a:lnTo>
                  <a:pt x="0" y="3461087"/>
                </a:lnTo>
                <a:lnTo>
                  <a:pt x="1938209" y="3461087"/>
                </a:lnTo>
                <a:lnTo>
                  <a:pt x="19382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62854" y="1994123"/>
            <a:ext cx="10101963" cy="1195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40"/>
              </a:lnSpc>
            </a:pPr>
            <a:r>
              <a:rPr lang="en-US" sz="7867">
                <a:solidFill>
                  <a:srgbClr val="17161C"/>
                </a:solidFill>
                <a:latin typeface="Aileron Ultra-Bold"/>
              </a:rPr>
              <a:t>Machine Learning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62854" y="3997785"/>
            <a:ext cx="11608274" cy="4299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6"/>
              </a:lnSpc>
            </a:pPr>
            <a:r>
              <a:rPr lang="en-US" sz="2468">
                <a:solidFill>
                  <a:srgbClr val="17161C"/>
                </a:solidFill>
                <a:latin typeface="Roboto"/>
              </a:rPr>
              <a:t>Es una forma de la IA que permite a un sistema aprender de los datos en lugar de aprender mediante la programación explícita.</a:t>
            </a:r>
            <a:r>
              <a:rPr lang="en-US" sz="2468">
                <a:solidFill>
                  <a:srgbClr val="17161C"/>
                </a:solidFill>
                <a:latin typeface="Roboto"/>
              </a:rPr>
              <a:t> </a:t>
            </a:r>
          </a:p>
          <a:p>
            <a:pPr algn="just">
              <a:lnSpc>
                <a:spcPts val="3456"/>
              </a:lnSpc>
            </a:pPr>
            <a:r>
              <a:rPr lang="en-US" sz="2468">
                <a:solidFill>
                  <a:srgbClr val="17161C"/>
                </a:solidFill>
                <a:latin typeface="Roboto"/>
              </a:rPr>
              <a:t>Usa algoritmos para parsear data, aprender de dicha data y hacer decisiones basándose en lo que aprendió.</a:t>
            </a:r>
          </a:p>
          <a:p>
            <a:pPr>
              <a:lnSpc>
                <a:spcPts val="3456"/>
              </a:lnSpc>
            </a:pPr>
          </a:p>
          <a:p>
            <a:pPr>
              <a:lnSpc>
                <a:spcPts val="3456"/>
              </a:lnSpc>
            </a:pPr>
            <a:r>
              <a:rPr lang="en-US" sz="2468">
                <a:solidFill>
                  <a:srgbClr val="17161C"/>
                </a:solidFill>
                <a:latin typeface="Roboto"/>
              </a:rPr>
              <a:t>Machine Learning tiene dos modelos, y ambos tienen sub-modelos:</a:t>
            </a:r>
          </a:p>
          <a:p>
            <a:pPr marL="533043" indent="-266521" lvl="1">
              <a:lnSpc>
                <a:spcPts val="3456"/>
              </a:lnSpc>
              <a:buFont typeface="Arial"/>
              <a:buChar char="•"/>
            </a:pPr>
            <a:r>
              <a:rPr lang="en-US" sz="2468">
                <a:solidFill>
                  <a:srgbClr val="17161C"/>
                </a:solidFill>
                <a:latin typeface="Roboto"/>
              </a:rPr>
              <a:t>Aprendizaje supervisado: Clasificación y Regression</a:t>
            </a:r>
          </a:p>
          <a:p>
            <a:pPr marL="533043" indent="-266521" lvl="1">
              <a:lnSpc>
                <a:spcPts val="3456"/>
              </a:lnSpc>
              <a:buFont typeface="Arial"/>
              <a:buChar char="•"/>
            </a:pPr>
            <a:r>
              <a:rPr lang="en-US" sz="2468">
                <a:solidFill>
                  <a:srgbClr val="17161C"/>
                </a:solidFill>
                <a:latin typeface="Roboto"/>
              </a:rPr>
              <a:t>Aprendizaje sin supervisión: Clustering, Regla de asociación y Reducción dimensional</a:t>
            </a:r>
          </a:p>
          <a:p>
            <a:pPr>
              <a:lnSpc>
                <a:spcPts val="3456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630394" y="6907444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1892551" y="0"/>
                </a:moveTo>
                <a:lnTo>
                  <a:pt x="0" y="0"/>
                </a:lnTo>
                <a:lnTo>
                  <a:pt x="0" y="3379556"/>
                </a:lnTo>
                <a:lnTo>
                  <a:pt x="1892551" y="3379556"/>
                </a:lnTo>
                <a:lnTo>
                  <a:pt x="18925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028700" y="1378770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-10800000">
            <a:off x="1506055" y="1028700"/>
            <a:ext cx="700140" cy="700140"/>
            <a:chOff x="1371600" y="6705600"/>
            <a:chExt cx="10972800" cy="1097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0800000">
            <a:off x="1028700" y="473670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21806" y="1955229"/>
            <a:ext cx="10101963" cy="1195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40"/>
              </a:lnSpc>
            </a:pPr>
            <a:r>
              <a:rPr lang="en-US" sz="7867">
                <a:solidFill>
                  <a:srgbClr val="17161C"/>
                </a:solidFill>
                <a:latin typeface="Aileron Ultra-Bold"/>
              </a:rPr>
              <a:t>Deep Learning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21806" y="4191318"/>
            <a:ext cx="11515214" cy="4275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8"/>
              </a:lnSpc>
            </a:pPr>
            <a:r>
              <a:rPr lang="en-US" sz="2449">
                <a:solidFill>
                  <a:srgbClr val="17161C"/>
                </a:solidFill>
                <a:latin typeface="Roboto"/>
              </a:rPr>
              <a:t>Es un subcampo de machine learning. Está compuesto por “neural networks”, “deep” (profundo) se refiere a una neural network que tiene más de tres capas que incluye inputs y outputs.</a:t>
            </a:r>
          </a:p>
          <a:p>
            <a:pPr algn="just">
              <a:lnSpc>
                <a:spcPts val="3428"/>
              </a:lnSpc>
            </a:pPr>
            <a:r>
              <a:rPr lang="en-US" sz="2449">
                <a:solidFill>
                  <a:srgbClr val="17161C"/>
                </a:solidFill>
                <a:latin typeface="Roboto"/>
              </a:rPr>
              <a:t>Este automatiza gran parte del proceso de “feature extraction”, eliminando gran parte de la intervención manual que se requiere y permite el uso de una base de datos más grande.</a:t>
            </a:r>
          </a:p>
          <a:p>
            <a:pPr algn="just">
              <a:lnSpc>
                <a:spcPts val="3428"/>
              </a:lnSpc>
            </a:pPr>
            <a:r>
              <a:rPr lang="en-US" sz="2449">
                <a:solidFill>
                  <a:srgbClr val="17161C"/>
                </a:solidFill>
                <a:latin typeface="Roboto"/>
              </a:rPr>
              <a:t>La forma de aprender de Deep Learning es usando layers (capas) para crear una “red neuronal artificial” que puede aprender y hacer decisiones inteligentes por sí mismo.</a:t>
            </a:r>
          </a:p>
          <a:p>
            <a:pPr>
              <a:lnSpc>
                <a:spcPts val="3428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630394" y="6907444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1892551" y="0"/>
                </a:moveTo>
                <a:lnTo>
                  <a:pt x="0" y="0"/>
                </a:lnTo>
                <a:lnTo>
                  <a:pt x="0" y="3379556"/>
                </a:lnTo>
                <a:lnTo>
                  <a:pt x="1892551" y="3379556"/>
                </a:lnTo>
                <a:lnTo>
                  <a:pt x="18925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028700" y="1378770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-10800000">
            <a:off x="1506055" y="1028700"/>
            <a:ext cx="700140" cy="700140"/>
            <a:chOff x="1371600" y="6705600"/>
            <a:chExt cx="10972800" cy="1097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0800000">
            <a:off x="1028700" y="473670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1377" y="1521817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211377" y="4917851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063062" y="2751012"/>
            <a:ext cx="7947919" cy="1268621"/>
            <a:chOff x="0" y="0"/>
            <a:chExt cx="10597225" cy="169149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0597225" cy="7449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8"/>
                </a:lnSpc>
              </a:pPr>
              <a:r>
                <a:rPr lang="en-US" sz="3690">
                  <a:solidFill>
                    <a:srgbClr val="F7F4FA"/>
                  </a:solidFill>
                  <a:latin typeface="Aileron Ultra-Bold"/>
                </a:rPr>
                <a:t>Regresión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77510"/>
              <a:ext cx="10597225" cy="5139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8"/>
                </a:lnSpc>
                <a:spcBef>
                  <a:spcPct val="0"/>
                </a:spcBef>
              </a:pPr>
              <a:r>
                <a:rPr lang="en-US" sz="2255">
                  <a:solidFill>
                    <a:srgbClr val="F7F4FA"/>
                  </a:solidFill>
                  <a:latin typeface="Roboto"/>
                </a:rPr>
                <a:t>El output es una variable continua.</a:t>
              </a: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4354444" y="2893629"/>
            <a:ext cx="322722" cy="322722"/>
            <a:chOff x="1371600" y="6705600"/>
            <a:chExt cx="10972800" cy="1097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3177169" y="3040291"/>
            <a:ext cx="4248319" cy="2103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1813" indent="-195906" lvl="1">
              <a:lnSpc>
                <a:spcPts val="3322"/>
              </a:lnSpc>
              <a:buFont typeface="Arial"/>
              <a:buChar char="•"/>
            </a:pPr>
            <a:r>
              <a:rPr lang="en-US" sz="2373">
                <a:solidFill>
                  <a:srgbClr val="F7F4FA"/>
                </a:solidFill>
                <a:latin typeface="Roboto"/>
              </a:rPr>
              <a:t>Regresión linear</a:t>
            </a:r>
          </a:p>
          <a:p>
            <a:pPr marL="391813" indent="-195906" lvl="1">
              <a:lnSpc>
                <a:spcPts val="3322"/>
              </a:lnSpc>
              <a:buFont typeface="Arial"/>
              <a:buChar char="•"/>
            </a:pPr>
            <a:r>
              <a:rPr lang="en-US" sz="2373">
                <a:solidFill>
                  <a:srgbClr val="F7F4FA"/>
                </a:solidFill>
                <a:latin typeface="Roboto"/>
              </a:rPr>
              <a:t>Árboles de decisión</a:t>
            </a:r>
          </a:p>
          <a:p>
            <a:pPr marL="391813" indent="-195906" lvl="1">
              <a:lnSpc>
                <a:spcPts val="3322"/>
              </a:lnSpc>
              <a:buFont typeface="Arial"/>
              <a:buChar char="•"/>
            </a:pPr>
            <a:r>
              <a:rPr lang="en-US" sz="2373">
                <a:solidFill>
                  <a:srgbClr val="F7F4FA"/>
                </a:solidFill>
                <a:latin typeface="Roboto"/>
              </a:rPr>
              <a:t>Random Forest</a:t>
            </a:r>
          </a:p>
          <a:p>
            <a:pPr marL="391813" indent="-195906" lvl="1">
              <a:lnSpc>
                <a:spcPts val="3322"/>
              </a:lnSpc>
              <a:buFont typeface="Arial"/>
              <a:buChar char="•"/>
            </a:pPr>
            <a:r>
              <a:rPr lang="en-US" sz="2373">
                <a:solidFill>
                  <a:srgbClr val="F7F4FA"/>
                </a:solidFill>
                <a:latin typeface="Roboto"/>
              </a:rPr>
              <a:t>Redes neuronales artificiales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47423" y="5339669"/>
            <a:ext cx="7593300" cy="569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99"/>
              </a:lnSpc>
            </a:pPr>
            <a:r>
              <a:rPr lang="en-US" sz="3749">
                <a:solidFill>
                  <a:srgbClr val="F7F4FA"/>
                </a:solidFill>
                <a:latin typeface="Aileron Ultra-Bold"/>
              </a:rPr>
              <a:t>Clasificación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47423" y="6171946"/>
            <a:ext cx="7963558" cy="3186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4"/>
              </a:lnSpc>
            </a:pPr>
            <a:r>
              <a:rPr lang="en-US" sz="2260">
                <a:solidFill>
                  <a:srgbClr val="F7F4FA"/>
                </a:solidFill>
                <a:latin typeface="Roboto"/>
              </a:rPr>
              <a:t>Generan conclusiones de valores observados categóricamente. </a:t>
            </a:r>
          </a:p>
          <a:p>
            <a:pPr algn="just">
              <a:lnSpc>
                <a:spcPts val="3164"/>
              </a:lnSpc>
            </a:pPr>
            <a:r>
              <a:rPr lang="en-US" sz="2260">
                <a:solidFill>
                  <a:srgbClr val="F7F4FA"/>
                </a:solidFill>
                <a:latin typeface="Roboto"/>
              </a:rPr>
              <a:t>Puede clasificar de las siguientes maneras:</a:t>
            </a:r>
          </a:p>
          <a:p>
            <a:pPr algn="just" marL="488028" indent="-244014" lvl="1">
              <a:lnSpc>
                <a:spcPts val="3164"/>
              </a:lnSpc>
              <a:buFont typeface="Arial"/>
              <a:buChar char="•"/>
            </a:pPr>
            <a:r>
              <a:rPr lang="en-US" sz="2260">
                <a:solidFill>
                  <a:srgbClr val="F7F4FA"/>
                </a:solidFill>
                <a:latin typeface="Roboto Bold"/>
              </a:rPr>
              <a:t>Clasificación binaria</a:t>
            </a:r>
            <a:r>
              <a:rPr lang="en-US" sz="2260">
                <a:solidFill>
                  <a:srgbClr val="F7F4FA"/>
                </a:solidFill>
                <a:latin typeface="Roboto"/>
              </a:rPr>
              <a:t>: Si el problema solo tiene dos posibilidades (sí o no) se lo llama un clasificador binario.</a:t>
            </a:r>
          </a:p>
          <a:p>
            <a:pPr algn="just" marL="488028" indent="-244014" lvl="1">
              <a:lnSpc>
                <a:spcPts val="3164"/>
              </a:lnSpc>
              <a:buFont typeface="Arial"/>
              <a:buChar char="•"/>
            </a:pPr>
            <a:r>
              <a:rPr lang="en-US" sz="2260">
                <a:solidFill>
                  <a:srgbClr val="F7F4FA"/>
                </a:solidFill>
                <a:latin typeface="Roboto Bold"/>
              </a:rPr>
              <a:t>Clasificación de varias clases</a:t>
            </a:r>
            <a:r>
              <a:rPr lang="en-US" sz="2260">
                <a:solidFill>
                  <a:srgbClr val="F7F4FA"/>
                </a:solidFill>
                <a:latin typeface="Roboto"/>
              </a:rPr>
              <a:t>: Si tiene más de dos posibilidades es de varias clases.</a:t>
            </a:r>
          </a:p>
          <a:p>
            <a:pPr algn="just">
              <a:lnSpc>
                <a:spcPts val="31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4354444" y="5463166"/>
            <a:ext cx="322722" cy="322722"/>
            <a:chOff x="1371600" y="6705600"/>
            <a:chExt cx="10972800" cy="1097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3177169" y="5406016"/>
            <a:ext cx="4248319" cy="125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1813" indent="-195907" lvl="1">
              <a:lnSpc>
                <a:spcPts val="3322"/>
              </a:lnSpc>
              <a:buFont typeface="Arial"/>
              <a:buChar char="•"/>
            </a:pPr>
            <a:r>
              <a:rPr lang="en-US" sz="2373">
                <a:solidFill>
                  <a:srgbClr val="F7F4FA"/>
                </a:solidFill>
                <a:latin typeface="Roboto"/>
              </a:rPr>
              <a:t>Regresión logística</a:t>
            </a:r>
          </a:p>
          <a:p>
            <a:pPr marL="391813" indent="-195907" lvl="1">
              <a:lnSpc>
                <a:spcPts val="3322"/>
              </a:lnSpc>
              <a:buFont typeface="Arial"/>
              <a:buChar char="•"/>
            </a:pPr>
            <a:r>
              <a:rPr lang="en-US" sz="2373">
                <a:solidFill>
                  <a:srgbClr val="F7F4FA"/>
                </a:solidFill>
                <a:latin typeface="Roboto"/>
              </a:rPr>
              <a:t>“Support vector Machine”</a:t>
            </a:r>
          </a:p>
          <a:p>
            <a:pPr marL="391813" indent="-195907" lvl="1">
              <a:lnSpc>
                <a:spcPts val="3322"/>
              </a:lnSpc>
              <a:buFont typeface="Arial"/>
              <a:buChar char="•"/>
            </a:pPr>
            <a:r>
              <a:rPr lang="en-US" sz="2373">
                <a:solidFill>
                  <a:srgbClr val="F7F4FA"/>
                </a:solidFill>
                <a:latin typeface="Roboto"/>
              </a:rPr>
              <a:t>Naïve Bayes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-10800000">
            <a:off x="-211377" y="8300059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884562" y="460568"/>
            <a:ext cx="1501184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7F4FA"/>
                </a:solidFill>
                <a:latin typeface="Open Sans Bold"/>
              </a:rPr>
              <a:t>Aprendizaje Supervisado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1377" y="1521817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211377" y="4917851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063062" y="4177643"/>
            <a:ext cx="7443760" cy="2302860"/>
            <a:chOff x="0" y="0"/>
            <a:chExt cx="9925014" cy="307048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9925014" cy="698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47"/>
                </a:lnSpc>
              </a:pPr>
              <a:r>
                <a:rPr lang="en-US" sz="3456">
                  <a:solidFill>
                    <a:srgbClr val="F7F4FA"/>
                  </a:solidFill>
                  <a:latin typeface="Aileron Ultra-Bold"/>
                </a:rPr>
                <a:t>Clustering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08717"/>
              <a:ext cx="9925014" cy="19617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958"/>
                </a:lnSpc>
                <a:spcBef>
                  <a:spcPct val="0"/>
                </a:spcBef>
              </a:pPr>
              <a:r>
                <a:rPr lang="en-US" sz="2112">
                  <a:solidFill>
                    <a:srgbClr val="F7F4FA"/>
                  </a:solidFill>
                  <a:latin typeface="Roboto"/>
                </a:rPr>
                <a:t>Se agrupan los datos en diferentes clusters basándose en las similitudes y diferencias. Los más similares se agrupan en el mismo cluster y no tienen, o tienen muy pocas similitudes, con los otros clusters.</a:t>
              </a: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4354444" y="4239679"/>
            <a:ext cx="322722" cy="322722"/>
            <a:chOff x="1371600" y="6705600"/>
            <a:chExt cx="10972800" cy="1097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063062" y="6775069"/>
            <a:ext cx="7443760" cy="3052150"/>
            <a:chOff x="0" y="0"/>
            <a:chExt cx="9925014" cy="406953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9925014" cy="7541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11"/>
                </a:lnSpc>
              </a:pPr>
              <a:r>
                <a:rPr lang="en-US" sz="3676">
                  <a:solidFill>
                    <a:srgbClr val="F7F4FA"/>
                  </a:solidFill>
                  <a:latin typeface="Aileron Ultra-Bold"/>
                </a:rPr>
                <a:t>Aprendizaje de Association Rule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114923"/>
              <a:ext cx="9925014" cy="2954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958"/>
                </a:lnSpc>
              </a:pPr>
              <a:r>
                <a:rPr lang="en-US" sz="2112">
                  <a:solidFill>
                    <a:srgbClr val="F7F4FA"/>
                  </a:solidFill>
                  <a:latin typeface="Roboto"/>
                </a:rPr>
                <a:t>Las variables que hay en los datos se llama la “dimensionalidad” de los datos, y la técnica que se usa para reducirla se conoce como la técnica de reducción de dimensionalidad</a:t>
              </a:r>
            </a:p>
            <a:p>
              <a:pPr algn="just">
                <a:lnSpc>
                  <a:spcPts val="2958"/>
                </a:lnSpc>
              </a:pPr>
            </a:p>
            <a:p>
              <a:pPr algn="just">
                <a:lnSpc>
                  <a:spcPts val="295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4354444" y="6869953"/>
            <a:ext cx="322722" cy="322722"/>
            <a:chOff x="1371600" y="6705600"/>
            <a:chExt cx="10972800" cy="1097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-10800000">
            <a:off x="-211377" y="8300059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276159" y="467973"/>
            <a:ext cx="15011841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>
                <a:solidFill>
                  <a:srgbClr val="F7F4FA"/>
                </a:solidFill>
                <a:latin typeface="Open Sans Bold"/>
              </a:rPr>
              <a:t>Aprendizaje no </a:t>
            </a:r>
          </a:p>
          <a:p>
            <a:pPr>
              <a:lnSpc>
                <a:spcPts val="12880"/>
              </a:lnSpc>
            </a:pPr>
            <a:r>
              <a:rPr lang="en-US" sz="9200">
                <a:solidFill>
                  <a:srgbClr val="F7F4FA"/>
                </a:solidFill>
                <a:latin typeface="Open Sans Bold"/>
              </a:rPr>
              <a:t>Supervizado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02191" y="8881635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63361" y="4581239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6101746" y="7065688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true" rot="-10800000">
            <a:off x="16395449" y="0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63361" y="1241572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05120" y="4120795"/>
            <a:ext cx="5018787" cy="1599000"/>
            <a:chOff x="0" y="0"/>
            <a:chExt cx="6691716" cy="21320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6691716" cy="1092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508"/>
                </a:lnSpc>
              </a:pPr>
              <a:r>
                <a:rPr lang="en-US" sz="5424">
                  <a:solidFill>
                    <a:srgbClr val="F7F4FA"/>
                  </a:solidFill>
                  <a:latin typeface="Aileron Ultra-Bold"/>
                </a:rPr>
                <a:t>Volumen: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482955"/>
              <a:ext cx="6691716" cy="6179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5"/>
                </a:lnSpc>
                <a:spcBef>
                  <a:spcPct val="0"/>
                </a:spcBef>
              </a:pPr>
              <a:r>
                <a:rPr lang="en-US" sz="2718">
                  <a:solidFill>
                    <a:srgbClr val="F7F4FA"/>
                  </a:solidFill>
                  <a:latin typeface="Roboto"/>
                </a:rPr>
                <a:t>La cantidad de datos.</a:t>
              </a: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28700" y="4350352"/>
            <a:ext cx="346643" cy="346643"/>
            <a:chOff x="1371600" y="6705600"/>
            <a:chExt cx="10972800" cy="1097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080345" y="4120795"/>
            <a:ext cx="4764155" cy="2433903"/>
            <a:chOff x="0" y="0"/>
            <a:chExt cx="6352206" cy="324520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6352206" cy="10378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178"/>
                </a:lnSpc>
              </a:pPr>
              <a:r>
                <a:rPr lang="en-US" sz="5148">
                  <a:solidFill>
                    <a:srgbClr val="F7F4FA"/>
                  </a:solidFill>
                  <a:latin typeface="Aileron Ultra-Bold"/>
                </a:rPr>
                <a:t>Velocidad: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404333"/>
              <a:ext cx="6352206" cy="1811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12"/>
                </a:lnSpc>
                <a:spcBef>
                  <a:spcPct val="0"/>
                </a:spcBef>
              </a:pPr>
              <a:r>
                <a:rPr lang="en-US" sz="2580">
                  <a:solidFill>
                    <a:srgbClr val="F7F4FA"/>
                  </a:solidFill>
                  <a:latin typeface="Roboto"/>
                </a:rPr>
                <a:t>El ritmo al que se reciben los datos y al que se les aplica alguna acción.</a:t>
              </a:r>
            </a:p>
          </p:txBody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400327" y="4350352"/>
            <a:ext cx="346643" cy="346643"/>
            <a:chOff x="1371600" y="6705600"/>
            <a:chExt cx="10972800" cy="1097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05120" y="6833264"/>
            <a:ext cx="5384328" cy="2236704"/>
            <a:chOff x="0" y="0"/>
            <a:chExt cx="7179104" cy="2982272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0"/>
              <a:ext cx="7179104" cy="1139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821"/>
                </a:lnSpc>
              </a:pPr>
              <a:r>
                <a:rPr lang="en-US" sz="5684">
                  <a:solidFill>
                    <a:srgbClr val="F7F4FA"/>
                  </a:solidFill>
                  <a:latin typeface="Aileron Ultra-Bold"/>
                </a:rPr>
                <a:t>Variedad: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610153"/>
              <a:ext cx="7179104" cy="1338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2"/>
                </a:lnSpc>
                <a:spcBef>
                  <a:spcPct val="0"/>
                </a:spcBef>
              </a:pPr>
              <a:r>
                <a:rPr lang="en-US" sz="2915">
                  <a:solidFill>
                    <a:srgbClr val="F7F4FA"/>
                  </a:solidFill>
                  <a:latin typeface="Roboto"/>
                </a:rPr>
                <a:t>Los diversos tipos de datos que existen.</a:t>
              </a:r>
            </a:p>
          </p:txBody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028700" y="7113819"/>
            <a:ext cx="346643" cy="346643"/>
            <a:chOff x="1371600" y="6705600"/>
            <a:chExt cx="10972800" cy="1097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658873" y="372574"/>
            <a:ext cx="1348290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7F4FA"/>
                </a:solidFill>
                <a:latin typeface="Open Sans Bold"/>
              </a:rPr>
              <a:t>Data science - Big Data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60673" y="2048673"/>
            <a:ext cx="12879308" cy="1454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1"/>
              </a:lnSpc>
            </a:pPr>
            <a:r>
              <a:rPr lang="en-US" sz="2736">
                <a:solidFill>
                  <a:srgbClr val="F7F4FA"/>
                </a:solidFill>
                <a:latin typeface="Roboto"/>
              </a:rPr>
              <a:t>Son conjuntos de datos de mayor tamaño y más complejos, los cuales proceden en gran mayoría de nuevas fuentes de datos.</a:t>
            </a:r>
          </a:p>
          <a:p>
            <a:pPr algn="just">
              <a:lnSpc>
                <a:spcPts val="3831"/>
              </a:lnSpc>
              <a:spcBef>
                <a:spcPct val="0"/>
              </a:spcBef>
            </a:pPr>
            <a:r>
              <a:rPr lang="en-US" sz="2736">
                <a:solidFill>
                  <a:srgbClr val="F7F4FA"/>
                </a:solidFill>
                <a:latin typeface="Roboto"/>
              </a:rPr>
              <a:t>Big data tiene tres V: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28853" y="1583266"/>
            <a:ext cx="10171005" cy="244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17161C"/>
                </a:solidFill>
                <a:latin typeface="Aileron Ultra-Bold"/>
              </a:rPr>
              <a:t>Ciclo de vida Data Science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78423" y="4660504"/>
            <a:ext cx="9722296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7161C"/>
                </a:solidFill>
                <a:latin typeface="Roboto"/>
              </a:rPr>
              <a:t>El ciclo de vida de la data science, o big data, tiene seis etapas.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630394" y="6907444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1892551" y="0"/>
                </a:moveTo>
                <a:lnTo>
                  <a:pt x="0" y="0"/>
                </a:lnTo>
                <a:lnTo>
                  <a:pt x="0" y="3379556"/>
                </a:lnTo>
                <a:lnTo>
                  <a:pt x="1892551" y="3379556"/>
                </a:lnTo>
                <a:lnTo>
                  <a:pt x="18925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028700" y="1378770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-10800000">
            <a:off x="1506055" y="1028700"/>
            <a:ext cx="700140" cy="700140"/>
            <a:chOff x="1371600" y="6705600"/>
            <a:chExt cx="10972800" cy="1097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0800000">
            <a:off x="1028700" y="473670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4432" y="824994"/>
            <a:ext cx="6917692" cy="732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82"/>
              </a:lnSpc>
            </a:pPr>
            <a:r>
              <a:rPr lang="en-US" sz="4818">
                <a:solidFill>
                  <a:srgbClr val="17161C"/>
                </a:solidFill>
                <a:latin typeface="Aileron Ultra-Bold"/>
              </a:rPr>
              <a:t>Generación de datos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4432" y="1602946"/>
            <a:ext cx="7108102" cy="2070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2"/>
              </a:lnSpc>
              <a:spcBef>
                <a:spcPct val="0"/>
              </a:spcBef>
            </a:pPr>
            <a:r>
              <a:rPr lang="en-US" sz="2358">
                <a:solidFill>
                  <a:srgbClr val="17161C"/>
                </a:solidFill>
                <a:latin typeface="Roboto"/>
              </a:rPr>
              <a:t>Las personas generan millones de datos con cada acción que hacen, los sensores de la infraestructura también generan datos, todo lo que esté relacionado a Internet-Of-Things genera datos. Pero no todos estos datos son guardados o recolectados.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28700" y="959381"/>
            <a:ext cx="356540" cy="3565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7002191" y="315378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4432" y="3788579"/>
            <a:ext cx="6917692" cy="1464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82"/>
              </a:lnSpc>
            </a:pPr>
            <a:r>
              <a:rPr lang="en-US" sz="4818">
                <a:solidFill>
                  <a:srgbClr val="17161C"/>
                </a:solidFill>
                <a:latin typeface="Aileron Ultra-Bold"/>
              </a:rPr>
              <a:t>Procesamiento de los datos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4432" y="5169619"/>
            <a:ext cx="7108102" cy="165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17161C"/>
                </a:solidFill>
                <a:latin typeface="Roboto"/>
              </a:rPr>
              <a:t>En este paso ocurre la limpieza de los datos que se recolectaron, su formateo y encriptación. Se hacen todas estas acciones para que los datos estén seguros y no consuman tanto espacio.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028700" y="3922966"/>
            <a:ext cx="356540" cy="356540"/>
            <a:chOff x="1371600" y="6705600"/>
            <a:chExt cx="10972800" cy="1097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24432" y="7063227"/>
            <a:ext cx="6917692" cy="732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82"/>
              </a:lnSpc>
            </a:pPr>
            <a:r>
              <a:rPr lang="en-US" sz="4818">
                <a:solidFill>
                  <a:srgbClr val="17161C"/>
                </a:solidFill>
                <a:latin typeface="Aileron Ultra-Bold"/>
              </a:rPr>
              <a:t>Gestión de los datos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4432" y="7843279"/>
            <a:ext cx="7108102" cy="2070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2"/>
              </a:lnSpc>
            </a:pPr>
            <a:r>
              <a:rPr lang="en-US" sz="2358">
                <a:solidFill>
                  <a:srgbClr val="17161C"/>
                </a:solidFill>
                <a:latin typeface="Roboto"/>
              </a:rPr>
              <a:t>Acá se guardan datos de manera estructurada o no, también se usa la metadata para maximizar la velocidad de acceso y modificación de la información.</a:t>
            </a:r>
          </a:p>
          <a:p>
            <a:pPr algn="just">
              <a:lnSpc>
                <a:spcPts val="3302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28700" y="7280871"/>
            <a:ext cx="356540" cy="356540"/>
            <a:chOff x="1371600" y="6705600"/>
            <a:chExt cx="10972800" cy="1097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124209" y="766197"/>
            <a:ext cx="6836757" cy="733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15"/>
              </a:lnSpc>
            </a:pPr>
            <a:r>
              <a:rPr lang="en-US" sz="4762">
                <a:solidFill>
                  <a:srgbClr val="17161C"/>
                </a:solidFill>
                <a:latin typeface="Aileron Ultra-Bold"/>
              </a:rPr>
              <a:t>Colección de los datos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24209" y="1599471"/>
            <a:ext cx="7006537" cy="203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55"/>
              </a:lnSpc>
              <a:spcBef>
                <a:spcPct val="0"/>
              </a:spcBef>
            </a:pPr>
            <a:r>
              <a:rPr lang="en-US" sz="2325">
                <a:solidFill>
                  <a:srgbClr val="17161C"/>
                </a:solidFill>
                <a:latin typeface="Roboto"/>
              </a:rPr>
              <a:t>No todos los datos que se generan son recolectados, ya que hay mucha información que no es relevante para nuestro proyecto, o también porque la información que se recibe es más de la que se puede procesar.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9428476" y="959381"/>
            <a:ext cx="356540" cy="356540"/>
            <a:chOff x="1371600" y="6705600"/>
            <a:chExt cx="10972800" cy="1097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124209" y="3779054"/>
            <a:ext cx="6836757" cy="145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15"/>
              </a:lnSpc>
            </a:pPr>
            <a:r>
              <a:rPr lang="en-US" sz="4762">
                <a:solidFill>
                  <a:srgbClr val="17161C"/>
                </a:solidFill>
                <a:latin typeface="Aileron Ultra-Bold"/>
              </a:rPr>
              <a:t>Almacenamiento de los datos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124209" y="5196283"/>
            <a:ext cx="7006537" cy="121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2"/>
              </a:lnSpc>
              <a:spcBef>
                <a:spcPct val="0"/>
              </a:spcBef>
            </a:pPr>
            <a:r>
              <a:rPr lang="en-US" sz="2330">
                <a:solidFill>
                  <a:srgbClr val="17161C"/>
                </a:solidFill>
                <a:latin typeface="Roboto"/>
              </a:rPr>
              <a:t>En esta etapa los bits de la información procesada se guardan en cintas magnéticas, discos duros o algún otro tipo de almacenamiento.</a:t>
            </a:r>
          </a:p>
        </p:txBody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9428476" y="3922966"/>
            <a:ext cx="356540" cy="356540"/>
            <a:chOff x="1371600" y="6705600"/>
            <a:chExt cx="10972800" cy="1097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124209" y="7038415"/>
            <a:ext cx="6836757" cy="733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15"/>
              </a:lnSpc>
            </a:pPr>
            <a:r>
              <a:rPr lang="en-US" sz="4762">
                <a:solidFill>
                  <a:srgbClr val="17161C"/>
                </a:solidFill>
                <a:latin typeface="Aileron Ultra-Bold"/>
              </a:rPr>
              <a:t>Análisis de los datos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039319" y="7828948"/>
            <a:ext cx="6965312" cy="2020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6"/>
              </a:lnSpc>
              <a:spcBef>
                <a:spcPct val="0"/>
              </a:spcBef>
            </a:pPr>
            <a:r>
              <a:rPr lang="en-US" sz="2311">
                <a:solidFill>
                  <a:srgbClr val="17161C"/>
                </a:solidFill>
                <a:latin typeface="Roboto"/>
              </a:rPr>
              <a:t>Se aplican técnicas para analizar los datos, se emplean algoritmos y métodos relacionados a la inteligencia artificial, machine learning, y se aplican para clasificar o predecir. Esta etapa es la más importante en Data Science</a:t>
            </a:r>
          </a:p>
        </p:txBody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9428476" y="7231599"/>
            <a:ext cx="356540" cy="356540"/>
            <a:chOff x="1371600" y="6705600"/>
            <a:chExt cx="10972800" cy="1097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DAFri7KX3GM</dc:identifier>
  <dcterms:modified xsi:type="dcterms:W3CDTF">2011-08-01T06:04:30Z</dcterms:modified>
  <cp:revision>1</cp:revision>
  <dc:title>Trabajo practico inicial</dc:title>
</cp:coreProperties>
</file>