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sldIdLst>
    <p:sldId id="256" r:id="rId2"/>
    <p:sldId id="257" r:id="rId3"/>
    <p:sldId id="265" r:id="rId4"/>
    <p:sldId id="266" r:id="rId5"/>
    <p:sldId id="268" r:id="rId6"/>
    <p:sldId id="269" r:id="rId7"/>
    <p:sldId id="275" r:id="rId8"/>
    <p:sldId id="276" r:id="rId9"/>
    <p:sldId id="270" r:id="rId10"/>
    <p:sldId id="280" r:id="rId11"/>
    <p:sldId id="267" r:id="rId12"/>
    <p:sldId id="271" r:id="rId13"/>
    <p:sldId id="279" r:id="rId14"/>
    <p:sldId id="272" r:id="rId15"/>
    <p:sldId id="273" r:id="rId16"/>
    <p:sldId id="274"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92DB2C-BE5F-40BD-A0D9-04E7B3162005}" v="50" dt="2023-12-11T19:40:09.6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11EB0-6061-CC1F-AE0B-DBD55E99E2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78036D8-3A95-75FF-FAA6-73335E2B74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0EAA5DB-F9AE-2271-6F6B-3681D98FBC6F}"/>
              </a:ext>
            </a:extLst>
          </p:cNvPr>
          <p:cNvSpPr>
            <a:spLocks noGrp="1"/>
          </p:cNvSpPr>
          <p:nvPr>
            <p:ph type="dt" sz="half" idx="10"/>
          </p:nvPr>
        </p:nvSpPr>
        <p:spPr/>
        <p:txBody>
          <a:bodyPr/>
          <a:lstStyle/>
          <a:p>
            <a:fld id="{B702D217-4145-4A56-8151-BCA14EFB69C6}" type="datetimeFigureOut">
              <a:rPr lang="en-IN" smtClean="0"/>
              <a:t>12-12-2023</a:t>
            </a:fld>
            <a:endParaRPr lang="en-IN"/>
          </a:p>
        </p:txBody>
      </p:sp>
      <p:sp>
        <p:nvSpPr>
          <p:cNvPr id="5" name="Footer Placeholder 4">
            <a:extLst>
              <a:ext uri="{FF2B5EF4-FFF2-40B4-BE49-F238E27FC236}">
                <a16:creationId xmlns:a16="http://schemas.microsoft.com/office/drawing/2014/main" id="{CA86648F-8F6A-B681-8D9C-AF0F4414FB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676453-A2E7-2E1B-A08D-A863274FE4F6}"/>
              </a:ext>
            </a:extLst>
          </p:cNvPr>
          <p:cNvSpPr>
            <a:spLocks noGrp="1"/>
          </p:cNvSpPr>
          <p:nvPr>
            <p:ph type="sldNum" sz="quarter" idx="12"/>
          </p:nvPr>
        </p:nvSpPr>
        <p:spPr/>
        <p:txBody>
          <a:bodyPr/>
          <a:lstStyle/>
          <a:p>
            <a:fld id="{2F65532E-03E5-4BC4-8289-408C89A7545A}" type="slidenum">
              <a:rPr lang="en-IN" smtClean="0"/>
              <a:t>‹#›</a:t>
            </a:fld>
            <a:endParaRPr lang="en-IN"/>
          </a:p>
        </p:txBody>
      </p:sp>
    </p:spTree>
    <p:extLst>
      <p:ext uri="{BB962C8B-B14F-4D97-AF65-F5344CB8AC3E}">
        <p14:creationId xmlns:p14="http://schemas.microsoft.com/office/powerpoint/2010/main" val="1396027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B9F75-7E34-E7CC-7335-27B25EE8B8D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57F2CF-C1AB-B328-D8DA-48D1322890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9DCF11-5005-9CE0-E358-31C35166159D}"/>
              </a:ext>
            </a:extLst>
          </p:cNvPr>
          <p:cNvSpPr>
            <a:spLocks noGrp="1"/>
          </p:cNvSpPr>
          <p:nvPr>
            <p:ph type="dt" sz="half" idx="10"/>
          </p:nvPr>
        </p:nvSpPr>
        <p:spPr/>
        <p:txBody>
          <a:bodyPr/>
          <a:lstStyle/>
          <a:p>
            <a:fld id="{B702D217-4145-4A56-8151-BCA14EFB69C6}" type="datetimeFigureOut">
              <a:rPr lang="en-IN" smtClean="0"/>
              <a:t>12-12-2023</a:t>
            </a:fld>
            <a:endParaRPr lang="en-IN"/>
          </a:p>
        </p:txBody>
      </p:sp>
      <p:sp>
        <p:nvSpPr>
          <p:cNvPr id="5" name="Footer Placeholder 4">
            <a:extLst>
              <a:ext uri="{FF2B5EF4-FFF2-40B4-BE49-F238E27FC236}">
                <a16:creationId xmlns:a16="http://schemas.microsoft.com/office/drawing/2014/main" id="{FB16200E-E016-B93D-8E9B-61E79129AE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D2F6C7-5287-4F1E-DC64-794682029554}"/>
              </a:ext>
            </a:extLst>
          </p:cNvPr>
          <p:cNvSpPr>
            <a:spLocks noGrp="1"/>
          </p:cNvSpPr>
          <p:nvPr>
            <p:ph type="sldNum" sz="quarter" idx="12"/>
          </p:nvPr>
        </p:nvSpPr>
        <p:spPr/>
        <p:txBody>
          <a:bodyPr/>
          <a:lstStyle/>
          <a:p>
            <a:fld id="{2F65532E-03E5-4BC4-8289-408C89A7545A}" type="slidenum">
              <a:rPr lang="en-IN" smtClean="0"/>
              <a:t>‹#›</a:t>
            </a:fld>
            <a:endParaRPr lang="en-IN"/>
          </a:p>
        </p:txBody>
      </p:sp>
    </p:spTree>
    <p:extLst>
      <p:ext uri="{BB962C8B-B14F-4D97-AF65-F5344CB8AC3E}">
        <p14:creationId xmlns:p14="http://schemas.microsoft.com/office/powerpoint/2010/main" val="3688795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E6AB46-90BF-A5D2-B2F7-EAB7BA4DC3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DD5256-D1E7-D7E6-5F11-AC01B8ED75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6E3620-59FF-8643-2D8F-47DDA2A45171}"/>
              </a:ext>
            </a:extLst>
          </p:cNvPr>
          <p:cNvSpPr>
            <a:spLocks noGrp="1"/>
          </p:cNvSpPr>
          <p:nvPr>
            <p:ph type="dt" sz="half" idx="10"/>
          </p:nvPr>
        </p:nvSpPr>
        <p:spPr/>
        <p:txBody>
          <a:bodyPr/>
          <a:lstStyle/>
          <a:p>
            <a:fld id="{B702D217-4145-4A56-8151-BCA14EFB69C6}" type="datetimeFigureOut">
              <a:rPr lang="en-IN" smtClean="0"/>
              <a:t>12-12-2023</a:t>
            </a:fld>
            <a:endParaRPr lang="en-IN"/>
          </a:p>
        </p:txBody>
      </p:sp>
      <p:sp>
        <p:nvSpPr>
          <p:cNvPr id="5" name="Footer Placeholder 4">
            <a:extLst>
              <a:ext uri="{FF2B5EF4-FFF2-40B4-BE49-F238E27FC236}">
                <a16:creationId xmlns:a16="http://schemas.microsoft.com/office/drawing/2014/main" id="{0DDF3620-51A9-A29C-5972-13DFD436DA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41E693-DA46-4432-A56A-E0DCCDD8432E}"/>
              </a:ext>
            </a:extLst>
          </p:cNvPr>
          <p:cNvSpPr>
            <a:spLocks noGrp="1"/>
          </p:cNvSpPr>
          <p:nvPr>
            <p:ph type="sldNum" sz="quarter" idx="12"/>
          </p:nvPr>
        </p:nvSpPr>
        <p:spPr/>
        <p:txBody>
          <a:bodyPr/>
          <a:lstStyle/>
          <a:p>
            <a:fld id="{2F65532E-03E5-4BC4-8289-408C89A7545A}" type="slidenum">
              <a:rPr lang="en-IN" smtClean="0"/>
              <a:t>‹#›</a:t>
            </a:fld>
            <a:endParaRPr lang="en-IN"/>
          </a:p>
        </p:txBody>
      </p:sp>
    </p:spTree>
    <p:extLst>
      <p:ext uri="{BB962C8B-B14F-4D97-AF65-F5344CB8AC3E}">
        <p14:creationId xmlns:p14="http://schemas.microsoft.com/office/powerpoint/2010/main" val="429261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392A2-6C80-B8D0-1058-0F947359DD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797CAE-2B89-F01A-7FA4-BE030D88C3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B78D21-626D-B291-B732-30215FA20DE8}"/>
              </a:ext>
            </a:extLst>
          </p:cNvPr>
          <p:cNvSpPr>
            <a:spLocks noGrp="1"/>
          </p:cNvSpPr>
          <p:nvPr>
            <p:ph type="dt" sz="half" idx="10"/>
          </p:nvPr>
        </p:nvSpPr>
        <p:spPr/>
        <p:txBody>
          <a:bodyPr/>
          <a:lstStyle/>
          <a:p>
            <a:fld id="{B702D217-4145-4A56-8151-BCA14EFB69C6}" type="datetimeFigureOut">
              <a:rPr lang="en-IN" smtClean="0"/>
              <a:t>12-12-2023</a:t>
            </a:fld>
            <a:endParaRPr lang="en-IN"/>
          </a:p>
        </p:txBody>
      </p:sp>
      <p:sp>
        <p:nvSpPr>
          <p:cNvPr id="5" name="Footer Placeholder 4">
            <a:extLst>
              <a:ext uri="{FF2B5EF4-FFF2-40B4-BE49-F238E27FC236}">
                <a16:creationId xmlns:a16="http://schemas.microsoft.com/office/drawing/2014/main" id="{EC68F78F-E234-B8D9-0BB0-B156753008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060022-E387-5DE9-0255-5C7F8A1AD1F3}"/>
              </a:ext>
            </a:extLst>
          </p:cNvPr>
          <p:cNvSpPr>
            <a:spLocks noGrp="1"/>
          </p:cNvSpPr>
          <p:nvPr>
            <p:ph type="sldNum" sz="quarter" idx="12"/>
          </p:nvPr>
        </p:nvSpPr>
        <p:spPr/>
        <p:txBody>
          <a:bodyPr/>
          <a:lstStyle/>
          <a:p>
            <a:fld id="{2F65532E-03E5-4BC4-8289-408C89A7545A}" type="slidenum">
              <a:rPr lang="en-IN" smtClean="0"/>
              <a:t>‹#›</a:t>
            </a:fld>
            <a:endParaRPr lang="en-IN"/>
          </a:p>
        </p:txBody>
      </p:sp>
    </p:spTree>
    <p:extLst>
      <p:ext uri="{BB962C8B-B14F-4D97-AF65-F5344CB8AC3E}">
        <p14:creationId xmlns:p14="http://schemas.microsoft.com/office/powerpoint/2010/main" val="1844950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8279F-F026-175E-3492-0EBBF76ABD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F7A813D-3645-9B1F-44CD-BAC73F7971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092CAC-D2C6-B739-5F39-BA4506E3DA73}"/>
              </a:ext>
            </a:extLst>
          </p:cNvPr>
          <p:cNvSpPr>
            <a:spLocks noGrp="1"/>
          </p:cNvSpPr>
          <p:nvPr>
            <p:ph type="dt" sz="half" idx="10"/>
          </p:nvPr>
        </p:nvSpPr>
        <p:spPr/>
        <p:txBody>
          <a:bodyPr/>
          <a:lstStyle/>
          <a:p>
            <a:fld id="{B702D217-4145-4A56-8151-BCA14EFB69C6}" type="datetimeFigureOut">
              <a:rPr lang="en-IN" smtClean="0"/>
              <a:t>12-12-2023</a:t>
            </a:fld>
            <a:endParaRPr lang="en-IN"/>
          </a:p>
        </p:txBody>
      </p:sp>
      <p:sp>
        <p:nvSpPr>
          <p:cNvPr id="5" name="Footer Placeholder 4">
            <a:extLst>
              <a:ext uri="{FF2B5EF4-FFF2-40B4-BE49-F238E27FC236}">
                <a16:creationId xmlns:a16="http://schemas.microsoft.com/office/drawing/2014/main" id="{6386DA0B-D4E2-E4B5-A0BC-206F9642B8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B000EF-A2F9-EED0-C4C3-89E23114B7FB}"/>
              </a:ext>
            </a:extLst>
          </p:cNvPr>
          <p:cNvSpPr>
            <a:spLocks noGrp="1"/>
          </p:cNvSpPr>
          <p:nvPr>
            <p:ph type="sldNum" sz="quarter" idx="12"/>
          </p:nvPr>
        </p:nvSpPr>
        <p:spPr/>
        <p:txBody>
          <a:bodyPr/>
          <a:lstStyle/>
          <a:p>
            <a:fld id="{2F65532E-03E5-4BC4-8289-408C89A7545A}" type="slidenum">
              <a:rPr lang="en-IN" smtClean="0"/>
              <a:t>‹#›</a:t>
            </a:fld>
            <a:endParaRPr lang="en-IN"/>
          </a:p>
        </p:txBody>
      </p:sp>
    </p:spTree>
    <p:extLst>
      <p:ext uri="{BB962C8B-B14F-4D97-AF65-F5344CB8AC3E}">
        <p14:creationId xmlns:p14="http://schemas.microsoft.com/office/powerpoint/2010/main" val="1678548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6AB1E-9680-8834-B7E1-7A8CC3CF67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D3E4D4-5C3C-AB76-4934-ACAE8F89ED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CBA76EF-A449-549D-69AE-4BD9C52D43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335C5D2-354C-4ABB-1007-BEE17366C2B7}"/>
              </a:ext>
            </a:extLst>
          </p:cNvPr>
          <p:cNvSpPr>
            <a:spLocks noGrp="1"/>
          </p:cNvSpPr>
          <p:nvPr>
            <p:ph type="dt" sz="half" idx="10"/>
          </p:nvPr>
        </p:nvSpPr>
        <p:spPr/>
        <p:txBody>
          <a:bodyPr/>
          <a:lstStyle/>
          <a:p>
            <a:fld id="{B702D217-4145-4A56-8151-BCA14EFB69C6}" type="datetimeFigureOut">
              <a:rPr lang="en-IN" smtClean="0"/>
              <a:t>12-12-2023</a:t>
            </a:fld>
            <a:endParaRPr lang="en-IN"/>
          </a:p>
        </p:txBody>
      </p:sp>
      <p:sp>
        <p:nvSpPr>
          <p:cNvPr id="6" name="Footer Placeholder 5">
            <a:extLst>
              <a:ext uri="{FF2B5EF4-FFF2-40B4-BE49-F238E27FC236}">
                <a16:creationId xmlns:a16="http://schemas.microsoft.com/office/drawing/2014/main" id="{6C897CEE-FD39-064E-5F02-657B48A59A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2F3408-D0A1-F0F0-14A5-BD2BAE9104ED}"/>
              </a:ext>
            </a:extLst>
          </p:cNvPr>
          <p:cNvSpPr>
            <a:spLocks noGrp="1"/>
          </p:cNvSpPr>
          <p:nvPr>
            <p:ph type="sldNum" sz="quarter" idx="12"/>
          </p:nvPr>
        </p:nvSpPr>
        <p:spPr/>
        <p:txBody>
          <a:bodyPr/>
          <a:lstStyle/>
          <a:p>
            <a:fld id="{2F65532E-03E5-4BC4-8289-408C89A7545A}" type="slidenum">
              <a:rPr lang="en-IN" smtClean="0"/>
              <a:t>‹#›</a:t>
            </a:fld>
            <a:endParaRPr lang="en-IN"/>
          </a:p>
        </p:txBody>
      </p:sp>
    </p:spTree>
    <p:extLst>
      <p:ext uri="{BB962C8B-B14F-4D97-AF65-F5344CB8AC3E}">
        <p14:creationId xmlns:p14="http://schemas.microsoft.com/office/powerpoint/2010/main" val="1862797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817CD-6C66-D5D3-56C5-C59FAB08AF2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580B47-8593-F9A7-D802-E51288D1CB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8662F9-8F5E-B3D5-7D84-E37155A61C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A247943-B6E7-036D-DC2C-3B73318B79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C0498B-5267-C06B-6D0D-5CBADCDD12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7ED68F-8286-13E3-A244-DEC2D0DE7B97}"/>
              </a:ext>
            </a:extLst>
          </p:cNvPr>
          <p:cNvSpPr>
            <a:spLocks noGrp="1"/>
          </p:cNvSpPr>
          <p:nvPr>
            <p:ph type="dt" sz="half" idx="10"/>
          </p:nvPr>
        </p:nvSpPr>
        <p:spPr/>
        <p:txBody>
          <a:bodyPr/>
          <a:lstStyle/>
          <a:p>
            <a:fld id="{B702D217-4145-4A56-8151-BCA14EFB69C6}" type="datetimeFigureOut">
              <a:rPr lang="en-IN" smtClean="0"/>
              <a:t>12-12-2023</a:t>
            </a:fld>
            <a:endParaRPr lang="en-IN"/>
          </a:p>
        </p:txBody>
      </p:sp>
      <p:sp>
        <p:nvSpPr>
          <p:cNvPr id="8" name="Footer Placeholder 7">
            <a:extLst>
              <a:ext uri="{FF2B5EF4-FFF2-40B4-BE49-F238E27FC236}">
                <a16:creationId xmlns:a16="http://schemas.microsoft.com/office/drawing/2014/main" id="{75277D84-DC0F-E911-559E-25A66853CFC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31E4145-CE2F-1DCA-8113-4AEE55A27A64}"/>
              </a:ext>
            </a:extLst>
          </p:cNvPr>
          <p:cNvSpPr>
            <a:spLocks noGrp="1"/>
          </p:cNvSpPr>
          <p:nvPr>
            <p:ph type="sldNum" sz="quarter" idx="12"/>
          </p:nvPr>
        </p:nvSpPr>
        <p:spPr/>
        <p:txBody>
          <a:bodyPr/>
          <a:lstStyle/>
          <a:p>
            <a:fld id="{2F65532E-03E5-4BC4-8289-408C89A7545A}" type="slidenum">
              <a:rPr lang="en-IN" smtClean="0"/>
              <a:t>‹#›</a:t>
            </a:fld>
            <a:endParaRPr lang="en-IN"/>
          </a:p>
        </p:txBody>
      </p:sp>
    </p:spTree>
    <p:extLst>
      <p:ext uri="{BB962C8B-B14F-4D97-AF65-F5344CB8AC3E}">
        <p14:creationId xmlns:p14="http://schemas.microsoft.com/office/powerpoint/2010/main" val="2522837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65ED8-94C3-2603-E0FC-2896A5CC9F4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50A562-B86E-28B9-EA18-2E1CAA37AD41}"/>
              </a:ext>
            </a:extLst>
          </p:cNvPr>
          <p:cNvSpPr>
            <a:spLocks noGrp="1"/>
          </p:cNvSpPr>
          <p:nvPr>
            <p:ph type="dt" sz="half" idx="10"/>
          </p:nvPr>
        </p:nvSpPr>
        <p:spPr/>
        <p:txBody>
          <a:bodyPr/>
          <a:lstStyle/>
          <a:p>
            <a:fld id="{B702D217-4145-4A56-8151-BCA14EFB69C6}" type="datetimeFigureOut">
              <a:rPr lang="en-IN" smtClean="0"/>
              <a:t>12-12-2023</a:t>
            </a:fld>
            <a:endParaRPr lang="en-IN"/>
          </a:p>
        </p:txBody>
      </p:sp>
      <p:sp>
        <p:nvSpPr>
          <p:cNvPr id="4" name="Footer Placeholder 3">
            <a:extLst>
              <a:ext uri="{FF2B5EF4-FFF2-40B4-BE49-F238E27FC236}">
                <a16:creationId xmlns:a16="http://schemas.microsoft.com/office/drawing/2014/main" id="{6C59E0AA-AFA1-878E-D3CA-43AB5DAD47F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7C217F0-ED54-7169-C77B-A8B3A9D4F2CD}"/>
              </a:ext>
            </a:extLst>
          </p:cNvPr>
          <p:cNvSpPr>
            <a:spLocks noGrp="1"/>
          </p:cNvSpPr>
          <p:nvPr>
            <p:ph type="sldNum" sz="quarter" idx="12"/>
          </p:nvPr>
        </p:nvSpPr>
        <p:spPr/>
        <p:txBody>
          <a:bodyPr/>
          <a:lstStyle/>
          <a:p>
            <a:fld id="{2F65532E-03E5-4BC4-8289-408C89A7545A}" type="slidenum">
              <a:rPr lang="en-IN" smtClean="0"/>
              <a:t>‹#›</a:t>
            </a:fld>
            <a:endParaRPr lang="en-IN"/>
          </a:p>
        </p:txBody>
      </p:sp>
    </p:spTree>
    <p:extLst>
      <p:ext uri="{BB962C8B-B14F-4D97-AF65-F5344CB8AC3E}">
        <p14:creationId xmlns:p14="http://schemas.microsoft.com/office/powerpoint/2010/main" val="2273605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C8CB94-B47D-434B-38BD-7E5170ADB6DC}"/>
              </a:ext>
            </a:extLst>
          </p:cNvPr>
          <p:cNvSpPr>
            <a:spLocks noGrp="1"/>
          </p:cNvSpPr>
          <p:nvPr>
            <p:ph type="dt" sz="half" idx="10"/>
          </p:nvPr>
        </p:nvSpPr>
        <p:spPr/>
        <p:txBody>
          <a:bodyPr/>
          <a:lstStyle/>
          <a:p>
            <a:fld id="{B702D217-4145-4A56-8151-BCA14EFB69C6}" type="datetimeFigureOut">
              <a:rPr lang="en-IN" smtClean="0"/>
              <a:t>12-12-2023</a:t>
            </a:fld>
            <a:endParaRPr lang="en-IN"/>
          </a:p>
        </p:txBody>
      </p:sp>
      <p:sp>
        <p:nvSpPr>
          <p:cNvPr id="3" name="Footer Placeholder 2">
            <a:extLst>
              <a:ext uri="{FF2B5EF4-FFF2-40B4-BE49-F238E27FC236}">
                <a16:creationId xmlns:a16="http://schemas.microsoft.com/office/drawing/2014/main" id="{5E0DF051-B233-DAA4-FF6B-1652DBC7C2E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3F6E5B6-0304-8903-6C84-E8367ABC25E6}"/>
              </a:ext>
            </a:extLst>
          </p:cNvPr>
          <p:cNvSpPr>
            <a:spLocks noGrp="1"/>
          </p:cNvSpPr>
          <p:nvPr>
            <p:ph type="sldNum" sz="quarter" idx="12"/>
          </p:nvPr>
        </p:nvSpPr>
        <p:spPr/>
        <p:txBody>
          <a:bodyPr/>
          <a:lstStyle/>
          <a:p>
            <a:fld id="{2F65532E-03E5-4BC4-8289-408C89A7545A}" type="slidenum">
              <a:rPr lang="en-IN" smtClean="0"/>
              <a:t>‹#›</a:t>
            </a:fld>
            <a:endParaRPr lang="en-IN"/>
          </a:p>
        </p:txBody>
      </p:sp>
    </p:spTree>
    <p:extLst>
      <p:ext uri="{BB962C8B-B14F-4D97-AF65-F5344CB8AC3E}">
        <p14:creationId xmlns:p14="http://schemas.microsoft.com/office/powerpoint/2010/main" val="828507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DABD3-04AC-5A73-1E08-8B65108D23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0746BC1-66CC-3CB1-AE66-920BEE5224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C42E16E-93C5-175B-DC8E-48C6132849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BA060C-312D-8293-206A-933EB51EA3E8}"/>
              </a:ext>
            </a:extLst>
          </p:cNvPr>
          <p:cNvSpPr>
            <a:spLocks noGrp="1"/>
          </p:cNvSpPr>
          <p:nvPr>
            <p:ph type="dt" sz="half" idx="10"/>
          </p:nvPr>
        </p:nvSpPr>
        <p:spPr/>
        <p:txBody>
          <a:bodyPr/>
          <a:lstStyle/>
          <a:p>
            <a:fld id="{B702D217-4145-4A56-8151-BCA14EFB69C6}" type="datetimeFigureOut">
              <a:rPr lang="en-IN" smtClean="0"/>
              <a:t>12-12-2023</a:t>
            </a:fld>
            <a:endParaRPr lang="en-IN"/>
          </a:p>
        </p:txBody>
      </p:sp>
      <p:sp>
        <p:nvSpPr>
          <p:cNvPr id="6" name="Footer Placeholder 5">
            <a:extLst>
              <a:ext uri="{FF2B5EF4-FFF2-40B4-BE49-F238E27FC236}">
                <a16:creationId xmlns:a16="http://schemas.microsoft.com/office/drawing/2014/main" id="{D0B45DFD-4788-C8AC-F7CE-D627524222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1531E4-C7C6-0627-ED1C-04F9D90ED3DB}"/>
              </a:ext>
            </a:extLst>
          </p:cNvPr>
          <p:cNvSpPr>
            <a:spLocks noGrp="1"/>
          </p:cNvSpPr>
          <p:nvPr>
            <p:ph type="sldNum" sz="quarter" idx="12"/>
          </p:nvPr>
        </p:nvSpPr>
        <p:spPr/>
        <p:txBody>
          <a:bodyPr/>
          <a:lstStyle/>
          <a:p>
            <a:fld id="{2F65532E-03E5-4BC4-8289-408C89A7545A}" type="slidenum">
              <a:rPr lang="en-IN" smtClean="0"/>
              <a:t>‹#›</a:t>
            </a:fld>
            <a:endParaRPr lang="en-IN"/>
          </a:p>
        </p:txBody>
      </p:sp>
    </p:spTree>
    <p:extLst>
      <p:ext uri="{BB962C8B-B14F-4D97-AF65-F5344CB8AC3E}">
        <p14:creationId xmlns:p14="http://schemas.microsoft.com/office/powerpoint/2010/main" val="2324149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DE44C-C94F-A54E-A285-42A94DEFA8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EA5CA03-4A14-9232-DA16-C548C05B5B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CCF0BC-1ED4-E1CE-A744-0053E496E9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24EEE9-1497-BA1D-4413-E643D65823DF}"/>
              </a:ext>
            </a:extLst>
          </p:cNvPr>
          <p:cNvSpPr>
            <a:spLocks noGrp="1"/>
          </p:cNvSpPr>
          <p:nvPr>
            <p:ph type="dt" sz="half" idx="10"/>
          </p:nvPr>
        </p:nvSpPr>
        <p:spPr/>
        <p:txBody>
          <a:bodyPr/>
          <a:lstStyle/>
          <a:p>
            <a:fld id="{B702D217-4145-4A56-8151-BCA14EFB69C6}" type="datetimeFigureOut">
              <a:rPr lang="en-IN" smtClean="0"/>
              <a:t>12-12-2023</a:t>
            </a:fld>
            <a:endParaRPr lang="en-IN"/>
          </a:p>
        </p:txBody>
      </p:sp>
      <p:sp>
        <p:nvSpPr>
          <p:cNvPr id="6" name="Footer Placeholder 5">
            <a:extLst>
              <a:ext uri="{FF2B5EF4-FFF2-40B4-BE49-F238E27FC236}">
                <a16:creationId xmlns:a16="http://schemas.microsoft.com/office/drawing/2014/main" id="{0ECA67EF-DAAC-5D33-54E9-35E4BAC6EA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D77748-8D13-8824-D75C-11839D2C9536}"/>
              </a:ext>
            </a:extLst>
          </p:cNvPr>
          <p:cNvSpPr>
            <a:spLocks noGrp="1"/>
          </p:cNvSpPr>
          <p:nvPr>
            <p:ph type="sldNum" sz="quarter" idx="12"/>
          </p:nvPr>
        </p:nvSpPr>
        <p:spPr/>
        <p:txBody>
          <a:bodyPr/>
          <a:lstStyle/>
          <a:p>
            <a:fld id="{2F65532E-03E5-4BC4-8289-408C89A7545A}" type="slidenum">
              <a:rPr lang="en-IN" smtClean="0"/>
              <a:t>‹#›</a:t>
            </a:fld>
            <a:endParaRPr lang="en-IN"/>
          </a:p>
        </p:txBody>
      </p:sp>
    </p:spTree>
    <p:extLst>
      <p:ext uri="{BB962C8B-B14F-4D97-AF65-F5344CB8AC3E}">
        <p14:creationId xmlns:p14="http://schemas.microsoft.com/office/powerpoint/2010/main" val="285847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2884BF-9DC3-3A3F-C065-82CE84DBC8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3BBB27-4CE5-D23C-7208-010602CCA3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4BA978-B31E-F6E2-EFA1-09ABDBD434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02D217-4145-4A56-8151-BCA14EFB69C6}" type="datetimeFigureOut">
              <a:rPr lang="en-IN" smtClean="0"/>
              <a:t>12-12-2023</a:t>
            </a:fld>
            <a:endParaRPr lang="en-IN"/>
          </a:p>
        </p:txBody>
      </p:sp>
      <p:sp>
        <p:nvSpPr>
          <p:cNvPr id="5" name="Footer Placeholder 4">
            <a:extLst>
              <a:ext uri="{FF2B5EF4-FFF2-40B4-BE49-F238E27FC236}">
                <a16:creationId xmlns:a16="http://schemas.microsoft.com/office/drawing/2014/main" id="{C7DE3075-5111-7F4E-887A-F860B5805A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D9FDEEB-93FC-34E3-9F63-C643F5159A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65532E-03E5-4BC4-8289-408C89A7545A}" type="slidenum">
              <a:rPr lang="en-IN" smtClean="0"/>
              <a:t>‹#›</a:t>
            </a:fld>
            <a:endParaRPr lang="en-IN"/>
          </a:p>
        </p:txBody>
      </p:sp>
    </p:spTree>
    <p:extLst>
      <p:ext uri="{BB962C8B-B14F-4D97-AF65-F5344CB8AC3E}">
        <p14:creationId xmlns:p14="http://schemas.microsoft.com/office/powerpoint/2010/main" val="2511071741"/>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4.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D03DEE0-E405-7EB4-BA70-AC9A10A1031D}"/>
              </a:ext>
            </a:extLst>
          </p:cNvPr>
          <p:cNvPicPr>
            <a:picLocks noChangeAspect="1"/>
          </p:cNvPicPr>
          <p:nvPr/>
        </p:nvPicPr>
        <p:blipFill>
          <a:blip r:embed="rId3">
            <a:alphaModFix amt="54000"/>
            <a:extLst>
              <a:ext uri="{BEBA8EAE-BF5A-486C-A8C5-ECC9F3942E4B}">
                <a14:imgProps xmlns:a14="http://schemas.microsoft.com/office/drawing/2010/main">
                  <a14:imgLayer r:embed="rId4">
                    <a14:imgEffect>
                      <a14:sharpenSoften amount="-50000"/>
                    </a14:imgEffect>
                    <a14:imgEffect>
                      <a14:brightnessContrast bright="-22000"/>
                    </a14:imgEffect>
                  </a14:imgLayer>
                </a14:imgProps>
              </a:ext>
              <a:ext uri="{28A0092B-C50C-407E-A947-70E740481C1C}">
                <a14:useLocalDpi xmlns:a14="http://schemas.microsoft.com/office/drawing/2010/main" val="0"/>
              </a:ext>
            </a:extLst>
          </a:blip>
          <a:stretch>
            <a:fillRect/>
          </a:stretch>
        </p:blipFill>
        <p:spPr>
          <a:xfrm>
            <a:off x="0" y="-198121"/>
            <a:ext cx="12306300" cy="7056121"/>
          </a:xfrm>
          <a:prstGeom prst="rect">
            <a:avLst/>
          </a:prstGeom>
        </p:spPr>
      </p:pic>
      <p:sp>
        <p:nvSpPr>
          <p:cNvPr id="2" name="Title 1">
            <a:extLst>
              <a:ext uri="{FF2B5EF4-FFF2-40B4-BE49-F238E27FC236}">
                <a16:creationId xmlns:a16="http://schemas.microsoft.com/office/drawing/2014/main" id="{C059B240-341B-B4B5-47C3-529CF648695F}"/>
              </a:ext>
            </a:extLst>
          </p:cNvPr>
          <p:cNvSpPr>
            <a:spLocks noGrp="1"/>
          </p:cNvSpPr>
          <p:nvPr>
            <p:ph type="ctrTitle"/>
          </p:nvPr>
        </p:nvSpPr>
        <p:spPr>
          <a:xfrm>
            <a:off x="730898" y="410211"/>
            <a:ext cx="10000602" cy="1562100"/>
          </a:xfrm>
        </p:spPr>
        <p:txBody>
          <a:bodyPr>
            <a:normAutofit/>
          </a:bodyPr>
          <a:lstStyle/>
          <a:p>
            <a:r>
              <a:rPr lang="en-IN" sz="4800" b="1" spc="50">
                <a:ln w="0"/>
                <a:latin typeface="Algerian" panose="04020705040A02060702" pitchFamily="82" charset="0"/>
              </a:rPr>
              <a:t>ANALYSIS Of </a:t>
            </a:r>
            <a:r>
              <a:rPr lang="en-IN" sz="4800" b="1" spc="50" dirty="0">
                <a:ln w="0"/>
                <a:latin typeface="Algerian" panose="04020705040A02060702" pitchFamily="82" charset="0"/>
              </a:rPr>
              <a:t>CRIMEs AGAINST WOMEN IN INDIA</a:t>
            </a:r>
          </a:p>
        </p:txBody>
      </p:sp>
      <p:sp>
        <p:nvSpPr>
          <p:cNvPr id="3" name="Subtitle 2">
            <a:extLst>
              <a:ext uri="{FF2B5EF4-FFF2-40B4-BE49-F238E27FC236}">
                <a16:creationId xmlns:a16="http://schemas.microsoft.com/office/drawing/2014/main" id="{233E9388-B694-4FD6-826B-D56FF282235B}"/>
              </a:ext>
            </a:extLst>
          </p:cNvPr>
          <p:cNvSpPr>
            <a:spLocks noGrp="1"/>
          </p:cNvSpPr>
          <p:nvPr>
            <p:ph type="subTitle" idx="1"/>
          </p:nvPr>
        </p:nvSpPr>
        <p:spPr>
          <a:xfrm>
            <a:off x="5241938" y="4142743"/>
            <a:ext cx="6482702" cy="1414778"/>
          </a:xfrm>
        </p:spPr>
        <p:txBody>
          <a:bodyPr>
            <a:normAutofit/>
          </a:bodyPr>
          <a:lstStyle/>
          <a:p>
            <a:pPr algn="l"/>
            <a:r>
              <a:rPr lang="en-IN" sz="3600" dirty="0">
                <a:solidFill>
                  <a:schemeClr val="accent6">
                    <a:lumMod val="50000"/>
                  </a:schemeClr>
                </a:solidFill>
                <a:latin typeface="Algerian" panose="04020705040A02060702" pitchFamily="82" charset="0"/>
              </a:rPr>
              <a:t>Under the supervision of – </a:t>
            </a:r>
          </a:p>
          <a:p>
            <a:pPr algn="l"/>
            <a:r>
              <a:rPr lang="en-IN" sz="3600" dirty="0">
                <a:solidFill>
                  <a:schemeClr val="accent6">
                    <a:lumMod val="50000"/>
                  </a:schemeClr>
                </a:solidFill>
                <a:latin typeface="Algerian" panose="04020705040A02060702" pitchFamily="82" charset="0"/>
              </a:rPr>
              <a:t>	</a:t>
            </a:r>
            <a:r>
              <a:rPr lang="en-IN" sz="2800" dirty="0" err="1">
                <a:solidFill>
                  <a:schemeClr val="accent6">
                    <a:lumMod val="50000"/>
                  </a:schemeClr>
                </a:solidFill>
                <a:latin typeface="Algerian" panose="04020705040A02060702" pitchFamily="82" charset="0"/>
              </a:rPr>
              <a:t>mr</a:t>
            </a:r>
            <a:r>
              <a:rPr lang="en-IN" sz="2800" dirty="0">
                <a:solidFill>
                  <a:schemeClr val="accent6">
                    <a:lumMod val="50000"/>
                  </a:schemeClr>
                </a:solidFill>
                <a:latin typeface="Algerian" panose="04020705040A02060702" pitchFamily="82" charset="0"/>
              </a:rPr>
              <a:t>. Prasenjit </a:t>
            </a:r>
            <a:r>
              <a:rPr lang="en-IN" sz="2800" dirty="0" err="1">
                <a:solidFill>
                  <a:schemeClr val="accent6">
                    <a:lumMod val="50000"/>
                  </a:schemeClr>
                </a:solidFill>
                <a:latin typeface="Algerian" panose="04020705040A02060702" pitchFamily="82" charset="0"/>
              </a:rPr>
              <a:t>banerjee</a:t>
            </a:r>
            <a:endParaRPr lang="en-IN" sz="2800" dirty="0">
              <a:solidFill>
                <a:schemeClr val="accent6">
                  <a:lumMod val="50000"/>
                </a:schemeClr>
              </a:solidFill>
              <a:latin typeface="Algerian" panose="04020705040A02060702" pitchFamily="82" charset="0"/>
            </a:endParaRPr>
          </a:p>
        </p:txBody>
      </p:sp>
      <p:sp>
        <p:nvSpPr>
          <p:cNvPr id="4" name="Rectangle 3">
            <a:extLst>
              <a:ext uri="{FF2B5EF4-FFF2-40B4-BE49-F238E27FC236}">
                <a16:creationId xmlns:a16="http://schemas.microsoft.com/office/drawing/2014/main" id="{AE6E2226-1811-64EB-AE8B-59688C344359}"/>
              </a:ext>
            </a:extLst>
          </p:cNvPr>
          <p:cNvSpPr/>
          <p:nvPr/>
        </p:nvSpPr>
        <p:spPr>
          <a:xfrm>
            <a:off x="10731500" y="78740"/>
            <a:ext cx="1351280" cy="1054100"/>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7FA4575-B827-2AB6-161D-3EEA8A8F32AC}"/>
              </a:ext>
            </a:extLst>
          </p:cNvPr>
          <p:cNvSpPr txBox="1"/>
          <p:nvPr/>
        </p:nvSpPr>
        <p:spPr>
          <a:xfrm>
            <a:off x="6664960" y="2296084"/>
            <a:ext cx="5059680" cy="1846659"/>
          </a:xfrm>
          <a:prstGeom prst="rect">
            <a:avLst/>
          </a:prstGeom>
          <a:noFill/>
        </p:spPr>
        <p:txBody>
          <a:bodyPr wrap="square" rtlCol="0">
            <a:spAutoFit/>
          </a:bodyPr>
          <a:lstStyle/>
          <a:p>
            <a:pPr algn="l"/>
            <a:r>
              <a:rPr lang="en-IN" sz="3600" dirty="0">
                <a:solidFill>
                  <a:schemeClr val="accent6">
                    <a:lumMod val="50000"/>
                  </a:schemeClr>
                </a:solidFill>
                <a:latin typeface="Algerian" panose="04020705040A02060702" pitchFamily="82" charset="0"/>
              </a:rPr>
              <a:t>SUBMITTED BY-</a:t>
            </a:r>
          </a:p>
          <a:p>
            <a:pPr algn="l"/>
            <a:r>
              <a:rPr lang="en-IN" sz="3600" dirty="0">
                <a:solidFill>
                  <a:schemeClr val="accent6">
                    <a:lumMod val="50000"/>
                  </a:schemeClr>
                </a:solidFill>
                <a:latin typeface="Algerian" panose="04020705040A02060702" pitchFamily="82" charset="0"/>
              </a:rPr>
              <a:t>	</a:t>
            </a:r>
            <a:r>
              <a:rPr lang="en-IN" sz="2400" dirty="0">
                <a:solidFill>
                  <a:schemeClr val="accent6">
                    <a:lumMod val="50000"/>
                  </a:schemeClr>
                </a:solidFill>
                <a:latin typeface="Algerian" panose="04020705040A02060702" pitchFamily="82" charset="0"/>
              </a:rPr>
              <a:t>UDIT NARAYAN SAHOO</a:t>
            </a:r>
          </a:p>
          <a:p>
            <a:pPr lvl="2" algn="l"/>
            <a:r>
              <a:rPr lang="en-IN" sz="2400" dirty="0">
                <a:solidFill>
                  <a:schemeClr val="accent6">
                    <a:lumMod val="50000"/>
                  </a:schemeClr>
                </a:solidFill>
                <a:latin typeface="Algerian" panose="04020705040A02060702" pitchFamily="82" charset="0"/>
              </a:rPr>
              <a:t>BISWAJIT MANDAL</a:t>
            </a:r>
          </a:p>
          <a:p>
            <a:endParaRPr lang="en-IN" dirty="0"/>
          </a:p>
        </p:txBody>
      </p:sp>
    </p:spTree>
    <p:extLst>
      <p:ext uri="{BB962C8B-B14F-4D97-AF65-F5344CB8AC3E}">
        <p14:creationId xmlns:p14="http://schemas.microsoft.com/office/powerpoint/2010/main" val="40577262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B2B7C4-8377-F50E-A3FD-84DE495B9F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272" y="411266"/>
            <a:ext cx="5079506" cy="4495031"/>
          </a:xfrm>
          <a:prstGeom prst="rect">
            <a:avLst/>
          </a:prstGeom>
        </p:spPr>
      </p:pic>
      <p:sp>
        <p:nvSpPr>
          <p:cNvPr id="4" name="TextBox 3">
            <a:extLst>
              <a:ext uri="{FF2B5EF4-FFF2-40B4-BE49-F238E27FC236}">
                <a16:creationId xmlns:a16="http://schemas.microsoft.com/office/drawing/2014/main" id="{5C876C24-B792-8BE0-287A-933D6AE79D14}"/>
              </a:ext>
            </a:extLst>
          </p:cNvPr>
          <p:cNvSpPr txBox="1"/>
          <p:nvPr/>
        </p:nvSpPr>
        <p:spPr>
          <a:xfrm>
            <a:off x="5388077" y="619432"/>
            <a:ext cx="6558117" cy="4801314"/>
          </a:xfrm>
          <a:prstGeom prst="rect">
            <a:avLst/>
          </a:prstGeom>
          <a:noFill/>
        </p:spPr>
        <p:txBody>
          <a:bodyPr wrap="square" rtlCol="0">
            <a:spAutoFit/>
          </a:bodyPr>
          <a:lstStyle/>
          <a:p>
            <a:r>
              <a:rPr lang="en-US" dirty="0"/>
              <a:t>Figure 8: The state names represent the scores for the first two principal components. The pink arrows indicate the first two principal component loading vectors.</a:t>
            </a:r>
          </a:p>
          <a:p>
            <a:r>
              <a:rPr lang="en-US" dirty="0"/>
              <a:t>• Bihar exhibited a higher susceptibility to crimes such as Acid Attacks and Dowry Deaths.</a:t>
            </a:r>
          </a:p>
          <a:p>
            <a:r>
              <a:rPr lang="en-US" dirty="0"/>
              <a:t>• West Bengal showed a higher susceptibility to crimes such as Domestic Violence Kidnapping and Abduction.</a:t>
            </a:r>
          </a:p>
          <a:p>
            <a:r>
              <a:rPr lang="en-US" dirty="0"/>
              <a:t>• Uttar Pradesh demonstrated a higher susceptibility to crimes such as Acid Attacks, Dowry Deaths, and Kidnapping.</a:t>
            </a:r>
          </a:p>
          <a:p>
            <a:r>
              <a:rPr lang="en-US" dirty="0"/>
              <a:t>• On the other hand, Rajasthan, Madhya Pradesh, Assam, Odisha, and Delhi were more prone to crimes such as Rape cases.</a:t>
            </a:r>
          </a:p>
          <a:p>
            <a:r>
              <a:rPr lang="en-US" dirty="0"/>
              <a:t>• Maharashtra was prone to Human Trafficking.</a:t>
            </a:r>
          </a:p>
          <a:p>
            <a:r>
              <a:rPr lang="en-US" dirty="0"/>
              <a:t>• Similarly, states such as Goa, Manipur, Mizoram, Sikkim, Uttarakhand, and Union Territories like Daman and Diu, Lakshadweep, and Puducherry exhibited a lower susceptibility to</a:t>
            </a:r>
          </a:p>
          <a:p>
            <a:r>
              <a:rPr lang="en-US" dirty="0"/>
              <a:t>any crime and Some states were significantly less prone to any crime, and there may be an overlap in those regions.</a:t>
            </a:r>
            <a:endParaRPr lang="en-IN" dirty="0"/>
          </a:p>
        </p:txBody>
      </p:sp>
    </p:spTree>
    <p:extLst>
      <p:ext uri="{BB962C8B-B14F-4D97-AF65-F5344CB8AC3E}">
        <p14:creationId xmlns:p14="http://schemas.microsoft.com/office/powerpoint/2010/main" val="3445441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6AE1F-1C2D-39F6-0D2B-2E216A5A6FBF}"/>
              </a:ext>
            </a:extLst>
          </p:cNvPr>
          <p:cNvSpPr>
            <a:spLocks noGrp="1"/>
          </p:cNvSpPr>
          <p:nvPr>
            <p:ph type="title"/>
          </p:nvPr>
        </p:nvSpPr>
        <p:spPr>
          <a:xfrm>
            <a:off x="838200" y="365125"/>
            <a:ext cx="4932680" cy="701675"/>
          </a:xfrm>
        </p:spPr>
        <p:txBody>
          <a:bodyPr>
            <a:normAutofit fontScale="90000"/>
          </a:bodyPr>
          <a:lstStyle/>
          <a:p>
            <a:pPr marL="571500" indent="-571500">
              <a:buClr>
                <a:schemeClr val="accent2"/>
              </a:buCl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Data Preprocessing</a:t>
            </a:r>
          </a:p>
        </p:txBody>
      </p:sp>
      <p:sp>
        <p:nvSpPr>
          <p:cNvPr id="3" name="TextBox 2">
            <a:extLst>
              <a:ext uri="{FF2B5EF4-FFF2-40B4-BE49-F238E27FC236}">
                <a16:creationId xmlns:a16="http://schemas.microsoft.com/office/drawing/2014/main" id="{04B150A1-140D-327A-4170-3C4F7F882C50}"/>
              </a:ext>
            </a:extLst>
          </p:cNvPr>
          <p:cNvSpPr txBox="1"/>
          <p:nvPr/>
        </p:nvSpPr>
        <p:spPr>
          <a:xfrm>
            <a:off x="1026160" y="1320800"/>
            <a:ext cx="10139680" cy="461665"/>
          </a:xfrm>
          <a:prstGeom prst="rect">
            <a:avLst/>
          </a:prstGeom>
          <a:noFill/>
        </p:spPr>
        <p:txBody>
          <a:bodyPr wrap="square" rtlCol="0">
            <a:spAutoFit/>
          </a:bodyPr>
          <a:lstStyle/>
          <a:p>
            <a:pPr marL="0" indent="0" algn="just">
              <a:buNone/>
            </a:pP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8D69F59-51DA-B968-55F9-7D820234733F}"/>
              </a:ext>
            </a:extLst>
          </p:cNvPr>
          <p:cNvSpPr txBox="1"/>
          <p:nvPr/>
        </p:nvSpPr>
        <p:spPr>
          <a:xfrm>
            <a:off x="838200" y="1076960"/>
            <a:ext cx="10952480"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In order to perform regression and time series forecasting we checked for outlier, Missing Values, Normality, Heteroscedasticity and Multicollinearity.</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But </a:t>
            </a:r>
            <a:r>
              <a:rPr lang="en-IN" b="1" dirty="0">
                <a:latin typeface="Times New Roman" panose="02020603050405020304" pitchFamily="18" charset="0"/>
                <a:cs typeface="Times New Roman" panose="02020603050405020304" pitchFamily="18" charset="0"/>
              </a:rPr>
              <a:t>Missing values and Outliers are not present in the Data</a:t>
            </a:r>
            <a:r>
              <a:rPr lang="en-IN"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E877832E-C499-8D6E-1234-ECF352747F45}"/>
              </a:ext>
            </a:extLst>
          </p:cNvPr>
          <p:cNvSpPr txBox="1"/>
          <p:nvPr/>
        </p:nvSpPr>
        <p:spPr>
          <a:xfrm>
            <a:off x="838200" y="2000290"/>
            <a:ext cx="3500120" cy="3970318"/>
          </a:xfrm>
          <a:prstGeom prst="rect">
            <a:avLst/>
          </a:prstGeom>
          <a:noFill/>
        </p:spPr>
        <p:txBody>
          <a:bodyPr wrap="square" rtlCol="0">
            <a:spAutoFit/>
          </a:bodyPr>
          <a:lstStyle/>
          <a:p>
            <a:pPr marL="285750" indent="-285750">
              <a:buFont typeface="Arial" panose="020B0604020202020204" pitchFamily="34" charset="0"/>
              <a:buChar char="•"/>
            </a:pPr>
            <a:r>
              <a:rPr lang="en-IN" b="1" u="sng" dirty="0">
                <a:latin typeface="Times New Roman" panose="02020603050405020304" pitchFamily="18" charset="0"/>
                <a:cs typeface="Times New Roman" panose="02020603050405020304" pitchFamily="18" charset="0"/>
              </a:rPr>
              <a:t>Normality Check</a:t>
            </a:r>
            <a:r>
              <a:rPr lang="en-IN" b="1" dirty="0">
                <a:latin typeface="Times New Roman" panose="02020603050405020304" pitchFamily="18" charset="0"/>
                <a:cs typeface="Times New Roman" panose="02020603050405020304" pitchFamily="18" charset="0"/>
              </a:rPr>
              <a:t>:</a:t>
            </a:r>
          </a:p>
          <a:p>
            <a:r>
              <a:rPr lang="en-US" b="0" i="0" dirty="0">
                <a:effectLst/>
                <a:latin typeface="Times New Roman" panose="02020603050405020304" pitchFamily="18" charset="0"/>
                <a:cs typeface="Times New Roman" panose="02020603050405020304" pitchFamily="18" charset="0"/>
              </a:rPr>
              <a:t>In order to check whether the error terms follow normal distribution or not we perform Shapiro Wilk normality test and get the results,</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Value of test statistic= W = 0.93011,</a:t>
            </a:r>
            <a:br>
              <a:rPr lang="en-US" dirty="0">
                <a:latin typeface="Times New Roman" panose="02020603050405020304" pitchFamily="18" charset="0"/>
                <a:cs typeface="Times New Roman" panose="02020603050405020304" pitchFamily="18" charset="0"/>
              </a:rPr>
            </a:br>
            <a:r>
              <a:rPr lang="en-US" b="1" i="0" dirty="0">
                <a:effectLst/>
                <a:latin typeface="Times New Roman" panose="02020603050405020304" pitchFamily="18" charset="0"/>
                <a:cs typeface="Times New Roman" panose="02020603050405020304" pitchFamily="18" charset="0"/>
              </a:rPr>
              <a:t>p-value = 0.02818(&lt; 0.93011)</a:t>
            </a:r>
            <a:br>
              <a:rPr lang="en-US" b="1"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Therefore, we fail to reject the null hypothesis at 1% level of significance and conclude that the</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error term follows a normal distribution</a:t>
            </a:r>
            <a:endParaRPr lang="en-IN" dirty="0">
              <a:latin typeface="Times New Roman" panose="02020603050405020304" pitchFamily="18" charset="0"/>
              <a:cs typeface="Times New Roman" panose="02020603050405020304" pitchFamily="18" charset="0"/>
            </a:endParaRPr>
          </a:p>
          <a:p>
            <a:endParaRPr lang="en-IN" dirty="0"/>
          </a:p>
        </p:txBody>
      </p:sp>
      <p:sp>
        <p:nvSpPr>
          <p:cNvPr id="6" name="TextBox 5">
            <a:extLst>
              <a:ext uri="{FF2B5EF4-FFF2-40B4-BE49-F238E27FC236}">
                <a16:creationId xmlns:a16="http://schemas.microsoft.com/office/drawing/2014/main" id="{42CEAD21-4114-BC83-0DB2-116B1540FC88}"/>
              </a:ext>
            </a:extLst>
          </p:cNvPr>
          <p:cNvSpPr txBox="1"/>
          <p:nvPr/>
        </p:nvSpPr>
        <p:spPr>
          <a:xfrm>
            <a:off x="4521200" y="2010450"/>
            <a:ext cx="3210560" cy="3693319"/>
          </a:xfrm>
          <a:prstGeom prst="rect">
            <a:avLst/>
          </a:prstGeom>
          <a:noFill/>
        </p:spPr>
        <p:txBody>
          <a:bodyPr wrap="square" rtlCol="0">
            <a:spAutoFit/>
          </a:bodyPr>
          <a:lstStyle/>
          <a:p>
            <a:pPr marL="285750" indent="-285750">
              <a:buFont typeface="Arial" panose="020B0604020202020204" pitchFamily="34" charset="0"/>
              <a:buChar char="•"/>
            </a:pPr>
            <a:r>
              <a:rPr lang="en-US" b="1" i="0" u="sng" dirty="0">
                <a:effectLst/>
                <a:latin typeface="Times New Roman" panose="02020603050405020304" pitchFamily="18" charset="0"/>
                <a:cs typeface="Times New Roman" panose="02020603050405020304" pitchFamily="18" charset="0"/>
              </a:rPr>
              <a:t>Heteroscedasticity check</a:t>
            </a:r>
            <a:r>
              <a:rPr lang="en-US" b="1" i="0" dirty="0">
                <a:effectLst/>
                <a:latin typeface="Times New Roman" panose="02020603050405020304" pitchFamily="18" charset="0"/>
                <a:cs typeface="Times New Roman" panose="02020603050405020304" pitchFamily="18" charset="0"/>
              </a:rPr>
              <a:t>:</a:t>
            </a:r>
          </a:p>
          <a:p>
            <a:r>
              <a:rPr lang="en-US" b="0" i="0" dirty="0">
                <a:effectLst/>
                <a:latin typeface="Times New Roman" panose="02020603050405020304" pitchFamily="18" charset="0"/>
                <a:cs typeface="Times New Roman" panose="02020603050405020304" pitchFamily="18" charset="0"/>
              </a:rPr>
              <a:t> In order to check that whether heteroscedasticity is present in the error term or not we perform</a:t>
            </a:r>
            <a:br>
              <a:rPr lang="en-US" dirty="0">
                <a:latin typeface="Times New Roman" panose="02020603050405020304" pitchFamily="18" charset="0"/>
                <a:cs typeface="Times New Roman" panose="02020603050405020304" pitchFamily="18" charset="0"/>
              </a:rPr>
            </a:br>
            <a:r>
              <a:rPr lang="en-US" b="0" i="0" dirty="0" err="1">
                <a:effectLst/>
                <a:latin typeface="Times New Roman" panose="02020603050405020304" pitchFamily="18" charset="0"/>
                <a:cs typeface="Times New Roman" panose="02020603050405020304" pitchFamily="18" charset="0"/>
              </a:rPr>
              <a:t>Glejser</a:t>
            </a:r>
            <a:r>
              <a:rPr lang="en-US" b="0" i="0" dirty="0">
                <a:effectLst/>
                <a:latin typeface="Times New Roman" panose="02020603050405020304" pitchFamily="18" charset="0"/>
                <a:cs typeface="Times New Roman" panose="02020603050405020304" pitchFamily="18" charset="0"/>
              </a:rPr>
              <a:t> test and get the results,</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Value of test statistic=8.68</a:t>
            </a:r>
            <a:br>
              <a:rPr lang="en-US" dirty="0">
                <a:latin typeface="Times New Roman" panose="02020603050405020304" pitchFamily="18" charset="0"/>
                <a:cs typeface="Times New Roman" panose="02020603050405020304" pitchFamily="18" charset="0"/>
              </a:rPr>
            </a:br>
            <a:r>
              <a:rPr lang="en-US" b="1" i="0" dirty="0">
                <a:effectLst/>
                <a:latin typeface="Times New Roman" panose="02020603050405020304" pitchFamily="18" charset="0"/>
                <a:cs typeface="Times New Roman" panose="02020603050405020304" pitchFamily="18" charset="0"/>
              </a:rPr>
              <a:t>p-value= 0.122(&lt; 8.68)</a:t>
            </a:r>
            <a:br>
              <a:rPr lang="en-US" b="1"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Therefore, we fail to reject the null hypothesis at 1% level of significance and conclude that</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heteroscedasticity is not present in the data that is the error terms are homoscedastic.</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4C339CF-36B7-5B8E-7313-2BFF78EA9800}"/>
              </a:ext>
            </a:extLst>
          </p:cNvPr>
          <p:cNvSpPr txBox="1"/>
          <p:nvPr/>
        </p:nvSpPr>
        <p:spPr>
          <a:xfrm>
            <a:off x="7833358" y="1994595"/>
            <a:ext cx="3520442" cy="369332"/>
          </a:xfrm>
          <a:prstGeom prst="rect">
            <a:avLst/>
          </a:prstGeom>
          <a:noFill/>
        </p:spPr>
        <p:txBody>
          <a:bodyPr wrap="square" rtlCol="0">
            <a:spAutoFit/>
          </a:bodyPr>
          <a:lstStyle/>
          <a:p>
            <a:pPr marL="285750" indent="-285750">
              <a:buFont typeface="Arial" panose="020B0604020202020204" pitchFamily="34" charset="0"/>
              <a:buChar char="•"/>
            </a:pPr>
            <a:r>
              <a:rPr lang="en-IN" b="1" u="sng" dirty="0"/>
              <a:t>Checking for Multicollinearity</a:t>
            </a:r>
            <a:r>
              <a:rPr lang="en-IN" b="1" dirty="0"/>
              <a:t> :</a:t>
            </a:r>
          </a:p>
        </p:txBody>
      </p:sp>
      <p:pic>
        <p:nvPicPr>
          <p:cNvPr id="9" name="Picture 8">
            <a:extLst>
              <a:ext uri="{FF2B5EF4-FFF2-40B4-BE49-F238E27FC236}">
                <a16:creationId xmlns:a16="http://schemas.microsoft.com/office/drawing/2014/main" id="{17708FEB-A316-12F5-E124-BB69B2513A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6550" y="2363927"/>
            <a:ext cx="2734057" cy="1514686"/>
          </a:xfrm>
          <a:prstGeom prst="rect">
            <a:avLst/>
          </a:prstGeom>
        </p:spPr>
      </p:pic>
      <p:sp>
        <p:nvSpPr>
          <p:cNvPr id="10" name="TextBox 9">
            <a:extLst>
              <a:ext uri="{FF2B5EF4-FFF2-40B4-BE49-F238E27FC236}">
                <a16:creationId xmlns:a16="http://schemas.microsoft.com/office/drawing/2014/main" id="{31D60D2E-3232-9664-C9AF-0F5720DA1BA0}"/>
              </a:ext>
            </a:extLst>
          </p:cNvPr>
          <p:cNvSpPr txBox="1"/>
          <p:nvPr/>
        </p:nvSpPr>
        <p:spPr>
          <a:xfrm>
            <a:off x="7914640" y="3782249"/>
            <a:ext cx="3642360" cy="2585323"/>
          </a:xfrm>
          <a:prstGeom prst="rect">
            <a:avLst/>
          </a:prstGeom>
          <a:noFill/>
        </p:spPr>
        <p:txBody>
          <a:bodyPr wrap="square" rtlCol="0">
            <a:spAutoFit/>
          </a:bodyPr>
          <a:lstStyle/>
          <a:p>
            <a:r>
              <a:rPr lang="en-US" b="0" i="0" dirty="0">
                <a:effectLst/>
                <a:latin typeface="Times New Roman" panose="02020603050405020304" pitchFamily="18" charset="0"/>
                <a:cs typeface="Times New Roman" panose="02020603050405020304" pitchFamily="18" charset="0"/>
              </a:rPr>
              <a:t>In order to check the presence of multicollinearity between the independent variables that is</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between the covariates we use the Variance Inflation Factor(VIF). VIF for each of the 5 variables are less than 10. Therefore, we can conclude that multicollinearity is not present between the independent variables.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2080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6AE1F-1C2D-39F6-0D2B-2E216A5A6FBF}"/>
              </a:ext>
            </a:extLst>
          </p:cNvPr>
          <p:cNvSpPr>
            <a:spLocks noGrp="1"/>
          </p:cNvSpPr>
          <p:nvPr>
            <p:ph type="title"/>
          </p:nvPr>
        </p:nvSpPr>
        <p:spPr>
          <a:xfrm>
            <a:off x="838200" y="365125"/>
            <a:ext cx="10515600" cy="701675"/>
          </a:xfrm>
        </p:spPr>
        <p:txBody>
          <a:bodyPr>
            <a:normAutofit/>
          </a:bodyPr>
          <a:lstStyle/>
          <a:p>
            <a:pPr marL="571500" indent="-571500">
              <a:buClr>
                <a:schemeClr val="accent2"/>
              </a:buClr>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Regression Analysis</a:t>
            </a:r>
          </a:p>
        </p:txBody>
      </p:sp>
      <p:sp>
        <p:nvSpPr>
          <p:cNvPr id="3" name="TextBox 2">
            <a:extLst>
              <a:ext uri="{FF2B5EF4-FFF2-40B4-BE49-F238E27FC236}">
                <a16:creationId xmlns:a16="http://schemas.microsoft.com/office/drawing/2014/main" id="{04B150A1-140D-327A-4170-3C4F7F882C50}"/>
              </a:ext>
            </a:extLst>
          </p:cNvPr>
          <p:cNvSpPr txBox="1"/>
          <p:nvPr/>
        </p:nvSpPr>
        <p:spPr>
          <a:xfrm>
            <a:off x="1026160" y="1320800"/>
            <a:ext cx="10139680" cy="461665"/>
          </a:xfrm>
          <a:prstGeom prst="rect">
            <a:avLst/>
          </a:prstGeom>
          <a:noFill/>
        </p:spPr>
        <p:txBody>
          <a:bodyPr wrap="square" rtlCol="0">
            <a:spAutoFit/>
          </a:bodyPr>
          <a:lstStyle/>
          <a:p>
            <a:pPr marL="0" indent="0" algn="just">
              <a:buNone/>
            </a:pP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CBB3532-8D16-9A77-D5DE-3D5A6CDC5263}"/>
              </a:ext>
            </a:extLst>
          </p:cNvPr>
          <p:cNvPicPr>
            <a:picLocks noChangeAspect="1"/>
          </p:cNvPicPr>
          <p:nvPr/>
        </p:nvPicPr>
        <p:blipFill rotWithShape="1">
          <a:blip r:embed="rId3">
            <a:extLst>
              <a:ext uri="{28A0092B-C50C-407E-A947-70E740481C1C}">
                <a14:useLocalDpi xmlns:a14="http://schemas.microsoft.com/office/drawing/2010/main" val="0"/>
              </a:ext>
            </a:extLst>
          </a:blip>
          <a:srcRect l="52686" t="36889" r="10486" b="27111"/>
          <a:stretch/>
        </p:blipFill>
        <p:spPr>
          <a:xfrm>
            <a:off x="944880" y="1625600"/>
            <a:ext cx="4389120" cy="2468880"/>
          </a:xfrm>
          <a:prstGeom prst="rect">
            <a:avLst/>
          </a:prstGeom>
        </p:spPr>
      </p:pic>
      <p:pic>
        <p:nvPicPr>
          <p:cNvPr id="7" name="Picture 6">
            <a:extLst>
              <a:ext uri="{FF2B5EF4-FFF2-40B4-BE49-F238E27FC236}">
                <a16:creationId xmlns:a16="http://schemas.microsoft.com/office/drawing/2014/main" id="{BC35A4A7-BF88-97A9-36B5-1391A33788FA}"/>
              </a:ext>
            </a:extLst>
          </p:cNvPr>
          <p:cNvPicPr>
            <a:picLocks noChangeAspect="1"/>
          </p:cNvPicPr>
          <p:nvPr/>
        </p:nvPicPr>
        <p:blipFill rotWithShape="1">
          <a:blip r:embed="rId4">
            <a:extLst>
              <a:ext uri="{28A0092B-C50C-407E-A947-70E740481C1C}">
                <a14:useLocalDpi xmlns:a14="http://schemas.microsoft.com/office/drawing/2010/main" val="0"/>
              </a:ext>
            </a:extLst>
          </a:blip>
          <a:srcRect l="52500" t="28445" r="11500" b="56444"/>
          <a:stretch/>
        </p:blipFill>
        <p:spPr>
          <a:xfrm>
            <a:off x="944880" y="4039216"/>
            <a:ext cx="4389120" cy="1036320"/>
          </a:xfrm>
          <a:prstGeom prst="rect">
            <a:avLst/>
          </a:prstGeom>
        </p:spPr>
      </p:pic>
      <p:pic>
        <p:nvPicPr>
          <p:cNvPr id="9" name="Picture 8">
            <a:extLst>
              <a:ext uri="{FF2B5EF4-FFF2-40B4-BE49-F238E27FC236}">
                <a16:creationId xmlns:a16="http://schemas.microsoft.com/office/drawing/2014/main" id="{86053C98-0EE8-5F4D-8033-B8B9E800B562}"/>
              </a:ext>
            </a:extLst>
          </p:cNvPr>
          <p:cNvPicPr>
            <a:picLocks noChangeAspect="1"/>
          </p:cNvPicPr>
          <p:nvPr/>
        </p:nvPicPr>
        <p:blipFill rotWithShape="1">
          <a:blip r:embed="rId4">
            <a:extLst>
              <a:ext uri="{28A0092B-C50C-407E-A947-70E740481C1C}">
                <a14:useLocalDpi xmlns:a14="http://schemas.microsoft.com/office/drawing/2010/main" val="0"/>
              </a:ext>
            </a:extLst>
          </a:blip>
          <a:srcRect l="52500" t="56000" r="10250" b="17482"/>
          <a:stretch/>
        </p:blipFill>
        <p:spPr>
          <a:xfrm>
            <a:off x="6095999" y="1625600"/>
            <a:ext cx="4937761" cy="2468880"/>
          </a:xfrm>
          <a:prstGeom prst="rect">
            <a:avLst/>
          </a:prstGeom>
        </p:spPr>
      </p:pic>
      <p:pic>
        <p:nvPicPr>
          <p:cNvPr id="11" name="Picture 10">
            <a:extLst>
              <a:ext uri="{FF2B5EF4-FFF2-40B4-BE49-F238E27FC236}">
                <a16:creationId xmlns:a16="http://schemas.microsoft.com/office/drawing/2014/main" id="{B0687D04-B046-26AD-6F54-5B342E02E82D}"/>
              </a:ext>
            </a:extLst>
          </p:cNvPr>
          <p:cNvPicPr>
            <a:picLocks noChangeAspect="1"/>
          </p:cNvPicPr>
          <p:nvPr/>
        </p:nvPicPr>
        <p:blipFill rotWithShape="1">
          <a:blip r:embed="rId5">
            <a:extLst>
              <a:ext uri="{28A0092B-C50C-407E-A947-70E740481C1C}">
                <a14:useLocalDpi xmlns:a14="http://schemas.microsoft.com/office/drawing/2010/main" val="0"/>
              </a:ext>
            </a:extLst>
          </a:blip>
          <a:srcRect l="52833" t="43111" r="10417" b="41778"/>
          <a:stretch/>
        </p:blipFill>
        <p:spPr>
          <a:xfrm>
            <a:off x="6095998" y="4039216"/>
            <a:ext cx="4937761" cy="1036320"/>
          </a:xfrm>
          <a:prstGeom prst="rect">
            <a:avLst/>
          </a:prstGeom>
        </p:spPr>
      </p:pic>
      <p:sp>
        <p:nvSpPr>
          <p:cNvPr id="12" name="TextBox 11">
            <a:extLst>
              <a:ext uri="{FF2B5EF4-FFF2-40B4-BE49-F238E27FC236}">
                <a16:creationId xmlns:a16="http://schemas.microsoft.com/office/drawing/2014/main" id="{E3FD448B-405D-0ACF-545B-C8A49AD415AA}"/>
              </a:ext>
            </a:extLst>
          </p:cNvPr>
          <p:cNvSpPr txBox="1"/>
          <p:nvPr/>
        </p:nvSpPr>
        <p:spPr>
          <a:xfrm>
            <a:off x="944880" y="5075536"/>
            <a:ext cx="10180320"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From the above results it can be observed that the AIC (Akaike Information Criterion) is less for the model without underreporting. Therefore, the model without underreporting gives the best fit for the data. The fitted regression equation obtained from the model without underreporting is given by,</a:t>
            </a:r>
          </a:p>
          <a:p>
            <a:pPr algn="ctr"/>
            <a:r>
              <a:rPr lang="nn-NO" dirty="0"/>
              <a:t>Y</a:t>
            </a:r>
            <a:r>
              <a:rPr lang="nn-NO" baseline="-25000" dirty="0"/>
              <a:t>i</a:t>
            </a:r>
            <a:r>
              <a:rPr lang="nn-NO" dirty="0"/>
              <a:t>= -36.2317 + 3.9176 X</a:t>
            </a:r>
            <a:r>
              <a:rPr lang="nn-NO" baseline="-25000" dirty="0"/>
              <a:t>1i</a:t>
            </a:r>
            <a:r>
              <a:rPr lang="nn-NO" dirty="0"/>
              <a:t> -1.0850 X</a:t>
            </a:r>
            <a:r>
              <a:rPr lang="nn-NO" baseline="-25000" dirty="0"/>
              <a:t>2i</a:t>
            </a:r>
            <a:r>
              <a:rPr lang="nn-NO" dirty="0"/>
              <a:t> -1.3317 X</a:t>
            </a:r>
            <a:r>
              <a:rPr lang="nn-NO" baseline="-25000" dirty="0"/>
              <a:t>3i </a:t>
            </a:r>
            <a:r>
              <a:rPr lang="nn-NO" dirty="0"/>
              <a:t>-0.9838 X</a:t>
            </a:r>
            <a:r>
              <a:rPr lang="nn-NO" baseline="-25000" dirty="0"/>
              <a:t>4i</a:t>
            </a:r>
            <a:r>
              <a:rPr lang="nn-NO" dirty="0"/>
              <a:t> + 0.4500 X</a:t>
            </a:r>
            <a:r>
              <a:rPr lang="nn-NO" baseline="-25000" dirty="0"/>
              <a:t>5i</a:t>
            </a:r>
            <a:r>
              <a:rPr lang="nn-NO" dirty="0"/>
              <a:t> , i=1(1)35</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4644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B150A1-140D-327A-4170-3C4F7F882C50}"/>
              </a:ext>
            </a:extLst>
          </p:cNvPr>
          <p:cNvSpPr txBox="1"/>
          <p:nvPr/>
        </p:nvSpPr>
        <p:spPr>
          <a:xfrm>
            <a:off x="1026160" y="1320800"/>
            <a:ext cx="10139680" cy="461665"/>
          </a:xfrm>
          <a:prstGeom prst="rect">
            <a:avLst/>
          </a:prstGeom>
          <a:noFill/>
        </p:spPr>
        <p:txBody>
          <a:bodyPr wrap="square" rtlCol="0">
            <a:spAutoFit/>
          </a:bodyPr>
          <a:lstStyle/>
          <a:p>
            <a:pPr marL="0" indent="0" algn="just">
              <a:buNone/>
            </a:pP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1D89A4F-3F8A-EB33-1257-52E2783343DC}"/>
              </a:ext>
            </a:extLst>
          </p:cNvPr>
          <p:cNvSpPr txBox="1"/>
          <p:nvPr/>
        </p:nvSpPr>
        <p:spPr>
          <a:xfrm>
            <a:off x="883920" y="443637"/>
            <a:ext cx="8564880" cy="1477328"/>
          </a:xfrm>
          <a:prstGeom prst="rect">
            <a:avLst/>
          </a:prstGeom>
          <a:noFill/>
        </p:spPr>
        <p:txBody>
          <a:bodyPr wrap="square" rtlCol="0">
            <a:spAutoFit/>
          </a:bodyPr>
          <a:lstStyle/>
          <a:p>
            <a:pPr marL="285750" indent="-285750" algn="jus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Percentage of Female population and crimes against women:</a:t>
            </a:r>
          </a:p>
          <a:p>
            <a:r>
              <a:rPr lang="en-US" b="0" i="0" dirty="0">
                <a:effectLst/>
                <a:latin typeface="Times New Roman" panose="02020603050405020304" pitchFamily="18" charset="0"/>
                <a:cs typeface="Times New Roman" panose="02020603050405020304" pitchFamily="18" charset="0"/>
              </a:rPr>
              <a:t>The positive slope observed between the total number of crimes against women per lakh</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female population and the percentage of female population in a state indicates that as</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the female population increases, the number of women exposed to potential crimes also increases.</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EF8D69D-5827-063F-FF0D-002B4F1192E8}"/>
              </a:ext>
            </a:extLst>
          </p:cNvPr>
          <p:cNvSpPr txBox="1"/>
          <p:nvPr/>
        </p:nvSpPr>
        <p:spPr>
          <a:xfrm>
            <a:off x="883920" y="1920965"/>
            <a:ext cx="8280400" cy="1200329"/>
          </a:xfrm>
          <a:prstGeom prst="rect">
            <a:avLst/>
          </a:prstGeom>
          <a:noFill/>
        </p:spPr>
        <p:txBody>
          <a:bodyPr wrap="square" rtlCol="0">
            <a:spAutoFit/>
          </a:bodyPr>
          <a:lstStyle/>
          <a:p>
            <a:pPr marL="285750" indent="-285750">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Female literacy rate and crime against women :</a:t>
            </a:r>
          </a:p>
          <a:p>
            <a:r>
              <a:rPr lang="en-US" b="0" i="0" dirty="0">
                <a:effectLst/>
                <a:latin typeface="Times New Roman" panose="02020603050405020304" pitchFamily="18" charset="0"/>
                <a:cs typeface="Times New Roman" panose="02020603050405020304" pitchFamily="18" charset="0"/>
              </a:rPr>
              <a:t>”</a:t>
            </a:r>
            <a:r>
              <a:rPr lang="en-US" b="0" i="0" u="sng" dirty="0">
                <a:effectLst/>
                <a:latin typeface="Times New Roman" panose="02020603050405020304" pitchFamily="18" charset="0"/>
                <a:cs typeface="Times New Roman" panose="02020603050405020304" pitchFamily="18" charset="0"/>
              </a:rPr>
              <a:t>Education is the vaccine for violence</a:t>
            </a:r>
            <a:r>
              <a:rPr lang="en-US" b="0" i="0" dirty="0">
                <a:effectLst/>
                <a:latin typeface="Times New Roman" panose="02020603050405020304" pitchFamily="18" charset="0"/>
                <a:cs typeface="Times New Roman" panose="02020603050405020304" pitchFamily="18" charset="0"/>
              </a:rPr>
              <a:t>.” This statement underscores the transformative</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power of education as a potent tool for women to mitigate the occurrence of violence</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against them.</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EE0AED6-C65A-8531-E858-0CDD061B7E5F}"/>
              </a:ext>
            </a:extLst>
          </p:cNvPr>
          <p:cNvSpPr txBox="1"/>
          <p:nvPr/>
        </p:nvSpPr>
        <p:spPr>
          <a:xfrm>
            <a:off x="883920" y="3183820"/>
            <a:ext cx="9875520" cy="923330"/>
          </a:xfrm>
          <a:prstGeom prst="rect">
            <a:avLst/>
          </a:prstGeom>
          <a:noFill/>
        </p:spPr>
        <p:txBody>
          <a:bodyPr wrap="square" rtlCol="0">
            <a:spAutoFit/>
          </a:bodyPr>
          <a:lstStyle/>
          <a:p>
            <a:pPr marL="285750" indent="-285750">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Work force participation rate of female and crime against women :</a:t>
            </a:r>
          </a:p>
          <a:p>
            <a:r>
              <a:rPr lang="en-US" b="0" i="0" dirty="0">
                <a:effectLst/>
                <a:latin typeface="Times New Roman" panose="02020603050405020304" pitchFamily="18" charset="0"/>
                <a:cs typeface="Times New Roman" panose="02020603050405020304" pitchFamily="18" charset="0"/>
              </a:rPr>
              <a:t>The workforce participation rate of females exhibits a negative impact on crimes against</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women.</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357550A-09A2-7C25-A8EB-A23D6B70EFA1}"/>
              </a:ext>
            </a:extLst>
          </p:cNvPr>
          <p:cNvSpPr txBox="1"/>
          <p:nvPr/>
        </p:nvSpPr>
        <p:spPr>
          <a:xfrm>
            <a:off x="883920" y="4096990"/>
            <a:ext cx="8422640" cy="923330"/>
          </a:xfrm>
          <a:prstGeom prst="rect">
            <a:avLst/>
          </a:prstGeom>
          <a:noFill/>
        </p:spPr>
        <p:txBody>
          <a:bodyPr wrap="square" rtlCol="0">
            <a:spAutoFit/>
          </a:bodyPr>
          <a:lstStyle/>
          <a:p>
            <a:pPr marL="285750" indent="-285750">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Number of police stations and crime against women :</a:t>
            </a:r>
          </a:p>
          <a:p>
            <a:r>
              <a:rPr lang="en-US" b="0" i="0" dirty="0">
                <a:effectLst/>
                <a:latin typeface="Times New Roman" panose="02020603050405020304" pitchFamily="18" charset="0"/>
                <a:cs typeface="Times New Roman" panose="02020603050405020304" pitchFamily="18" charset="0"/>
              </a:rPr>
              <a:t>The number of police stations per lakh female population demonstrates a negative relation-ship with crimes against women. </a:t>
            </a:r>
            <a:endParaRPr lang="en-IN"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3D65605-E1FB-FE4D-4A42-8D826F5077CE}"/>
              </a:ext>
            </a:extLst>
          </p:cNvPr>
          <p:cNvSpPr txBox="1"/>
          <p:nvPr/>
        </p:nvSpPr>
        <p:spPr>
          <a:xfrm>
            <a:off x="1026160" y="5151120"/>
            <a:ext cx="7762240" cy="923330"/>
          </a:xfrm>
          <a:prstGeom prst="rect">
            <a:avLst/>
          </a:prstGeom>
          <a:noFill/>
        </p:spPr>
        <p:txBody>
          <a:bodyPr wrap="square" rtlCol="0">
            <a:spAutoFit/>
          </a:bodyPr>
          <a:lstStyle/>
          <a:p>
            <a:pPr marL="285750" indent="-285750">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Urbanization rate and crime against women :</a:t>
            </a:r>
          </a:p>
          <a:p>
            <a:r>
              <a:rPr lang="en-US" b="0" i="0" dirty="0">
                <a:effectLst/>
                <a:latin typeface="Times New Roman" panose="02020603050405020304" pitchFamily="18" charset="0"/>
                <a:cs typeface="Times New Roman" panose="02020603050405020304" pitchFamily="18" charset="0"/>
              </a:rPr>
              <a:t>The urbanization rate is positively correlated with crimes against women, indicating that the incidence of such crimes is higher in urban area</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8180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6AE1F-1C2D-39F6-0D2B-2E216A5A6FBF}"/>
              </a:ext>
            </a:extLst>
          </p:cNvPr>
          <p:cNvSpPr>
            <a:spLocks noGrp="1"/>
          </p:cNvSpPr>
          <p:nvPr>
            <p:ph type="title"/>
          </p:nvPr>
        </p:nvSpPr>
        <p:spPr>
          <a:xfrm>
            <a:off x="838200" y="365125"/>
            <a:ext cx="6822440" cy="701675"/>
          </a:xfrm>
        </p:spPr>
        <p:txBody>
          <a:bodyPr>
            <a:normAutofit fontScale="90000"/>
          </a:bodyPr>
          <a:lstStyle/>
          <a:p>
            <a:pPr marL="457200" indent="-457200">
              <a:buClr>
                <a:schemeClr val="accent2"/>
              </a:buClr>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Problem in Forecasting for Future Time </a:t>
            </a:r>
          </a:p>
        </p:txBody>
      </p:sp>
      <p:pic>
        <p:nvPicPr>
          <p:cNvPr id="4" name="Picture 3">
            <a:extLst>
              <a:ext uri="{FF2B5EF4-FFF2-40B4-BE49-F238E27FC236}">
                <a16:creationId xmlns:a16="http://schemas.microsoft.com/office/drawing/2014/main" id="{FA6B6AF6-D131-9991-55D3-7994B7E04A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7312" y="1066800"/>
            <a:ext cx="4131648" cy="2579541"/>
          </a:xfrm>
          <a:prstGeom prst="rect">
            <a:avLst/>
          </a:prstGeom>
        </p:spPr>
      </p:pic>
      <p:pic>
        <p:nvPicPr>
          <p:cNvPr id="5" name="Picture 4">
            <a:extLst>
              <a:ext uri="{FF2B5EF4-FFF2-40B4-BE49-F238E27FC236}">
                <a16:creationId xmlns:a16="http://schemas.microsoft.com/office/drawing/2014/main" id="{B4D14848-A60F-65A0-3AA0-6C004DC157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3042" y="993140"/>
            <a:ext cx="4534543" cy="2653202"/>
          </a:xfrm>
          <a:prstGeom prst="rect">
            <a:avLst/>
          </a:prstGeom>
        </p:spPr>
      </p:pic>
      <p:sp>
        <p:nvSpPr>
          <p:cNvPr id="6" name="TextBox 5">
            <a:extLst>
              <a:ext uri="{FF2B5EF4-FFF2-40B4-BE49-F238E27FC236}">
                <a16:creationId xmlns:a16="http://schemas.microsoft.com/office/drawing/2014/main" id="{CF140DEA-1328-9073-5AD6-E19CB64FF27E}"/>
              </a:ext>
            </a:extLst>
          </p:cNvPr>
          <p:cNvSpPr txBox="1"/>
          <p:nvPr/>
        </p:nvSpPr>
        <p:spPr>
          <a:xfrm>
            <a:off x="1079500" y="3470853"/>
            <a:ext cx="5019040" cy="1754326"/>
          </a:xfrm>
          <a:prstGeom prst="rect">
            <a:avLst/>
          </a:prstGeom>
          <a:noFill/>
        </p:spPr>
        <p:txBody>
          <a:bodyPr wrap="square" rtlCol="0">
            <a:spAutoFit/>
          </a:bodyPr>
          <a:lstStyle/>
          <a:p>
            <a:pPr algn="ctr"/>
            <a:r>
              <a:rPr lang="en-US" b="0" i="0" dirty="0">
                <a:effectLst/>
                <a:latin typeface="Times New Roman" panose="02020603050405020304" pitchFamily="18" charset="0"/>
                <a:cs typeface="Times New Roman" panose="02020603050405020304" pitchFamily="18" charset="0"/>
              </a:rPr>
              <a:t>We can conclude that the autocorrelation is 1 only at lag zero. For all other lags, the</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autocorrelations either fall within the confidence band or are nearly zero. This observation leads</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us to the conclusion that our data is entirely random in nature.</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BD6ACAF-69FD-2FC3-D059-36FD2AF982E3}"/>
              </a:ext>
            </a:extLst>
          </p:cNvPr>
          <p:cNvSpPr txBox="1"/>
          <p:nvPr/>
        </p:nvSpPr>
        <p:spPr>
          <a:xfrm>
            <a:off x="6300793" y="3479914"/>
            <a:ext cx="5019040" cy="1200329"/>
          </a:xfrm>
          <a:prstGeom prst="rect">
            <a:avLst/>
          </a:prstGeom>
          <a:noFill/>
        </p:spPr>
        <p:txBody>
          <a:bodyPr wrap="square" rtlCol="0">
            <a:spAutoFit/>
          </a:bodyPr>
          <a:lstStyle/>
          <a:p>
            <a:pPr algn="ctr"/>
            <a:r>
              <a:rPr lang="en-US" b="0" i="0" dirty="0">
                <a:effectLst/>
                <a:latin typeface="Times New Roman" panose="02020603050405020304" pitchFamily="18" charset="0"/>
                <a:cs typeface="Times New Roman" panose="02020603050405020304" pitchFamily="18" charset="0"/>
              </a:rPr>
              <a:t>Observing that the partial autocorrelation for each lag is within the confidence band,</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we can conclude that our data is entirely random in nature based on this plot.</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6A1D671-2B4B-F8E4-89C9-E7905724666C}"/>
              </a:ext>
            </a:extLst>
          </p:cNvPr>
          <p:cNvSpPr txBox="1"/>
          <p:nvPr/>
        </p:nvSpPr>
        <p:spPr>
          <a:xfrm>
            <a:off x="1076960" y="5431147"/>
            <a:ext cx="10322560" cy="923330"/>
          </a:xfrm>
          <a:prstGeom prst="rect">
            <a:avLst/>
          </a:prstGeom>
          <a:noFill/>
        </p:spPr>
        <p:txBody>
          <a:bodyPr wrap="square" rtlCol="0">
            <a:spAutoFit/>
          </a:bodyPr>
          <a:lstStyle/>
          <a:p>
            <a:r>
              <a:rPr lang="en-US" b="0" i="0" dirty="0">
                <a:effectLst/>
                <a:latin typeface="Times New Roman" panose="02020603050405020304" pitchFamily="18" charset="0"/>
                <a:cs typeface="Times New Roman" panose="02020603050405020304" pitchFamily="18" charset="0"/>
              </a:rPr>
              <a:t>Therefore, we can not forecast the number of rapes in India for future time point.</a:t>
            </a:r>
            <a:br>
              <a:rPr lang="en-US" dirty="0">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Similarly, each crime category in India exhibits the same characteristic. Consequently, we cannot forecast any specific crime for any state using our dataset.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8046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6AE1F-1C2D-39F6-0D2B-2E216A5A6FBF}"/>
              </a:ext>
            </a:extLst>
          </p:cNvPr>
          <p:cNvSpPr>
            <a:spLocks noGrp="1"/>
          </p:cNvSpPr>
          <p:nvPr>
            <p:ph type="title"/>
          </p:nvPr>
        </p:nvSpPr>
        <p:spPr>
          <a:xfrm>
            <a:off x="344128" y="0"/>
            <a:ext cx="11080955" cy="639096"/>
          </a:xfrm>
        </p:spPr>
        <p:txBody>
          <a:bodyPr>
            <a:normAutofit fontScale="90000"/>
          </a:bodyPr>
          <a:lstStyle/>
          <a:p>
            <a:pPr marL="571500" indent="-571500">
              <a:buClr>
                <a:schemeClr val="accent2"/>
              </a:buClr>
              <a:buFont typeface="Wingdings" panose="05000000000000000000" pitchFamily="2" charset="2"/>
              <a:buChar char="Ø"/>
            </a:pPr>
            <a:r>
              <a:rPr lang="en-IN" sz="4000"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04B150A1-140D-327A-4170-3C4F7F882C50}"/>
              </a:ext>
            </a:extLst>
          </p:cNvPr>
          <p:cNvSpPr txBox="1"/>
          <p:nvPr/>
        </p:nvSpPr>
        <p:spPr>
          <a:xfrm>
            <a:off x="1026160" y="1320800"/>
            <a:ext cx="10139680" cy="461665"/>
          </a:xfrm>
          <a:prstGeom prst="rect">
            <a:avLst/>
          </a:prstGeom>
          <a:noFill/>
        </p:spPr>
        <p:txBody>
          <a:bodyPr wrap="square" rtlCol="0">
            <a:spAutoFit/>
          </a:bodyPr>
          <a:lstStyle/>
          <a:p>
            <a:pPr marL="0" indent="0" algn="just">
              <a:buNone/>
            </a:pP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3DEEAE2-BA92-45A0-AB1B-8D2D13A1CCC5}"/>
              </a:ext>
            </a:extLst>
          </p:cNvPr>
          <p:cNvSpPr txBox="1"/>
          <p:nvPr/>
        </p:nvSpPr>
        <p:spPr>
          <a:xfrm>
            <a:off x="0" y="639096"/>
            <a:ext cx="5987844" cy="4801314"/>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Our Objectives</a:t>
            </a: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Comparing the crimes against women mentioned previously and the overall crime of the country for 5 years, from 2017 to 2021 i.e.; whether each crime against Women has increased or decreased.</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Graphical observation total number of crimes and a state-wise comparison of Crimes against Women in India in 2021.</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Analysis of effects of different social variables on the total number of crimes per lakh population by regression analysis.</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Forecasting of crimes for future time points, if it is possible.</a:t>
            </a:r>
            <a:endParaRPr lang="en-IN" sz="1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67EC969-18FC-2301-5E78-C09443C2A1F8}"/>
              </a:ext>
            </a:extLst>
          </p:cNvPr>
          <p:cNvSpPr txBox="1"/>
          <p:nvPr/>
        </p:nvSpPr>
        <p:spPr>
          <a:xfrm>
            <a:off x="5987844" y="639096"/>
            <a:ext cx="6125497" cy="4739759"/>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Findings</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As we have seen in the Data Visualization part most of the crimes got the peak in the year 2019 or so and then collapsed due to the pandemic situation and again started growing.</a:t>
            </a:r>
            <a:endParaRPr 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t>We have seen in the Graphical Representation part that the highest number of crimes against women occurred in Uttar Pradesh and among the five crimes against women, Kidnapping holds the largest proportion.</a:t>
            </a:r>
          </a:p>
          <a:p>
            <a:pPr marL="285750" indent="-285750">
              <a:buFont typeface="Wingdings" panose="05000000000000000000" pitchFamily="2" charset="2"/>
              <a:buChar char="Ø"/>
            </a:pPr>
            <a:endParaRPr 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After completing the Regression Analysis we got the model to look like this-</a:t>
            </a:r>
          </a:p>
          <a:p>
            <a:pPr algn="ctr"/>
            <a:r>
              <a:rPr lang="nn-NO" sz="1600" dirty="0"/>
              <a:t>Y</a:t>
            </a:r>
            <a:r>
              <a:rPr lang="nn-NO" sz="1600" baseline="-25000" dirty="0"/>
              <a:t>i</a:t>
            </a:r>
            <a:r>
              <a:rPr lang="nn-NO" sz="1600" dirty="0"/>
              <a:t>= -36.2317 + 3.9176 X</a:t>
            </a:r>
            <a:r>
              <a:rPr lang="nn-NO" sz="1600" baseline="-25000" dirty="0"/>
              <a:t>1i</a:t>
            </a:r>
            <a:r>
              <a:rPr lang="nn-NO" sz="1600" dirty="0"/>
              <a:t> -1.0850 X</a:t>
            </a:r>
            <a:r>
              <a:rPr lang="nn-NO" sz="1600" baseline="-25000" dirty="0"/>
              <a:t>2i</a:t>
            </a:r>
            <a:r>
              <a:rPr lang="nn-NO" sz="1600" dirty="0"/>
              <a:t> -1.3317 X</a:t>
            </a:r>
            <a:r>
              <a:rPr lang="nn-NO" sz="1600" baseline="-25000" dirty="0"/>
              <a:t>3i </a:t>
            </a:r>
            <a:r>
              <a:rPr lang="nn-NO" sz="1600" dirty="0"/>
              <a:t>-0.9838 X</a:t>
            </a:r>
            <a:r>
              <a:rPr lang="nn-NO" sz="1600" baseline="-25000" dirty="0"/>
              <a:t>4i</a:t>
            </a:r>
            <a:r>
              <a:rPr lang="nn-NO" sz="1600" dirty="0"/>
              <a:t> </a:t>
            </a:r>
          </a:p>
          <a:p>
            <a:pPr algn="ctr"/>
            <a:r>
              <a:rPr lang="nn-NO" sz="1600" dirty="0"/>
              <a:t>+ 0.4500 X</a:t>
            </a:r>
            <a:r>
              <a:rPr lang="nn-NO" sz="1600" baseline="-25000" dirty="0"/>
              <a:t>5i</a:t>
            </a:r>
            <a:r>
              <a:rPr lang="nn-NO" sz="1600" dirty="0"/>
              <a:t> , i=1(1)35</a:t>
            </a:r>
            <a:endParaRPr lang="en-IN" sz="16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Due to the complete randomness of the data Forecasting is not possible with this Data.</a:t>
            </a:r>
          </a:p>
        </p:txBody>
      </p:sp>
    </p:spTree>
    <p:extLst>
      <p:ext uri="{BB962C8B-B14F-4D97-AF65-F5344CB8AC3E}">
        <p14:creationId xmlns:p14="http://schemas.microsoft.com/office/powerpoint/2010/main" val="3191083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6AE1F-1C2D-39F6-0D2B-2E216A5A6FBF}"/>
              </a:ext>
            </a:extLst>
          </p:cNvPr>
          <p:cNvSpPr>
            <a:spLocks noGrp="1"/>
          </p:cNvSpPr>
          <p:nvPr>
            <p:ph type="title"/>
          </p:nvPr>
        </p:nvSpPr>
        <p:spPr>
          <a:xfrm>
            <a:off x="851719" y="89822"/>
            <a:ext cx="10488561" cy="401791"/>
          </a:xfrm>
        </p:spPr>
        <p:txBody>
          <a:bodyPr>
            <a:normAutofit fontScale="90000"/>
          </a:bodyPr>
          <a:lstStyle/>
          <a:p>
            <a:pPr marL="571500" indent="-571500">
              <a:buClr>
                <a:schemeClr val="accent2"/>
              </a:buCl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04B150A1-140D-327A-4170-3C4F7F882C50}"/>
              </a:ext>
            </a:extLst>
          </p:cNvPr>
          <p:cNvSpPr txBox="1"/>
          <p:nvPr/>
        </p:nvSpPr>
        <p:spPr>
          <a:xfrm>
            <a:off x="937670" y="1455174"/>
            <a:ext cx="10139680" cy="461665"/>
          </a:xfrm>
          <a:prstGeom prst="rect">
            <a:avLst/>
          </a:prstGeom>
          <a:noFill/>
        </p:spPr>
        <p:txBody>
          <a:bodyPr wrap="square" rtlCol="0">
            <a:spAutoFit/>
          </a:bodyPr>
          <a:lstStyle/>
          <a:p>
            <a:pPr marL="0" indent="0" algn="just">
              <a:buNone/>
            </a:pP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2F61EA1-88F5-FDDE-FCE2-7CD761903E31}"/>
              </a:ext>
            </a:extLst>
          </p:cNvPr>
          <p:cNvSpPr txBox="1"/>
          <p:nvPr/>
        </p:nvSpPr>
        <p:spPr>
          <a:xfrm>
            <a:off x="570271" y="491613"/>
            <a:ext cx="11248104" cy="6463308"/>
          </a:xfrm>
          <a:prstGeom prst="rect">
            <a:avLst/>
          </a:prstGeom>
          <a:noFill/>
        </p:spPr>
        <p:txBody>
          <a:bodyPr wrap="square" rtlCol="0">
            <a:spAutoFit/>
          </a:bodyPr>
          <a:lstStyle/>
          <a:p>
            <a:r>
              <a:rPr lang="en-US" dirty="0"/>
              <a:t>• ”Time Series Analysis and Its Applications: With R Examples” by Robert H. Shumway and David S. </a:t>
            </a:r>
            <a:r>
              <a:rPr lang="en-US" dirty="0" err="1"/>
              <a:t>Stoffer</a:t>
            </a:r>
            <a:endParaRPr lang="en-US" dirty="0"/>
          </a:p>
          <a:p>
            <a:r>
              <a:rPr lang="en-US" dirty="0"/>
              <a:t>• ”Introduction to Time Series and Forecasting” by Peter J. Brockwell and Richard A. Davis</a:t>
            </a:r>
          </a:p>
          <a:p>
            <a:r>
              <a:rPr lang="en-US" dirty="0"/>
              <a:t>• ”Applied Time Series Analysis for the Social Sciences” by John L. T. Cook and Linda </a:t>
            </a:r>
            <a:r>
              <a:rPr lang="en-US" dirty="0" err="1"/>
              <a:t>C.Skinner</a:t>
            </a:r>
            <a:endParaRPr lang="en-US" dirty="0"/>
          </a:p>
          <a:p>
            <a:r>
              <a:rPr lang="en-US" dirty="0"/>
              <a:t>• ”Forecasting: Principles and Practice” by Rob J Hyndman and George </a:t>
            </a:r>
            <a:r>
              <a:rPr lang="en-US" dirty="0" err="1"/>
              <a:t>Athanasopoulos</a:t>
            </a:r>
            <a:endParaRPr lang="en-US" dirty="0"/>
          </a:p>
          <a:p>
            <a:r>
              <a:rPr lang="en-US" dirty="0"/>
              <a:t>• ”Time Series Analysis: Forecasting and Control” by George E. P. Box, Gwilym M. Jenkins, and Gregory C. </a:t>
            </a:r>
            <a:r>
              <a:rPr lang="en-US" dirty="0" err="1"/>
              <a:t>Reinsel</a:t>
            </a:r>
            <a:endParaRPr lang="en-US" dirty="0"/>
          </a:p>
          <a:p>
            <a:r>
              <a:rPr lang="en-US" dirty="0"/>
              <a:t>• ”Practical Regression and </a:t>
            </a:r>
            <a:r>
              <a:rPr lang="en-US" dirty="0" err="1"/>
              <a:t>Anova</a:t>
            </a:r>
            <a:r>
              <a:rPr lang="en-US" dirty="0"/>
              <a:t> using R” by Julian J. Faraway</a:t>
            </a:r>
          </a:p>
          <a:p>
            <a:r>
              <a:rPr lang="en-US" dirty="0"/>
              <a:t>• ”A Modern Approach to Regression with R” by Simon </a:t>
            </a:r>
            <a:r>
              <a:rPr lang="en-US" dirty="0" err="1"/>
              <a:t>Sheather</a:t>
            </a:r>
            <a:endParaRPr lang="en-US" dirty="0"/>
          </a:p>
          <a:p>
            <a:r>
              <a:rPr lang="en-US" dirty="0"/>
              <a:t>• ”Regression Analysis: Concepts and Applications” by Philip H. Kott</a:t>
            </a:r>
          </a:p>
          <a:p>
            <a:r>
              <a:rPr lang="en-US" dirty="0"/>
              <a:t>• ”Regression Analysis by Example” by </a:t>
            </a:r>
            <a:r>
              <a:rPr lang="en-US" dirty="0" err="1"/>
              <a:t>Samprit</a:t>
            </a:r>
            <a:r>
              <a:rPr lang="en-US" dirty="0"/>
              <a:t> Chatterjee, Ali S. Hadi, and Bertram Price</a:t>
            </a:r>
          </a:p>
          <a:p>
            <a:r>
              <a:rPr lang="en-US" dirty="0"/>
              <a:t>• ”Pattern Recognition and Machine Learning” by Christopher M. Bishop</a:t>
            </a:r>
          </a:p>
          <a:p>
            <a:r>
              <a:rPr lang="en-US" dirty="0"/>
              <a:t>• ”Deep Learning” by Ian Goodfellow, Yoshua Bengio, and Aaron Courville</a:t>
            </a:r>
          </a:p>
          <a:p>
            <a:r>
              <a:rPr lang="en-US" dirty="0"/>
              <a:t>• ”The Hundred-Page Machine Learning Book” by Andriy </a:t>
            </a:r>
            <a:r>
              <a:rPr lang="en-US" dirty="0" err="1"/>
              <a:t>Burkov</a:t>
            </a:r>
            <a:endParaRPr lang="en-US" dirty="0"/>
          </a:p>
          <a:p>
            <a:r>
              <a:rPr lang="en-US" dirty="0"/>
              <a:t>• ”Understanding Machine Learning: From Theory to Algorithms” by Shai Shalev-Shwartz</a:t>
            </a:r>
          </a:p>
          <a:p>
            <a:r>
              <a:rPr lang="en-US" dirty="0"/>
              <a:t>and Shai Ben-David</a:t>
            </a:r>
          </a:p>
          <a:p>
            <a:r>
              <a:rPr lang="en-US" dirty="0"/>
              <a:t>• ”Machine Learning for Dummies” by John Paul Mueller and Luca </a:t>
            </a:r>
            <a:r>
              <a:rPr lang="en-US" dirty="0" err="1"/>
              <a:t>Massaron</a:t>
            </a:r>
            <a:endParaRPr lang="en-US" dirty="0"/>
          </a:p>
          <a:p>
            <a:r>
              <a:rPr lang="en-US" dirty="0"/>
              <a:t>• ”Modeling and Forecasting Crime: A Review” by Jeffery T. Walker</a:t>
            </a:r>
          </a:p>
          <a:p>
            <a:r>
              <a:rPr lang="en-US" dirty="0"/>
              <a:t>• ”Time Series Analysis for Crime Prevention: Assessing the Impact of Foot Patrol in Violent</a:t>
            </a:r>
          </a:p>
          <a:p>
            <a:r>
              <a:rPr lang="en-US" dirty="0"/>
              <a:t>Crime Reduction” by Jerry H. Ratcliffe and George E. Tita</a:t>
            </a:r>
          </a:p>
          <a:p>
            <a:r>
              <a:rPr lang="en-US" dirty="0"/>
              <a:t>• ”Time Series Analysis of Crime Rates” by John R. </a:t>
            </a:r>
            <a:r>
              <a:rPr lang="en-US" dirty="0" err="1"/>
              <a:t>Hipp</a:t>
            </a:r>
            <a:r>
              <a:rPr lang="en-US" dirty="0"/>
              <a:t> and Adam </a:t>
            </a:r>
            <a:r>
              <a:rPr lang="en-US" dirty="0" err="1"/>
              <a:t>Boessen</a:t>
            </a:r>
            <a:endParaRPr lang="en-US" dirty="0"/>
          </a:p>
          <a:p>
            <a:r>
              <a:rPr lang="en-US" dirty="0"/>
              <a:t>• ”Forecasting the Future of Predictive Crime Mapping” by Rachel L. Boba</a:t>
            </a:r>
          </a:p>
          <a:p>
            <a:r>
              <a:rPr lang="en-US" dirty="0"/>
              <a:t>• ”Short-Term Forecasting of Crime” by Leslie Kennedy, James D. Green, and Lawrence F.</a:t>
            </a:r>
          </a:p>
          <a:p>
            <a:r>
              <a:rPr lang="en-US" dirty="0"/>
              <a:t>Travis III</a:t>
            </a:r>
          </a:p>
          <a:p>
            <a:r>
              <a:rPr lang="en-US" dirty="0"/>
              <a:t>• ”</a:t>
            </a:r>
            <a:r>
              <a:rPr lang="en-US" dirty="0" err="1"/>
              <a:t>Spatio</a:t>
            </a:r>
            <a:r>
              <a:rPr lang="en-US" dirty="0"/>
              <a:t>-Temporal Crime Hotspots and the Ambient Population” by Rachel L. Boba and</a:t>
            </a:r>
            <a:endParaRPr lang="en-IN" dirty="0"/>
          </a:p>
        </p:txBody>
      </p:sp>
    </p:spTree>
    <p:extLst>
      <p:ext uri="{BB962C8B-B14F-4D97-AF65-F5344CB8AC3E}">
        <p14:creationId xmlns:p14="http://schemas.microsoft.com/office/powerpoint/2010/main" val="1792827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B150A1-140D-327A-4170-3C4F7F882C50}"/>
              </a:ext>
            </a:extLst>
          </p:cNvPr>
          <p:cNvSpPr txBox="1"/>
          <p:nvPr/>
        </p:nvSpPr>
        <p:spPr>
          <a:xfrm>
            <a:off x="1026160" y="1320800"/>
            <a:ext cx="10139680" cy="461665"/>
          </a:xfrm>
          <a:prstGeom prst="rect">
            <a:avLst/>
          </a:prstGeom>
          <a:noFill/>
        </p:spPr>
        <p:txBody>
          <a:bodyPr wrap="square" rtlCol="0">
            <a:spAutoFit/>
          </a:bodyPr>
          <a:lstStyle/>
          <a:p>
            <a:pPr marL="0" indent="0" algn="just">
              <a:buNone/>
            </a:pP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D7CF21E-D849-0B5D-CC4F-8917B768E6C8}"/>
              </a:ext>
            </a:extLst>
          </p:cNvPr>
          <p:cNvSpPr txBox="1"/>
          <p:nvPr/>
        </p:nvSpPr>
        <p:spPr>
          <a:xfrm>
            <a:off x="481781" y="61305"/>
            <a:ext cx="10825316" cy="4524315"/>
          </a:xfrm>
          <a:prstGeom prst="rect">
            <a:avLst/>
          </a:prstGeom>
          <a:noFill/>
        </p:spPr>
        <p:txBody>
          <a:bodyPr wrap="square">
            <a:spAutoFit/>
          </a:bodyPr>
          <a:lstStyle/>
          <a:p>
            <a:r>
              <a:rPr lang="en-IN" dirty="0"/>
              <a:t>• NCRB crime data search links for years 2017 to 2021 in India :</a:t>
            </a:r>
          </a:p>
          <a:p>
            <a:r>
              <a:rPr lang="en-IN" dirty="0"/>
              <a:t>For 2017:Click Here</a:t>
            </a:r>
          </a:p>
          <a:p>
            <a:r>
              <a:rPr lang="en-IN" dirty="0"/>
              <a:t>For 2018:Click Here</a:t>
            </a:r>
          </a:p>
          <a:p>
            <a:r>
              <a:rPr lang="en-IN" dirty="0"/>
              <a:t>For 2019:Click Here</a:t>
            </a:r>
          </a:p>
          <a:p>
            <a:r>
              <a:rPr lang="en-IN" dirty="0"/>
              <a:t>For 2020:Click Here</a:t>
            </a:r>
          </a:p>
          <a:p>
            <a:r>
              <a:rPr lang="en-IN" dirty="0"/>
              <a:t>For 2021:Click Here</a:t>
            </a:r>
          </a:p>
          <a:p>
            <a:r>
              <a:rPr lang="en-IN" dirty="0"/>
              <a:t>• Data search link for literacy rate of females of each state in India: Click Here</a:t>
            </a:r>
          </a:p>
          <a:p>
            <a:r>
              <a:rPr lang="en-IN" dirty="0"/>
              <a:t>• Data search link for workforce participation rate of women of each state in India: Click</a:t>
            </a:r>
          </a:p>
          <a:p>
            <a:r>
              <a:rPr lang="en-IN" dirty="0"/>
              <a:t>Here</a:t>
            </a:r>
          </a:p>
          <a:p>
            <a:r>
              <a:rPr lang="en-IN" dirty="0"/>
              <a:t>• Data search link for police stations of each state in India: Click Here</a:t>
            </a:r>
          </a:p>
          <a:p>
            <a:r>
              <a:rPr lang="en-IN" dirty="0"/>
              <a:t>• Data search link for the female population of each state in India: Click Here</a:t>
            </a:r>
          </a:p>
          <a:p>
            <a:r>
              <a:rPr lang="en-IN" dirty="0"/>
              <a:t>• Data search link for the urbanization rate of each state in India: Click Here</a:t>
            </a:r>
          </a:p>
          <a:p>
            <a:r>
              <a:rPr lang="en-IN" dirty="0"/>
              <a:t>• Crime in India: specification and estimation of violent crime index published in Journal of</a:t>
            </a:r>
          </a:p>
          <a:p>
            <a:r>
              <a:rPr lang="en-IN" dirty="0"/>
              <a:t>Productivity Analysis: Click Here</a:t>
            </a:r>
          </a:p>
          <a:p>
            <a:r>
              <a:rPr lang="en-IN" dirty="0"/>
              <a:t>• Analysis of Growth and Identifications of the Determinants of Crime against Women:</a:t>
            </a:r>
          </a:p>
          <a:p>
            <a:r>
              <a:rPr lang="en-IN" dirty="0"/>
              <a:t>Insight from India published in Journal of International Women’s Studies : Click Here</a:t>
            </a:r>
          </a:p>
        </p:txBody>
      </p:sp>
    </p:spTree>
    <p:extLst>
      <p:ext uri="{BB962C8B-B14F-4D97-AF65-F5344CB8AC3E}">
        <p14:creationId xmlns:p14="http://schemas.microsoft.com/office/powerpoint/2010/main" val="537258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6AE1F-1C2D-39F6-0D2B-2E216A5A6FBF}"/>
              </a:ext>
            </a:extLst>
          </p:cNvPr>
          <p:cNvSpPr>
            <a:spLocks noGrp="1"/>
          </p:cNvSpPr>
          <p:nvPr>
            <p:ph type="title"/>
          </p:nvPr>
        </p:nvSpPr>
        <p:spPr>
          <a:xfrm>
            <a:off x="838200" y="365125"/>
            <a:ext cx="10515600" cy="701675"/>
          </a:xfrm>
        </p:spPr>
        <p:txBody>
          <a:bodyPr/>
          <a:lstStyle/>
          <a:p>
            <a:pPr marL="571500" indent="-571500">
              <a:buClr>
                <a:schemeClr val="accent2"/>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4B150A1-140D-327A-4170-3C4F7F882C50}"/>
              </a:ext>
            </a:extLst>
          </p:cNvPr>
          <p:cNvSpPr txBox="1"/>
          <p:nvPr/>
        </p:nvSpPr>
        <p:spPr>
          <a:xfrm>
            <a:off x="1026160" y="1615440"/>
            <a:ext cx="10139680" cy="378565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Violence against women, defined by the United Nations as any gender-based act resulting in, or likely to result in, physical, sexual, or mental harm, constitutes a  severe violation of human rights. It affects women of all ages, castes, and creeds, presenting a widespread public health concern. The repercussions of such violence extend across short-, medium-, and long-term horizons impacting both physical and mental well-being. Beyond individual suffering, the societal and economic ramifications are profound. This issue is entrenched in social, economic, developmental, legal, educational, human rights, and health contexts, contributing to morbidity and mortality among women. The International Day for the Elimination of Violence Against Women, observed on November 25th annually, highlights the persistent challenge. Despite efforts, violence against women impedes progress toward equality, development, peace, and the realization of women’s and girls’ human rights.</a:t>
            </a: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4434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6AE1F-1C2D-39F6-0D2B-2E216A5A6FBF}"/>
              </a:ext>
            </a:extLst>
          </p:cNvPr>
          <p:cNvSpPr>
            <a:spLocks noGrp="1"/>
          </p:cNvSpPr>
          <p:nvPr>
            <p:ph type="title"/>
          </p:nvPr>
        </p:nvSpPr>
        <p:spPr>
          <a:xfrm>
            <a:off x="838200" y="365125"/>
            <a:ext cx="10515600" cy="701675"/>
          </a:xfrm>
        </p:spPr>
        <p:txBody>
          <a:bodyPr/>
          <a:lstStyle/>
          <a:p>
            <a:pPr marL="571500" indent="-571500">
              <a:buClr>
                <a:schemeClr val="accent2"/>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OBJECTIVE</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4B150A1-140D-327A-4170-3C4F7F882C50}"/>
              </a:ext>
            </a:extLst>
          </p:cNvPr>
          <p:cNvSpPr txBox="1"/>
          <p:nvPr/>
        </p:nvSpPr>
        <p:spPr>
          <a:xfrm>
            <a:off x="1026160" y="1320799"/>
            <a:ext cx="10054795" cy="3046988"/>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Comparing the crimes against women mentioned previously and the overall crime of the country for 5 years, from 2017 to 2021 i.e.; whether each crimes against Women have increased or decreased.</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Graphical observation total number of crimes and a state-wise comparison of Crimes against Women in India in 2021.</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Analysis of effects of different social variables on the total number of crimes per lakh population by regression analysis.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Forecasting of crimes for future time points, if it is possible.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1850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6AE1F-1C2D-39F6-0D2B-2E216A5A6FBF}"/>
              </a:ext>
            </a:extLst>
          </p:cNvPr>
          <p:cNvSpPr>
            <a:spLocks noGrp="1"/>
          </p:cNvSpPr>
          <p:nvPr>
            <p:ph type="title"/>
          </p:nvPr>
        </p:nvSpPr>
        <p:spPr>
          <a:xfrm>
            <a:off x="838200" y="365125"/>
            <a:ext cx="10515600" cy="701675"/>
          </a:xfrm>
        </p:spPr>
        <p:txBody>
          <a:bodyPr>
            <a:normAutofit/>
          </a:bodyPr>
          <a:lstStyle/>
          <a:p>
            <a:pPr marL="571500" indent="-571500">
              <a:buClr>
                <a:schemeClr val="accent2"/>
              </a:buClr>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DATA DESCRIPTION</a:t>
            </a:r>
            <a:endParaRPr lang="en-IN" sz="3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C424C0E-6FAF-2C54-F3CA-B0B2BC5C56DE}"/>
              </a:ext>
            </a:extLst>
          </p:cNvPr>
          <p:cNvSpPr txBox="1"/>
          <p:nvPr/>
        </p:nvSpPr>
        <p:spPr>
          <a:xfrm>
            <a:off x="1087120" y="1290320"/>
            <a:ext cx="10266680" cy="646331"/>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We have collected data on Crime against Women in India of different States from 2017 to 2021 including police station and the data of  census of  2011.</a:t>
            </a:r>
          </a:p>
        </p:txBody>
      </p:sp>
      <p:sp>
        <p:nvSpPr>
          <p:cNvPr id="6" name="TextBox 5">
            <a:extLst>
              <a:ext uri="{FF2B5EF4-FFF2-40B4-BE49-F238E27FC236}">
                <a16:creationId xmlns:a16="http://schemas.microsoft.com/office/drawing/2014/main" id="{3CEE19F8-28CE-77BF-3672-05E9213E92F9}"/>
              </a:ext>
            </a:extLst>
          </p:cNvPr>
          <p:cNvSpPr txBox="1"/>
          <p:nvPr/>
        </p:nvSpPr>
        <p:spPr>
          <a:xfrm>
            <a:off x="1087120" y="3429000"/>
            <a:ext cx="9570720" cy="2031325"/>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 Y= total number of registered crimes against women per lakh female population</a:t>
            </a:r>
          </a:p>
          <a:p>
            <a:r>
              <a:rPr lang="en-US" sz="1800" dirty="0">
                <a:latin typeface="Times New Roman" panose="02020603050405020304" pitchFamily="18" charset="0"/>
                <a:cs typeface="Times New Roman" panose="02020603050405020304" pitchFamily="18" charset="0"/>
              </a:rPr>
              <a:t>• X1= Percentage of female population</a:t>
            </a:r>
          </a:p>
          <a:p>
            <a:r>
              <a:rPr lang="en-US" sz="1800" dirty="0">
                <a:latin typeface="Times New Roman" panose="02020603050405020304" pitchFamily="18" charset="0"/>
                <a:cs typeface="Times New Roman" panose="02020603050405020304" pitchFamily="18" charset="0"/>
              </a:rPr>
              <a:t>• X2= Female literacy rate</a:t>
            </a:r>
          </a:p>
          <a:p>
            <a:r>
              <a:rPr lang="en-US" sz="1800" dirty="0">
                <a:latin typeface="Times New Roman" panose="02020603050405020304" pitchFamily="18" charset="0"/>
                <a:cs typeface="Times New Roman" panose="02020603050405020304" pitchFamily="18" charset="0"/>
              </a:rPr>
              <a:t>• X3= Work force participation rate of female</a:t>
            </a:r>
          </a:p>
          <a:p>
            <a:r>
              <a:rPr lang="en-US" sz="1800" dirty="0">
                <a:latin typeface="Times New Roman" panose="02020603050405020304" pitchFamily="18" charset="0"/>
                <a:cs typeface="Times New Roman" panose="02020603050405020304" pitchFamily="18" charset="0"/>
              </a:rPr>
              <a:t>• X4= Number of police stations per lakh female population</a:t>
            </a:r>
          </a:p>
          <a:p>
            <a:r>
              <a:rPr lang="en-US" sz="1800" dirty="0">
                <a:latin typeface="Times New Roman" panose="02020603050405020304" pitchFamily="18" charset="0"/>
                <a:cs typeface="Times New Roman" panose="02020603050405020304" pitchFamily="18" charset="0"/>
              </a:rPr>
              <a:t>• X5= Urbanization rate workforce</a:t>
            </a:r>
            <a:endParaRPr lang="en-IN" sz="1800" dirty="0">
              <a:latin typeface="Times New Roman" panose="02020603050405020304" pitchFamily="18" charset="0"/>
              <a:cs typeface="Times New Roman" panose="02020603050405020304" pitchFamily="18" charset="0"/>
            </a:endParaRPr>
          </a:p>
          <a:p>
            <a:endParaRPr lang="en-IN" dirty="0"/>
          </a:p>
        </p:txBody>
      </p:sp>
      <p:pic>
        <p:nvPicPr>
          <p:cNvPr id="10" name="Picture 9">
            <a:extLst>
              <a:ext uri="{FF2B5EF4-FFF2-40B4-BE49-F238E27FC236}">
                <a16:creationId xmlns:a16="http://schemas.microsoft.com/office/drawing/2014/main" id="{DAA52495-5AC3-6A28-8380-8E269AC959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120" y="2160171"/>
            <a:ext cx="9802593" cy="1143160"/>
          </a:xfrm>
          <a:prstGeom prst="rect">
            <a:avLst/>
          </a:prstGeom>
        </p:spPr>
      </p:pic>
    </p:spTree>
    <p:extLst>
      <p:ext uri="{BB962C8B-B14F-4D97-AF65-F5344CB8AC3E}">
        <p14:creationId xmlns:p14="http://schemas.microsoft.com/office/powerpoint/2010/main" val="1109367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6AE1F-1C2D-39F6-0D2B-2E216A5A6FBF}"/>
              </a:ext>
            </a:extLst>
          </p:cNvPr>
          <p:cNvSpPr>
            <a:spLocks noGrp="1"/>
          </p:cNvSpPr>
          <p:nvPr>
            <p:ph type="title"/>
          </p:nvPr>
        </p:nvSpPr>
        <p:spPr>
          <a:xfrm>
            <a:off x="838200" y="365125"/>
            <a:ext cx="10515600" cy="701675"/>
          </a:xfrm>
        </p:spPr>
        <p:txBody>
          <a:bodyPr>
            <a:normAutofit/>
          </a:bodyPr>
          <a:lstStyle/>
          <a:p>
            <a:pPr marL="571500" indent="-571500">
              <a:buClr>
                <a:schemeClr val="accent2"/>
              </a:buClr>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METHODOLOGY</a:t>
            </a:r>
          </a:p>
        </p:txBody>
      </p:sp>
      <p:sp>
        <p:nvSpPr>
          <p:cNvPr id="3" name="TextBox 2">
            <a:extLst>
              <a:ext uri="{FF2B5EF4-FFF2-40B4-BE49-F238E27FC236}">
                <a16:creationId xmlns:a16="http://schemas.microsoft.com/office/drawing/2014/main" id="{04B150A1-140D-327A-4170-3C4F7F882C50}"/>
              </a:ext>
            </a:extLst>
          </p:cNvPr>
          <p:cNvSpPr txBox="1"/>
          <p:nvPr/>
        </p:nvSpPr>
        <p:spPr>
          <a:xfrm>
            <a:off x="1026160" y="1320800"/>
            <a:ext cx="10139680" cy="461665"/>
          </a:xfrm>
          <a:prstGeom prst="rect">
            <a:avLst/>
          </a:prstGeom>
          <a:noFill/>
        </p:spPr>
        <p:txBody>
          <a:bodyPr wrap="square" rtlCol="0">
            <a:spAutoFit/>
          </a:bodyPr>
          <a:lstStyle/>
          <a:p>
            <a:pPr marL="0" indent="0" algn="just">
              <a:buNone/>
            </a:pP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A288468-67AA-1687-DDBB-11E6ED031575}"/>
              </a:ext>
            </a:extLst>
          </p:cNvPr>
          <p:cNvSpPr txBox="1"/>
          <p:nvPr/>
        </p:nvSpPr>
        <p:spPr>
          <a:xfrm>
            <a:off x="660400" y="1158240"/>
            <a:ext cx="10693400" cy="4708981"/>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1.   To analyze the incidence of each crime graphically, a line diagram is used. In the line diagrams the total number of crimes is plotted against 5 years are 2017 to 2021. The line diagrams are shown for each of the five crimes mentioned previously and also for the total number of crimes against women in India.</a:t>
            </a:r>
          </a:p>
          <a:p>
            <a:r>
              <a:rPr lang="en-US" sz="2000" dirty="0">
                <a:latin typeface="Times New Roman" panose="02020603050405020304" pitchFamily="18" charset="0"/>
                <a:cs typeface="Times New Roman" panose="02020603050405020304" pitchFamily="18" charset="0"/>
              </a:rPr>
              <a:t>2.   To do a graphical analysis of the data on crime against women in 2021 the following plots are used</a:t>
            </a:r>
          </a:p>
          <a:p>
            <a:pPr marL="0" indent="0">
              <a:buNone/>
            </a:pPr>
            <a:r>
              <a:rPr lang="en-US" sz="2000" dirty="0">
                <a:latin typeface="Times New Roman" panose="02020603050405020304" pitchFamily="18" charset="0"/>
                <a:cs typeface="Times New Roman" panose="02020603050405020304" pitchFamily="18" charset="0"/>
              </a:rPr>
              <a:t>	a)  Using a pie chart, the proportion of crimes to the total number of crimes for each of the 	five crimes is shown.</a:t>
            </a:r>
          </a:p>
          <a:p>
            <a:pPr marL="0" indent="0">
              <a:buNone/>
            </a:pPr>
            <a:r>
              <a:rPr lang="en-US" sz="2000" dirty="0">
                <a:latin typeface="Times New Roman" panose="02020603050405020304" pitchFamily="18" charset="0"/>
                <a:cs typeface="Times New Roman" panose="02020603050405020304" pitchFamily="18" charset="0"/>
              </a:rPr>
              <a:t>	b)  Using a Histogram bar diagram, the total number of crimes against women is plotted 	against the states to get a comparison between the states.</a:t>
            </a:r>
          </a:p>
          <a:p>
            <a:r>
              <a:rPr lang="en-US" sz="2000" dirty="0">
                <a:latin typeface="Times New Roman" panose="02020603050405020304" pitchFamily="18" charset="0"/>
                <a:cs typeface="Times New Roman" panose="02020603050405020304" pitchFamily="18" charset="0"/>
              </a:rPr>
              <a:t>3.  To investigate the effect of different social variables on the total number of crimes against women per lakh population, ordinary least squares (OLS) are applied to the cross-sectional data of 2021. Here crime is taken as an error-contaminated variable considering the possibility of underreporting and OLS is applied to an econometric model.</a:t>
            </a:r>
          </a:p>
          <a:p>
            <a:pPr marL="0" indent="0">
              <a:buNone/>
            </a:pPr>
            <a:r>
              <a:rPr lang="en-US" sz="2000" dirty="0">
                <a:latin typeface="Times New Roman" panose="02020603050405020304" pitchFamily="18" charset="0"/>
                <a:cs typeface="Times New Roman" panose="02020603050405020304" pitchFamily="18" charset="0"/>
              </a:rPr>
              <a:t>4.  Next, different measures and tests are applied to verify the randomness of the data. And is tried to forecast it, if it is possible.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5860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6AE1F-1C2D-39F6-0D2B-2E216A5A6FBF}"/>
              </a:ext>
            </a:extLst>
          </p:cNvPr>
          <p:cNvSpPr>
            <a:spLocks noGrp="1"/>
          </p:cNvSpPr>
          <p:nvPr>
            <p:ph type="title"/>
          </p:nvPr>
        </p:nvSpPr>
        <p:spPr>
          <a:xfrm>
            <a:off x="838200" y="365125"/>
            <a:ext cx="10515600" cy="701675"/>
          </a:xfrm>
        </p:spPr>
        <p:txBody>
          <a:bodyPr/>
          <a:lstStyle/>
          <a:p>
            <a:pPr marL="571500" indent="-571500">
              <a:buClr>
                <a:schemeClr val="accent2"/>
              </a:buCl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Data visualization</a:t>
            </a:r>
          </a:p>
        </p:txBody>
      </p:sp>
      <p:sp>
        <p:nvSpPr>
          <p:cNvPr id="3" name="TextBox 2">
            <a:extLst>
              <a:ext uri="{FF2B5EF4-FFF2-40B4-BE49-F238E27FC236}">
                <a16:creationId xmlns:a16="http://schemas.microsoft.com/office/drawing/2014/main" id="{04B150A1-140D-327A-4170-3C4F7F882C50}"/>
              </a:ext>
            </a:extLst>
          </p:cNvPr>
          <p:cNvSpPr txBox="1"/>
          <p:nvPr/>
        </p:nvSpPr>
        <p:spPr>
          <a:xfrm>
            <a:off x="1026160" y="1320800"/>
            <a:ext cx="10139680" cy="461665"/>
          </a:xfrm>
          <a:prstGeom prst="rect">
            <a:avLst/>
          </a:prstGeom>
          <a:noFill/>
        </p:spPr>
        <p:txBody>
          <a:bodyPr wrap="square" rtlCol="0">
            <a:spAutoFit/>
          </a:bodyPr>
          <a:lstStyle/>
          <a:p>
            <a:pPr marL="0" indent="0" algn="just">
              <a:buNone/>
            </a:pP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0D7E84D-B10B-6367-F52B-C0AB22350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066801"/>
            <a:ext cx="5257800" cy="2739652"/>
          </a:xfrm>
          <a:prstGeom prst="rect">
            <a:avLst/>
          </a:prstGeom>
        </p:spPr>
      </p:pic>
      <p:pic>
        <p:nvPicPr>
          <p:cNvPr id="7" name="Picture 6">
            <a:extLst>
              <a:ext uri="{FF2B5EF4-FFF2-40B4-BE49-F238E27FC236}">
                <a16:creationId xmlns:a16="http://schemas.microsoft.com/office/drawing/2014/main" id="{423FE886-A474-6EC6-D6E5-9EE6408EF0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4552" y="3806453"/>
            <a:ext cx="5465419" cy="2920545"/>
          </a:xfrm>
          <a:prstGeom prst="rect">
            <a:avLst/>
          </a:prstGeom>
        </p:spPr>
      </p:pic>
      <p:sp>
        <p:nvSpPr>
          <p:cNvPr id="4" name="TextBox 3">
            <a:extLst>
              <a:ext uri="{FF2B5EF4-FFF2-40B4-BE49-F238E27FC236}">
                <a16:creationId xmlns:a16="http://schemas.microsoft.com/office/drawing/2014/main" id="{9FE87EDE-6170-A405-F8A4-127EF140A8F6}"/>
              </a:ext>
            </a:extLst>
          </p:cNvPr>
          <p:cNvSpPr txBox="1"/>
          <p:nvPr/>
        </p:nvSpPr>
        <p:spPr>
          <a:xfrm>
            <a:off x="6488349" y="1066800"/>
            <a:ext cx="5041622" cy="1754326"/>
          </a:xfrm>
          <a:prstGeom prst="rect">
            <a:avLst/>
          </a:prstGeom>
          <a:noFill/>
        </p:spPr>
        <p:txBody>
          <a:bodyPr wrap="square" rtlCol="0">
            <a:spAutoFit/>
          </a:bodyPr>
          <a:lstStyle/>
          <a:p>
            <a:r>
              <a:rPr lang="en-US" dirty="0"/>
              <a:t>Figure 1: The total number of registered incidents of rape cases has exhibited a continuous increase since the year 2017 to 2018, reaching its peak in 2018 and then slightly decreased in between 2018 to 2019, and decreased in 2020 due to the pandemic effect and then started continuously increasing.</a:t>
            </a:r>
          </a:p>
        </p:txBody>
      </p:sp>
      <p:sp>
        <p:nvSpPr>
          <p:cNvPr id="6" name="TextBox 5">
            <a:extLst>
              <a:ext uri="{FF2B5EF4-FFF2-40B4-BE49-F238E27FC236}">
                <a16:creationId xmlns:a16="http://schemas.microsoft.com/office/drawing/2014/main" id="{F29C0FC2-428F-77C6-7F4D-55B2E1FB01CF}"/>
              </a:ext>
            </a:extLst>
          </p:cNvPr>
          <p:cNvSpPr txBox="1"/>
          <p:nvPr/>
        </p:nvSpPr>
        <p:spPr>
          <a:xfrm>
            <a:off x="1026160" y="4387174"/>
            <a:ext cx="4946623" cy="2031325"/>
          </a:xfrm>
          <a:prstGeom prst="rect">
            <a:avLst/>
          </a:prstGeom>
          <a:noFill/>
        </p:spPr>
        <p:txBody>
          <a:bodyPr wrap="square" rtlCol="0">
            <a:spAutoFit/>
          </a:bodyPr>
          <a:lstStyle/>
          <a:p>
            <a:r>
              <a:rPr lang="en-US" dirty="0"/>
              <a:t>Figure 2: The total number of registered incidents of Kidnapping has exhibited a continuous</a:t>
            </a:r>
          </a:p>
          <a:p>
            <a:r>
              <a:rPr lang="en-US" dirty="0"/>
              <a:t>increase since the year 2017 to 2018, reaching its peak in 2018 and then slightly decreasing between 2018 to 2019, and completely decreasing in 2020 due to the pandemic effect and then started continuously increasing.</a:t>
            </a:r>
            <a:endParaRPr lang="en-IN" dirty="0"/>
          </a:p>
        </p:txBody>
      </p:sp>
    </p:spTree>
    <p:extLst>
      <p:ext uri="{BB962C8B-B14F-4D97-AF65-F5344CB8AC3E}">
        <p14:creationId xmlns:p14="http://schemas.microsoft.com/office/powerpoint/2010/main" val="3867808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B150A1-140D-327A-4170-3C4F7F882C50}"/>
              </a:ext>
            </a:extLst>
          </p:cNvPr>
          <p:cNvSpPr txBox="1"/>
          <p:nvPr/>
        </p:nvSpPr>
        <p:spPr>
          <a:xfrm>
            <a:off x="1026160" y="1320800"/>
            <a:ext cx="10139680" cy="461665"/>
          </a:xfrm>
          <a:prstGeom prst="rect">
            <a:avLst/>
          </a:prstGeom>
          <a:noFill/>
        </p:spPr>
        <p:txBody>
          <a:bodyPr wrap="square" rtlCol="0">
            <a:spAutoFit/>
          </a:bodyPr>
          <a:lstStyle/>
          <a:p>
            <a:pPr marL="0" indent="0" algn="just">
              <a:buNone/>
            </a:pP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A0096DB-3271-735F-9193-27BE5B444C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068" y="368683"/>
            <a:ext cx="5726984" cy="3060317"/>
          </a:xfrm>
          <a:prstGeom prst="rect">
            <a:avLst/>
          </a:prstGeom>
        </p:spPr>
      </p:pic>
      <p:pic>
        <p:nvPicPr>
          <p:cNvPr id="6" name="Picture 5">
            <a:extLst>
              <a:ext uri="{FF2B5EF4-FFF2-40B4-BE49-F238E27FC236}">
                <a16:creationId xmlns:a16="http://schemas.microsoft.com/office/drawing/2014/main" id="{83534A83-6169-8D74-233E-AF7C39CE5C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570774"/>
            <a:ext cx="5726984" cy="3009524"/>
          </a:xfrm>
          <a:prstGeom prst="rect">
            <a:avLst/>
          </a:prstGeom>
        </p:spPr>
      </p:pic>
      <p:sp>
        <p:nvSpPr>
          <p:cNvPr id="2" name="TextBox 1">
            <a:extLst>
              <a:ext uri="{FF2B5EF4-FFF2-40B4-BE49-F238E27FC236}">
                <a16:creationId xmlns:a16="http://schemas.microsoft.com/office/drawing/2014/main" id="{AF60D6B8-D96A-AFFA-9022-7581814D09F3}"/>
              </a:ext>
            </a:extLst>
          </p:cNvPr>
          <p:cNvSpPr txBox="1"/>
          <p:nvPr/>
        </p:nvSpPr>
        <p:spPr>
          <a:xfrm>
            <a:off x="6682902" y="729574"/>
            <a:ext cx="5140082" cy="1200329"/>
          </a:xfrm>
          <a:prstGeom prst="rect">
            <a:avLst/>
          </a:prstGeom>
          <a:noFill/>
        </p:spPr>
        <p:txBody>
          <a:bodyPr wrap="square" rtlCol="0">
            <a:spAutoFit/>
          </a:bodyPr>
          <a:lstStyle/>
          <a:p>
            <a:r>
              <a:rPr lang="en-US" dirty="0"/>
              <a:t>Figure 3: The total number of registered incidents of </a:t>
            </a:r>
            <a:r>
              <a:rPr lang="en-US" dirty="0" err="1"/>
              <a:t>Dowrey</a:t>
            </a:r>
            <a:r>
              <a:rPr lang="en-US" dirty="0"/>
              <a:t> Death has exhibited a sudden downfall since the year 2017 to 2018, and since then it has continuously decreased till 2021.</a:t>
            </a:r>
            <a:endParaRPr lang="en-IN" dirty="0"/>
          </a:p>
        </p:txBody>
      </p:sp>
      <p:sp>
        <p:nvSpPr>
          <p:cNvPr id="4" name="TextBox 3">
            <a:extLst>
              <a:ext uri="{FF2B5EF4-FFF2-40B4-BE49-F238E27FC236}">
                <a16:creationId xmlns:a16="http://schemas.microsoft.com/office/drawing/2014/main" id="{FC82661F-8588-0317-08E2-E95744409C2A}"/>
              </a:ext>
            </a:extLst>
          </p:cNvPr>
          <p:cNvSpPr txBox="1"/>
          <p:nvPr/>
        </p:nvSpPr>
        <p:spPr>
          <a:xfrm>
            <a:off x="601068" y="4260715"/>
            <a:ext cx="5303621" cy="1754326"/>
          </a:xfrm>
          <a:prstGeom prst="rect">
            <a:avLst/>
          </a:prstGeom>
          <a:noFill/>
        </p:spPr>
        <p:txBody>
          <a:bodyPr wrap="square" rtlCol="0">
            <a:spAutoFit/>
          </a:bodyPr>
          <a:lstStyle/>
          <a:p>
            <a:r>
              <a:rPr lang="en-US" dirty="0"/>
              <a:t>Figure 4: The total number of registered incidents of Acid Attacks has exhibited a continuous decrease since the year 2017 to 2018, reaching its peak in 2019 then a sudden downfall Between 2019 to 2020 due to the pandemic situation, and since then it has remained the same as 2020.</a:t>
            </a:r>
            <a:endParaRPr lang="en-IN" dirty="0"/>
          </a:p>
        </p:txBody>
      </p:sp>
    </p:spTree>
    <p:extLst>
      <p:ext uri="{BB962C8B-B14F-4D97-AF65-F5344CB8AC3E}">
        <p14:creationId xmlns:p14="http://schemas.microsoft.com/office/powerpoint/2010/main" val="943956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B150A1-140D-327A-4170-3C4F7F882C50}"/>
              </a:ext>
            </a:extLst>
          </p:cNvPr>
          <p:cNvSpPr txBox="1"/>
          <p:nvPr/>
        </p:nvSpPr>
        <p:spPr>
          <a:xfrm>
            <a:off x="1026160" y="1320800"/>
            <a:ext cx="10139680" cy="461665"/>
          </a:xfrm>
          <a:prstGeom prst="rect">
            <a:avLst/>
          </a:prstGeom>
          <a:noFill/>
        </p:spPr>
        <p:txBody>
          <a:bodyPr wrap="square" rtlCol="0">
            <a:spAutoFit/>
          </a:bodyPr>
          <a:lstStyle/>
          <a:p>
            <a:pPr marL="0" indent="0" algn="just">
              <a:buNone/>
            </a:pP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5909BCC-8B74-8E0D-05CA-B7DABA56FC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016" y="265004"/>
            <a:ext cx="5726984" cy="3034921"/>
          </a:xfrm>
          <a:prstGeom prst="rect">
            <a:avLst/>
          </a:prstGeom>
        </p:spPr>
      </p:pic>
      <p:sp>
        <p:nvSpPr>
          <p:cNvPr id="4" name="TextBox 3">
            <a:extLst>
              <a:ext uri="{FF2B5EF4-FFF2-40B4-BE49-F238E27FC236}">
                <a16:creationId xmlns:a16="http://schemas.microsoft.com/office/drawing/2014/main" id="{47CE7238-935A-8736-B77A-E1BC66D9AFF2}"/>
              </a:ext>
            </a:extLst>
          </p:cNvPr>
          <p:cNvSpPr txBox="1"/>
          <p:nvPr/>
        </p:nvSpPr>
        <p:spPr>
          <a:xfrm>
            <a:off x="4659549" y="3745149"/>
            <a:ext cx="6506291" cy="1477328"/>
          </a:xfrm>
          <a:prstGeom prst="rect">
            <a:avLst/>
          </a:prstGeom>
          <a:noFill/>
        </p:spPr>
        <p:txBody>
          <a:bodyPr wrap="square" rtlCol="0">
            <a:spAutoFit/>
          </a:bodyPr>
          <a:lstStyle/>
          <a:p>
            <a:r>
              <a:rPr lang="en-US" dirty="0"/>
              <a:t>Figure 5: The total number of registered incidents of Human Trafficking has exhibited a continuous increase since the year 2017 to 2019 reaching its peak in 2019 then a sudden downfall in</a:t>
            </a:r>
          </a:p>
          <a:p>
            <a:r>
              <a:rPr lang="en-US" dirty="0"/>
              <a:t>between 2019 to 2020 due to the pandemic situation, and since then it has continuously increased until 2021.</a:t>
            </a:r>
            <a:endParaRPr lang="en-IN" dirty="0"/>
          </a:p>
        </p:txBody>
      </p:sp>
    </p:spTree>
    <p:extLst>
      <p:ext uri="{BB962C8B-B14F-4D97-AF65-F5344CB8AC3E}">
        <p14:creationId xmlns:p14="http://schemas.microsoft.com/office/powerpoint/2010/main" val="1243961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6AE1F-1C2D-39F6-0D2B-2E216A5A6FBF}"/>
              </a:ext>
            </a:extLst>
          </p:cNvPr>
          <p:cNvSpPr>
            <a:spLocks noGrp="1"/>
          </p:cNvSpPr>
          <p:nvPr>
            <p:ph type="title"/>
          </p:nvPr>
        </p:nvSpPr>
        <p:spPr>
          <a:xfrm>
            <a:off x="838200" y="365125"/>
            <a:ext cx="10515600" cy="701675"/>
          </a:xfrm>
        </p:spPr>
        <p:txBody>
          <a:bodyPr>
            <a:normAutofit/>
          </a:bodyPr>
          <a:lstStyle/>
          <a:p>
            <a:pPr marL="457200" indent="-457200">
              <a:buClr>
                <a:schemeClr val="accent2"/>
              </a:buClr>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Graphical Representation</a:t>
            </a:r>
          </a:p>
        </p:txBody>
      </p:sp>
      <p:sp>
        <p:nvSpPr>
          <p:cNvPr id="3" name="TextBox 2">
            <a:extLst>
              <a:ext uri="{FF2B5EF4-FFF2-40B4-BE49-F238E27FC236}">
                <a16:creationId xmlns:a16="http://schemas.microsoft.com/office/drawing/2014/main" id="{04B150A1-140D-327A-4170-3C4F7F882C50}"/>
              </a:ext>
            </a:extLst>
          </p:cNvPr>
          <p:cNvSpPr txBox="1"/>
          <p:nvPr/>
        </p:nvSpPr>
        <p:spPr>
          <a:xfrm>
            <a:off x="1026160" y="1320800"/>
            <a:ext cx="10139680" cy="461665"/>
          </a:xfrm>
          <a:prstGeom prst="rect">
            <a:avLst/>
          </a:prstGeom>
          <a:noFill/>
        </p:spPr>
        <p:txBody>
          <a:bodyPr wrap="square" rtlCol="0">
            <a:spAutoFit/>
          </a:bodyPr>
          <a:lstStyle/>
          <a:p>
            <a:pPr marL="0" indent="0" algn="just">
              <a:buNone/>
            </a:pP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F2EA15C-4500-702D-31AA-2D94026146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714" y="1066801"/>
            <a:ext cx="5464286" cy="2905760"/>
          </a:xfrm>
          <a:prstGeom prst="rect">
            <a:avLst/>
          </a:prstGeom>
        </p:spPr>
      </p:pic>
      <p:pic>
        <p:nvPicPr>
          <p:cNvPr id="6" name="Picture 5">
            <a:extLst>
              <a:ext uri="{FF2B5EF4-FFF2-40B4-BE49-F238E27FC236}">
                <a16:creationId xmlns:a16="http://schemas.microsoft.com/office/drawing/2014/main" id="{7D6C19D3-E1A0-242E-3D2C-A96C7B4794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8734" y="3429000"/>
            <a:ext cx="5093636" cy="3058649"/>
          </a:xfrm>
          <a:prstGeom prst="rect">
            <a:avLst/>
          </a:prstGeom>
        </p:spPr>
      </p:pic>
      <p:sp>
        <p:nvSpPr>
          <p:cNvPr id="5" name="TextBox 4">
            <a:extLst>
              <a:ext uri="{FF2B5EF4-FFF2-40B4-BE49-F238E27FC236}">
                <a16:creationId xmlns:a16="http://schemas.microsoft.com/office/drawing/2014/main" id="{2870975D-5535-67F9-74AF-137EC00FDBAD}"/>
              </a:ext>
            </a:extLst>
          </p:cNvPr>
          <p:cNvSpPr txBox="1"/>
          <p:nvPr/>
        </p:nvSpPr>
        <p:spPr>
          <a:xfrm>
            <a:off x="6498077" y="1196502"/>
            <a:ext cx="5214293" cy="2031325"/>
          </a:xfrm>
          <a:prstGeom prst="rect">
            <a:avLst/>
          </a:prstGeom>
          <a:noFill/>
        </p:spPr>
        <p:txBody>
          <a:bodyPr wrap="square" rtlCol="0">
            <a:spAutoFit/>
          </a:bodyPr>
          <a:lstStyle/>
          <a:p>
            <a:r>
              <a:rPr lang="en-US" dirty="0"/>
              <a:t>Figure 6: In 2021, the highest number of crimes against women occurred in Uttar Pradesh.</a:t>
            </a:r>
          </a:p>
          <a:p>
            <a:r>
              <a:rPr lang="en-US" dirty="0"/>
              <a:t>Rajasthan got the 2nd position, followed by Maharashtra in the 3rd position. West Bengal got</a:t>
            </a:r>
          </a:p>
          <a:p>
            <a:r>
              <a:rPr lang="en-US" dirty="0"/>
              <a:t>the 4th position, while Odisha ranked the 5th position in the total number of crimes against</a:t>
            </a:r>
          </a:p>
          <a:p>
            <a:r>
              <a:rPr lang="en-US" dirty="0"/>
              <a:t>women in 2021.</a:t>
            </a:r>
            <a:endParaRPr lang="en-IN" dirty="0"/>
          </a:p>
        </p:txBody>
      </p:sp>
      <p:sp>
        <p:nvSpPr>
          <p:cNvPr id="9" name="TextBox 8">
            <a:extLst>
              <a:ext uri="{FF2B5EF4-FFF2-40B4-BE49-F238E27FC236}">
                <a16:creationId xmlns:a16="http://schemas.microsoft.com/office/drawing/2014/main" id="{FDC5E745-6488-2DA2-C186-3D72CEE8769C}"/>
              </a:ext>
            </a:extLst>
          </p:cNvPr>
          <p:cNvSpPr txBox="1"/>
          <p:nvPr/>
        </p:nvSpPr>
        <p:spPr>
          <a:xfrm>
            <a:off x="719847" y="4503906"/>
            <a:ext cx="5464286" cy="1200329"/>
          </a:xfrm>
          <a:prstGeom prst="rect">
            <a:avLst/>
          </a:prstGeom>
          <a:noFill/>
        </p:spPr>
        <p:txBody>
          <a:bodyPr wrap="square" rtlCol="0">
            <a:spAutoFit/>
          </a:bodyPr>
          <a:lstStyle/>
          <a:p>
            <a:r>
              <a:rPr lang="en-US" dirty="0"/>
              <a:t>Figure 7: In 2021, it can be concluded that among the five crimes against women, Kidnapping holds the largest proportion, followed by Rape Cases and then </a:t>
            </a:r>
            <a:r>
              <a:rPr lang="en-US" dirty="0" err="1"/>
              <a:t>Dowrey</a:t>
            </a:r>
            <a:r>
              <a:rPr lang="en-US" dirty="0"/>
              <a:t> Death, Human Trafficking, and Acid Attacks respectively.</a:t>
            </a:r>
            <a:endParaRPr lang="en-IN" dirty="0"/>
          </a:p>
        </p:txBody>
      </p:sp>
    </p:spTree>
    <p:extLst>
      <p:ext uri="{BB962C8B-B14F-4D97-AF65-F5344CB8AC3E}">
        <p14:creationId xmlns:p14="http://schemas.microsoft.com/office/powerpoint/2010/main" val="823312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456</TotalTime>
  <Words>2487</Words>
  <Application>Microsoft Office PowerPoint</Application>
  <PresentationFormat>Widescreen</PresentationFormat>
  <Paragraphs>136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Algerian</vt:lpstr>
      <vt:lpstr>Arial</vt:lpstr>
      <vt:lpstr>Calibri</vt:lpstr>
      <vt:lpstr>Calibri Light</vt:lpstr>
      <vt:lpstr>Times New Roman</vt:lpstr>
      <vt:lpstr>Wingdings</vt:lpstr>
      <vt:lpstr>Office Theme</vt:lpstr>
      <vt:lpstr>ANALYSIS Of CRIMEs AGAINST WOMEN IN INDIA</vt:lpstr>
      <vt:lpstr>INTRODUCTION</vt:lpstr>
      <vt:lpstr>OBJECTIVE</vt:lpstr>
      <vt:lpstr>DATA DESCRIPTION</vt:lpstr>
      <vt:lpstr>METHODOLOGY</vt:lpstr>
      <vt:lpstr>Data visualization</vt:lpstr>
      <vt:lpstr>PowerPoint Presentation</vt:lpstr>
      <vt:lpstr>PowerPoint Presentation</vt:lpstr>
      <vt:lpstr>Graphical Representation</vt:lpstr>
      <vt:lpstr>PowerPoint Presentation</vt:lpstr>
      <vt:lpstr>Data Preprocessing</vt:lpstr>
      <vt:lpstr>Regression Analysis</vt:lpstr>
      <vt:lpstr>PowerPoint Presentation</vt:lpstr>
      <vt:lpstr>Problem in Forecasting for Future Time </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ON CRIME AGAINST IN INDIA</dc:title>
  <dc:creator>Udit Narayan Sahoo</dc:creator>
  <cp:lastModifiedBy>Udit Narayan Sahoo</cp:lastModifiedBy>
  <cp:revision>10</cp:revision>
  <dcterms:created xsi:type="dcterms:W3CDTF">2023-12-10T17:03:02Z</dcterms:created>
  <dcterms:modified xsi:type="dcterms:W3CDTF">2023-12-11T22:15:17Z</dcterms:modified>
</cp:coreProperties>
</file>