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8" r:id="rId2"/>
  </p:sldMasterIdLst>
  <p:notesMasterIdLst>
    <p:notesMasterId r:id="rId29"/>
  </p:notesMasterIdLst>
  <p:sldIdLst>
    <p:sldId id="331" r:id="rId3"/>
    <p:sldId id="332" r:id="rId4"/>
    <p:sldId id="334" r:id="rId5"/>
    <p:sldId id="336" r:id="rId6"/>
    <p:sldId id="335" r:id="rId7"/>
    <p:sldId id="339" r:id="rId8"/>
    <p:sldId id="338" r:id="rId9"/>
    <p:sldId id="340" r:id="rId10"/>
    <p:sldId id="379" r:id="rId11"/>
    <p:sldId id="380" r:id="rId12"/>
    <p:sldId id="344" r:id="rId13"/>
    <p:sldId id="345" r:id="rId14"/>
    <p:sldId id="346" r:id="rId15"/>
    <p:sldId id="347" r:id="rId16"/>
    <p:sldId id="365" r:id="rId17"/>
    <p:sldId id="348" r:id="rId18"/>
    <p:sldId id="370" r:id="rId19"/>
    <p:sldId id="351" r:id="rId20"/>
    <p:sldId id="354" r:id="rId21"/>
    <p:sldId id="371" r:id="rId22"/>
    <p:sldId id="373" r:id="rId23"/>
    <p:sldId id="375" r:id="rId24"/>
    <p:sldId id="355" r:id="rId25"/>
    <p:sldId id="377" r:id="rId26"/>
    <p:sldId id="381" r:id="rId27"/>
    <p:sldId id="36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2D8498"/>
    <a:srgbClr val="BC7742"/>
    <a:srgbClr val="404040"/>
    <a:srgbClr val="283848"/>
    <a:srgbClr val="0070C0"/>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96" y="1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2024/12/12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err="1"/>
              <a:t>Sample</a:t>
            </a:r>
            <a:r>
              <a:rPr lang="fr-FR" altLang="zh-CN" dirty="0"/>
              <a:t> rate </a:t>
            </a:r>
            <a:r>
              <a:rPr lang="zh-CN" altLang="fr-FR" dirty="0"/>
              <a:t>是采样率   </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E630-1E14-9917-0E57-659A9682DF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F292A0-8F38-00CB-5260-7D014B69EC5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E0757B2-BED5-25EA-011D-CBF30DC250EC}"/>
              </a:ext>
            </a:extLst>
          </p:cNvPr>
          <p:cNvSpPr>
            <a:spLocks noGrp="1"/>
          </p:cNvSpPr>
          <p:nvPr>
            <p:ph type="body" idx="1"/>
          </p:nvPr>
        </p:nvSpPr>
        <p:spPr/>
        <p:txBody>
          <a:bodyPr/>
          <a:lstStyle/>
          <a:p>
            <a:r>
              <a:rPr lang="fr-FR" dirty="0"/>
              <a:t>graphique de réponse en fréquence</a:t>
            </a:r>
            <a:r>
              <a:rPr lang="zh-CN" altLang="fr-FR" dirty="0"/>
              <a:t>，</a:t>
            </a:r>
            <a:r>
              <a:rPr lang="fr-FR" dirty="0"/>
              <a:t>repliement</a:t>
            </a:r>
            <a:r>
              <a:rPr lang="zh-CN" altLang="fr-FR" dirty="0"/>
              <a:t>（混叠现象）</a:t>
            </a:r>
            <a:endParaRPr lang="zh-CN" altLang="en-US" dirty="0"/>
          </a:p>
        </p:txBody>
      </p:sp>
      <p:sp>
        <p:nvSpPr>
          <p:cNvPr id="4" name="灯片编号占位符 3">
            <a:extLst>
              <a:ext uri="{FF2B5EF4-FFF2-40B4-BE49-F238E27FC236}">
                <a16:creationId xmlns:a16="http://schemas.microsoft.com/office/drawing/2014/main" id="{3506186F-3D5F-8E0F-76DA-96F8210B779D}"/>
              </a:ext>
            </a:extLst>
          </p:cNvPr>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3543736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3FDAD-52AF-1E3D-38E6-37284288F2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50DE53-28B0-745B-E32E-28A536D2BF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EB61491-6475-6500-85A9-E803CB9DD72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CC76370-C68D-9ECA-D118-53AA2B491023}"/>
              </a:ext>
            </a:extLst>
          </p:cNvPr>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3637118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BEA4-7A1E-5501-CF3E-2C058A2180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139E25-63C2-E866-DA08-A59B4577D5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0EF2D9-ECAA-1C70-9DD7-4087EDAAAE3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BE321A9-F529-1605-8F31-727CABE65D0D}"/>
              </a:ext>
            </a:extLst>
          </p:cNvPr>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1747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dirty="0"/>
              <a:t>Je vais vous présenter la structure de ce rapport. Tout d'abord, nous aborderons le contexte et les objectifs de l'étude ; ensuite, nous discuterons des méthodes et de la conception que nous avons adoptées. Puis, nous analyserons les résultats, et enfin, nous conclurons et envisagerons les perspectives futures</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C7F2-3ECF-93FE-E59C-230006D234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E6EEA0-F6FA-B043-59B1-68D878F333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617166-209E-647E-DDE1-E90C0D4BA35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37AEFA3-9D6C-2FD3-B150-EBF32E90A09D}"/>
              </a:ext>
            </a:extLst>
          </p:cNvPr>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1192515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B8E36-E652-3D3B-772C-DE6F14F5473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53B98D-2733-CC24-58D1-3E6007A11A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80219D8-90FA-83DC-CBCA-1A731EF7DB87}"/>
              </a:ext>
            </a:extLst>
          </p:cNvPr>
          <p:cNvSpPr>
            <a:spLocks noGrp="1"/>
          </p:cNvSpPr>
          <p:nvPr>
            <p:ph type="body" idx="1"/>
          </p:nvPr>
        </p:nvSpPr>
        <p:spPr/>
        <p:txBody>
          <a:bodyPr/>
          <a:lstStyle/>
          <a:p>
            <a:r>
              <a:rPr lang="fr-FR" altLang="zh-CN" dirty="0"/>
              <a:t>périodicité (mathématiques), Si le signal intercepté contient des cycles incomplets, la FFT interprète mal la périodicité.</a:t>
            </a:r>
            <a:endParaRPr lang="zh-CN" altLang="en-US" dirty="0"/>
          </a:p>
        </p:txBody>
      </p:sp>
      <p:sp>
        <p:nvSpPr>
          <p:cNvPr id="4" name="灯片编号占位符 3">
            <a:extLst>
              <a:ext uri="{FF2B5EF4-FFF2-40B4-BE49-F238E27FC236}">
                <a16:creationId xmlns:a16="http://schemas.microsoft.com/office/drawing/2014/main" id="{BED6588A-6CE3-52F0-E38D-30DB8A20D555}"/>
              </a:ext>
            </a:extLst>
          </p:cNvPr>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667841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646B-E68C-8108-CCEB-E6706E0D65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10C64CE-C881-19B3-67EE-26F20EE9FD5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9E1AA5-2B36-E65A-3803-004BE2420AA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0122340-8B8E-921A-D342-2D82D8075186}"/>
              </a:ext>
            </a:extLst>
          </p:cNvPr>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358260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A1087-384E-0E7F-E502-F7493E6900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DB14ED-4ACE-A1CA-BF1B-97E9A53DAD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C659ADD-42E3-1AF5-CAC2-21A77B902A7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BF8ED73-18D4-5FE1-5ED3-158DF345B835}"/>
              </a:ext>
            </a:extLst>
          </p:cNvPr>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4267859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dirty="0"/>
              <a:t>Grâce au développement de la société, la technologie de traitement des signaux audio a considérablement progressé, c'est pourquoi il est très important de comprendre comment traiter les signaux audio</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dirty="0"/>
              <a:t>L'objectif principal du projet est de nous faire comprendre les bases du traitement des signaux audio, à travers le filtrage audio, l'analyse en domaine temporel et en domaine fréquentiel des fichiers audio au format WAV. Il vise également à améliorer nos compétences en programmation.</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dirty="0"/>
              <a:t>flèche bleue</a:t>
            </a:r>
          </a:p>
        </p:txBody>
      </p:sp>
      <p:sp>
        <p:nvSpPr>
          <p:cNvPr id="4" name="灯片编号占位符 3"/>
          <p:cNvSpPr>
            <a:spLocks noGrp="1"/>
          </p:cNvSpPr>
          <p:nvPr>
            <p:ph type="sldNum" sz="quarter" idx="5"/>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285694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9A6776D6-055B-45E1-A07F-40AF9915DBEF}" type="datetime1">
              <a:rPr lang="zh-CN" altLang="en-US" smtClean="0"/>
              <a:t>2024/12/12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4E262-52DE-99A3-C474-406F495E43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15BA6C-D68C-9287-2CB5-F153FDFD6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7AD873-EA97-95C3-187D-8F493B6ECC2F}"/>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2BFC8F86-D36A-103C-9EA2-EB161DC9D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576992-FE90-1CB7-97B5-1572BF713F4D}"/>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5549495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45C5E-51B9-9D45-2A53-1FE6FC4551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D3834C-C525-69B1-2C7C-D53B50040B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0E2512-3B72-E267-50BA-096D00EF6081}"/>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AE28F72D-AE3A-0F2E-AE24-9C2648C2AC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467F77-2E2C-E108-503B-7A84054220D8}"/>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1202156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0DA2-6989-3B2F-6B80-6E3CD92130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2C9A08-B185-B424-9B8E-6884817F8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53EEEB1-0742-B2E5-D828-A4AA934A70E8}"/>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BC8DE6E5-09D8-866B-F1BB-78E22B01F2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99102C-0D94-EC41-F239-BFA0FA4D749D}"/>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20682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99E98-57A3-7334-A8B3-A9115F7FCE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43732F-5194-2333-9391-EE889BA1A6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AAAF3D-06CA-721A-C6F1-E29B60BE0A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28D20E-5ED9-0977-4A49-E597E8E22D2F}"/>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6" name="页脚占位符 5">
            <a:extLst>
              <a:ext uri="{FF2B5EF4-FFF2-40B4-BE49-F238E27FC236}">
                <a16:creationId xmlns:a16="http://schemas.microsoft.com/office/drawing/2014/main" id="{D39A09D9-0D5A-5805-C73A-9762E35B7D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199FDD-80E2-2DE6-5EBB-412C08F9F8C4}"/>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8996194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E3115-08F6-DBDF-7B71-C225FDCE09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3828FD-B90F-C618-D192-AE256AF6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4E5454-F82C-68A9-25F9-8D47EED214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E33C5F-14C4-123D-163C-9FB7EA113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931F5E-D308-1590-DD88-46B38079E7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919E9F-FCFC-144B-8487-24C095B0432A}"/>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8" name="页脚占位符 7">
            <a:extLst>
              <a:ext uri="{FF2B5EF4-FFF2-40B4-BE49-F238E27FC236}">
                <a16:creationId xmlns:a16="http://schemas.microsoft.com/office/drawing/2014/main" id="{BE9270D8-8B66-7407-A16C-FFE95DA69F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D75525-E7BD-CEB0-2102-809474D3FE30}"/>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68988150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7D56A-ABE5-B5B8-03D9-F18F1B0B47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A7ADE0-34BD-637C-4CCD-AAA55A69FCD7}"/>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4" name="页脚占位符 3">
            <a:extLst>
              <a:ext uri="{FF2B5EF4-FFF2-40B4-BE49-F238E27FC236}">
                <a16:creationId xmlns:a16="http://schemas.microsoft.com/office/drawing/2014/main" id="{0D40D529-FC79-F43F-808E-388AA4D244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CF5F1B-3F53-9642-E4F7-D9B2CEFA1524}"/>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207024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E4130A-A1BE-34FA-8C0B-41C04FCE0EC3}"/>
              </a:ext>
            </a:extLst>
          </p:cNvPr>
          <p:cNvSpPr>
            <a:spLocks noGrp="1"/>
          </p:cNvSpPr>
          <p:nvPr>
            <p:ph type="dt" sz="half" idx="10"/>
          </p:nvPr>
        </p:nvSpPr>
        <p:spPr/>
        <p:txBody>
          <a:bodyPr/>
          <a:lstStyle/>
          <a:p>
            <a:fld id="{236025B4-6830-40BE-A5C5-D0009D62CE3B}" type="datetime1">
              <a:rPr lang="zh-CN" altLang="en-US" smtClean="0"/>
              <a:t>2024/12/12</a:t>
            </a:fld>
            <a:endParaRPr lang="zh-CN" altLang="en-US"/>
          </a:p>
        </p:txBody>
      </p:sp>
      <p:sp>
        <p:nvSpPr>
          <p:cNvPr id="3" name="页脚占位符 2">
            <a:extLst>
              <a:ext uri="{FF2B5EF4-FFF2-40B4-BE49-F238E27FC236}">
                <a16:creationId xmlns:a16="http://schemas.microsoft.com/office/drawing/2014/main" id="{FC69EC47-74A1-197D-A669-0AD6AB6D22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0A0D9F-D955-2F2D-E08B-C89A0E9EF706}"/>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01702759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742A4-386E-3B73-2591-589F477B23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76C941-4577-812B-724D-95ED55B1A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E28D5D-A77A-B2D6-4399-C214EB304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39E3A0-DBCA-7CCF-7A4C-230FC8E80A21}"/>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6" name="页脚占位符 5">
            <a:extLst>
              <a:ext uri="{FF2B5EF4-FFF2-40B4-BE49-F238E27FC236}">
                <a16:creationId xmlns:a16="http://schemas.microsoft.com/office/drawing/2014/main" id="{C7430253-43A1-3B9E-B7E3-54EBAF382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21EFBD-4263-B636-0304-607A5F500C6B}"/>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73588907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BCE24-E70B-B47B-5AF8-E3427F7F30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7F4FEA-571E-39C0-05C3-2A991155D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C9FAD1-3692-3631-3F39-C0448E57B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119563-E2DE-8A8E-1B52-466083B2FE5A}"/>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6" name="页脚占位符 5">
            <a:extLst>
              <a:ext uri="{FF2B5EF4-FFF2-40B4-BE49-F238E27FC236}">
                <a16:creationId xmlns:a16="http://schemas.microsoft.com/office/drawing/2014/main" id="{07680E41-E34C-612E-5F26-2FEAE6280B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66953-D539-94ED-2F2F-A0DD92C79481}"/>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19773224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8177D-AF41-9ECF-3DE8-A2339FB13D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C062D2-5C17-01B8-D380-180CEAAB96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27EB36-91F9-4F9D-F33C-7BFABDCABD34}"/>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247103F5-F0ED-02DB-8D4B-AA10E3DAC9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28A78-A96D-58D8-0F96-7F56A3F9158A}"/>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8780399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B65F64-BFC4-4590-A3B4-6A8E5499F5A4}" type="datetime1">
              <a:rPr lang="zh-CN" altLang="en-US" smtClean="0"/>
              <a:t>2024/12/12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67A181-DE36-1845-035D-5E7BAA9D5D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0348D1-F35E-6BAF-58FB-7880DE32251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F85D8A-F316-AA41-70B4-29407F33F21F}"/>
              </a:ext>
            </a:extLst>
          </p:cNvPr>
          <p:cNvSpPr>
            <a:spLocks noGrp="1"/>
          </p:cNvSpPr>
          <p:nvPr>
            <p:ph type="dt" sz="half" idx="10"/>
          </p:nvPr>
        </p:nvSpPr>
        <p:spPr/>
        <p:txBody>
          <a:body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2D082189-D198-483E-3807-9E7AF031B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21B216-D70B-7650-9079-7DFA1CDC6EFB}"/>
              </a:ext>
            </a:extLst>
          </p:cNvPr>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21904372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9A6776D6-055B-45E1-A07F-40AF9915DBEF}" type="datetime1">
              <a:rPr lang="zh-CN" altLang="en-US" smtClean="0"/>
              <a:t>2024/12/12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071652245"/>
      </p:ext>
    </p:extLst>
  </p:cSld>
  <p:clrMapOvr>
    <a:masterClrMapping/>
  </p:clrMapOvr>
  <p:transition spd="slow" advTm="300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B65F64-BFC4-4590-A3B4-6A8E5499F5A4}" type="datetime1">
              <a:rPr lang="zh-CN" altLang="en-US" smtClean="0"/>
              <a:t>2024/12/12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801704870"/>
      </p:ext>
    </p:extLst>
  </p:cSld>
  <p:clrMapOvr>
    <a:masterClrMapping/>
  </p:clrMapOvr>
  <p:transition spd="slow" advTm="300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2D568D8-79F4-46BC-90CE-49E11C42A0D9}" type="datetime1">
              <a:rPr lang="zh-CN" altLang="en-US" smtClean="0"/>
              <a:t>2024/12/12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2D568D8-79F4-46BC-90CE-49E11C42A0D9}" type="datetime1">
              <a:rPr lang="zh-CN" altLang="en-US" smtClean="0"/>
              <a:t>2024/12/12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6025B4-6830-40BE-A5C5-D0009D62CE3B}" type="datetime1">
              <a:rPr lang="zh-CN" altLang="en-US" smtClean="0"/>
              <a:t>2024/12/12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B7ECB5-DF12-4F03-B25B-CC38BA2A35A7}" type="datetime1">
              <a:rPr lang="zh-CN" altLang="en-US" smtClean="0"/>
              <a:t>2024/12/12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9CA149-A363-431E-B2E9-9DD43A6A5442}" type="datetime1">
              <a:rPr lang="zh-CN" altLang="en-US" smtClean="0"/>
              <a:t>2024/12/12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B05C69-CD13-4645-994F-4DA991B20B4C}" type="datetime1">
              <a:rPr lang="zh-CN" altLang="en-US" smtClean="0"/>
              <a:t>2024/12/12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F40B33-C4D1-4774-A4A7-56335ECBF981}" type="datetime1">
              <a:rPr lang="zh-CN" altLang="en-US" smtClean="0"/>
              <a:t>2024/12/12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C6AD8D1-C647-4D2D-889F-D9046B63B25C}" type="datetime1">
              <a:rPr lang="zh-CN" altLang="en-US" smtClean="0"/>
              <a:t>2024/12/12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2.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AAD29830-9399-4348-B48B-DE7CC3D5F97F}" type="datetime1">
              <a:rPr lang="zh-CN" altLang="en-US" smtClean="0"/>
              <a:pPr/>
              <a:t>2024/12/12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A8537B7A-7510-410A-AA53-45D600DA02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Tm="3000">
    <p:fade/>
  </p:transition>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0EAAC6-2421-1DEB-3962-34EF99653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61A278-985A-D701-5869-090C860DD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C4F412-8257-92A6-E4E7-A743709EB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29830-9399-4348-B48B-DE7CC3D5F97F}" type="datetime1">
              <a:rPr lang="zh-CN" altLang="en-US" smtClean="0"/>
              <a:t>2024/12/12</a:t>
            </a:fld>
            <a:endParaRPr lang="zh-CN" altLang="en-US"/>
          </a:p>
        </p:txBody>
      </p:sp>
      <p:sp>
        <p:nvSpPr>
          <p:cNvPr id="5" name="页脚占位符 4">
            <a:extLst>
              <a:ext uri="{FF2B5EF4-FFF2-40B4-BE49-F238E27FC236}">
                <a16:creationId xmlns:a16="http://schemas.microsoft.com/office/drawing/2014/main" id="{9406F09D-C0ED-DB64-A26F-C6D8E12CE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33CC41-4F68-3BEA-E0D9-ED8F0C5A0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46434175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661" r:id="rId14"/>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8" Type="http://schemas.openxmlformats.org/officeDocument/2006/relationships/hyperlink" Target="https://blog.csdn.net/qq_17119267/article/details/103040790" TargetMode="External"/><Relationship Id="rId3" Type="http://schemas.openxmlformats.org/officeDocument/2006/relationships/hyperlink" Target="https://www.ni.com/fr/shop/data-acquisition/measurement-fundamentals/analog-fundamentals/understanding-ffts-and-windowing.html?srsltid=AfmBOopBWhLShDO_YZ-DMjzv7Chnme4HsNM5h0T29aX9Yk_rM9ofcjfG" TargetMode="External"/><Relationship Id="rId7" Type="http://schemas.openxmlformats.org/officeDocument/2006/relationships/hyperlink" Target="https://blog.csdn.net/shouwangyunkai666/article/details/102483272" TargetMode="External"/><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hyperlink" Target="https://realpython.com/python-gui-tkinter/" TargetMode="External"/><Relationship Id="rId5" Type="http://schemas.openxmlformats.org/officeDocument/2006/relationships/hyperlink" Target="https://www.bilibili.com/video/BV1MW4y1G7FW/?spm_id_from=333.337.search-card.all.click&amp;vd_source=d5c7c76442d3558576900c6c7df964fd" TargetMode="External"/><Relationship Id="rId4" Type="http://schemas.openxmlformats.org/officeDocument/2006/relationships/hyperlink" Target="https://blog.csdn.net/qq_38967414/article/details/133873064"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werpoint template design by DAJU_PPT正版来源小红书大橘PPT微信DAJU_PPT请勿抄袭搬运！盗版必究！"/>
          <p:cNvSpPr/>
          <p:nvPr/>
        </p:nvSpPr>
        <p:spPr>
          <a:xfrm>
            <a:off x="-5232" y="2146708"/>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owerpoint template design by DAJU_PPT正版来源小红书大橘PPT微信DAJU_PPT请勿抄袭搬运！盗版必究！"/>
          <p:cNvSpPr txBox="1"/>
          <p:nvPr/>
        </p:nvSpPr>
        <p:spPr>
          <a:xfrm>
            <a:off x="1144059" y="2540438"/>
            <a:ext cx="9893418" cy="1077218"/>
          </a:xfrm>
          <a:prstGeom prst="rect">
            <a:avLst/>
          </a:prstGeom>
          <a:noFill/>
        </p:spPr>
        <p:txBody>
          <a:bodyPr wrap="square" rtlCol="0">
            <a:spAutoFit/>
          </a:bodyPr>
          <a:lstStyle/>
          <a:p>
            <a:pPr algn="ctr"/>
            <a:r>
              <a:rPr lang="fr-FR" altLang="zh-CN" sz="3200" b="1" spc="300" dirty="0">
                <a:solidFill>
                  <a:schemeClr val="bg1"/>
                </a:solidFill>
                <a:latin typeface="Times New Roman" panose="02020603050405020304" pitchFamily="18" charset="0"/>
                <a:cs typeface="Times New Roman" panose="02020603050405020304" pitchFamily="18" charset="0"/>
                <a:sym typeface="+mn-lt"/>
              </a:rPr>
              <a:t>Traitement</a:t>
            </a:r>
            <a:r>
              <a:rPr lang="en-US" altLang="zh-CN" sz="3200" b="1" spc="300" dirty="0">
                <a:solidFill>
                  <a:schemeClr val="bg1"/>
                </a:solidFill>
                <a:latin typeface="Times New Roman" panose="02020603050405020304" pitchFamily="18" charset="0"/>
                <a:cs typeface="Times New Roman" panose="02020603050405020304" pitchFamily="18" charset="0"/>
                <a:sym typeface="+mn-lt"/>
              </a:rPr>
              <a:t> du signal audio et </a:t>
            </a:r>
            <a:r>
              <a:rPr lang="fr-FR" altLang="zh-CN" sz="3200" b="1" spc="300" dirty="0">
                <a:solidFill>
                  <a:schemeClr val="bg1"/>
                </a:solidFill>
                <a:latin typeface="Times New Roman" panose="02020603050405020304" pitchFamily="18" charset="0"/>
                <a:cs typeface="Times New Roman" panose="02020603050405020304" pitchFamily="18" charset="0"/>
                <a:sym typeface="+mn-lt"/>
              </a:rPr>
              <a:t>développement</a:t>
            </a:r>
            <a:r>
              <a:rPr lang="en-US" altLang="zh-CN" sz="3200" b="1" spc="300" dirty="0">
                <a:solidFill>
                  <a:schemeClr val="bg1"/>
                </a:solidFill>
                <a:latin typeface="Times New Roman" panose="02020603050405020304" pitchFamily="18" charset="0"/>
                <a:cs typeface="Times New Roman" panose="02020603050405020304" pitchFamily="18" charset="0"/>
                <a:sym typeface="+mn-lt"/>
              </a:rPr>
              <a:t> d’une interface de visualisation</a:t>
            </a:r>
            <a:endParaRPr lang="zh-CN" altLang="en-US" sz="3200" b="1" spc="300" dirty="0">
              <a:solidFill>
                <a:schemeClr val="bg1"/>
              </a:solidFill>
              <a:latin typeface="Times New Roman" panose="02020603050405020304" pitchFamily="18" charset="0"/>
              <a:cs typeface="Times New Roman" panose="02020603050405020304" pitchFamily="18" charset="0"/>
              <a:sym typeface="+mn-lt"/>
            </a:endParaRPr>
          </a:p>
        </p:txBody>
      </p:sp>
      <p:sp>
        <p:nvSpPr>
          <p:cNvPr id="16" name="powerpoint template design by DAJU_PPT正版来源小红书大橘PPT微信DAJU_PPT请勿抄袭搬运！盗版必究！"/>
          <p:cNvSpPr txBox="1"/>
          <p:nvPr/>
        </p:nvSpPr>
        <p:spPr>
          <a:xfrm>
            <a:off x="2565806" y="3733058"/>
            <a:ext cx="7060388" cy="46164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charset="-122"/>
                <a:ea typeface="微软雅黑" panose="020B0503020204020204" charset="-122"/>
              </a:defRPr>
            </a:lvl1pPr>
          </a:lstStyle>
          <a:p>
            <a:pPr algn="ctr"/>
            <a:r>
              <a:rPr lang="en-US" altLang="zh-CN" sz="2400" b="1" spc="300" dirty="0">
                <a:latin typeface="Aptos" panose="020B0004020202020204" pitchFamily="34" charset="0"/>
                <a:ea typeface="+mn-ea"/>
                <a:cs typeface="+mn-ea"/>
                <a:sym typeface="+mn-lt"/>
              </a:rPr>
              <a:t>HAE701E</a:t>
            </a:r>
            <a:r>
              <a:rPr lang="en-US" altLang="zh-CN" sz="2400" b="1" spc="300" dirty="0">
                <a:latin typeface="+mn-lt"/>
                <a:ea typeface="+mn-ea"/>
                <a:cs typeface="+mn-ea"/>
                <a:sym typeface="+mn-lt"/>
              </a:rPr>
              <a:t>  </a:t>
            </a:r>
          </a:p>
        </p:txBody>
      </p:sp>
      <p:grpSp>
        <p:nvGrpSpPr>
          <p:cNvPr id="7" name="powerpoint template design by DAJU_PPT正版来源小红书大橘PPT微信DAJU_PPT请勿抄袭搬运！盗版必究！"/>
          <p:cNvGrpSpPr/>
          <p:nvPr/>
        </p:nvGrpSpPr>
        <p:grpSpPr>
          <a:xfrm>
            <a:off x="3091563" y="4899592"/>
            <a:ext cx="6804329" cy="981483"/>
            <a:chOff x="2882935" y="5613341"/>
            <a:chExt cx="6804329" cy="981483"/>
          </a:xfrm>
        </p:grpSpPr>
        <p:grpSp>
          <p:nvGrpSpPr>
            <p:cNvPr id="5" name="组合 4"/>
            <p:cNvGrpSpPr/>
            <p:nvPr/>
          </p:nvGrpSpPr>
          <p:grpSpPr>
            <a:xfrm>
              <a:off x="2882935" y="5613341"/>
              <a:ext cx="4213171" cy="461872"/>
              <a:chOff x="2882935" y="5613341"/>
              <a:chExt cx="4213171" cy="461872"/>
            </a:xfrm>
          </p:grpSpPr>
          <p:sp>
            <p:nvSpPr>
              <p:cNvPr id="13" name="powerpoint template design by DAJU_PPT正版来源小红书大橘PPT微信DAJU_PPT请勿抄袭搬运！盗版必究！-1"/>
              <p:cNvSpPr txBox="1"/>
              <p:nvPr/>
            </p:nvSpPr>
            <p:spPr>
              <a:xfrm>
                <a:off x="3344807" y="5625624"/>
                <a:ext cx="3751299"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en-US" altLang="zh-CN" b="1" dirty="0">
                    <a:solidFill>
                      <a:srgbClr val="404040"/>
                    </a:solidFill>
                    <a:latin typeface="Times New Roman" panose="02020603050405020304" pitchFamily="18" charset="0"/>
                    <a:cs typeface="Times New Roman" panose="02020603050405020304" pitchFamily="18" charset="0"/>
                    <a:sym typeface="+mn-lt"/>
                  </a:rPr>
                  <a:t>Nom de </a:t>
                </a:r>
                <a:r>
                  <a:rPr lang="fr-FR" altLang="zh-CN" b="1" dirty="0">
                    <a:solidFill>
                      <a:srgbClr val="404040"/>
                    </a:solidFill>
                    <a:latin typeface="Times New Roman" panose="02020603050405020304" pitchFamily="18" charset="0"/>
                    <a:cs typeface="Times New Roman" panose="02020603050405020304" pitchFamily="18" charset="0"/>
                    <a:sym typeface="+mn-lt"/>
                  </a:rPr>
                  <a:t>l’étudiant</a:t>
                </a:r>
                <a:r>
                  <a:rPr lang="en-US" altLang="zh-CN" b="1" dirty="0">
                    <a:solidFill>
                      <a:srgbClr val="404040"/>
                    </a:solidFill>
                    <a:latin typeface="Times New Roman" panose="02020603050405020304" pitchFamily="18" charset="0"/>
                    <a:cs typeface="Times New Roman" panose="02020603050405020304" pitchFamily="18" charset="0"/>
                    <a:sym typeface="+mn-lt"/>
                  </a:rPr>
                  <a:t>: </a:t>
                </a:r>
                <a:r>
                  <a:rPr lang="en-US" altLang="zh-CN" b="1" dirty="0" err="1">
                    <a:solidFill>
                      <a:srgbClr val="404040"/>
                    </a:solidFill>
                    <a:latin typeface="Times New Roman" panose="02020603050405020304" pitchFamily="18" charset="0"/>
                    <a:cs typeface="Times New Roman" panose="02020603050405020304" pitchFamily="18" charset="0"/>
                    <a:sym typeface="+mn-lt"/>
                  </a:rPr>
                  <a:t>HaoRan</a:t>
                </a:r>
                <a:r>
                  <a:rPr lang="en-US" altLang="zh-CN" b="1" dirty="0">
                    <a:solidFill>
                      <a:srgbClr val="404040"/>
                    </a:solidFill>
                    <a:latin typeface="Times New Roman" panose="02020603050405020304" pitchFamily="18" charset="0"/>
                    <a:cs typeface="Times New Roman" panose="02020603050405020304" pitchFamily="18" charset="0"/>
                    <a:sym typeface="+mn-lt"/>
                  </a:rPr>
                  <a:t> HE</a:t>
                </a:r>
                <a:endParaRPr lang="zh-CN" altLang="en-US" dirty="0">
                  <a:solidFill>
                    <a:srgbClr val="404040"/>
                  </a:solidFill>
                  <a:latin typeface="Times New Roman" panose="02020603050405020304" pitchFamily="18" charset="0"/>
                  <a:cs typeface="Times New Roman" panose="02020603050405020304" pitchFamily="18" charset="0"/>
                  <a:sym typeface="+mn-lt"/>
                </a:endParaRPr>
              </a:p>
            </p:txBody>
          </p:sp>
          <p:sp>
            <p:nvSpPr>
              <p:cNvPr id="12" name="powerpoint template design by DAJU_PPT正版来源小红书大橘PPT微信DAJU_PPT请勿抄袭搬运！盗版必究！-2"/>
              <p:cNvSpPr/>
              <p:nvPr/>
            </p:nvSpPr>
            <p:spPr bwMode="auto">
              <a:xfrm>
                <a:off x="2882935" y="5613341"/>
                <a:ext cx="461872" cy="461872"/>
              </a:xfrm>
              <a:custGeom>
                <a:avLst/>
                <a:gdLst>
                  <a:gd name="connsiteX0" fmla="*/ 191956 w 568764"/>
                  <a:gd name="connsiteY0" fmla="*/ 212385 h 568764"/>
                  <a:gd name="connsiteX1" fmla="*/ 177874 w 568764"/>
                  <a:gd name="connsiteY1" fmla="*/ 225909 h 568764"/>
                  <a:gd name="connsiteX2" fmla="*/ 177874 w 568764"/>
                  <a:gd name="connsiteY2" fmla="*/ 288761 h 568764"/>
                  <a:gd name="connsiteX3" fmla="*/ 267484 w 568764"/>
                  <a:gd name="connsiteY3" fmla="*/ 393344 h 568764"/>
                  <a:gd name="connsiteX4" fmla="*/ 267484 w 568764"/>
                  <a:gd name="connsiteY4" fmla="*/ 438681 h 568764"/>
                  <a:gd name="connsiteX5" fmla="*/ 203989 w 568764"/>
                  <a:gd name="connsiteY5" fmla="*/ 456712 h 568764"/>
                  <a:gd name="connsiteX6" fmla="*/ 365287 w 568764"/>
                  <a:gd name="connsiteY6" fmla="*/ 456712 h 568764"/>
                  <a:gd name="connsiteX7" fmla="*/ 300768 w 568764"/>
                  <a:gd name="connsiteY7" fmla="*/ 438165 h 568764"/>
                  <a:gd name="connsiteX8" fmla="*/ 300768 w 568764"/>
                  <a:gd name="connsiteY8" fmla="*/ 393344 h 568764"/>
                  <a:gd name="connsiteX9" fmla="*/ 391402 w 568764"/>
                  <a:gd name="connsiteY9" fmla="*/ 288761 h 568764"/>
                  <a:gd name="connsiteX10" fmla="*/ 391402 w 568764"/>
                  <a:gd name="connsiteY10" fmla="*/ 225909 h 568764"/>
                  <a:gd name="connsiteX11" fmla="*/ 362727 w 568764"/>
                  <a:gd name="connsiteY11" fmla="*/ 225909 h 568764"/>
                  <a:gd name="connsiteX12" fmla="*/ 362727 w 568764"/>
                  <a:gd name="connsiteY12" fmla="*/ 288761 h 568764"/>
                  <a:gd name="connsiteX13" fmla="*/ 286430 w 568764"/>
                  <a:gd name="connsiteY13" fmla="*/ 365524 h 568764"/>
                  <a:gd name="connsiteX14" fmla="*/ 284894 w 568764"/>
                  <a:gd name="connsiteY14" fmla="*/ 365524 h 568764"/>
                  <a:gd name="connsiteX15" fmla="*/ 284382 w 568764"/>
                  <a:gd name="connsiteY15" fmla="*/ 365524 h 568764"/>
                  <a:gd name="connsiteX16" fmla="*/ 283870 w 568764"/>
                  <a:gd name="connsiteY16" fmla="*/ 365524 h 568764"/>
                  <a:gd name="connsiteX17" fmla="*/ 282334 w 568764"/>
                  <a:gd name="connsiteY17" fmla="*/ 365524 h 568764"/>
                  <a:gd name="connsiteX18" fmla="*/ 206037 w 568764"/>
                  <a:gd name="connsiteY18" fmla="*/ 288761 h 568764"/>
                  <a:gd name="connsiteX19" fmla="*/ 206037 w 568764"/>
                  <a:gd name="connsiteY19" fmla="*/ 225909 h 568764"/>
                  <a:gd name="connsiteX20" fmla="*/ 191956 w 568764"/>
                  <a:gd name="connsiteY20" fmla="*/ 212385 h 568764"/>
                  <a:gd name="connsiteX21" fmla="*/ 283358 w 568764"/>
                  <a:gd name="connsiteY21" fmla="*/ 112052 h 568764"/>
                  <a:gd name="connsiteX22" fmla="*/ 232664 w 568764"/>
                  <a:gd name="connsiteY22" fmla="*/ 163571 h 568764"/>
                  <a:gd name="connsiteX23" fmla="*/ 232664 w 568764"/>
                  <a:gd name="connsiteY23" fmla="*/ 287731 h 568764"/>
                  <a:gd name="connsiteX24" fmla="*/ 283358 w 568764"/>
                  <a:gd name="connsiteY24" fmla="*/ 338734 h 568764"/>
                  <a:gd name="connsiteX25" fmla="*/ 284382 w 568764"/>
                  <a:gd name="connsiteY25" fmla="*/ 338734 h 568764"/>
                  <a:gd name="connsiteX26" fmla="*/ 285406 w 568764"/>
                  <a:gd name="connsiteY26" fmla="*/ 338734 h 568764"/>
                  <a:gd name="connsiteX27" fmla="*/ 336612 w 568764"/>
                  <a:gd name="connsiteY27" fmla="*/ 287731 h 568764"/>
                  <a:gd name="connsiteX28" fmla="*/ 336612 w 568764"/>
                  <a:gd name="connsiteY28" fmla="*/ 163571 h 568764"/>
                  <a:gd name="connsiteX29" fmla="*/ 285406 w 568764"/>
                  <a:gd name="connsiteY29" fmla="*/ 112052 h 568764"/>
                  <a:gd name="connsiteX30" fmla="*/ 284382 w 568764"/>
                  <a:gd name="connsiteY30" fmla="*/ 112052 h 568764"/>
                  <a:gd name="connsiteX31" fmla="*/ 283358 w 568764"/>
                  <a:gd name="connsiteY31" fmla="*/ 112052 h 568764"/>
                  <a:gd name="connsiteX32" fmla="*/ 284382 w 568764"/>
                  <a:gd name="connsiteY32" fmla="*/ 0 h 568764"/>
                  <a:gd name="connsiteX33" fmla="*/ 568764 w 568764"/>
                  <a:gd name="connsiteY33" fmla="*/ 284382 h 568764"/>
                  <a:gd name="connsiteX34" fmla="*/ 284382 w 568764"/>
                  <a:gd name="connsiteY34" fmla="*/ 568764 h 568764"/>
                  <a:gd name="connsiteX35" fmla="*/ 0 w 568764"/>
                  <a:gd name="connsiteY35" fmla="*/ 284382 h 568764"/>
                  <a:gd name="connsiteX36" fmla="*/ 284382 w 568764"/>
                  <a:gd name="connsiteY36" fmla="*/ 0 h 56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8764" h="568764">
                    <a:moveTo>
                      <a:pt x="191956" y="212385"/>
                    </a:moveTo>
                    <a:cubicBezTo>
                      <a:pt x="184915" y="212385"/>
                      <a:pt x="177874" y="216893"/>
                      <a:pt x="177874" y="225909"/>
                    </a:cubicBezTo>
                    <a:cubicBezTo>
                      <a:pt x="177874" y="234152"/>
                      <a:pt x="177874" y="288761"/>
                      <a:pt x="177874" y="288761"/>
                    </a:cubicBezTo>
                    <a:cubicBezTo>
                      <a:pt x="177874" y="341826"/>
                      <a:pt x="216791" y="386132"/>
                      <a:pt x="267484" y="393344"/>
                    </a:cubicBezTo>
                    <a:lnTo>
                      <a:pt x="267484" y="438681"/>
                    </a:lnTo>
                    <a:lnTo>
                      <a:pt x="203989" y="456712"/>
                    </a:lnTo>
                    <a:lnTo>
                      <a:pt x="365287" y="456712"/>
                    </a:lnTo>
                    <a:lnTo>
                      <a:pt x="300768" y="438165"/>
                    </a:lnTo>
                    <a:lnTo>
                      <a:pt x="300768" y="393344"/>
                    </a:lnTo>
                    <a:cubicBezTo>
                      <a:pt x="351974" y="386132"/>
                      <a:pt x="391402" y="341826"/>
                      <a:pt x="391402" y="288761"/>
                    </a:cubicBezTo>
                    <a:lnTo>
                      <a:pt x="391402" y="225909"/>
                    </a:lnTo>
                    <a:cubicBezTo>
                      <a:pt x="391402" y="207877"/>
                      <a:pt x="362727" y="207877"/>
                      <a:pt x="362727" y="225909"/>
                    </a:cubicBezTo>
                    <a:lnTo>
                      <a:pt x="362727" y="288761"/>
                    </a:lnTo>
                    <a:cubicBezTo>
                      <a:pt x="362727" y="331007"/>
                      <a:pt x="328419" y="365524"/>
                      <a:pt x="286430" y="365524"/>
                    </a:cubicBezTo>
                    <a:cubicBezTo>
                      <a:pt x="285918" y="365524"/>
                      <a:pt x="285406" y="365524"/>
                      <a:pt x="284894" y="365524"/>
                    </a:cubicBezTo>
                    <a:lnTo>
                      <a:pt x="284382" y="365524"/>
                    </a:lnTo>
                    <a:lnTo>
                      <a:pt x="283870" y="365524"/>
                    </a:lnTo>
                    <a:cubicBezTo>
                      <a:pt x="283358" y="365524"/>
                      <a:pt x="282846" y="365524"/>
                      <a:pt x="282334" y="365524"/>
                    </a:cubicBezTo>
                    <a:cubicBezTo>
                      <a:pt x="240345" y="365524"/>
                      <a:pt x="206037" y="331007"/>
                      <a:pt x="206037" y="288761"/>
                    </a:cubicBezTo>
                    <a:lnTo>
                      <a:pt x="206037" y="225909"/>
                    </a:lnTo>
                    <a:cubicBezTo>
                      <a:pt x="206037" y="216893"/>
                      <a:pt x="198997" y="212385"/>
                      <a:pt x="191956" y="212385"/>
                    </a:cubicBezTo>
                    <a:close/>
                    <a:moveTo>
                      <a:pt x="283358" y="112052"/>
                    </a:moveTo>
                    <a:cubicBezTo>
                      <a:pt x="255195" y="112052"/>
                      <a:pt x="232664" y="135236"/>
                      <a:pt x="232664" y="163571"/>
                    </a:cubicBezTo>
                    <a:lnTo>
                      <a:pt x="232664" y="287731"/>
                    </a:lnTo>
                    <a:cubicBezTo>
                      <a:pt x="232664" y="316066"/>
                      <a:pt x="255195" y="338734"/>
                      <a:pt x="283358" y="338734"/>
                    </a:cubicBezTo>
                    <a:cubicBezTo>
                      <a:pt x="283870" y="338734"/>
                      <a:pt x="283870" y="338734"/>
                      <a:pt x="284382" y="338734"/>
                    </a:cubicBezTo>
                    <a:cubicBezTo>
                      <a:pt x="284894" y="338734"/>
                      <a:pt x="284894" y="338734"/>
                      <a:pt x="285406" y="338734"/>
                    </a:cubicBezTo>
                    <a:cubicBezTo>
                      <a:pt x="313569" y="338734"/>
                      <a:pt x="336612" y="316066"/>
                      <a:pt x="336612" y="287731"/>
                    </a:cubicBezTo>
                    <a:lnTo>
                      <a:pt x="336612" y="163571"/>
                    </a:lnTo>
                    <a:cubicBezTo>
                      <a:pt x="336612" y="135236"/>
                      <a:pt x="313569" y="112052"/>
                      <a:pt x="285406" y="112052"/>
                    </a:cubicBezTo>
                    <a:cubicBezTo>
                      <a:pt x="284894" y="112052"/>
                      <a:pt x="284894" y="112052"/>
                      <a:pt x="284382" y="112052"/>
                    </a:cubicBezTo>
                    <a:cubicBezTo>
                      <a:pt x="284382" y="112052"/>
                      <a:pt x="283870" y="112052"/>
                      <a:pt x="283358" y="112052"/>
                    </a:cubicBezTo>
                    <a:close/>
                    <a:moveTo>
                      <a:pt x="284382" y="0"/>
                    </a:moveTo>
                    <a:cubicBezTo>
                      <a:pt x="441442" y="0"/>
                      <a:pt x="568764" y="127322"/>
                      <a:pt x="568764" y="284382"/>
                    </a:cubicBezTo>
                    <a:cubicBezTo>
                      <a:pt x="568764" y="441442"/>
                      <a:pt x="441442" y="568764"/>
                      <a:pt x="284382" y="568764"/>
                    </a:cubicBezTo>
                    <a:cubicBezTo>
                      <a:pt x="127322" y="568764"/>
                      <a:pt x="0" y="441442"/>
                      <a:pt x="0" y="284382"/>
                    </a:cubicBezTo>
                    <a:cubicBezTo>
                      <a:pt x="0" y="127322"/>
                      <a:pt x="127322" y="0"/>
                      <a:pt x="284382" y="0"/>
                    </a:cubicBezTo>
                    <a:close/>
                  </a:path>
                </a:pathLst>
              </a:custGeom>
              <a:solidFill>
                <a:schemeClr val="accent2"/>
              </a:solidFill>
              <a:ln>
                <a:noFill/>
              </a:ln>
            </p:spPr>
            <p:txBody>
              <a:bodyPr vert="horz" wrap="square" lIns="91416" tIns="45708" rIns="91416" bIns="45708" numCol="1" anchor="t" anchorCtr="0" compatLnSpc="1">
                <a:noAutofit/>
              </a:bodyPr>
              <a:lstStyle/>
              <a:p>
                <a:endParaRPr lang="zh-CN" altLang="en-US">
                  <a:solidFill>
                    <a:schemeClr val="bg1"/>
                  </a:solidFill>
                  <a:cs typeface="+mn-ea"/>
                  <a:sym typeface="+mn-lt"/>
                </a:endParaRPr>
              </a:p>
            </p:txBody>
          </p:sp>
        </p:grpSp>
        <p:grpSp>
          <p:nvGrpSpPr>
            <p:cNvPr id="6" name="组合 5"/>
            <p:cNvGrpSpPr/>
            <p:nvPr/>
          </p:nvGrpSpPr>
          <p:grpSpPr>
            <a:xfrm>
              <a:off x="2882935" y="6126346"/>
              <a:ext cx="6804329" cy="468478"/>
              <a:chOff x="2882935" y="6126346"/>
              <a:chExt cx="6804329" cy="468478"/>
            </a:xfrm>
          </p:grpSpPr>
          <p:sp>
            <p:nvSpPr>
              <p:cNvPr id="14" name="powerpoint template design by DAJU_PPT正版来源小红书大橘PPT微信DAJU_PPT请勿抄袭搬运！盗版必究！-3"/>
              <p:cNvSpPr txBox="1"/>
              <p:nvPr/>
            </p:nvSpPr>
            <p:spPr>
              <a:xfrm>
                <a:off x="3344807" y="6126346"/>
                <a:ext cx="6342457" cy="461641"/>
              </a:xfrm>
              <a:prstGeom prst="rect">
                <a:avLst/>
              </a:prstGeom>
              <a:noFill/>
            </p:spPr>
            <p:txBody>
              <a:bodyPr wrap="none" lIns="91416" tIns="45708" rIns="91416" bIns="45708" rtlCol="0">
                <a:spAutoFit/>
              </a:bodyPr>
              <a:lstStyle/>
              <a:p>
                <a:r>
                  <a:rPr lang="en-US" altLang="zh-CN" sz="2000" b="1" i="0" u="none" strike="noStrike" dirty="0">
                    <a:solidFill>
                      <a:srgbClr val="353744"/>
                    </a:solidFill>
                    <a:effectLst/>
                    <a:latin typeface="Times New Roman" panose="02020603050405020304" pitchFamily="18" charset="0"/>
                  </a:rPr>
                  <a:t>Nom de </a:t>
                </a:r>
                <a:r>
                  <a:rPr lang="fr-FR" altLang="zh-CN" sz="2000" b="1" i="0" u="none" strike="noStrike" dirty="0">
                    <a:solidFill>
                      <a:srgbClr val="353744"/>
                    </a:solidFill>
                    <a:effectLst/>
                    <a:latin typeface="Times New Roman" panose="02020603050405020304" pitchFamily="18" charset="0"/>
                  </a:rPr>
                  <a:t>l'encadrant</a:t>
                </a:r>
                <a:r>
                  <a:rPr lang="en-US" altLang="zh-CN" sz="2400" b="1" dirty="0">
                    <a:solidFill>
                      <a:srgbClr val="404040"/>
                    </a:solidFill>
                    <a:latin typeface="Times New Roman" panose="02020603050405020304" pitchFamily="18" charset="0"/>
                    <a:cs typeface="+mn-ea"/>
                    <a:sym typeface="+mn-lt"/>
                  </a:rPr>
                  <a:t>:</a:t>
                </a:r>
                <a:r>
                  <a:rPr lang="en-US" altLang="zh-CN" sz="2000" b="1" dirty="0">
                    <a:solidFill>
                      <a:srgbClr val="353744"/>
                    </a:solidFill>
                    <a:latin typeface="Times New Roman" panose="02020603050405020304" pitchFamily="18" charset="0"/>
                    <a:cs typeface="+mn-ea"/>
                    <a:sym typeface="+mn-lt"/>
                  </a:rPr>
                  <a:t> </a:t>
                </a:r>
                <a:r>
                  <a:rPr lang="en-US" altLang="zh-CN" sz="2000" b="1" i="0" u="none" strike="noStrike" dirty="0">
                    <a:solidFill>
                      <a:srgbClr val="353744"/>
                    </a:solidFill>
                    <a:effectLst/>
                    <a:latin typeface="Times New Roman" panose="02020603050405020304" pitchFamily="18" charset="0"/>
                  </a:rPr>
                  <a:t>Strauss Olivier, </a:t>
                </a:r>
                <a:r>
                  <a:rPr lang="fr-FR" altLang="zh-CN" sz="2000" b="1" i="0" u="none" strike="noStrike" dirty="0" err="1">
                    <a:solidFill>
                      <a:srgbClr val="353744"/>
                    </a:solidFill>
                    <a:effectLst/>
                    <a:latin typeface="Times New Roman" panose="02020603050405020304" pitchFamily="18" charset="0"/>
                  </a:rPr>
                  <a:t>Croitoru</a:t>
                </a:r>
                <a:r>
                  <a:rPr lang="en-US" altLang="zh-CN" sz="2000" b="1" i="0" u="none" strike="noStrike" dirty="0">
                    <a:solidFill>
                      <a:srgbClr val="353744"/>
                    </a:solidFill>
                    <a:effectLst/>
                    <a:latin typeface="Times New Roman" panose="02020603050405020304" pitchFamily="18" charset="0"/>
                  </a:rPr>
                  <a:t> Madalina</a:t>
                </a:r>
                <a:endParaRPr lang="zh-CN" altLang="en-US" sz="2000" dirty="0">
                  <a:solidFill>
                    <a:srgbClr val="404040"/>
                  </a:solidFill>
                  <a:cs typeface="+mn-ea"/>
                  <a:sym typeface="+mn-lt"/>
                </a:endParaRPr>
              </a:p>
            </p:txBody>
          </p:sp>
          <p:sp>
            <p:nvSpPr>
              <p:cNvPr id="17" name="powerpoint template design by DAJU_PPT正版来源小红书大橘PPT微信DAJU_PPT请勿抄袭搬运！盗版必究！-4"/>
              <p:cNvSpPr/>
              <p:nvPr/>
            </p:nvSpPr>
            <p:spPr bwMode="auto">
              <a:xfrm>
                <a:off x="2882935" y="6131566"/>
                <a:ext cx="463258" cy="463258"/>
              </a:xfrm>
              <a:custGeom>
                <a:avLst/>
                <a:gdLst>
                  <a:gd name="connsiteX0" fmla="*/ 296237 w 570470"/>
                  <a:gd name="connsiteY0" fmla="*/ 332744 h 570470"/>
                  <a:gd name="connsiteX1" fmla="*/ 296237 w 570470"/>
                  <a:gd name="connsiteY1" fmla="*/ 358155 h 570470"/>
                  <a:gd name="connsiteX2" fmla="*/ 321542 w 570470"/>
                  <a:gd name="connsiteY2" fmla="*/ 358155 h 570470"/>
                  <a:gd name="connsiteX3" fmla="*/ 298438 w 570470"/>
                  <a:gd name="connsiteY3" fmla="*/ 439914 h 570470"/>
                  <a:gd name="connsiteX4" fmla="*/ 328143 w 570470"/>
                  <a:gd name="connsiteY4" fmla="*/ 439914 h 570470"/>
                  <a:gd name="connsiteX5" fmla="*/ 351248 w 570470"/>
                  <a:gd name="connsiteY5" fmla="*/ 358155 h 570470"/>
                  <a:gd name="connsiteX6" fmla="*/ 380953 w 570470"/>
                  <a:gd name="connsiteY6" fmla="*/ 358155 h 570470"/>
                  <a:gd name="connsiteX7" fmla="*/ 404058 w 570470"/>
                  <a:gd name="connsiteY7" fmla="*/ 439914 h 570470"/>
                  <a:gd name="connsiteX8" fmla="*/ 430234 w 570470"/>
                  <a:gd name="connsiteY8" fmla="*/ 439914 h 570470"/>
                  <a:gd name="connsiteX9" fmla="*/ 433198 w 570470"/>
                  <a:gd name="connsiteY9" fmla="*/ 437915 h 570470"/>
                  <a:gd name="connsiteX10" fmla="*/ 410659 w 570470"/>
                  <a:gd name="connsiteY10" fmla="*/ 358155 h 570470"/>
                  <a:gd name="connsiteX11" fmla="*/ 431563 w 570470"/>
                  <a:gd name="connsiteY11" fmla="*/ 358155 h 570470"/>
                  <a:gd name="connsiteX12" fmla="*/ 431563 w 570470"/>
                  <a:gd name="connsiteY12" fmla="*/ 332744 h 570470"/>
                  <a:gd name="connsiteX13" fmla="*/ 295137 w 570470"/>
                  <a:gd name="connsiteY13" fmla="*/ 181380 h 570470"/>
                  <a:gd name="connsiteX14" fmla="*/ 427162 w 570470"/>
                  <a:gd name="connsiteY14" fmla="*/ 181380 h 570470"/>
                  <a:gd name="connsiteX15" fmla="*/ 431563 w 570470"/>
                  <a:gd name="connsiteY15" fmla="*/ 183589 h 570470"/>
                  <a:gd name="connsiteX16" fmla="*/ 432663 w 570470"/>
                  <a:gd name="connsiteY16" fmla="*/ 188009 h 570470"/>
                  <a:gd name="connsiteX17" fmla="*/ 432663 w 570470"/>
                  <a:gd name="connsiteY17" fmla="*/ 297389 h 570470"/>
                  <a:gd name="connsiteX18" fmla="*/ 431563 w 570470"/>
                  <a:gd name="connsiteY18" fmla="*/ 301808 h 570470"/>
                  <a:gd name="connsiteX19" fmla="*/ 427162 w 570470"/>
                  <a:gd name="connsiteY19" fmla="*/ 302913 h 570470"/>
                  <a:gd name="connsiteX20" fmla="*/ 295137 w 570470"/>
                  <a:gd name="connsiteY20" fmla="*/ 302913 h 570470"/>
                  <a:gd name="connsiteX21" fmla="*/ 291836 w 570470"/>
                  <a:gd name="connsiteY21" fmla="*/ 301808 h 570470"/>
                  <a:gd name="connsiteX22" fmla="*/ 289636 w 570470"/>
                  <a:gd name="connsiteY22" fmla="*/ 297389 h 570470"/>
                  <a:gd name="connsiteX23" fmla="*/ 289636 w 570470"/>
                  <a:gd name="connsiteY23" fmla="*/ 249880 h 570470"/>
                  <a:gd name="connsiteX24" fmla="*/ 367751 w 570470"/>
                  <a:gd name="connsiteY24" fmla="*/ 233307 h 570470"/>
                  <a:gd name="connsiteX25" fmla="*/ 367751 w 570470"/>
                  <a:gd name="connsiteY25" fmla="*/ 231098 h 570470"/>
                  <a:gd name="connsiteX26" fmla="*/ 289636 w 570470"/>
                  <a:gd name="connsiteY26" fmla="*/ 241041 h 570470"/>
                  <a:gd name="connsiteX27" fmla="*/ 289636 w 570470"/>
                  <a:gd name="connsiteY27" fmla="*/ 188009 h 570470"/>
                  <a:gd name="connsiteX28" fmla="*/ 291836 w 570470"/>
                  <a:gd name="connsiteY28" fmla="*/ 183589 h 570470"/>
                  <a:gd name="connsiteX29" fmla="*/ 295137 w 570470"/>
                  <a:gd name="connsiteY29" fmla="*/ 181380 h 570470"/>
                  <a:gd name="connsiteX30" fmla="*/ 295137 w 570470"/>
                  <a:gd name="connsiteY30" fmla="*/ 158178 h 570470"/>
                  <a:gd name="connsiteX31" fmla="*/ 275333 w 570470"/>
                  <a:gd name="connsiteY31" fmla="*/ 167016 h 570470"/>
                  <a:gd name="connsiteX32" fmla="*/ 266532 w 570470"/>
                  <a:gd name="connsiteY32" fmla="*/ 188009 h 570470"/>
                  <a:gd name="connsiteX33" fmla="*/ 266532 w 570470"/>
                  <a:gd name="connsiteY33" fmla="*/ 244356 h 570470"/>
                  <a:gd name="connsiteX34" fmla="*/ 257730 w 570470"/>
                  <a:gd name="connsiteY34" fmla="*/ 245461 h 570470"/>
                  <a:gd name="connsiteX35" fmla="*/ 257730 w 570470"/>
                  <a:gd name="connsiteY35" fmla="*/ 235517 h 570470"/>
                  <a:gd name="connsiteX36" fmla="*/ 231325 w 570470"/>
                  <a:gd name="connsiteY36" fmla="*/ 235517 h 570470"/>
                  <a:gd name="connsiteX37" fmla="*/ 203820 w 570470"/>
                  <a:gd name="connsiteY37" fmla="*/ 218944 h 570470"/>
                  <a:gd name="connsiteX38" fmla="*/ 137807 w 570470"/>
                  <a:gd name="connsiteY38" fmla="*/ 218944 h 570470"/>
                  <a:gd name="connsiteX39" fmla="*/ 112503 w 570470"/>
                  <a:gd name="connsiteY39" fmla="*/ 243251 h 570470"/>
                  <a:gd name="connsiteX40" fmla="*/ 112503 w 570470"/>
                  <a:gd name="connsiteY40" fmla="*/ 320590 h 570470"/>
                  <a:gd name="connsiteX41" fmla="*/ 137807 w 570470"/>
                  <a:gd name="connsiteY41" fmla="*/ 320590 h 570470"/>
                  <a:gd name="connsiteX42" fmla="*/ 137807 w 570470"/>
                  <a:gd name="connsiteY42" fmla="*/ 264243 h 570470"/>
                  <a:gd name="connsiteX43" fmla="*/ 142208 w 570470"/>
                  <a:gd name="connsiteY43" fmla="*/ 264243 h 570470"/>
                  <a:gd name="connsiteX44" fmla="*/ 142208 w 570470"/>
                  <a:gd name="connsiteY44" fmla="*/ 320590 h 570470"/>
                  <a:gd name="connsiteX45" fmla="*/ 142208 w 570470"/>
                  <a:gd name="connsiteY45" fmla="*/ 334953 h 570470"/>
                  <a:gd name="connsiteX46" fmla="*/ 142208 w 570470"/>
                  <a:gd name="connsiteY46" fmla="*/ 438809 h 570470"/>
                  <a:gd name="connsiteX47" fmla="*/ 169713 w 570470"/>
                  <a:gd name="connsiteY47" fmla="*/ 438809 h 570470"/>
                  <a:gd name="connsiteX48" fmla="*/ 169713 w 570470"/>
                  <a:gd name="connsiteY48" fmla="*/ 352631 h 570470"/>
                  <a:gd name="connsiteX49" fmla="*/ 176315 w 570470"/>
                  <a:gd name="connsiteY49" fmla="*/ 352631 h 570470"/>
                  <a:gd name="connsiteX50" fmla="*/ 176315 w 570470"/>
                  <a:gd name="connsiteY50" fmla="*/ 438809 h 570470"/>
                  <a:gd name="connsiteX51" fmla="*/ 203820 w 570470"/>
                  <a:gd name="connsiteY51" fmla="*/ 438809 h 570470"/>
                  <a:gd name="connsiteX52" fmla="*/ 203820 w 570470"/>
                  <a:gd name="connsiteY52" fmla="*/ 423341 h 570470"/>
                  <a:gd name="connsiteX53" fmla="*/ 203820 w 570470"/>
                  <a:gd name="connsiteY53" fmla="*/ 334953 h 570470"/>
                  <a:gd name="connsiteX54" fmla="*/ 203820 w 570470"/>
                  <a:gd name="connsiteY54" fmla="*/ 320590 h 570470"/>
                  <a:gd name="connsiteX55" fmla="*/ 203820 w 570470"/>
                  <a:gd name="connsiteY55" fmla="*/ 264243 h 570470"/>
                  <a:gd name="connsiteX56" fmla="*/ 203820 w 570470"/>
                  <a:gd name="connsiteY56" fmla="*/ 247670 h 570470"/>
                  <a:gd name="connsiteX57" fmla="*/ 231325 w 570470"/>
                  <a:gd name="connsiteY57" fmla="*/ 264243 h 570470"/>
                  <a:gd name="connsiteX58" fmla="*/ 257730 w 570470"/>
                  <a:gd name="connsiteY58" fmla="*/ 264243 h 570470"/>
                  <a:gd name="connsiteX59" fmla="*/ 257730 w 570470"/>
                  <a:gd name="connsiteY59" fmla="*/ 256509 h 570470"/>
                  <a:gd name="connsiteX60" fmla="*/ 266532 w 570470"/>
                  <a:gd name="connsiteY60" fmla="*/ 255404 h 570470"/>
                  <a:gd name="connsiteX61" fmla="*/ 266532 w 570470"/>
                  <a:gd name="connsiteY61" fmla="*/ 297389 h 570470"/>
                  <a:gd name="connsiteX62" fmla="*/ 275333 w 570470"/>
                  <a:gd name="connsiteY62" fmla="*/ 317276 h 570470"/>
                  <a:gd name="connsiteX63" fmla="*/ 275333 w 570470"/>
                  <a:gd name="connsiteY63" fmla="*/ 318381 h 570470"/>
                  <a:gd name="connsiteX64" fmla="*/ 295137 w 570470"/>
                  <a:gd name="connsiteY64" fmla="*/ 326115 h 570470"/>
                  <a:gd name="connsiteX65" fmla="*/ 427162 w 570470"/>
                  <a:gd name="connsiteY65" fmla="*/ 326115 h 570470"/>
                  <a:gd name="connsiteX66" fmla="*/ 448066 w 570470"/>
                  <a:gd name="connsiteY66" fmla="*/ 317276 h 570470"/>
                  <a:gd name="connsiteX67" fmla="*/ 448066 w 570470"/>
                  <a:gd name="connsiteY67" fmla="*/ 318381 h 570470"/>
                  <a:gd name="connsiteX68" fmla="*/ 455768 w 570470"/>
                  <a:gd name="connsiteY68" fmla="*/ 297389 h 570470"/>
                  <a:gd name="connsiteX69" fmla="*/ 455768 w 570470"/>
                  <a:gd name="connsiteY69" fmla="*/ 188009 h 570470"/>
                  <a:gd name="connsiteX70" fmla="*/ 448066 w 570470"/>
                  <a:gd name="connsiteY70" fmla="*/ 167016 h 570470"/>
                  <a:gd name="connsiteX71" fmla="*/ 427162 w 570470"/>
                  <a:gd name="connsiteY71" fmla="*/ 158178 h 570470"/>
                  <a:gd name="connsiteX72" fmla="*/ 173014 w 570470"/>
                  <a:gd name="connsiteY72" fmla="*/ 134976 h 570470"/>
                  <a:gd name="connsiteX73" fmla="*/ 134507 w 570470"/>
                  <a:gd name="connsiteY73" fmla="*/ 174750 h 570470"/>
                  <a:gd name="connsiteX74" fmla="*/ 173014 w 570470"/>
                  <a:gd name="connsiteY74" fmla="*/ 213420 h 570470"/>
                  <a:gd name="connsiteX75" fmla="*/ 212621 w 570470"/>
                  <a:gd name="connsiteY75" fmla="*/ 174750 h 570470"/>
                  <a:gd name="connsiteX76" fmla="*/ 173014 w 570470"/>
                  <a:gd name="connsiteY76" fmla="*/ 134976 h 570470"/>
                  <a:gd name="connsiteX77" fmla="*/ 285235 w 570470"/>
                  <a:gd name="connsiteY77" fmla="*/ 0 h 570470"/>
                  <a:gd name="connsiteX78" fmla="*/ 570470 w 570470"/>
                  <a:gd name="connsiteY78" fmla="*/ 285235 h 570470"/>
                  <a:gd name="connsiteX79" fmla="*/ 285235 w 570470"/>
                  <a:gd name="connsiteY79" fmla="*/ 570470 h 570470"/>
                  <a:gd name="connsiteX80" fmla="*/ 0 w 570470"/>
                  <a:gd name="connsiteY80" fmla="*/ 285235 h 570470"/>
                  <a:gd name="connsiteX81" fmla="*/ 285235 w 570470"/>
                  <a:gd name="connsiteY81" fmla="*/ 0 h 57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70470" h="570470">
                    <a:moveTo>
                      <a:pt x="296237" y="332744"/>
                    </a:moveTo>
                    <a:lnTo>
                      <a:pt x="296237" y="358155"/>
                    </a:lnTo>
                    <a:lnTo>
                      <a:pt x="321542" y="358155"/>
                    </a:lnTo>
                    <a:lnTo>
                      <a:pt x="298438" y="439914"/>
                    </a:lnTo>
                    <a:lnTo>
                      <a:pt x="328143" y="439914"/>
                    </a:lnTo>
                    <a:lnTo>
                      <a:pt x="351248" y="358155"/>
                    </a:lnTo>
                    <a:lnTo>
                      <a:pt x="380953" y="358155"/>
                    </a:lnTo>
                    <a:lnTo>
                      <a:pt x="404058" y="439914"/>
                    </a:lnTo>
                    <a:lnTo>
                      <a:pt x="430234" y="439914"/>
                    </a:lnTo>
                    <a:lnTo>
                      <a:pt x="433198" y="437915"/>
                    </a:lnTo>
                    <a:lnTo>
                      <a:pt x="410659" y="358155"/>
                    </a:lnTo>
                    <a:lnTo>
                      <a:pt x="431563" y="358155"/>
                    </a:lnTo>
                    <a:lnTo>
                      <a:pt x="431563" y="332744"/>
                    </a:lnTo>
                    <a:close/>
                    <a:moveTo>
                      <a:pt x="295137" y="181380"/>
                    </a:moveTo>
                    <a:lnTo>
                      <a:pt x="427162" y="181380"/>
                    </a:lnTo>
                    <a:cubicBezTo>
                      <a:pt x="428262" y="181380"/>
                      <a:pt x="430463" y="182484"/>
                      <a:pt x="431563" y="183589"/>
                    </a:cubicBezTo>
                    <a:cubicBezTo>
                      <a:pt x="432663" y="184694"/>
                      <a:pt x="432663" y="185799"/>
                      <a:pt x="432663" y="188009"/>
                    </a:cubicBezTo>
                    <a:lnTo>
                      <a:pt x="432663" y="297389"/>
                    </a:lnTo>
                    <a:cubicBezTo>
                      <a:pt x="432663" y="298493"/>
                      <a:pt x="432663" y="300703"/>
                      <a:pt x="431563" y="301808"/>
                    </a:cubicBezTo>
                    <a:cubicBezTo>
                      <a:pt x="430463" y="302913"/>
                      <a:pt x="428262" y="302913"/>
                      <a:pt x="427162" y="302913"/>
                    </a:cubicBezTo>
                    <a:lnTo>
                      <a:pt x="295137" y="302913"/>
                    </a:lnTo>
                    <a:cubicBezTo>
                      <a:pt x="294037" y="302913"/>
                      <a:pt x="292937" y="302913"/>
                      <a:pt x="291836" y="301808"/>
                    </a:cubicBezTo>
                    <a:cubicBezTo>
                      <a:pt x="290736" y="300703"/>
                      <a:pt x="289636" y="298493"/>
                      <a:pt x="289636" y="297389"/>
                    </a:cubicBezTo>
                    <a:lnTo>
                      <a:pt x="289636" y="249880"/>
                    </a:lnTo>
                    <a:lnTo>
                      <a:pt x="367751" y="233307"/>
                    </a:lnTo>
                    <a:lnTo>
                      <a:pt x="367751" y="231098"/>
                    </a:lnTo>
                    <a:lnTo>
                      <a:pt x="289636" y="241041"/>
                    </a:lnTo>
                    <a:lnTo>
                      <a:pt x="289636" y="188009"/>
                    </a:lnTo>
                    <a:cubicBezTo>
                      <a:pt x="289636" y="185799"/>
                      <a:pt x="290736" y="184694"/>
                      <a:pt x="291836" y="183589"/>
                    </a:cubicBezTo>
                    <a:cubicBezTo>
                      <a:pt x="292937" y="182484"/>
                      <a:pt x="294037" y="181380"/>
                      <a:pt x="295137" y="181380"/>
                    </a:cubicBezTo>
                    <a:close/>
                    <a:moveTo>
                      <a:pt x="295137" y="158178"/>
                    </a:moveTo>
                    <a:cubicBezTo>
                      <a:pt x="287436" y="158178"/>
                      <a:pt x="279734" y="161492"/>
                      <a:pt x="275333" y="167016"/>
                    </a:cubicBezTo>
                    <a:cubicBezTo>
                      <a:pt x="269832" y="172541"/>
                      <a:pt x="266532" y="179170"/>
                      <a:pt x="266532" y="188009"/>
                    </a:cubicBezTo>
                    <a:lnTo>
                      <a:pt x="266532" y="244356"/>
                    </a:lnTo>
                    <a:lnTo>
                      <a:pt x="257730" y="245461"/>
                    </a:lnTo>
                    <a:lnTo>
                      <a:pt x="257730" y="235517"/>
                    </a:lnTo>
                    <a:lnTo>
                      <a:pt x="231325" y="235517"/>
                    </a:lnTo>
                    <a:lnTo>
                      <a:pt x="203820" y="218944"/>
                    </a:lnTo>
                    <a:lnTo>
                      <a:pt x="137807" y="218944"/>
                    </a:lnTo>
                    <a:cubicBezTo>
                      <a:pt x="123505" y="218944"/>
                      <a:pt x="112503" y="229993"/>
                      <a:pt x="112503" y="243251"/>
                    </a:cubicBezTo>
                    <a:lnTo>
                      <a:pt x="112503" y="320590"/>
                    </a:lnTo>
                    <a:lnTo>
                      <a:pt x="137807" y="320590"/>
                    </a:lnTo>
                    <a:lnTo>
                      <a:pt x="137807" y="264243"/>
                    </a:lnTo>
                    <a:lnTo>
                      <a:pt x="142208" y="264243"/>
                    </a:lnTo>
                    <a:lnTo>
                      <a:pt x="142208" y="320590"/>
                    </a:lnTo>
                    <a:lnTo>
                      <a:pt x="142208" y="334953"/>
                    </a:lnTo>
                    <a:lnTo>
                      <a:pt x="142208" y="438809"/>
                    </a:lnTo>
                    <a:lnTo>
                      <a:pt x="169713" y="438809"/>
                    </a:lnTo>
                    <a:lnTo>
                      <a:pt x="169713" y="352631"/>
                    </a:lnTo>
                    <a:lnTo>
                      <a:pt x="176315" y="352631"/>
                    </a:lnTo>
                    <a:lnTo>
                      <a:pt x="176315" y="438809"/>
                    </a:lnTo>
                    <a:lnTo>
                      <a:pt x="203820" y="438809"/>
                    </a:lnTo>
                    <a:lnTo>
                      <a:pt x="203820" y="423341"/>
                    </a:lnTo>
                    <a:lnTo>
                      <a:pt x="203820" y="334953"/>
                    </a:lnTo>
                    <a:lnTo>
                      <a:pt x="203820" y="320590"/>
                    </a:lnTo>
                    <a:lnTo>
                      <a:pt x="203820" y="264243"/>
                    </a:lnTo>
                    <a:lnTo>
                      <a:pt x="203820" y="247670"/>
                    </a:lnTo>
                    <a:lnTo>
                      <a:pt x="231325" y="264243"/>
                    </a:lnTo>
                    <a:lnTo>
                      <a:pt x="257730" y="264243"/>
                    </a:lnTo>
                    <a:lnTo>
                      <a:pt x="257730" y="256509"/>
                    </a:lnTo>
                    <a:lnTo>
                      <a:pt x="266532" y="255404"/>
                    </a:lnTo>
                    <a:lnTo>
                      <a:pt x="266532" y="297389"/>
                    </a:lnTo>
                    <a:cubicBezTo>
                      <a:pt x="266532" y="305123"/>
                      <a:pt x="269832" y="312856"/>
                      <a:pt x="275333" y="317276"/>
                    </a:cubicBezTo>
                    <a:lnTo>
                      <a:pt x="275333" y="318381"/>
                    </a:lnTo>
                    <a:cubicBezTo>
                      <a:pt x="280834" y="322800"/>
                      <a:pt x="287436" y="326115"/>
                      <a:pt x="295137" y="326115"/>
                    </a:cubicBezTo>
                    <a:lnTo>
                      <a:pt x="427162" y="326115"/>
                    </a:lnTo>
                    <a:cubicBezTo>
                      <a:pt x="434864" y="326115"/>
                      <a:pt x="442565" y="322800"/>
                      <a:pt x="448066" y="317276"/>
                    </a:cubicBezTo>
                    <a:lnTo>
                      <a:pt x="448066" y="318381"/>
                    </a:lnTo>
                    <a:cubicBezTo>
                      <a:pt x="452467" y="312856"/>
                      <a:pt x="455768" y="305123"/>
                      <a:pt x="455768" y="297389"/>
                    </a:cubicBezTo>
                    <a:lnTo>
                      <a:pt x="455768" y="188009"/>
                    </a:lnTo>
                    <a:cubicBezTo>
                      <a:pt x="455768" y="179170"/>
                      <a:pt x="452467" y="172541"/>
                      <a:pt x="448066" y="167016"/>
                    </a:cubicBezTo>
                    <a:cubicBezTo>
                      <a:pt x="442565" y="161492"/>
                      <a:pt x="434864" y="158178"/>
                      <a:pt x="427162" y="158178"/>
                    </a:cubicBezTo>
                    <a:close/>
                    <a:moveTo>
                      <a:pt x="173014" y="134976"/>
                    </a:moveTo>
                    <a:cubicBezTo>
                      <a:pt x="152110" y="134976"/>
                      <a:pt x="134507" y="152653"/>
                      <a:pt x="134507" y="174750"/>
                    </a:cubicBezTo>
                    <a:cubicBezTo>
                      <a:pt x="134507" y="195743"/>
                      <a:pt x="152110" y="213420"/>
                      <a:pt x="173014" y="213420"/>
                    </a:cubicBezTo>
                    <a:cubicBezTo>
                      <a:pt x="195018" y="213420"/>
                      <a:pt x="212621" y="195743"/>
                      <a:pt x="212621" y="174750"/>
                    </a:cubicBezTo>
                    <a:cubicBezTo>
                      <a:pt x="212621" y="152653"/>
                      <a:pt x="195018" y="134976"/>
                      <a:pt x="173014" y="134976"/>
                    </a:cubicBezTo>
                    <a:close/>
                    <a:moveTo>
                      <a:pt x="285235" y="0"/>
                    </a:moveTo>
                    <a:cubicBezTo>
                      <a:pt x="442766" y="0"/>
                      <a:pt x="570470" y="127704"/>
                      <a:pt x="570470" y="285235"/>
                    </a:cubicBezTo>
                    <a:cubicBezTo>
                      <a:pt x="570470" y="442766"/>
                      <a:pt x="442766" y="570470"/>
                      <a:pt x="285235" y="570470"/>
                    </a:cubicBezTo>
                    <a:cubicBezTo>
                      <a:pt x="127704" y="570470"/>
                      <a:pt x="0" y="442766"/>
                      <a:pt x="0" y="285235"/>
                    </a:cubicBezTo>
                    <a:cubicBezTo>
                      <a:pt x="0" y="127704"/>
                      <a:pt x="127704" y="0"/>
                      <a:pt x="285235" y="0"/>
                    </a:cubicBezTo>
                    <a:close/>
                  </a:path>
                </a:pathLst>
              </a:custGeom>
              <a:solidFill>
                <a:schemeClr val="accent2"/>
              </a:solidFill>
              <a:ln>
                <a:noFill/>
              </a:ln>
            </p:spPr>
            <p:txBody>
              <a:bodyPr vert="horz" wrap="square" lIns="91416" tIns="45708" rIns="91416" bIns="45708" numCol="1" anchor="t" anchorCtr="0" compatLnSpc="1">
                <a:noAutofit/>
              </a:bodyPr>
              <a:lstStyle/>
              <a:p>
                <a:endParaRPr lang="zh-CN" altLang="en-US" sz="2800">
                  <a:solidFill>
                    <a:schemeClr val="bg1"/>
                  </a:solidFill>
                  <a:cs typeface="+mn-ea"/>
                  <a:sym typeface="+mn-lt"/>
                </a:endParaRPr>
              </a:p>
            </p:txBody>
          </p:sp>
        </p:grpSp>
      </p:grpSp>
      <p:sp>
        <p:nvSpPr>
          <p:cNvPr id="2" name="powerpoint template design by DAJU_PPT正版来源小红书大橘PPT微信DAJU_PPT请勿抄袭搬运！盗版必究！"/>
          <p:cNvSpPr txBox="1"/>
          <p:nvPr/>
        </p:nvSpPr>
        <p:spPr>
          <a:xfrm>
            <a:off x="3091563" y="6048770"/>
            <a:ext cx="5246914" cy="369332"/>
          </a:xfrm>
          <a:prstGeom prst="rect">
            <a:avLst/>
          </a:prstGeom>
          <a:noFill/>
        </p:spPr>
        <p:txBody>
          <a:bodyPr wrap="square" rtlCol="0">
            <a:spAutoFit/>
          </a:bodyPr>
          <a:lstStyle/>
          <a:p>
            <a:pPr algn="ctr"/>
            <a:r>
              <a:rPr lang="en-US" altLang="zh-CN" dirty="0">
                <a:latin typeface="Aptos" panose="020B0004020202020204" pitchFamily="34" charset="0"/>
                <a:cs typeface="+mn-ea"/>
                <a:sym typeface="+mn-lt"/>
              </a:rPr>
              <a:t>Date</a:t>
            </a:r>
            <a:r>
              <a:rPr lang="zh-CN" altLang="en-US" dirty="0">
                <a:latin typeface="Aptos" panose="020B0004020202020204" pitchFamily="34" charset="0"/>
                <a:cs typeface="+mn-ea"/>
                <a:sym typeface="+mn-lt"/>
              </a:rPr>
              <a:t> </a:t>
            </a:r>
            <a:r>
              <a:rPr lang="en-US" altLang="zh-CN" dirty="0">
                <a:latin typeface="Aptos" panose="020B0004020202020204" pitchFamily="34" charset="0"/>
                <a:cs typeface="+mn-ea"/>
                <a:sym typeface="+mn-lt"/>
              </a:rPr>
              <a:t>de</a:t>
            </a:r>
            <a:r>
              <a:rPr lang="zh-CN" altLang="en-US" dirty="0">
                <a:latin typeface="Aptos" panose="020B0004020202020204" pitchFamily="34" charset="0"/>
                <a:cs typeface="+mn-ea"/>
                <a:sym typeface="+mn-lt"/>
              </a:rPr>
              <a:t> </a:t>
            </a:r>
            <a:r>
              <a:rPr lang="en-US" altLang="zh-CN" dirty="0">
                <a:latin typeface="Aptos" panose="020B0004020202020204" pitchFamily="34" charset="0"/>
                <a:cs typeface="+mn-ea"/>
                <a:sym typeface="+mn-lt"/>
              </a:rPr>
              <a:t>pr</a:t>
            </a:r>
            <a:r>
              <a:rPr lang="fr-FR" altLang="zh-CN" dirty="0">
                <a:latin typeface="Aptos" panose="020B0004020202020204" pitchFamily="34" charset="0"/>
                <a:cs typeface="+mn-ea"/>
                <a:sym typeface="+mn-lt"/>
              </a:rPr>
              <a:t>ésentation</a:t>
            </a:r>
            <a:r>
              <a:rPr lang="zh-CN" altLang="en-US" dirty="0">
                <a:latin typeface="Aptos" panose="020B0004020202020204" pitchFamily="34" charset="0"/>
                <a:cs typeface="+mn-ea"/>
                <a:sym typeface="+mn-lt"/>
              </a:rPr>
              <a:t>：</a:t>
            </a:r>
            <a:r>
              <a:rPr lang="fr-FR" altLang="zh-CN" dirty="0">
                <a:latin typeface="Aptos" panose="020B0004020202020204" pitchFamily="34" charset="0"/>
                <a:cs typeface="+mn-ea"/>
                <a:sym typeface="+mn-lt"/>
              </a:rPr>
              <a:t>12</a:t>
            </a:r>
            <a:r>
              <a:rPr lang="en-US" altLang="zh-CN" dirty="0">
                <a:latin typeface="Aptos" panose="020B0004020202020204" pitchFamily="34" charset="0"/>
                <a:cs typeface="+mn-ea"/>
                <a:sym typeface="+mn-lt"/>
              </a:rPr>
              <a:t>/12/2024</a:t>
            </a:r>
            <a:endParaRPr lang="zh-CN" altLang="en-US" dirty="0">
              <a:latin typeface="Aptos" panose="020B0004020202020204" pitchFamily="34" charset="0"/>
              <a:cs typeface="+mn-ea"/>
              <a:sym typeface="+mn-lt"/>
            </a:endParaRPr>
          </a:p>
        </p:txBody>
      </p:sp>
      <p:sp>
        <p:nvSpPr>
          <p:cNvPr id="3" name="灯片编号占位符 2"/>
          <p:cNvSpPr>
            <a:spLocks noGrp="1"/>
          </p:cNvSpPr>
          <p:nvPr>
            <p:ph type="sldNum" sz="quarter" idx="12"/>
          </p:nvPr>
        </p:nvSpPr>
        <p:spPr/>
        <p:txBody>
          <a:bodyPr/>
          <a:lstStyle/>
          <a:p>
            <a:fld id="{A8537B7A-7510-410A-AA53-45D600DA0276}" type="slidenum">
              <a:rPr lang="zh-CN" altLang="en-US" smtClean="0"/>
              <a:t>1</a:t>
            </a:fld>
            <a:endParaRPr lang="zh-CN" altLang="en-US"/>
          </a:p>
        </p:txBody>
      </p:sp>
      <p:pic>
        <p:nvPicPr>
          <p:cNvPr id="1026" name="Picture 2">
            <a:extLst>
              <a:ext uri="{FF2B5EF4-FFF2-40B4-BE49-F238E27FC236}">
                <a16:creationId xmlns:a16="http://schemas.microsoft.com/office/drawing/2014/main" id="{9431FA03-3FE9-BE6B-3328-5A5D75084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 y="49213"/>
            <a:ext cx="25146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42CE1C-44BE-769F-6A63-5EB96E4F94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0461" y="0"/>
            <a:ext cx="1214583" cy="121458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107F71F-2184-6C88-B88D-3AAAE39A8432}"/>
              </a:ext>
            </a:extLst>
          </p:cNvPr>
          <p:cNvPicPr>
            <a:picLocks noChangeAspect="1"/>
          </p:cNvPicPr>
          <p:nvPr/>
        </p:nvPicPr>
        <p:blipFill>
          <a:blip r:embed="rId5"/>
          <a:stretch>
            <a:fillRect/>
          </a:stretch>
        </p:blipFill>
        <p:spPr>
          <a:xfrm>
            <a:off x="4194710" y="6969"/>
            <a:ext cx="3102936" cy="1028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512643-B428-5FB5-43FD-4F09CCF63FB1}"/>
              </a:ext>
            </a:extLst>
          </p:cNvPr>
          <p:cNvSpPr>
            <a:spLocks noGrp="1"/>
          </p:cNvSpPr>
          <p:nvPr>
            <p:ph type="sldNum" sz="quarter" idx="12"/>
          </p:nvPr>
        </p:nvSpPr>
        <p:spPr/>
        <p:txBody>
          <a:bodyPr/>
          <a:lstStyle/>
          <a:p>
            <a:fld id="{A8537B7A-7510-410A-AA53-45D600DA0276}" type="slidenum">
              <a:rPr lang="zh-CN" altLang="en-US" smtClean="0"/>
              <a:t>10</a:t>
            </a:fld>
            <a:endParaRPr lang="zh-CN" altLang="en-US"/>
          </a:p>
        </p:txBody>
      </p:sp>
      <p:sp>
        <p:nvSpPr>
          <p:cNvPr id="3" name="矩形 4">
            <a:extLst>
              <a:ext uri="{FF2B5EF4-FFF2-40B4-BE49-F238E27FC236}">
                <a16:creationId xmlns:a16="http://schemas.microsoft.com/office/drawing/2014/main" id="{0C2B8E98-DA81-490C-E4CA-55E4850BF04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灯片编号占位符 1">
            <a:extLst>
              <a:ext uri="{FF2B5EF4-FFF2-40B4-BE49-F238E27FC236}">
                <a16:creationId xmlns:a16="http://schemas.microsoft.com/office/drawing/2014/main" id="{3E5DCA17-D2C9-9CBC-67C3-55ACA883D94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537B7A-7510-410A-AA53-45D600DA0276}" type="slidenum">
              <a:rPr lang="zh-CN" altLang="en-US" smtClean="0"/>
              <a:pPr/>
              <a:t>10</a:t>
            </a:fld>
            <a:endParaRPr lang="zh-CN" altLang="en-US"/>
          </a:p>
        </p:txBody>
      </p:sp>
      <p:cxnSp>
        <p:nvCxnSpPr>
          <p:cNvPr id="5" name="直接连接符 4">
            <a:extLst>
              <a:ext uri="{FF2B5EF4-FFF2-40B4-BE49-F238E27FC236}">
                <a16:creationId xmlns:a16="http://schemas.microsoft.com/office/drawing/2014/main" id="{03E6FD10-AC55-C6FE-3D6F-4839EC6E106B}"/>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8F01851E-3646-E554-EBD4-334E11CE9670}"/>
              </a:ext>
            </a:extLst>
          </p:cNvPr>
          <p:cNvSpPr/>
          <p:nvPr/>
        </p:nvSpPr>
        <p:spPr>
          <a:xfrm>
            <a:off x="4855661"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7" name="直接连接符 6">
            <a:extLst>
              <a:ext uri="{FF2B5EF4-FFF2-40B4-BE49-F238E27FC236}">
                <a16:creationId xmlns:a16="http://schemas.microsoft.com/office/drawing/2014/main" id="{1D28990B-2C9B-891A-825E-F655FF2EBCCA}"/>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73761A52-19E7-2355-780A-1E8584E7D706}"/>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b="0" dirty="0">
                <a:solidFill>
                  <a:schemeClr val="tx1">
                    <a:lumMod val="50000"/>
                    <a:lumOff val="50000"/>
                  </a:schemeClr>
                </a:solidFill>
                <a:sym typeface="+mn-lt"/>
              </a:rPr>
              <a:t>Introduction</a:t>
            </a:r>
            <a:endParaRPr lang="zh-CN" altLang="en-US" b="0" dirty="0">
              <a:solidFill>
                <a:schemeClr val="tx1">
                  <a:lumMod val="50000"/>
                  <a:lumOff val="50000"/>
                </a:schemeClr>
              </a:solidFill>
              <a:sym typeface="+mn-lt"/>
            </a:endParaRPr>
          </a:p>
        </p:txBody>
      </p:sp>
      <p:sp>
        <p:nvSpPr>
          <p:cNvPr id="9" name="TextBox 7">
            <a:extLst>
              <a:ext uri="{FF2B5EF4-FFF2-40B4-BE49-F238E27FC236}">
                <a16:creationId xmlns:a16="http://schemas.microsoft.com/office/drawing/2014/main" id="{9EDA479A-43B6-7289-D91E-35D595DAD73E}"/>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bg1"/>
                </a:solidFill>
                <a:cs typeface="+mn-ea"/>
                <a:sym typeface="+mn-lt"/>
              </a:rPr>
              <a:t>Approche et méthodologie</a:t>
            </a:r>
          </a:p>
          <a:p>
            <a:pPr algn="ctr"/>
            <a:endParaRPr lang="zh-CN" altLang="en-US" sz="1600" dirty="0">
              <a:solidFill>
                <a:schemeClr val="bg1"/>
              </a:solidFill>
              <a:cs typeface="+mn-ea"/>
              <a:sym typeface="+mn-lt"/>
            </a:endParaRPr>
          </a:p>
        </p:txBody>
      </p:sp>
      <p:sp>
        <p:nvSpPr>
          <p:cNvPr id="10" name="TextBox 9">
            <a:extLst>
              <a:ext uri="{FF2B5EF4-FFF2-40B4-BE49-F238E27FC236}">
                <a16:creationId xmlns:a16="http://schemas.microsoft.com/office/drawing/2014/main" id="{BB89C6BF-C17D-8884-4228-3BAC5390CCC4}"/>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Partie principale</a:t>
            </a:r>
            <a:endParaRPr lang="zh-CN" altLang="en-US" sz="1600" dirty="0">
              <a:solidFill>
                <a:schemeClr val="tx1">
                  <a:lumMod val="50000"/>
                  <a:lumOff val="50000"/>
                </a:schemeClr>
              </a:solidFill>
              <a:cs typeface="+mn-ea"/>
              <a:sym typeface="+mn-lt"/>
            </a:endParaRPr>
          </a:p>
        </p:txBody>
      </p:sp>
      <p:sp>
        <p:nvSpPr>
          <p:cNvPr id="11" name="TextBox 10">
            <a:extLst>
              <a:ext uri="{FF2B5EF4-FFF2-40B4-BE49-F238E27FC236}">
                <a16:creationId xmlns:a16="http://schemas.microsoft.com/office/drawing/2014/main" id="{C3183D9B-8713-63FF-2897-7D81A0D75AE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2" name="TextBox 11">
            <a:extLst>
              <a:ext uri="{FF2B5EF4-FFF2-40B4-BE49-F238E27FC236}">
                <a16:creationId xmlns:a16="http://schemas.microsoft.com/office/drawing/2014/main" id="{26C97703-0C34-92A5-3CAB-4A4FF9E0D3E8}"/>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a:p>
            <a:pPr algn="ctr"/>
            <a:endParaRPr lang="zh-CN" altLang="en-US" sz="1600" dirty="0">
              <a:solidFill>
                <a:schemeClr val="tx1">
                  <a:lumMod val="50000"/>
                  <a:lumOff val="50000"/>
                </a:schemeClr>
              </a:solidFill>
              <a:cs typeface="+mn-ea"/>
              <a:sym typeface="+mn-lt"/>
            </a:endParaRPr>
          </a:p>
        </p:txBody>
      </p:sp>
      <p:cxnSp>
        <p:nvCxnSpPr>
          <p:cNvPr id="13" name="直接连接符 12">
            <a:extLst>
              <a:ext uri="{FF2B5EF4-FFF2-40B4-BE49-F238E27FC236}">
                <a16:creationId xmlns:a16="http://schemas.microsoft.com/office/drawing/2014/main" id="{D725F1FC-121B-7FBE-70A8-92B08810DF3F}"/>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powerpoint template design by DAJU_PPT正版来源小红书大橘PPT微信DAJU_PPT请勿抄袭搬运！盗版必究！">
            <a:extLst>
              <a:ext uri="{FF2B5EF4-FFF2-40B4-BE49-F238E27FC236}">
                <a16:creationId xmlns:a16="http://schemas.microsoft.com/office/drawing/2014/main" id="{D220A526-7033-123A-CF21-6A04D61A7434}"/>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owerpoint template design by DAJU_PPT正版来源小红书大橘PPT微信DAJU_PPT请勿抄袭搬运！盗版必究！">
            <a:extLst>
              <a:ext uri="{FF2B5EF4-FFF2-40B4-BE49-F238E27FC236}">
                <a16:creationId xmlns:a16="http://schemas.microsoft.com/office/drawing/2014/main" id="{13BEDFDF-DB42-F08D-BFD2-0BC9FF0340BE}"/>
              </a:ext>
            </a:extLst>
          </p:cNvPr>
          <p:cNvSpPr txBox="1"/>
          <p:nvPr/>
        </p:nvSpPr>
        <p:spPr>
          <a:xfrm>
            <a:off x="425752" y="1145250"/>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2.4 </a:t>
            </a:r>
            <a:r>
              <a:rPr lang="fr-FR" altLang="zh-CN" dirty="0">
                <a:latin typeface="Times New Roman" panose="02020603050405020304" pitchFamily="18" charset="0"/>
                <a:cs typeface="Times New Roman" panose="02020603050405020304" pitchFamily="18" charset="0"/>
                <a:sym typeface="+mn-lt"/>
              </a:rPr>
              <a:t>La Stratégie</a:t>
            </a:r>
            <a:endParaRPr lang="fr-FR" b="1" i="0" dirty="0">
              <a:solidFill>
                <a:srgbClr val="4F4F4F"/>
              </a:solidFill>
              <a:effectLst/>
              <a:latin typeface="Times New Roman" panose="02020603050405020304" pitchFamily="18" charset="0"/>
              <a:cs typeface="Times New Roman" panose="02020603050405020304" pitchFamily="18" charset="0"/>
            </a:endParaRPr>
          </a:p>
        </p:txBody>
      </p:sp>
      <p:grpSp>
        <p:nvGrpSpPr>
          <p:cNvPr id="16" name="powerpoint template design by DAJU_PPT正版来源小红书大橘PPT微信DAJU_PPT请勿抄袭搬运！盗版必究！">
            <a:extLst>
              <a:ext uri="{FF2B5EF4-FFF2-40B4-BE49-F238E27FC236}">
                <a16:creationId xmlns:a16="http://schemas.microsoft.com/office/drawing/2014/main" id="{D0351C01-AFBD-745F-8458-C46DDF963B2B}"/>
              </a:ext>
            </a:extLst>
          </p:cNvPr>
          <p:cNvGrpSpPr/>
          <p:nvPr/>
        </p:nvGrpSpPr>
        <p:grpSpPr bwMode="auto">
          <a:xfrm>
            <a:off x="7660357" y="3254170"/>
            <a:ext cx="2041172" cy="1967442"/>
            <a:chOff x="0" y="0"/>
            <a:chExt cx="1671177" cy="1609411"/>
          </a:xfrm>
          <a:solidFill>
            <a:schemeClr val="accent1"/>
          </a:solidFill>
          <a:effectLst/>
        </p:grpSpPr>
        <p:sp>
          <p:nvSpPr>
            <p:cNvPr id="17" name="powerpoint template design by DAJU_PPT正版来源小红书大橘PPT微信DAJU_PPT请勿抄袭搬运！盗版必究！-1">
              <a:extLst>
                <a:ext uri="{FF2B5EF4-FFF2-40B4-BE49-F238E27FC236}">
                  <a16:creationId xmlns:a16="http://schemas.microsoft.com/office/drawing/2014/main" id="{761F09AE-4119-E5FD-DC1A-3C4BB8642CEC}"/>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cs typeface="+mn-ea"/>
                <a:sym typeface="+mn-lt"/>
              </a:endParaRPr>
            </a:p>
          </p:txBody>
        </p:sp>
        <p:sp>
          <p:nvSpPr>
            <p:cNvPr id="18" name="powerpoint template design by DAJU_PPT正版来源小红书大橘PPT微信DAJU_PPT请勿抄袭搬运！盗版必究！-2">
              <a:extLst>
                <a:ext uri="{FF2B5EF4-FFF2-40B4-BE49-F238E27FC236}">
                  <a16:creationId xmlns:a16="http://schemas.microsoft.com/office/drawing/2014/main" id="{8A916E03-A0C6-9BBC-422A-239B03BDC7B3}"/>
                </a:ext>
              </a:extLst>
            </p:cNvPr>
            <p:cNvSpPr txBox="1">
              <a:spLocks noChangeArrowheads="1"/>
            </p:cNvSpPr>
            <p:nvPr/>
          </p:nvSpPr>
          <p:spPr bwMode="auto">
            <a:xfrm>
              <a:off x="680641" y="543095"/>
              <a:ext cx="529173" cy="506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mn-lt"/>
                  <a:ea typeface="+mn-ea"/>
                  <a:cs typeface="+mn-ea"/>
                  <a:sym typeface="+mn-lt"/>
                </a:rPr>
                <a:t>04</a:t>
              </a:r>
              <a:endParaRPr lang="zh-CN" altLang="en-US" sz="3420" dirty="0">
                <a:solidFill>
                  <a:srgbClr val="FFFFFF"/>
                </a:solidFill>
                <a:latin typeface="+mn-lt"/>
                <a:ea typeface="+mn-ea"/>
                <a:cs typeface="+mn-ea"/>
                <a:sym typeface="+mn-lt"/>
              </a:endParaRPr>
            </a:p>
          </p:txBody>
        </p:sp>
      </p:grpSp>
      <p:grpSp>
        <p:nvGrpSpPr>
          <p:cNvPr id="19" name="powerpoint template design by DAJU_PPT正版来源小红书大橘PPT微信DAJU_PPT请勿抄袭搬运！盗版必究！">
            <a:extLst>
              <a:ext uri="{FF2B5EF4-FFF2-40B4-BE49-F238E27FC236}">
                <a16:creationId xmlns:a16="http://schemas.microsoft.com/office/drawing/2014/main" id="{C3564A3F-F43D-C5C8-12B1-5EFFDC56C3D9}"/>
              </a:ext>
            </a:extLst>
          </p:cNvPr>
          <p:cNvGrpSpPr/>
          <p:nvPr/>
        </p:nvGrpSpPr>
        <p:grpSpPr bwMode="auto">
          <a:xfrm>
            <a:off x="5982072" y="3266366"/>
            <a:ext cx="2041922" cy="1967442"/>
            <a:chOff x="0" y="0"/>
            <a:chExt cx="1671177" cy="1609411"/>
          </a:xfrm>
          <a:solidFill>
            <a:schemeClr val="accent1"/>
          </a:solidFill>
          <a:effectLst/>
        </p:grpSpPr>
        <p:sp>
          <p:nvSpPr>
            <p:cNvPr id="20" name="powerpoint template design by DAJU_PPT正版来源小红书大橘PPT微信DAJU_PPT请勿抄袭搬运！盗版必究！-1">
              <a:extLst>
                <a:ext uri="{FF2B5EF4-FFF2-40B4-BE49-F238E27FC236}">
                  <a16:creationId xmlns:a16="http://schemas.microsoft.com/office/drawing/2014/main" id="{D837FBC8-8F7F-653C-047E-4DF4040E4DCB}"/>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cs typeface="+mn-ea"/>
                <a:sym typeface="+mn-lt"/>
              </a:endParaRPr>
            </a:p>
          </p:txBody>
        </p:sp>
        <p:sp>
          <p:nvSpPr>
            <p:cNvPr id="21" name="powerpoint template design by DAJU_PPT正版来源小红书大橘PPT微信DAJU_PPT请勿抄袭搬运！盗版必究！-2">
              <a:extLst>
                <a:ext uri="{FF2B5EF4-FFF2-40B4-BE49-F238E27FC236}">
                  <a16:creationId xmlns:a16="http://schemas.microsoft.com/office/drawing/2014/main" id="{7E5AF10E-817A-CD80-5CD3-CF16A0857339}"/>
                </a:ext>
              </a:extLst>
            </p:cNvPr>
            <p:cNvSpPr txBox="1">
              <a:spLocks noChangeArrowheads="1"/>
            </p:cNvSpPr>
            <p:nvPr/>
          </p:nvSpPr>
          <p:spPr bwMode="auto">
            <a:xfrm>
              <a:off x="681551" y="543095"/>
              <a:ext cx="570961" cy="5060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mn-lt"/>
                  <a:ea typeface="+mn-ea"/>
                  <a:cs typeface="+mn-ea"/>
                  <a:sym typeface="+mn-lt"/>
                </a:rPr>
                <a:t>03</a:t>
              </a:r>
              <a:endParaRPr lang="zh-CN" altLang="en-US" sz="3420">
                <a:solidFill>
                  <a:srgbClr val="FFFFFF"/>
                </a:solidFill>
                <a:latin typeface="+mn-lt"/>
                <a:ea typeface="+mn-ea"/>
                <a:cs typeface="+mn-ea"/>
                <a:sym typeface="+mn-lt"/>
              </a:endParaRPr>
            </a:p>
          </p:txBody>
        </p:sp>
      </p:grpSp>
      <p:grpSp>
        <p:nvGrpSpPr>
          <p:cNvPr id="22" name="powerpoint template design by DAJU_PPT正版来源小红书大橘PPT微信DAJU_PPT请勿抄袭搬运！盗版必究！">
            <a:extLst>
              <a:ext uri="{FF2B5EF4-FFF2-40B4-BE49-F238E27FC236}">
                <a16:creationId xmlns:a16="http://schemas.microsoft.com/office/drawing/2014/main" id="{03D356BB-9637-E97E-6F0A-616A5E001062}"/>
              </a:ext>
            </a:extLst>
          </p:cNvPr>
          <p:cNvGrpSpPr/>
          <p:nvPr/>
        </p:nvGrpSpPr>
        <p:grpSpPr bwMode="auto">
          <a:xfrm>
            <a:off x="4327463" y="3266366"/>
            <a:ext cx="2041924" cy="1967442"/>
            <a:chOff x="0" y="0"/>
            <a:chExt cx="1671177" cy="1609411"/>
          </a:xfrm>
          <a:solidFill>
            <a:schemeClr val="accent2"/>
          </a:solidFill>
        </p:grpSpPr>
        <p:sp>
          <p:nvSpPr>
            <p:cNvPr id="23" name="powerpoint template design by DAJU_PPT正版来源小红书大橘PPT微信DAJU_PPT请勿抄袭搬运！盗版必究！-1">
              <a:extLst>
                <a:ext uri="{FF2B5EF4-FFF2-40B4-BE49-F238E27FC236}">
                  <a16:creationId xmlns:a16="http://schemas.microsoft.com/office/drawing/2014/main" id="{BBF398B2-6477-2163-785E-A1782575B90B}"/>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cs typeface="+mn-ea"/>
                <a:sym typeface="+mn-lt"/>
              </a:endParaRPr>
            </a:p>
          </p:txBody>
        </p:sp>
        <p:sp>
          <p:nvSpPr>
            <p:cNvPr id="24" name="powerpoint template design by DAJU_PPT正版来源小红书大橘PPT微信DAJU_PPT请勿抄袭搬运！盗版必究！-2">
              <a:extLst>
                <a:ext uri="{FF2B5EF4-FFF2-40B4-BE49-F238E27FC236}">
                  <a16:creationId xmlns:a16="http://schemas.microsoft.com/office/drawing/2014/main" id="{6687682B-C229-73FE-9069-5D6137F5C5A3}"/>
                </a:ext>
              </a:extLst>
            </p:cNvPr>
            <p:cNvSpPr txBox="1">
              <a:spLocks noChangeArrowheads="1"/>
            </p:cNvSpPr>
            <p:nvPr/>
          </p:nvSpPr>
          <p:spPr bwMode="auto">
            <a:xfrm>
              <a:off x="681551" y="543095"/>
              <a:ext cx="56833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mn-lt"/>
                  <a:ea typeface="+mn-ea"/>
                  <a:cs typeface="+mn-ea"/>
                  <a:sym typeface="+mn-lt"/>
                </a:rPr>
                <a:t>02</a:t>
              </a:r>
              <a:endParaRPr lang="zh-CN" altLang="en-US" sz="3420">
                <a:solidFill>
                  <a:srgbClr val="FFFFFF"/>
                </a:solidFill>
                <a:latin typeface="+mn-lt"/>
                <a:ea typeface="+mn-ea"/>
                <a:cs typeface="+mn-ea"/>
                <a:sym typeface="+mn-lt"/>
              </a:endParaRPr>
            </a:p>
          </p:txBody>
        </p:sp>
      </p:grpSp>
      <p:grpSp>
        <p:nvGrpSpPr>
          <p:cNvPr id="25" name="powerpoint template design by DAJU_PPT正版来源小红书大橘PPT微信DAJU_PPT请勿抄袭搬运！盗版必究！">
            <a:extLst>
              <a:ext uri="{FF2B5EF4-FFF2-40B4-BE49-F238E27FC236}">
                <a16:creationId xmlns:a16="http://schemas.microsoft.com/office/drawing/2014/main" id="{B27F8863-B9AA-AC8B-CC76-39EB68D86AF7}"/>
              </a:ext>
            </a:extLst>
          </p:cNvPr>
          <p:cNvGrpSpPr/>
          <p:nvPr/>
        </p:nvGrpSpPr>
        <p:grpSpPr bwMode="auto">
          <a:xfrm>
            <a:off x="2688489" y="3255872"/>
            <a:ext cx="2043752" cy="1967442"/>
            <a:chOff x="0" y="0"/>
            <a:chExt cx="1671177" cy="1609411"/>
          </a:xfrm>
          <a:solidFill>
            <a:schemeClr val="accent1"/>
          </a:solidFill>
          <a:effectLst/>
        </p:grpSpPr>
        <p:sp>
          <p:nvSpPr>
            <p:cNvPr id="26" name="powerpoint template design by DAJU_PPT正版来源小红书大橘PPT微信DAJU_PPT请勿抄袭搬运！盗版必究！-1">
              <a:extLst>
                <a:ext uri="{FF2B5EF4-FFF2-40B4-BE49-F238E27FC236}">
                  <a16:creationId xmlns:a16="http://schemas.microsoft.com/office/drawing/2014/main" id="{9A9E0588-7666-76AD-C1B8-2E0A1AA02BE0}"/>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cs typeface="+mn-ea"/>
                <a:sym typeface="+mn-lt"/>
              </a:endParaRPr>
            </a:p>
          </p:txBody>
        </p:sp>
        <p:sp>
          <p:nvSpPr>
            <p:cNvPr id="27" name="powerpoint template design by DAJU_PPT正版来源小红书大橘PPT微信DAJU_PPT请勿抄袭搬运！盗版必究！-2">
              <a:extLst>
                <a:ext uri="{FF2B5EF4-FFF2-40B4-BE49-F238E27FC236}">
                  <a16:creationId xmlns:a16="http://schemas.microsoft.com/office/drawing/2014/main" id="{61FBCB14-EE18-DC0D-CCC6-265AE6ADA79B}"/>
                </a:ext>
              </a:extLst>
            </p:cNvPr>
            <p:cNvSpPr txBox="1">
              <a:spLocks noChangeArrowheads="1"/>
            </p:cNvSpPr>
            <p:nvPr/>
          </p:nvSpPr>
          <p:spPr bwMode="auto">
            <a:xfrm>
              <a:off x="681551" y="543095"/>
              <a:ext cx="56782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mn-lt"/>
                  <a:ea typeface="+mn-ea"/>
                  <a:cs typeface="+mn-ea"/>
                  <a:sym typeface="+mn-lt"/>
                </a:rPr>
                <a:t>01</a:t>
              </a:r>
              <a:endParaRPr lang="zh-CN" altLang="en-US" sz="3420" dirty="0">
                <a:solidFill>
                  <a:srgbClr val="FFFFFF"/>
                </a:solidFill>
                <a:latin typeface="+mn-lt"/>
                <a:ea typeface="+mn-ea"/>
                <a:cs typeface="+mn-ea"/>
                <a:sym typeface="+mn-lt"/>
              </a:endParaRPr>
            </a:p>
          </p:txBody>
        </p:sp>
      </p:grpSp>
      <p:cxnSp>
        <p:nvCxnSpPr>
          <p:cNvPr id="28" name="powerpoint template design by DAJU_PPT正版来源小红书大橘PPT微信DAJU_PPT请勿抄袭搬运！盗版必究！">
            <a:extLst>
              <a:ext uri="{FF2B5EF4-FFF2-40B4-BE49-F238E27FC236}">
                <a16:creationId xmlns:a16="http://schemas.microsoft.com/office/drawing/2014/main" id="{BD0C7452-46BF-1FFB-3A8C-CEB61CF9BD12}"/>
              </a:ext>
            </a:extLst>
          </p:cNvPr>
          <p:cNvCxnSpPr>
            <a:cxnSpLocks noChangeShapeType="1"/>
          </p:cNvCxnSpPr>
          <p:nvPr/>
        </p:nvCxnSpPr>
        <p:spPr bwMode="auto">
          <a:xfrm flipH="1" flipV="1">
            <a:off x="3840818" y="2952540"/>
            <a:ext cx="10916" cy="935174"/>
          </a:xfrm>
          <a:prstGeom prst="line">
            <a:avLst/>
          </a:prstGeom>
          <a:noFill/>
          <a:ln w="6350">
            <a:solidFill>
              <a:schemeClr val="accent1">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29" name="powerpoint template design by DAJU_PPT正版来源小红书大橘PPT微信DAJU_PPT请勿抄袭搬运！盗版必究！">
            <a:extLst>
              <a:ext uri="{FF2B5EF4-FFF2-40B4-BE49-F238E27FC236}">
                <a16:creationId xmlns:a16="http://schemas.microsoft.com/office/drawing/2014/main" id="{91CE18F6-D5D0-AF7A-B27F-572A3CC98C5D}"/>
              </a:ext>
            </a:extLst>
          </p:cNvPr>
          <p:cNvSpPr>
            <a:spLocks noChangeArrowheads="1"/>
          </p:cNvSpPr>
          <p:nvPr/>
        </p:nvSpPr>
        <p:spPr bwMode="auto">
          <a:xfrm>
            <a:off x="3162234" y="1632125"/>
            <a:ext cx="16866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3630">
              <a:defRPr/>
            </a:pPr>
            <a:r>
              <a:rPr lang="fr-FR" altLang="zh-CN" dirty="0">
                <a:latin typeface="Times New Roman" panose="02020603050405020304" pitchFamily="18" charset="0"/>
                <a:cs typeface="Times New Roman" panose="02020603050405020304" pitchFamily="18" charset="0"/>
                <a:sym typeface="+mn-lt"/>
              </a:rPr>
              <a:t>Lire les fichiers audio et enregistrer les informations audio</a:t>
            </a:r>
            <a:endParaRPr lang="zh-CN" altLang="en-US" dirty="0">
              <a:latin typeface="Times New Roman" panose="02020603050405020304" pitchFamily="18" charset="0"/>
              <a:cs typeface="Times New Roman" panose="02020603050405020304" pitchFamily="18" charset="0"/>
              <a:sym typeface="+mn-lt"/>
            </a:endParaRPr>
          </a:p>
        </p:txBody>
      </p:sp>
      <p:cxnSp>
        <p:nvCxnSpPr>
          <p:cNvPr id="30" name="powerpoint template design by DAJU_PPT正版来源小红书大橘PPT微信DAJU_PPT请勿抄袭搬运！盗版必究！">
            <a:extLst>
              <a:ext uri="{FF2B5EF4-FFF2-40B4-BE49-F238E27FC236}">
                <a16:creationId xmlns:a16="http://schemas.microsoft.com/office/drawing/2014/main" id="{3E9EF0AE-EC86-1CEF-2983-034D4510C267}"/>
              </a:ext>
            </a:extLst>
          </p:cNvPr>
          <p:cNvCxnSpPr>
            <a:cxnSpLocks noChangeShapeType="1"/>
          </p:cNvCxnSpPr>
          <p:nvPr/>
        </p:nvCxnSpPr>
        <p:spPr bwMode="auto">
          <a:xfrm flipV="1">
            <a:off x="5437000" y="4759753"/>
            <a:ext cx="0" cy="676723"/>
          </a:xfrm>
          <a:prstGeom prst="line">
            <a:avLst/>
          </a:prstGeom>
          <a:noFill/>
          <a:ln w="6350">
            <a:solidFill>
              <a:schemeClr val="accent2">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1" name="powerpoint template design by DAJU_PPT正版来源小红书大橘PPT微信DAJU_PPT请勿抄袭搬运！盗版必究！">
            <a:extLst>
              <a:ext uri="{FF2B5EF4-FFF2-40B4-BE49-F238E27FC236}">
                <a16:creationId xmlns:a16="http://schemas.microsoft.com/office/drawing/2014/main" id="{98C676DD-1977-F274-5342-528281800D0C}"/>
              </a:ext>
            </a:extLst>
          </p:cNvPr>
          <p:cNvSpPr>
            <a:spLocks noChangeArrowheads="1"/>
          </p:cNvSpPr>
          <p:nvPr/>
        </p:nvSpPr>
        <p:spPr bwMode="auto">
          <a:xfrm>
            <a:off x="7698618" y="5484114"/>
            <a:ext cx="27880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3630">
              <a:defRPr/>
            </a:pPr>
            <a:r>
              <a:rPr lang="fr-FR" altLang="zh-CN" dirty="0">
                <a:latin typeface="Times New Roman" panose="02020603050405020304" pitchFamily="18" charset="0"/>
                <a:cs typeface="Times New Roman" panose="02020603050405020304" pitchFamily="18" charset="0"/>
                <a:sym typeface="+mn-lt"/>
              </a:rPr>
              <a:t>Lit les données du filtre de signal et joue le son.</a:t>
            </a:r>
            <a:endParaRPr lang="zh-CN" altLang="en-US" dirty="0">
              <a:latin typeface="Times New Roman" panose="02020603050405020304" pitchFamily="18" charset="0"/>
              <a:cs typeface="Times New Roman" panose="02020603050405020304" pitchFamily="18" charset="0"/>
              <a:sym typeface="+mn-lt"/>
            </a:endParaRPr>
          </a:p>
        </p:txBody>
      </p:sp>
      <p:cxnSp>
        <p:nvCxnSpPr>
          <p:cNvPr id="32" name="powerpoint template design by DAJU_PPT正版来源小红书大橘PPT微信DAJU_PPT请勿抄袭搬运！盗版必究！">
            <a:extLst>
              <a:ext uri="{FF2B5EF4-FFF2-40B4-BE49-F238E27FC236}">
                <a16:creationId xmlns:a16="http://schemas.microsoft.com/office/drawing/2014/main" id="{D92C6A1E-CE68-56ED-902C-747B98F3A50B}"/>
              </a:ext>
            </a:extLst>
          </p:cNvPr>
          <p:cNvCxnSpPr>
            <a:cxnSpLocks noChangeShapeType="1"/>
          </p:cNvCxnSpPr>
          <p:nvPr/>
        </p:nvCxnSpPr>
        <p:spPr bwMode="auto">
          <a:xfrm flipV="1">
            <a:off x="7114896" y="2995930"/>
            <a:ext cx="0" cy="1069093"/>
          </a:xfrm>
          <a:prstGeom prst="line">
            <a:avLst/>
          </a:prstGeom>
          <a:noFill/>
          <a:ln w="6350">
            <a:solidFill>
              <a:schemeClr val="accent1">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3" name="powerpoint template design by DAJU_PPT正版来源小红书大橘PPT微信DAJU_PPT请勿抄袭搬运！盗版必究！">
            <a:extLst>
              <a:ext uri="{FF2B5EF4-FFF2-40B4-BE49-F238E27FC236}">
                <a16:creationId xmlns:a16="http://schemas.microsoft.com/office/drawing/2014/main" id="{32D48709-6C63-1898-6E9B-44AC1D324EBB}"/>
              </a:ext>
            </a:extLst>
          </p:cNvPr>
          <p:cNvSpPr>
            <a:spLocks noChangeArrowheads="1"/>
          </p:cNvSpPr>
          <p:nvPr/>
        </p:nvSpPr>
        <p:spPr bwMode="auto">
          <a:xfrm>
            <a:off x="5982072" y="2029210"/>
            <a:ext cx="27880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3630">
              <a:defRPr/>
            </a:pPr>
            <a:r>
              <a:rPr lang="fr-FR" altLang="zh-CN" dirty="0">
                <a:latin typeface="Times New Roman" panose="02020603050405020304" pitchFamily="18" charset="0"/>
                <a:cs typeface="Times New Roman" panose="02020603050405020304" pitchFamily="18" charset="0"/>
                <a:sym typeface="+mn-lt"/>
              </a:rPr>
              <a:t>Lecture des informations audio traitées (signal filtré, FFT et FFT inverse)</a:t>
            </a:r>
            <a:endParaRPr lang="zh-CN" altLang="en-US" dirty="0">
              <a:latin typeface="Times New Roman" panose="02020603050405020304" pitchFamily="18" charset="0"/>
              <a:cs typeface="Times New Roman" panose="02020603050405020304" pitchFamily="18" charset="0"/>
              <a:sym typeface="+mn-lt"/>
            </a:endParaRPr>
          </a:p>
        </p:txBody>
      </p:sp>
      <p:sp>
        <p:nvSpPr>
          <p:cNvPr id="34" name="文本框 33">
            <a:extLst>
              <a:ext uri="{FF2B5EF4-FFF2-40B4-BE49-F238E27FC236}">
                <a16:creationId xmlns:a16="http://schemas.microsoft.com/office/drawing/2014/main" id="{CC7DC5F8-D94A-16E7-69FF-A59B1ED5AC1C}"/>
              </a:ext>
            </a:extLst>
          </p:cNvPr>
          <p:cNvSpPr txBox="1"/>
          <p:nvPr/>
        </p:nvSpPr>
        <p:spPr>
          <a:xfrm>
            <a:off x="4115132" y="5420482"/>
            <a:ext cx="3048504" cy="1477328"/>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Lecture des informations audio, fait filtrage, fft, fft inverse. Sauvegarde des informations pour chaque étape.</a:t>
            </a:r>
          </a:p>
        </p:txBody>
      </p:sp>
      <p:cxnSp>
        <p:nvCxnSpPr>
          <p:cNvPr id="35" name="powerpoint template design by DAJU_PPT正版来源小红书大橘PPT微信DAJU_PPT请勿抄袭搬运！盗版必究！">
            <a:extLst>
              <a:ext uri="{FF2B5EF4-FFF2-40B4-BE49-F238E27FC236}">
                <a16:creationId xmlns:a16="http://schemas.microsoft.com/office/drawing/2014/main" id="{C2FEEB5B-E4AF-2D63-F01C-377946FD203E}"/>
              </a:ext>
            </a:extLst>
          </p:cNvPr>
          <p:cNvCxnSpPr>
            <a:cxnSpLocks noChangeShapeType="1"/>
          </p:cNvCxnSpPr>
          <p:nvPr/>
        </p:nvCxnSpPr>
        <p:spPr bwMode="auto">
          <a:xfrm flipV="1">
            <a:off x="8862611" y="4476304"/>
            <a:ext cx="0" cy="1069093"/>
          </a:xfrm>
          <a:prstGeom prst="line">
            <a:avLst/>
          </a:prstGeom>
          <a:noFill/>
          <a:ln w="6350">
            <a:solidFill>
              <a:schemeClr val="accent1">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pic>
        <p:nvPicPr>
          <p:cNvPr id="36" name="图片 35">
            <a:extLst>
              <a:ext uri="{FF2B5EF4-FFF2-40B4-BE49-F238E27FC236}">
                <a16:creationId xmlns:a16="http://schemas.microsoft.com/office/drawing/2014/main" id="{5470B413-1540-76C6-5007-6CC7BFCAF9A1}"/>
              </a:ext>
            </a:extLst>
          </p:cNvPr>
          <p:cNvPicPr>
            <a:picLocks noChangeAspect="1"/>
          </p:cNvPicPr>
          <p:nvPr/>
        </p:nvPicPr>
        <p:blipFill>
          <a:blip r:embed="rId3"/>
          <a:stretch>
            <a:fillRect/>
          </a:stretch>
        </p:blipFill>
        <p:spPr>
          <a:xfrm>
            <a:off x="11292637" y="884415"/>
            <a:ext cx="580682" cy="655294"/>
          </a:xfrm>
          <a:prstGeom prst="rect">
            <a:avLst/>
          </a:prstGeom>
        </p:spPr>
      </p:pic>
      <p:sp>
        <p:nvSpPr>
          <p:cNvPr id="37" name="powerpoint template design by DAJU_PPT正版来源小红书大橘PPT微信DAJU_PPT请勿抄袭搬运！盗版必究！-1">
            <a:extLst>
              <a:ext uri="{FF2B5EF4-FFF2-40B4-BE49-F238E27FC236}">
                <a16:creationId xmlns:a16="http://schemas.microsoft.com/office/drawing/2014/main" id="{4AD675E0-24D9-1D1B-0429-062A28FE8664}"/>
              </a:ext>
            </a:extLst>
          </p:cNvPr>
          <p:cNvSpPr/>
          <p:nvPr/>
        </p:nvSpPr>
        <p:spPr bwMode="auto">
          <a:xfrm>
            <a:off x="10486639" y="843769"/>
            <a:ext cx="805998" cy="800880"/>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dirty="0">
              <a:cs typeface="+mn-ea"/>
              <a:sym typeface="+mn-lt"/>
            </a:endParaRPr>
          </a:p>
        </p:txBody>
      </p:sp>
      <p:pic>
        <p:nvPicPr>
          <p:cNvPr id="38" name="图片 37">
            <a:extLst>
              <a:ext uri="{FF2B5EF4-FFF2-40B4-BE49-F238E27FC236}">
                <a16:creationId xmlns:a16="http://schemas.microsoft.com/office/drawing/2014/main" id="{82C9656E-8870-29B0-264C-3FB143EEC0AD}"/>
              </a:ext>
            </a:extLst>
          </p:cNvPr>
          <p:cNvPicPr>
            <a:picLocks noChangeAspect="1"/>
          </p:cNvPicPr>
          <p:nvPr/>
        </p:nvPicPr>
        <p:blipFill>
          <a:blip r:embed="rId4"/>
          <a:stretch>
            <a:fillRect/>
          </a:stretch>
        </p:blipFill>
        <p:spPr>
          <a:xfrm>
            <a:off x="11323617" y="1857327"/>
            <a:ext cx="586464" cy="710991"/>
          </a:xfrm>
          <a:prstGeom prst="rect">
            <a:avLst/>
          </a:prstGeom>
        </p:spPr>
      </p:pic>
      <p:sp>
        <p:nvSpPr>
          <p:cNvPr id="39" name="powerpoint template design by DAJU_PPT正版来源小红书大橘PPT微信DAJU_PPT请勿抄袭搬运！盗版必究！-1">
            <a:extLst>
              <a:ext uri="{FF2B5EF4-FFF2-40B4-BE49-F238E27FC236}">
                <a16:creationId xmlns:a16="http://schemas.microsoft.com/office/drawing/2014/main" id="{1703EDB8-3D20-36A3-BFF5-6C5805221D12}"/>
              </a:ext>
            </a:extLst>
          </p:cNvPr>
          <p:cNvSpPr/>
          <p:nvPr/>
        </p:nvSpPr>
        <p:spPr bwMode="auto">
          <a:xfrm>
            <a:off x="10506423" y="1812383"/>
            <a:ext cx="805998" cy="800880"/>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solidFill>
            <a:schemeClr val="accent2"/>
          </a:solidFill>
          <a:ln>
            <a:noFill/>
          </a:ln>
        </p:spPr>
        <p:txBody>
          <a:bodyPr anchor="ctr"/>
          <a:lstStyle/>
          <a:p>
            <a:endParaRPr lang="zh-CN" altLang="en-US" sz="2420" dirty="0">
              <a:cs typeface="+mn-ea"/>
              <a:sym typeface="+mn-lt"/>
            </a:endParaRPr>
          </a:p>
        </p:txBody>
      </p:sp>
    </p:spTree>
    <p:extLst>
      <p:ext uri="{BB962C8B-B14F-4D97-AF65-F5344CB8AC3E}">
        <p14:creationId xmlns:p14="http://schemas.microsoft.com/office/powerpoint/2010/main" val="50987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2"/>
          <p:cNvSpPr>
            <a:spLocks noGrp="1"/>
          </p:cNvSpPr>
          <p:nvPr>
            <p:ph type="sldNum" sz="quarter" idx="12"/>
          </p:nvPr>
        </p:nvSpPr>
        <p:spPr/>
        <p:txBody>
          <a:bodyPr/>
          <a:lstStyle/>
          <a:p>
            <a:fld id="{A8537B7A-7510-410A-AA53-45D600DA0276}" type="slidenum">
              <a:rPr lang="zh-CN" altLang="en-US" smtClean="0"/>
              <a:t>11</a:t>
            </a:fld>
            <a:endParaRPr lang="zh-CN" altLang="en-US"/>
          </a:p>
        </p:txBody>
      </p:sp>
      <p:cxnSp>
        <p:nvCxnSpPr>
          <p:cNvPr id="15" name="powerpoint template design by DAJU_PPT正版来源小红书大橘PPT微信DAJU_PPT请勿抄袭搬运！盗版必究！">
            <a:extLst>
              <a:ext uri="{FF2B5EF4-FFF2-40B4-BE49-F238E27FC236}">
                <a16:creationId xmlns:a16="http://schemas.microsoft.com/office/drawing/2014/main" id="{2CEE153F-4DEA-7F12-1138-1C1F8C212DA5}"/>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owerpoint template design by DAJU_PPT正版来源小红书大橘PPT微信DAJU_PPT请勿抄袭搬运！盗版必究！">
            <a:extLst>
              <a:ext uri="{FF2B5EF4-FFF2-40B4-BE49-F238E27FC236}">
                <a16:creationId xmlns:a16="http://schemas.microsoft.com/office/drawing/2014/main" id="{26ED60E8-AABF-8307-971C-7D15FA1CD295}"/>
              </a:ext>
            </a:extLst>
          </p:cNvPr>
          <p:cNvSpPr txBox="1"/>
          <p:nvPr/>
        </p:nvSpPr>
        <p:spPr>
          <a:xfrm>
            <a:off x="371251" y="11461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2.5 </a:t>
            </a:r>
            <a:r>
              <a:rPr lang="fr-FR" dirty="0">
                <a:latin typeface="Times New Roman" panose="02020603050405020304" pitchFamily="18" charset="0"/>
                <a:cs typeface="Times New Roman" panose="02020603050405020304" pitchFamily="18" charset="0"/>
              </a:rPr>
              <a:t>Analyse de faisabilité</a:t>
            </a:r>
            <a:endParaRPr lang="fr-FR" b="1" i="0" dirty="0">
              <a:solidFill>
                <a:srgbClr val="4F4F4F"/>
              </a:solidFill>
              <a:effectLst/>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511B1EB0-8B08-4B9D-812A-CF3B1A5361E5}"/>
              </a:ext>
            </a:extLst>
          </p:cNvPr>
          <p:cNvSpPr txBox="1"/>
          <p:nvPr/>
        </p:nvSpPr>
        <p:spPr>
          <a:xfrm>
            <a:off x="371250" y="1841806"/>
            <a:ext cx="5369485" cy="4801314"/>
          </a:xfrm>
          <a:prstGeom prst="rect">
            <a:avLst/>
          </a:prstGeom>
          <a:noFill/>
        </p:spPr>
        <p:txBody>
          <a:bodyPr wrap="square">
            <a:spAutoFit/>
          </a:bodyPr>
          <a:lstStyle/>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En ce qui concerne la réalisation de ce projet, pour python, il suffit d'extraire </a:t>
            </a:r>
            <a:r>
              <a:rPr lang="fr-FR" dirty="0">
                <a:solidFill>
                  <a:srgbClr val="FF0000"/>
                </a:solidFill>
                <a:latin typeface="Times New Roman" panose="02020603050405020304" pitchFamily="18" charset="0"/>
                <a:cs typeface="Times New Roman" panose="02020603050405020304" pitchFamily="18" charset="0"/>
              </a:rPr>
              <a:t>les bibliothèques dont nous avons besoin</a:t>
            </a:r>
            <a:r>
              <a:rPr lang="fr-FR" dirty="0">
                <a:latin typeface="Times New Roman" panose="02020603050405020304" pitchFamily="18" charset="0"/>
                <a:cs typeface="Times New Roman" panose="02020603050405020304" pitchFamily="18" charset="0"/>
              </a:rPr>
              <a:t>, et pour c++, il suffit de télécharger une bibliothèque pour </a:t>
            </a:r>
            <a:r>
              <a:rPr lang="fr-FR" dirty="0">
                <a:solidFill>
                  <a:srgbClr val="FF0000"/>
                </a:solidFill>
                <a:latin typeface="Times New Roman" panose="02020603050405020304" pitchFamily="18" charset="0"/>
                <a:cs typeface="Times New Roman" panose="02020603050405020304" pitchFamily="18" charset="0"/>
              </a:rPr>
              <a:t>FFTW3</a:t>
            </a:r>
            <a:r>
              <a:rPr lang="fr-FR"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 projet présente une bonne faisabilité technique et la technologie existante peut soutenir la mise en œuvre de l'extraction de la note. Le coût économique du projet est faible et les risques techniques sont relativement gérables.</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372104B1-2E56-3FD4-B45A-225B0BB8D853}"/>
              </a:ext>
            </a:extLst>
          </p:cNvPr>
          <p:cNvPicPr>
            <a:picLocks noChangeAspect="1"/>
          </p:cNvPicPr>
          <p:nvPr/>
        </p:nvPicPr>
        <p:blipFill>
          <a:blip r:embed="rId3"/>
          <a:stretch>
            <a:fillRect/>
          </a:stretch>
        </p:blipFill>
        <p:spPr>
          <a:xfrm>
            <a:off x="7683635" y="1146168"/>
            <a:ext cx="4137114" cy="2822910"/>
          </a:xfrm>
          <a:prstGeom prst="rect">
            <a:avLst/>
          </a:prstGeom>
        </p:spPr>
      </p:pic>
      <p:pic>
        <p:nvPicPr>
          <p:cNvPr id="25" name="图片 24">
            <a:extLst>
              <a:ext uri="{FF2B5EF4-FFF2-40B4-BE49-F238E27FC236}">
                <a16:creationId xmlns:a16="http://schemas.microsoft.com/office/drawing/2014/main" id="{99D1718C-576B-DFA7-A60D-3DEE25F2B7F5}"/>
              </a:ext>
            </a:extLst>
          </p:cNvPr>
          <p:cNvPicPr>
            <a:picLocks noChangeAspect="1"/>
          </p:cNvPicPr>
          <p:nvPr/>
        </p:nvPicPr>
        <p:blipFill>
          <a:blip r:embed="rId4"/>
          <a:stretch>
            <a:fillRect/>
          </a:stretch>
        </p:blipFill>
        <p:spPr>
          <a:xfrm>
            <a:off x="6265594" y="4170556"/>
            <a:ext cx="5926406" cy="2372056"/>
          </a:xfrm>
          <a:prstGeom prst="rect">
            <a:avLst/>
          </a:prstGeom>
        </p:spPr>
      </p:pic>
      <p:sp>
        <p:nvSpPr>
          <p:cNvPr id="26" name="矩形 4">
            <a:extLst>
              <a:ext uri="{FF2B5EF4-FFF2-40B4-BE49-F238E27FC236}">
                <a16:creationId xmlns:a16="http://schemas.microsoft.com/office/drawing/2014/main" id="{F24EF5FE-A288-0C22-A2E6-EDCCDACD8BCB}"/>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27" name="直接连接符 26">
            <a:extLst>
              <a:ext uri="{FF2B5EF4-FFF2-40B4-BE49-F238E27FC236}">
                <a16:creationId xmlns:a16="http://schemas.microsoft.com/office/drawing/2014/main" id="{0AB1FD59-DC63-B568-49EC-4C3C4C253362}"/>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017FF2A-11CA-35FE-DC83-366A12708EA3}"/>
              </a:ext>
            </a:extLst>
          </p:cNvPr>
          <p:cNvSpPr/>
          <p:nvPr/>
        </p:nvSpPr>
        <p:spPr>
          <a:xfrm>
            <a:off x="4855661"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29" name="直接连接符 28">
            <a:extLst>
              <a:ext uri="{FF2B5EF4-FFF2-40B4-BE49-F238E27FC236}">
                <a16:creationId xmlns:a16="http://schemas.microsoft.com/office/drawing/2014/main" id="{D7AF8803-D519-3BFB-9A89-1B0663B68220}"/>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6">
            <a:extLst>
              <a:ext uri="{FF2B5EF4-FFF2-40B4-BE49-F238E27FC236}">
                <a16:creationId xmlns:a16="http://schemas.microsoft.com/office/drawing/2014/main" id="{4A23FAEE-E85B-E944-3CB7-9CBEB8C06D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b="0" dirty="0">
                <a:solidFill>
                  <a:schemeClr val="tx1">
                    <a:lumMod val="50000"/>
                    <a:lumOff val="50000"/>
                  </a:schemeClr>
                </a:solidFill>
                <a:sym typeface="+mn-lt"/>
              </a:rPr>
              <a:t>Introduction</a:t>
            </a:r>
            <a:endParaRPr lang="zh-CN" altLang="en-US" b="0" dirty="0">
              <a:solidFill>
                <a:schemeClr val="tx1">
                  <a:lumMod val="50000"/>
                  <a:lumOff val="50000"/>
                </a:schemeClr>
              </a:solidFill>
              <a:sym typeface="+mn-lt"/>
            </a:endParaRPr>
          </a:p>
        </p:txBody>
      </p:sp>
      <p:sp>
        <p:nvSpPr>
          <p:cNvPr id="31" name="TextBox 7">
            <a:extLst>
              <a:ext uri="{FF2B5EF4-FFF2-40B4-BE49-F238E27FC236}">
                <a16:creationId xmlns:a16="http://schemas.microsoft.com/office/drawing/2014/main" id="{C7047062-6FCA-8324-364A-0FCE26C2BEE7}"/>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bg1"/>
                </a:solidFill>
                <a:cs typeface="+mn-ea"/>
                <a:sym typeface="+mn-lt"/>
              </a:rPr>
              <a:t>Approche et méthodologie</a:t>
            </a:r>
          </a:p>
          <a:p>
            <a:pPr algn="ctr"/>
            <a:endParaRPr lang="zh-CN" altLang="en-US" sz="1600" dirty="0">
              <a:solidFill>
                <a:schemeClr val="bg1"/>
              </a:solidFill>
              <a:cs typeface="+mn-ea"/>
              <a:sym typeface="+mn-lt"/>
            </a:endParaRPr>
          </a:p>
        </p:txBody>
      </p:sp>
      <p:sp>
        <p:nvSpPr>
          <p:cNvPr id="32" name="TextBox 9">
            <a:extLst>
              <a:ext uri="{FF2B5EF4-FFF2-40B4-BE49-F238E27FC236}">
                <a16:creationId xmlns:a16="http://schemas.microsoft.com/office/drawing/2014/main" id="{5788C2C0-6806-5941-77A9-D797DF55CB00}"/>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Partie principale</a:t>
            </a:r>
            <a:endParaRPr lang="zh-CN" altLang="en-US" sz="1600" dirty="0">
              <a:solidFill>
                <a:schemeClr val="tx1">
                  <a:lumMod val="50000"/>
                  <a:lumOff val="50000"/>
                </a:schemeClr>
              </a:solidFill>
              <a:cs typeface="+mn-ea"/>
              <a:sym typeface="+mn-lt"/>
            </a:endParaRPr>
          </a:p>
        </p:txBody>
      </p:sp>
      <p:sp>
        <p:nvSpPr>
          <p:cNvPr id="33" name="TextBox 10">
            <a:extLst>
              <a:ext uri="{FF2B5EF4-FFF2-40B4-BE49-F238E27FC236}">
                <a16:creationId xmlns:a16="http://schemas.microsoft.com/office/drawing/2014/main" id="{207EC3ED-62E0-121E-827D-E28D25A90BE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36" name="TextBox 11">
            <a:extLst>
              <a:ext uri="{FF2B5EF4-FFF2-40B4-BE49-F238E27FC236}">
                <a16:creationId xmlns:a16="http://schemas.microsoft.com/office/drawing/2014/main" id="{E47F0C1C-DE94-7E2D-99A9-62E9AE09C8D2}"/>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a:p>
            <a:pPr algn="ctr"/>
            <a:endParaRPr lang="zh-CN" altLang="en-US" sz="1600" dirty="0">
              <a:solidFill>
                <a:schemeClr val="tx1">
                  <a:lumMod val="50000"/>
                  <a:lumOff val="50000"/>
                </a:schemeClr>
              </a:solidFill>
              <a:cs typeface="+mn-ea"/>
              <a:sym typeface="+mn-lt"/>
            </a:endParaRPr>
          </a:p>
        </p:txBody>
      </p:sp>
      <p:cxnSp>
        <p:nvCxnSpPr>
          <p:cNvPr id="37" name="直接连接符 36">
            <a:extLst>
              <a:ext uri="{FF2B5EF4-FFF2-40B4-BE49-F238E27FC236}">
                <a16:creationId xmlns:a16="http://schemas.microsoft.com/office/drawing/2014/main" id="{D6F67738-403C-19C6-21F4-189F4270C619}"/>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p:nvPr/>
        </p:nvSpPr>
        <p:spPr>
          <a:xfrm>
            <a:off x="0" y="2164460"/>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a:solidFill>
                  <a:schemeClr val="accent1"/>
                </a:solidFill>
                <a:cs typeface="+mn-ea"/>
                <a:sym typeface="+mn-lt"/>
              </a:rPr>
              <a:t>Part.03</a:t>
            </a:r>
          </a:p>
        </p:txBody>
      </p:sp>
      <p:grpSp>
        <p:nvGrpSpPr>
          <p:cNvPr id="23" name="powerpoint template design by DAJU_PPT正版来源小红书大橘PPT微信DAJU_PPT请勿抄袭搬运！盗版必究！"/>
          <p:cNvGrpSpPr/>
          <p:nvPr/>
        </p:nvGrpSpPr>
        <p:grpSpPr>
          <a:xfrm>
            <a:off x="2679449" y="2730933"/>
            <a:ext cx="7009558" cy="1014283"/>
            <a:chOff x="2679449" y="2829201"/>
            <a:chExt cx="7009558" cy="1014283"/>
          </a:xfrm>
        </p:grpSpPr>
        <p:sp>
          <p:nvSpPr>
            <p:cNvPr id="9" name="powerpoint template design by DAJU_PPT正版来源小红书大橘PPT微信DAJU_PPT请勿抄袭搬运！盗版必究！-1"/>
            <p:cNvSpPr txBox="1"/>
            <p:nvPr/>
          </p:nvSpPr>
          <p:spPr>
            <a:xfrm>
              <a:off x="2679449" y="2829201"/>
              <a:ext cx="7009558" cy="830997"/>
            </a:xfrm>
            <a:prstGeom prst="rect">
              <a:avLst/>
            </a:prstGeom>
            <a:noFill/>
            <a:ln>
              <a:noFill/>
            </a:ln>
          </p:spPr>
          <p:txBody>
            <a:bodyPr wrap="square" lIns="0" tIns="0" rIns="0" bIns="0" rtlCol="0">
              <a:spAutoFit/>
            </a:bodyPr>
            <a:lstStyle/>
            <a:p>
              <a:pPr algn="ctr"/>
              <a:r>
                <a:rPr lang="fr-FR" altLang="zh-CN" sz="5400" b="1" spc="600" dirty="0">
                  <a:solidFill>
                    <a:schemeClr val="bg1"/>
                  </a:solidFill>
                  <a:latin typeface="Times New Roman" panose="02020603050405020304" pitchFamily="18" charset="0"/>
                  <a:cs typeface="Times New Roman" panose="02020603050405020304" pitchFamily="18" charset="0"/>
                  <a:sym typeface="+mn-lt"/>
                </a:rPr>
                <a:t>Partie principale </a:t>
              </a:r>
              <a:endParaRPr lang="zh-CN" altLang="en-US" sz="5400" b="1" spc="600" dirty="0">
                <a:solidFill>
                  <a:schemeClr val="bg1"/>
                </a:solidFill>
                <a:latin typeface="Times New Roman" panose="02020603050405020304" pitchFamily="18" charset="0"/>
                <a:cs typeface="Times New Roman" panose="02020603050405020304" pitchFamily="18" charset="0"/>
                <a:sym typeface="+mn-lt"/>
              </a:endParaRPr>
            </a:p>
          </p:txBody>
        </p:sp>
        <p:cxnSp>
          <p:nvCxnSpPr>
            <p:cNvPr id="4" name="powerpoint template design by DAJU_PPT正版来源小红书大橘PPT微信DAJU_PPT请勿抄袭搬运！盗版必究！-3"/>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A8537B7A-7510-410A-AA53-45D600DA0276}"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3.1 </a:t>
            </a:r>
            <a:r>
              <a:rPr lang="fr-FR" altLang="zh-CN" dirty="0">
                <a:latin typeface="Times New Roman" panose="02020603050405020304" pitchFamily="18" charset="0"/>
                <a:cs typeface="Times New Roman" panose="02020603050405020304" pitchFamily="18" charset="0"/>
                <a:sym typeface="+mn-lt"/>
              </a:rPr>
              <a:t>Interface</a:t>
            </a:r>
            <a:endParaRPr lang="zh-CN" altLang="en-US" dirty="0">
              <a:latin typeface="Times New Roman" panose="02020603050405020304" pitchFamily="18" charset="0"/>
              <a:cs typeface="Times New Roman" panose="02020603050405020304" pitchFamily="18" charset="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4"/>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sp>
        <p:nvSpPr>
          <p:cNvPr id="5" name="矩形 4"/>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b="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8" name="TextBox 7"/>
          <p:cNvSpPr txBox="1"/>
          <p:nvPr/>
        </p:nvSpPr>
        <p:spPr>
          <a:xfrm>
            <a:off x="4921708"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9" name="TextBox 9"/>
          <p:cNvSpPr txBox="1"/>
          <p:nvPr/>
        </p:nvSpPr>
        <p:spPr>
          <a:xfrm>
            <a:off x="6681182" y="31238"/>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pPr algn="ctr"/>
            <a:r>
              <a:rPr lang="fr-FR" altLang="zh-CN" sz="2000" dirty="0">
                <a:cs typeface="+mn-ea"/>
                <a:sym typeface="+mn-lt"/>
              </a:rPr>
              <a:t>Partie principale</a:t>
            </a:r>
            <a:endParaRPr lang="zh-CN" altLang="en-US" sz="2000" dirty="0">
              <a:cs typeface="+mn-ea"/>
              <a:sym typeface="+mn-lt"/>
            </a:endParaRPr>
          </a:p>
        </p:txBody>
      </p:sp>
      <p:sp>
        <p:nvSpPr>
          <p:cNvPr id="10" name="TextBox 10"/>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1" name="TextBox 11"/>
          <p:cNvSpPr txBox="1"/>
          <p:nvPr/>
        </p:nvSpPr>
        <p:spPr>
          <a:xfrm>
            <a:off x="10200131" y="92792"/>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13" name="直接连接符 12"/>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p:cNvSpPr>
            <a:spLocks noGrp="1"/>
          </p:cNvSpPr>
          <p:nvPr>
            <p:ph type="sldNum" sz="quarter" idx="12"/>
          </p:nvPr>
        </p:nvSpPr>
        <p:spPr/>
        <p:txBody>
          <a:bodyPr/>
          <a:lstStyle/>
          <a:p>
            <a:fld id="{A8537B7A-7510-410A-AA53-45D600DA0276}" type="slidenum">
              <a:rPr lang="zh-CN" altLang="en-US" smtClean="0"/>
              <a:t>13</a:t>
            </a:fld>
            <a:endParaRPr lang="zh-CN" altLang="en-US"/>
          </a:p>
        </p:txBody>
      </p:sp>
      <p:pic>
        <p:nvPicPr>
          <p:cNvPr id="14" name="图片 13">
            <a:extLst>
              <a:ext uri="{FF2B5EF4-FFF2-40B4-BE49-F238E27FC236}">
                <a16:creationId xmlns:a16="http://schemas.microsoft.com/office/drawing/2014/main" id="{297FBFCD-2CD6-947B-2242-38B90F6E16EC}"/>
              </a:ext>
            </a:extLst>
          </p:cNvPr>
          <p:cNvPicPr>
            <a:picLocks noChangeAspect="1"/>
          </p:cNvPicPr>
          <p:nvPr/>
        </p:nvPicPr>
        <p:blipFill>
          <a:blip r:embed="rId3"/>
          <a:stretch>
            <a:fillRect/>
          </a:stretch>
        </p:blipFill>
        <p:spPr>
          <a:xfrm>
            <a:off x="4575309" y="1301334"/>
            <a:ext cx="7475296" cy="5137318"/>
          </a:xfrm>
          <a:prstGeom prst="rect">
            <a:avLst/>
          </a:prstGeom>
        </p:spPr>
      </p:pic>
      <p:pic>
        <p:nvPicPr>
          <p:cNvPr id="18" name="图片 17">
            <a:extLst>
              <a:ext uri="{FF2B5EF4-FFF2-40B4-BE49-F238E27FC236}">
                <a16:creationId xmlns:a16="http://schemas.microsoft.com/office/drawing/2014/main" id="{344F0AFE-5C00-2298-DAA6-AD6F8ADB164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5687602" y="1752394"/>
            <a:ext cx="5809346" cy="3647460"/>
          </a:xfrm>
          <a:prstGeom prst="rect">
            <a:avLst/>
          </a:prstGeom>
        </p:spPr>
      </p:pic>
      <p:pic>
        <p:nvPicPr>
          <p:cNvPr id="20" name="图片 19">
            <a:extLst>
              <a:ext uri="{FF2B5EF4-FFF2-40B4-BE49-F238E27FC236}">
                <a16:creationId xmlns:a16="http://schemas.microsoft.com/office/drawing/2014/main" id="{1CBDD9D6-78CD-E36F-96CC-E61EE6868E6D}"/>
              </a:ext>
            </a:extLst>
          </p:cNvPr>
          <p:cNvPicPr>
            <a:picLocks noChangeAspect="1"/>
          </p:cNvPicPr>
          <p:nvPr/>
        </p:nvPicPr>
        <p:blipFill>
          <a:blip r:embed="rId5"/>
          <a:stretch>
            <a:fillRect/>
          </a:stretch>
        </p:blipFill>
        <p:spPr>
          <a:xfrm>
            <a:off x="4575309" y="1263368"/>
            <a:ext cx="7392317" cy="5163478"/>
          </a:xfrm>
          <a:prstGeom prst="rect">
            <a:avLst/>
          </a:prstGeom>
        </p:spPr>
      </p:pic>
      <p:pic>
        <p:nvPicPr>
          <p:cNvPr id="22" name="图片 21">
            <a:extLst>
              <a:ext uri="{FF2B5EF4-FFF2-40B4-BE49-F238E27FC236}">
                <a16:creationId xmlns:a16="http://schemas.microsoft.com/office/drawing/2014/main" id="{D1E003FC-1D99-28A6-0ECC-40288E820C24}"/>
              </a:ext>
            </a:extLst>
          </p:cNvPr>
          <p:cNvPicPr>
            <a:picLocks noChangeAspect="1"/>
          </p:cNvPicPr>
          <p:nvPr/>
        </p:nvPicPr>
        <p:blipFill>
          <a:blip r:embed="rId6"/>
          <a:stretch>
            <a:fillRect/>
          </a:stretch>
        </p:blipFill>
        <p:spPr>
          <a:xfrm>
            <a:off x="4598467" y="1281399"/>
            <a:ext cx="7495727" cy="5235111"/>
          </a:xfrm>
          <a:prstGeom prst="rect">
            <a:avLst/>
          </a:prstGeom>
        </p:spPr>
      </p:pic>
      <p:pic>
        <p:nvPicPr>
          <p:cNvPr id="24" name="图片 23">
            <a:extLst>
              <a:ext uri="{FF2B5EF4-FFF2-40B4-BE49-F238E27FC236}">
                <a16:creationId xmlns:a16="http://schemas.microsoft.com/office/drawing/2014/main" id="{B6FF453D-5690-4D96-7C27-81027E6B94AA}"/>
              </a:ext>
            </a:extLst>
          </p:cNvPr>
          <p:cNvPicPr>
            <a:picLocks noChangeAspect="1"/>
          </p:cNvPicPr>
          <p:nvPr/>
        </p:nvPicPr>
        <p:blipFill>
          <a:blip r:embed="rId7"/>
          <a:stretch>
            <a:fillRect/>
          </a:stretch>
        </p:blipFill>
        <p:spPr>
          <a:xfrm>
            <a:off x="4638241" y="1263368"/>
            <a:ext cx="7515657" cy="5236473"/>
          </a:xfrm>
          <a:prstGeom prst="rect">
            <a:avLst/>
          </a:prstGeom>
        </p:spPr>
      </p:pic>
      <p:pic>
        <p:nvPicPr>
          <p:cNvPr id="26" name="图片 25">
            <a:extLst>
              <a:ext uri="{FF2B5EF4-FFF2-40B4-BE49-F238E27FC236}">
                <a16:creationId xmlns:a16="http://schemas.microsoft.com/office/drawing/2014/main" id="{D6727F99-EE07-7567-160E-5DC1477CE831}"/>
              </a:ext>
            </a:extLst>
          </p:cNvPr>
          <p:cNvPicPr>
            <a:picLocks noChangeAspect="1"/>
          </p:cNvPicPr>
          <p:nvPr/>
        </p:nvPicPr>
        <p:blipFill>
          <a:blip r:embed="rId8"/>
          <a:stretch>
            <a:fillRect/>
          </a:stretch>
        </p:blipFill>
        <p:spPr>
          <a:xfrm>
            <a:off x="4575309" y="1246699"/>
            <a:ext cx="7535104" cy="5243727"/>
          </a:xfrm>
          <a:prstGeom prst="rect">
            <a:avLst/>
          </a:prstGeom>
        </p:spPr>
      </p:pic>
      <p:pic>
        <p:nvPicPr>
          <p:cNvPr id="28" name="图片 27">
            <a:extLst>
              <a:ext uri="{FF2B5EF4-FFF2-40B4-BE49-F238E27FC236}">
                <a16:creationId xmlns:a16="http://schemas.microsoft.com/office/drawing/2014/main" id="{73544DAD-DCC8-433D-6F55-76E00A8A81B2}"/>
              </a:ext>
            </a:extLst>
          </p:cNvPr>
          <p:cNvPicPr>
            <a:picLocks noChangeAspect="1"/>
          </p:cNvPicPr>
          <p:nvPr/>
        </p:nvPicPr>
        <p:blipFill>
          <a:blip r:embed="rId9"/>
          <a:stretch>
            <a:fillRect/>
          </a:stretch>
        </p:blipFill>
        <p:spPr>
          <a:xfrm>
            <a:off x="4606576" y="1296107"/>
            <a:ext cx="7495727" cy="5233221"/>
          </a:xfrm>
          <a:prstGeom prst="rect">
            <a:avLst/>
          </a:prstGeom>
        </p:spPr>
      </p:pic>
      <p:pic>
        <p:nvPicPr>
          <p:cNvPr id="30" name="图片 29">
            <a:extLst>
              <a:ext uri="{FF2B5EF4-FFF2-40B4-BE49-F238E27FC236}">
                <a16:creationId xmlns:a16="http://schemas.microsoft.com/office/drawing/2014/main" id="{A0A09120-D785-571F-CFDA-58B535496C48}"/>
              </a:ext>
            </a:extLst>
          </p:cNvPr>
          <p:cNvPicPr>
            <a:picLocks noChangeAspect="1"/>
          </p:cNvPicPr>
          <p:nvPr/>
        </p:nvPicPr>
        <p:blipFill>
          <a:blip r:embed="rId10"/>
          <a:stretch>
            <a:fillRect/>
          </a:stretch>
        </p:blipFill>
        <p:spPr>
          <a:xfrm>
            <a:off x="4625982" y="1252959"/>
            <a:ext cx="7447781" cy="5203500"/>
          </a:xfrm>
          <a:prstGeom prst="rect">
            <a:avLst/>
          </a:prstGeom>
        </p:spPr>
      </p:pic>
      <p:sp>
        <p:nvSpPr>
          <p:cNvPr id="32" name="文本框 31">
            <a:extLst>
              <a:ext uri="{FF2B5EF4-FFF2-40B4-BE49-F238E27FC236}">
                <a16:creationId xmlns:a16="http://schemas.microsoft.com/office/drawing/2014/main" id="{A5392E66-F56A-49A5-A43B-CF3B35CEFB5F}"/>
              </a:ext>
            </a:extLst>
          </p:cNvPr>
          <p:cNvSpPr txBox="1"/>
          <p:nvPr/>
        </p:nvSpPr>
        <p:spPr>
          <a:xfrm>
            <a:off x="340084" y="1975947"/>
            <a:ext cx="3741811" cy="1754326"/>
          </a:xfrm>
          <a:prstGeom prst="rect">
            <a:avLst/>
          </a:prstGeom>
          <a:noFill/>
        </p:spPr>
        <p:txBody>
          <a:bodyPr wrap="square">
            <a:spAutoFit/>
          </a:bodyPr>
          <a:lstStyle/>
          <a:p>
            <a:r>
              <a:rPr lang="fr-FR" dirty="0"/>
              <a:t>L'interface comporte huit boutons, des informations audios et différentes courbes.</a:t>
            </a:r>
          </a:p>
          <a:p>
            <a:endParaRPr lang="fr-FR" dirty="0"/>
          </a:p>
          <a:p>
            <a:r>
              <a:rPr lang="fr-FR" dirty="0"/>
              <a:t>Cette interface est générée par la boîte à outils ‘</a:t>
            </a:r>
            <a:r>
              <a:rPr lang="fr-FR" dirty="0" err="1"/>
              <a:t>Tkinter</a:t>
            </a:r>
            <a:r>
              <a:rPr lang="fr-FR" dirty="0"/>
              <a:t>’.</a:t>
            </a:r>
          </a:p>
        </p:txBody>
      </p:sp>
      <p:pic>
        <p:nvPicPr>
          <p:cNvPr id="36" name="图片 35">
            <a:extLst>
              <a:ext uri="{FF2B5EF4-FFF2-40B4-BE49-F238E27FC236}">
                <a16:creationId xmlns:a16="http://schemas.microsoft.com/office/drawing/2014/main" id="{D8297C63-6514-71CF-521B-8A6FBC091826}"/>
              </a:ext>
            </a:extLst>
          </p:cNvPr>
          <p:cNvPicPr>
            <a:picLocks noChangeAspect="1"/>
          </p:cNvPicPr>
          <p:nvPr/>
        </p:nvPicPr>
        <p:blipFill>
          <a:blip r:embed="rId11"/>
          <a:stretch>
            <a:fillRect/>
          </a:stretch>
        </p:blipFill>
        <p:spPr>
          <a:xfrm>
            <a:off x="172945" y="4411449"/>
            <a:ext cx="3962953" cy="1609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4">
            <a:extLst>
              <a:ext uri="{FF2B5EF4-FFF2-40B4-BE49-F238E27FC236}">
                <a16:creationId xmlns:a16="http://schemas.microsoft.com/office/drawing/2014/main" id="{10A741B0-17F2-CD5D-8676-C46F55813619}"/>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3.2 </a:t>
            </a:r>
            <a:r>
              <a:rPr lang="fr-FR" altLang="zh-CN" dirty="0">
                <a:latin typeface="Times New Roman" panose="02020603050405020304" pitchFamily="18" charset="0"/>
                <a:cs typeface="Times New Roman" panose="02020603050405020304" pitchFamily="18" charset="0"/>
                <a:sym typeface="+mn-lt"/>
              </a:rPr>
              <a:t>Traitement</a:t>
            </a:r>
            <a:r>
              <a:rPr lang="zh-CN" altLang="fr-FR" dirty="0">
                <a:latin typeface="Times New Roman" panose="02020603050405020304" pitchFamily="18" charset="0"/>
                <a:cs typeface="Times New Roman" panose="02020603050405020304" pitchFamily="18" charset="0"/>
                <a:sym typeface="+mn-lt"/>
              </a:rPr>
              <a:t> </a:t>
            </a:r>
            <a:r>
              <a:rPr lang="fr-FR" altLang="zh-CN" dirty="0">
                <a:latin typeface="Times New Roman" panose="02020603050405020304" pitchFamily="18" charset="0"/>
                <a:cs typeface="Times New Roman" panose="02020603050405020304" pitchFamily="18" charset="0"/>
                <a:sym typeface="+mn-lt"/>
              </a:rPr>
              <a:t>du</a:t>
            </a:r>
            <a:r>
              <a:rPr lang="zh-CN" altLang="fr-FR" dirty="0">
                <a:latin typeface="Times New Roman" panose="02020603050405020304" pitchFamily="18" charset="0"/>
                <a:cs typeface="Times New Roman" panose="02020603050405020304" pitchFamily="18" charset="0"/>
                <a:sym typeface="+mn-lt"/>
              </a:rPr>
              <a:t> </a:t>
            </a:r>
            <a:r>
              <a:rPr lang="fr-FR" altLang="zh-CN" dirty="0">
                <a:latin typeface="Times New Roman" panose="02020603050405020304" pitchFamily="18" charset="0"/>
                <a:cs typeface="Times New Roman" panose="02020603050405020304" pitchFamily="18" charset="0"/>
                <a:sym typeface="+mn-lt"/>
              </a:rPr>
              <a:t>signal</a:t>
            </a:r>
            <a:endParaRPr lang="zh-CN" altLang="en-US" dirty="0">
              <a:latin typeface="Times New Roman" panose="02020603050405020304" pitchFamily="18" charset="0"/>
              <a:cs typeface="Times New Roman" panose="02020603050405020304" pitchFamily="18" charset="0"/>
              <a:sym typeface="+mn-lt"/>
            </a:endParaRPr>
          </a:p>
        </p:txBody>
      </p:sp>
      <p:grpSp>
        <p:nvGrpSpPr>
          <p:cNvPr id="5" name="powerpoint template design by DAJU_PPT正版来源小红书大橘PPT微信DAJU_PPT请勿抄袭搬运！盗版必究！"/>
          <p:cNvGrpSpPr/>
          <p:nvPr/>
        </p:nvGrpSpPr>
        <p:grpSpPr>
          <a:xfrm>
            <a:off x="1037135" y="2413451"/>
            <a:ext cx="10117729" cy="2733200"/>
            <a:chOff x="1025634" y="1942604"/>
            <a:chExt cx="9883665" cy="2733200"/>
          </a:xfrm>
        </p:grpSpPr>
        <p:grpSp>
          <p:nvGrpSpPr>
            <p:cNvPr id="4" name="组合 3"/>
            <p:cNvGrpSpPr/>
            <p:nvPr/>
          </p:nvGrpSpPr>
          <p:grpSpPr>
            <a:xfrm>
              <a:off x="1025634" y="1942604"/>
              <a:ext cx="9883665" cy="1260000"/>
              <a:chOff x="1025634" y="1942604"/>
              <a:chExt cx="9883665" cy="1260000"/>
            </a:xfrm>
          </p:grpSpPr>
          <p:sp>
            <p:nvSpPr>
              <p:cNvPr id="17" name="powerpoint template design by DAJU_PPT正版来源小红书大橘PPT微信DAJU_PPT请勿抄袭搬运！盗版必究！-1"/>
              <p:cNvSpPr/>
              <p:nvPr/>
            </p:nvSpPr>
            <p:spPr>
              <a:xfrm>
                <a:off x="1025634" y="1942604"/>
                <a:ext cx="1489356" cy="1260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altLang="zh-CN" b="1" kern="0" dirty="0">
                    <a:gradFill>
                      <a:gsLst>
                        <a:gs pos="100000">
                          <a:schemeClr val="bg1"/>
                        </a:gs>
                        <a:gs pos="0">
                          <a:schemeClr val="bg1">
                            <a:lumMod val="95000"/>
                          </a:schemeClr>
                        </a:gs>
                      </a:gsLst>
                      <a:path path="circle">
                        <a:fillToRect l="100000" b="100000"/>
                      </a:path>
                    </a:gradFill>
                    <a:cs typeface="+mn-ea"/>
                    <a:sym typeface="+mn-lt"/>
                  </a:rPr>
                  <a:t>Domaine</a:t>
                </a:r>
              </a:p>
              <a:p>
                <a:pPr lvl="0" algn="ctr"/>
                <a:r>
                  <a:rPr lang="fr-FR" altLang="zh-CN" b="1" kern="0" dirty="0">
                    <a:gradFill>
                      <a:gsLst>
                        <a:gs pos="100000">
                          <a:schemeClr val="bg1"/>
                        </a:gs>
                        <a:gs pos="0">
                          <a:schemeClr val="bg1">
                            <a:lumMod val="95000"/>
                          </a:schemeClr>
                        </a:gs>
                      </a:gsLst>
                      <a:path path="circle">
                        <a:fillToRect l="100000" b="100000"/>
                      </a:path>
                    </a:gradFill>
                    <a:cs typeface="+mn-ea"/>
                    <a:sym typeface="+mn-lt"/>
                  </a:rPr>
                  <a:t>Temporel</a:t>
                </a:r>
                <a:endParaRPr lang="en-US" altLang="zh-CN"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18" name="powerpoint template design by DAJU_PPT正版来源小红书大橘PPT微信DAJU_PPT请勿抄袭搬运！盗版必究！-2"/>
              <p:cNvSpPr/>
              <p:nvPr/>
            </p:nvSpPr>
            <p:spPr>
              <a:xfrm>
                <a:off x="2641242" y="1942604"/>
                <a:ext cx="8268057" cy="12600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cs typeface="+mn-ea"/>
                  <a:sym typeface="+mn-lt"/>
                </a:endParaRPr>
              </a:p>
            </p:txBody>
          </p:sp>
          <p:sp>
            <p:nvSpPr>
              <p:cNvPr id="31" name="powerpoint template design by DAJU_PPT正版来源小红书大橘PPT微信DAJU_PPT请勿抄袭搬运！盗版必究！-3"/>
              <p:cNvSpPr/>
              <p:nvPr/>
            </p:nvSpPr>
            <p:spPr>
              <a:xfrm>
                <a:off x="2730143" y="1958394"/>
                <a:ext cx="7988729" cy="1136721"/>
              </a:xfrm>
              <a:prstGeom prst="rect">
                <a:avLst/>
              </a:prstGeom>
            </p:spPr>
            <p:txBody>
              <a:bodyPr wrap="square">
                <a:spAutoFit/>
              </a:bodyPr>
              <a:lstStyle/>
              <a:p>
                <a:pPr>
                  <a:lnSpc>
                    <a:spcPct val="130000"/>
                  </a:lnSpc>
                </a:pPr>
                <a:r>
                  <a:rPr lang="fr-FR" altLang="zh-CN" dirty="0">
                    <a:latin typeface="Times New Roman" panose="02020603050405020304" pitchFamily="18" charset="0"/>
                    <a:cs typeface="Times New Roman" panose="02020603050405020304" pitchFamily="18" charset="0"/>
                    <a:sym typeface="+mn-lt"/>
                  </a:rPr>
                  <a:t>Troncature et élagage</a:t>
                </a:r>
              </a:p>
              <a:p>
                <a:pPr>
                  <a:lnSpc>
                    <a:spcPct val="130000"/>
                  </a:lnSpc>
                </a:pPr>
                <a:r>
                  <a:rPr lang="fr-FR" altLang="zh-CN" dirty="0">
                    <a:latin typeface="Times New Roman" panose="02020603050405020304" pitchFamily="18" charset="0"/>
                    <a:cs typeface="Times New Roman" panose="02020603050405020304" pitchFamily="18" charset="0"/>
                    <a:sym typeface="+mn-lt"/>
                  </a:rPr>
                  <a:t>Filtre de lissage </a:t>
                </a:r>
              </a:p>
              <a:p>
                <a:pPr>
                  <a:lnSpc>
                    <a:spcPct val="130000"/>
                  </a:lnSpc>
                </a:pPr>
                <a:endParaRPr lang="zh-CN" altLang="en-US" dirty="0">
                  <a:latin typeface="Times New Roman" panose="02020603050405020304" pitchFamily="18" charset="0"/>
                  <a:cs typeface="Times New Roman" panose="02020603050405020304" pitchFamily="18" charset="0"/>
                  <a:sym typeface="+mn-lt"/>
                </a:endParaRPr>
              </a:p>
            </p:txBody>
          </p:sp>
        </p:grpSp>
        <p:grpSp>
          <p:nvGrpSpPr>
            <p:cNvPr id="3" name="组合 2"/>
            <p:cNvGrpSpPr/>
            <p:nvPr/>
          </p:nvGrpSpPr>
          <p:grpSpPr>
            <a:xfrm>
              <a:off x="1025634" y="3407332"/>
              <a:ext cx="9883665" cy="1268472"/>
              <a:chOff x="1025634" y="3407332"/>
              <a:chExt cx="9883665" cy="1268472"/>
            </a:xfrm>
          </p:grpSpPr>
          <p:sp>
            <p:nvSpPr>
              <p:cNvPr id="19" name="powerpoint template design by DAJU_PPT正版来源小红书大橘PPT微信DAJU_PPT请勿抄袭搬运！盗版必究！-4"/>
              <p:cNvSpPr/>
              <p:nvPr/>
            </p:nvSpPr>
            <p:spPr>
              <a:xfrm>
                <a:off x="1025634" y="3415804"/>
                <a:ext cx="1526710" cy="1260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altLang="zh-CN" b="1" kern="0" dirty="0">
                    <a:gradFill>
                      <a:gsLst>
                        <a:gs pos="100000">
                          <a:schemeClr val="bg1"/>
                        </a:gs>
                        <a:gs pos="0">
                          <a:schemeClr val="bg1">
                            <a:lumMod val="95000"/>
                          </a:schemeClr>
                        </a:gs>
                      </a:gsLst>
                      <a:path path="circle">
                        <a:fillToRect l="100000" b="100000"/>
                      </a:path>
                    </a:gradFill>
                    <a:cs typeface="+mn-ea"/>
                    <a:sym typeface="+mn-lt"/>
                  </a:rPr>
                  <a:t>Domaine Fréquentiel</a:t>
                </a:r>
                <a:endParaRPr lang="en-US" altLang="zh-CN"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20" name="powerpoint template design by DAJU_PPT正版来源小红书大橘PPT微信DAJU_PPT请勿抄袭搬运！盗版必究！-5"/>
              <p:cNvSpPr/>
              <p:nvPr/>
            </p:nvSpPr>
            <p:spPr>
              <a:xfrm>
                <a:off x="2641242" y="3415804"/>
                <a:ext cx="8268057" cy="1260000"/>
              </a:xfrm>
              <a:prstGeom prst="rect">
                <a:avLst/>
              </a:pr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cs typeface="+mn-ea"/>
                  <a:sym typeface="+mn-lt"/>
                </a:endParaRPr>
              </a:p>
            </p:txBody>
          </p:sp>
          <p:sp>
            <p:nvSpPr>
              <p:cNvPr id="32" name="powerpoint template design by DAJU_PPT正版来源小红书大橘PPT微信DAJU_PPT请勿抄袭搬运！盗版必究！-6"/>
              <p:cNvSpPr txBox="1"/>
              <p:nvPr/>
            </p:nvSpPr>
            <p:spPr>
              <a:xfrm>
                <a:off x="2730143" y="3407332"/>
                <a:ext cx="8090258" cy="1136721"/>
              </a:xfrm>
              <a:prstGeom prst="rect">
                <a:avLst/>
              </a:prstGeom>
              <a:noFill/>
            </p:spPr>
            <p:txBody>
              <a:bodyPr wrap="square" rtlCol="0">
                <a:spAutoFit/>
              </a:bodyPr>
              <a:lstStyle/>
              <a:p>
                <a:pPr>
                  <a:lnSpc>
                    <a:spcPct val="130000"/>
                  </a:lnSpc>
                </a:pPr>
                <a:r>
                  <a:rPr lang="fr-FR" altLang="zh-CN" dirty="0">
                    <a:latin typeface="Times New Roman" panose="02020603050405020304" pitchFamily="18" charset="0"/>
                    <a:cs typeface="Times New Roman" panose="02020603050405020304" pitchFamily="18" charset="0"/>
                    <a:sym typeface="+mn-lt"/>
                  </a:rPr>
                  <a:t>Transformée de Fourier</a:t>
                </a:r>
              </a:p>
              <a:p>
                <a:pPr>
                  <a:lnSpc>
                    <a:spcPct val="130000"/>
                  </a:lnSpc>
                </a:pPr>
                <a:r>
                  <a:rPr lang="fr-FR" altLang="zh-CN" dirty="0">
                    <a:latin typeface="Times New Roman" panose="02020603050405020304" pitchFamily="18" charset="0"/>
                    <a:cs typeface="Times New Roman" panose="02020603050405020304" pitchFamily="18" charset="0"/>
                    <a:sym typeface="+mn-lt"/>
                  </a:rPr>
                  <a:t>Analyse spectrale</a:t>
                </a:r>
              </a:p>
              <a:p>
                <a:pPr>
                  <a:lnSpc>
                    <a:spcPct val="130000"/>
                  </a:lnSpc>
                </a:pPr>
                <a:r>
                  <a:rPr lang="fr-FR" altLang="zh-CN" dirty="0">
                    <a:latin typeface="Times New Roman" panose="02020603050405020304" pitchFamily="18" charset="0"/>
                    <a:cs typeface="Times New Roman" panose="02020603050405020304" pitchFamily="18" charset="0"/>
                    <a:sym typeface="+mn-lt"/>
                  </a:rPr>
                  <a:t>Restauration spectrale</a:t>
                </a:r>
                <a:endParaRPr lang="zh-CN" altLang="en-US" dirty="0">
                  <a:latin typeface="Times New Roman" panose="02020603050405020304" pitchFamily="18" charset="0"/>
                  <a:cs typeface="Times New Roman" panose="02020603050405020304" pitchFamily="18" charset="0"/>
                  <a:sym typeface="+mn-lt"/>
                </a:endParaRPr>
              </a:p>
            </p:txBody>
          </p:sp>
        </p:grpSp>
      </p:grpSp>
      <p:sp>
        <p:nvSpPr>
          <p:cNvPr id="25" name="灯片编号占位符 24"/>
          <p:cNvSpPr>
            <a:spLocks noGrp="1"/>
          </p:cNvSpPr>
          <p:nvPr>
            <p:ph type="sldNum" sz="quarter" idx="12"/>
          </p:nvPr>
        </p:nvSpPr>
        <p:spPr/>
        <p:txBody>
          <a:bodyPr/>
          <a:lstStyle/>
          <a:p>
            <a:fld id="{A8537B7A-7510-410A-AA53-45D600DA0276}" type="slidenum">
              <a:rPr lang="zh-CN" altLang="en-US" smtClean="0"/>
              <a:t>14</a:t>
            </a:fld>
            <a:endParaRPr lang="zh-CN" altLang="en-US"/>
          </a:p>
        </p:txBody>
      </p:sp>
      <p:cxnSp>
        <p:nvCxnSpPr>
          <p:cNvPr id="24" name="powerpoint template design by DAJU_PPT正版来源小红书大橘PPT微信DAJU_PPT请勿抄袭搬运！盗版必究！">
            <a:extLst>
              <a:ext uri="{FF2B5EF4-FFF2-40B4-BE49-F238E27FC236}">
                <a16:creationId xmlns:a16="http://schemas.microsoft.com/office/drawing/2014/main" id="{4A72F91A-1973-57DF-72D8-DBCDC8D35194}"/>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84B47A1E-7CD0-E6AB-4E84-33D867E24FFC}"/>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27" name="直接连接符 26">
            <a:extLst>
              <a:ext uri="{FF2B5EF4-FFF2-40B4-BE49-F238E27FC236}">
                <a16:creationId xmlns:a16="http://schemas.microsoft.com/office/drawing/2014/main" id="{EDFDFF70-0F50-E8FE-145B-FB8D7374D147}"/>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6">
            <a:extLst>
              <a:ext uri="{FF2B5EF4-FFF2-40B4-BE49-F238E27FC236}">
                <a16:creationId xmlns:a16="http://schemas.microsoft.com/office/drawing/2014/main" id="{567781B0-A533-9CE6-F816-DE9654CC9B54}"/>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b="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29" name="TextBox 7">
            <a:extLst>
              <a:ext uri="{FF2B5EF4-FFF2-40B4-BE49-F238E27FC236}">
                <a16:creationId xmlns:a16="http://schemas.microsoft.com/office/drawing/2014/main" id="{6E1167FE-9E29-593D-34E7-8B4B6ABA2331}"/>
              </a:ext>
            </a:extLst>
          </p:cNvPr>
          <p:cNvSpPr txBox="1"/>
          <p:nvPr/>
        </p:nvSpPr>
        <p:spPr>
          <a:xfrm>
            <a:off x="4921708"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30" name="TextBox 9">
            <a:extLst>
              <a:ext uri="{FF2B5EF4-FFF2-40B4-BE49-F238E27FC236}">
                <a16:creationId xmlns:a16="http://schemas.microsoft.com/office/drawing/2014/main" id="{E639A409-AB1E-E82C-259F-B5F02AEAF513}"/>
              </a:ext>
            </a:extLst>
          </p:cNvPr>
          <p:cNvSpPr txBox="1"/>
          <p:nvPr/>
        </p:nvSpPr>
        <p:spPr>
          <a:xfrm>
            <a:off x="6681182" y="31238"/>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pPr algn="ctr"/>
            <a:r>
              <a:rPr lang="fr-FR" altLang="zh-CN" sz="2000" dirty="0">
                <a:cs typeface="+mn-ea"/>
                <a:sym typeface="+mn-lt"/>
              </a:rPr>
              <a:t>Partie principale</a:t>
            </a:r>
            <a:endParaRPr lang="zh-CN" altLang="en-US" sz="2000" dirty="0">
              <a:cs typeface="+mn-ea"/>
              <a:sym typeface="+mn-lt"/>
            </a:endParaRPr>
          </a:p>
        </p:txBody>
      </p:sp>
      <p:sp>
        <p:nvSpPr>
          <p:cNvPr id="33" name="TextBox 10">
            <a:extLst>
              <a:ext uri="{FF2B5EF4-FFF2-40B4-BE49-F238E27FC236}">
                <a16:creationId xmlns:a16="http://schemas.microsoft.com/office/drawing/2014/main" id="{0C5FA4FC-0612-2873-BDA7-C75040382B6C}"/>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37" name="TextBox 11">
            <a:extLst>
              <a:ext uri="{FF2B5EF4-FFF2-40B4-BE49-F238E27FC236}">
                <a16:creationId xmlns:a16="http://schemas.microsoft.com/office/drawing/2014/main" id="{F033AD15-27B1-3368-C657-5921FE419C69}"/>
              </a:ext>
            </a:extLst>
          </p:cNvPr>
          <p:cNvSpPr txBox="1"/>
          <p:nvPr/>
        </p:nvSpPr>
        <p:spPr>
          <a:xfrm>
            <a:off x="10200131" y="92792"/>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38" name="直接连接符 37">
            <a:extLst>
              <a:ext uri="{FF2B5EF4-FFF2-40B4-BE49-F238E27FC236}">
                <a16:creationId xmlns:a16="http://schemas.microsoft.com/office/drawing/2014/main" id="{11112E88-74FE-2644-3945-A9980AD0807E}"/>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E4A3-88B3-8D55-EE97-896C501FB3EE}"/>
            </a:ext>
          </a:extLst>
        </p:cNvPr>
        <p:cNvGrpSpPr/>
        <p:nvPr/>
      </p:nvGrpSpPr>
      <p:grpSpPr>
        <a:xfrm>
          <a:off x="0" y="0"/>
          <a:ext cx="0" cy="0"/>
          <a:chOff x="0" y="0"/>
          <a:chExt cx="0" cy="0"/>
        </a:xfrm>
      </p:grpSpPr>
      <p:sp>
        <p:nvSpPr>
          <p:cNvPr id="45" name="矩形 4">
            <a:extLst>
              <a:ext uri="{FF2B5EF4-FFF2-40B4-BE49-F238E27FC236}">
                <a16:creationId xmlns:a16="http://schemas.microsoft.com/office/drawing/2014/main" id="{B99FA26B-7534-B600-7B65-DC786A2C016F}"/>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a:extLst>
              <a:ext uri="{FF2B5EF4-FFF2-40B4-BE49-F238E27FC236}">
                <a16:creationId xmlns:a16="http://schemas.microsoft.com/office/drawing/2014/main" id="{659A7DC6-E026-9C39-72CF-1442BCFB50CF}"/>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a:extLst>
              <a:ext uri="{FF2B5EF4-FFF2-40B4-BE49-F238E27FC236}">
                <a16:creationId xmlns:a16="http://schemas.microsoft.com/office/drawing/2014/main" id="{55612459-49E2-4E75-0B95-BFA00A490FD1}"/>
              </a:ext>
            </a:extLst>
          </p:cNvPr>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3.3 </a:t>
            </a:r>
            <a:r>
              <a:rPr lang="fr-FR" altLang="zh-CN" dirty="0">
                <a:latin typeface="Times New Roman" panose="02020603050405020304" pitchFamily="18" charset="0"/>
                <a:cs typeface="Times New Roman" panose="02020603050405020304" pitchFamily="18" charset="0"/>
                <a:sym typeface="+mn-lt"/>
              </a:rPr>
              <a:t>Sélection du filtre</a:t>
            </a:r>
            <a:endParaRPr lang="zh-CN" altLang="en-US" dirty="0">
              <a:latin typeface="Times New Roman" panose="02020603050405020304" pitchFamily="18" charset="0"/>
              <a:cs typeface="Times New Roman" panose="02020603050405020304" pitchFamily="18" charset="0"/>
              <a:sym typeface="+mn-lt"/>
            </a:endParaRPr>
          </a:p>
        </p:txBody>
      </p:sp>
      <p:sp>
        <p:nvSpPr>
          <p:cNvPr id="14" name="灯片编号占位符 13">
            <a:extLst>
              <a:ext uri="{FF2B5EF4-FFF2-40B4-BE49-F238E27FC236}">
                <a16:creationId xmlns:a16="http://schemas.microsoft.com/office/drawing/2014/main" id="{E359D02D-4D4E-A3AE-77C7-84F3DF7824BF}"/>
              </a:ext>
            </a:extLst>
          </p:cNvPr>
          <p:cNvSpPr>
            <a:spLocks noGrp="1"/>
          </p:cNvSpPr>
          <p:nvPr>
            <p:ph type="sldNum" sz="quarter" idx="12"/>
          </p:nvPr>
        </p:nvSpPr>
        <p:spPr/>
        <p:txBody>
          <a:bodyPr/>
          <a:lstStyle/>
          <a:p>
            <a:fld id="{A8537B7A-7510-410A-AA53-45D600DA0276}" type="slidenum">
              <a:rPr lang="zh-CN" altLang="en-US" smtClean="0"/>
              <a:t>15</a:t>
            </a:fld>
            <a:endParaRPr lang="zh-CN" altLang="en-US"/>
          </a:p>
        </p:txBody>
      </p:sp>
      <p:sp>
        <p:nvSpPr>
          <p:cNvPr id="15" name="文本框 14">
            <a:extLst>
              <a:ext uri="{FF2B5EF4-FFF2-40B4-BE49-F238E27FC236}">
                <a16:creationId xmlns:a16="http://schemas.microsoft.com/office/drawing/2014/main" id="{4A799AE8-A61C-A12F-53B8-F737648BA5FA}"/>
              </a:ext>
            </a:extLst>
          </p:cNvPr>
          <p:cNvSpPr txBox="1"/>
          <p:nvPr/>
        </p:nvSpPr>
        <p:spPr>
          <a:xfrm>
            <a:off x="351242" y="1763426"/>
            <a:ext cx="4949019" cy="1815882"/>
          </a:xfrm>
          <a:prstGeom prst="rect">
            <a:avLst/>
          </a:prstGeom>
          <a:noFill/>
        </p:spPr>
        <p:txBody>
          <a:bodyPr wrap="square">
            <a:spAutoFit/>
          </a:bodyPr>
          <a:lstStyle/>
          <a:p>
            <a:r>
              <a:rPr lang="fr-FR" sz="1600" dirty="0"/>
              <a:t>J‘ai choisi </a:t>
            </a:r>
            <a:r>
              <a:rPr lang="fr-FR" sz="1600" b="1" dirty="0">
                <a:solidFill>
                  <a:srgbClr val="FF0000"/>
                </a:solidFill>
              </a:rPr>
              <a:t>un filtre passe-bas de Butterworth du troisième ordre  </a:t>
            </a:r>
            <a:r>
              <a:rPr lang="fr-FR" sz="1600" b="1" u="sng" dirty="0">
                <a:solidFill>
                  <a:srgbClr val="FF0000"/>
                </a:solidFill>
              </a:rPr>
              <a:t>(</a:t>
            </a:r>
            <a:r>
              <a:rPr lang="fr-FR" sz="1600" u="sng" dirty="0"/>
              <a:t>ou</a:t>
            </a:r>
            <a:r>
              <a:rPr lang="fr-FR" sz="1600" b="1" u="sng" dirty="0">
                <a:solidFill>
                  <a:srgbClr val="FF0000"/>
                </a:solidFill>
              </a:rPr>
              <a:t> </a:t>
            </a:r>
            <a:r>
              <a:rPr lang="fr-FR" sz="1600" u="sng" dirty="0"/>
              <a:t>avec </a:t>
            </a:r>
            <a:r>
              <a:rPr lang="fr-FR" sz="1600" b="1" u="sng" dirty="0">
                <a:solidFill>
                  <a:srgbClr val="FF0000"/>
                </a:solidFill>
              </a:rPr>
              <a:t>un filtre passe-haut de Butterworth du troisième ordre)</a:t>
            </a:r>
            <a:endParaRPr lang="fr-FR" sz="1600" u="sng" dirty="0"/>
          </a:p>
          <a:p>
            <a:pPr marL="285750" indent="-285750">
              <a:buFont typeface="Arial" panose="020B0604020202020204" pitchFamily="34" charset="0"/>
              <a:buChar char="•"/>
            </a:pPr>
            <a:r>
              <a:rPr lang="fr-FR" sz="1600" dirty="0"/>
              <a:t>Réponse plate à la bande passante </a:t>
            </a:r>
          </a:p>
          <a:p>
            <a:pPr marL="285750" indent="-285750">
              <a:buFont typeface="Arial" panose="020B0604020202020204" pitchFamily="34" charset="0"/>
              <a:buChar char="•"/>
            </a:pPr>
            <a:r>
              <a:rPr lang="fr-FR" sz="1600" dirty="0"/>
              <a:t>Bande de transition plus lisse</a:t>
            </a:r>
          </a:p>
          <a:p>
            <a:pPr marL="285750" indent="-285750">
              <a:buFont typeface="Arial" panose="020B0604020202020204" pitchFamily="34" charset="0"/>
              <a:buChar char="•"/>
            </a:pPr>
            <a:r>
              <a:rPr lang="fr-FR" sz="1600" dirty="0"/>
              <a:t>Taux d'atténuation</a:t>
            </a:r>
          </a:p>
          <a:p>
            <a:pPr marL="285750" indent="-285750">
              <a:buFont typeface="Arial" panose="020B0604020202020204" pitchFamily="34" charset="0"/>
              <a:buChar char="•"/>
            </a:pPr>
            <a:r>
              <a:rPr lang="fr-FR" sz="1600" dirty="0"/>
              <a:t>Conception simple</a:t>
            </a:r>
          </a:p>
        </p:txBody>
      </p:sp>
      <p:cxnSp>
        <p:nvCxnSpPr>
          <p:cNvPr id="27" name="直接连接符 26">
            <a:extLst>
              <a:ext uri="{FF2B5EF4-FFF2-40B4-BE49-F238E27FC236}">
                <a16:creationId xmlns:a16="http://schemas.microsoft.com/office/drawing/2014/main" id="{C8A722FA-26EC-D3D4-7C27-D3ED62799ED7}"/>
              </a:ext>
            </a:extLst>
          </p:cNvPr>
          <p:cNvCxnSpPr/>
          <p:nvPr/>
        </p:nvCxnSpPr>
        <p:spPr>
          <a:xfrm>
            <a:off x="5004262" y="1513682"/>
            <a:ext cx="0" cy="5059226"/>
          </a:xfrm>
          <a:prstGeom prst="line">
            <a:avLst/>
          </a:prstGeom>
          <a:ln w="28575"/>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9296FBFA-2B3F-5F79-3D62-76F133ACC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79" y="4256533"/>
            <a:ext cx="3395065" cy="2062103"/>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65745BF2-E07B-2766-BEB3-66A69E4AA5A8}"/>
              </a:ext>
            </a:extLst>
          </p:cNvPr>
          <p:cNvSpPr txBox="1"/>
          <p:nvPr/>
        </p:nvSpPr>
        <p:spPr>
          <a:xfrm>
            <a:off x="5392656" y="1502687"/>
            <a:ext cx="6096000" cy="5078313"/>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L'oreille humaine peut entendre des fréquences comprises entre 20 Hz et 20 kHz. Par conséquent, pour l'analyse des signaux audio, nous devons conserver le signal audio entre 20 Hz et 20 kHz.</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La fréquence de </a:t>
            </a:r>
            <a:r>
              <a:rPr lang="fr-FR" dirty="0" err="1">
                <a:latin typeface="Times New Roman" panose="02020603050405020304" pitchFamily="18" charset="0"/>
                <a:cs typeface="Times New Roman" panose="02020603050405020304" pitchFamily="18" charset="0"/>
              </a:rPr>
              <a:t>Nyquist</a:t>
            </a:r>
            <a:r>
              <a:rPr lang="fr-FR" dirty="0">
                <a:latin typeface="Times New Roman" panose="02020603050405020304" pitchFamily="18" charset="0"/>
                <a:cs typeface="Times New Roman" panose="02020603050405020304" pitchFamily="18" charset="0"/>
              </a:rPr>
              <a:t> correspond à la moitié de la fréquence d'échantillonnage et indique la fréquence la plus élevée qui peut être échantillonnée avec précision. Au-dessus de cette fréquence, un repliement se produit. Selon le théorème de </a:t>
            </a:r>
            <a:r>
              <a:rPr lang="fr-FR" dirty="0" err="1">
                <a:latin typeface="Times New Roman" panose="02020603050405020304" pitchFamily="18" charset="0"/>
                <a:cs typeface="Times New Roman" panose="02020603050405020304" pitchFamily="18" charset="0"/>
              </a:rPr>
              <a:t>Nyquist</a:t>
            </a:r>
            <a:r>
              <a:rPr lang="fr-FR" dirty="0">
                <a:latin typeface="Times New Roman" panose="02020603050405020304" pitchFamily="18" charset="0"/>
                <a:cs typeface="Times New Roman" panose="02020603050405020304" pitchFamily="18" charset="0"/>
              </a:rPr>
              <a:t>-Shannon, la fréquence d'échantillonnage doit être au moins deux fois supérieure à la fréquence la plus élevée du signal. </a:t>
            </a:r>
            <a:r>
              <a:rPr lang="fr-FR" sz="1800" dirty="0" err="1">
                <a:highlight>
                  <a:srgbClr val="FF0000"/>
                </a:highlight>
                <a:latin typeface="Times New Roman" panose="02020603050405020304" pitchFamily="18" charset="0"/>
                <a:cs typeface="Times New Roman" panose="02020603050405020304" pitchFamily="18" charset="0"/>
              </a:rPr>
              <a:t>Fmax</a:t>
            </a:r>
            <a:r>
              <a:rPr lang="fr-FR" sz="1800" dirty="0">
                <a:highlight>
                  <a:srgbClr val="FF0000"/>
                </a:highlight>
                <a:latin typeface="Times New Roman" panose="02020603050405020304" pitchFamily="18" charset="0"/>
                <a:cs typeface="Times New Roman" panose="02020603050405020304" pitchFamily="18" charset="0"/>
              </a:rPr>
              <a:t>=Fe/2</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Pour un signal dont la fréquence d'échantillonnage est de 𝑓 =  Hz, la fréquence maximale est de 5512,5 Hz, </a:t>
            </a:r>
            <a:r>
              <a:rPr lang="fr-FR" altLang="zh-CN" dirty="0">
                <a:latin typeface="Times New Roman" panose="02020603050405020304" pitchFamily="18" charset="0"/>
                <a:cs typeface="Times New Roman" panose="02020603050405020304" pitchFamily="18" charset="0"/>
              </a:rPr>
              <a:t>donc il faut choisir la fréquence coupure intérieur à fréquence maximale.</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cxnSp>
        <p:nvCxnSpPr>
          <p:cNvPr id="30" name="直接连接符 29">
            <a:extLst>
              <a:ext uri="{FF2B5EF4-FFF2-40B4-BE49-F238E27FC236}">
                <a16:creationId xmlns:a16="http://schemas.microsoft.com/office/drawing/2014/main" id="{CE88A9A2-285B-F1E1-F05D-7F83C8AE78C4}"/>
              </a:ext>
            </a:extLst>
          </p:cNvPr>
          <p:cNvCxnSpPr>
            <a:cxnSpLocks/>
          </p:cNvCxnSpPr>
          <p:nvPr/>
        </p:nvCxnSpPr>
        <p:spPr>
          <a:xfrm flipH="1">
            <a:off x="5366622" y="2771680"/>
            <a:ext cx="5987178" cy="0"/>
          </a:xfrm>
          <a:prstGeom prst="line">
            <a:avLst/>
          </a:prstGeom>
          <a:ln w="28575"/>
        </p:spPr>
        <p:style>
          <a:lnRef idx="1">
            <a:schemeClr val="dk1"/>
          </a:lnRef>
          <a:fillRef idx="0">
            <a:schemeClr val="dk1"/>
          </a:fillRef>
          <a:effectRef idx="0">
            <a:schemeClr val="dk1"/>
          </a:effectRef>
          <a:fontRef idx="minor">
            <a:schemeClr val="tx1"/>
          </a:fontRef>
        </p:style>
      </p:cxnSp>
      <p:pic>
        <p:nvPicPr>
          <p:cNvPr id="33" name="图片 32">
            <a:extLst>
              <a:ext uri="{FF2B5EF4-FFF2-40B4-BE49-F238E27FC236}">
                <a16:creationId xmlns:a16="http://schemas.microsoft.com/office/drawing/2014/main" id="{E232E242-F79A-E6BA-3091-DB4A90B66046}"/>
              </a:ext>
            </a:extLst>
          </p:cNvPr>
          <p:cNvPicPr>
            <a:picLocks noChangeAspect="1"/>
          </p:cNvPicPr>
          <p:nvPr/>
        </p:nvPicPr>
        <p:blipFill>
          <a:blip r:embed="rId4"/>
          <a:stretch>
            <a:fillRect/>
          </a:stretch>
        </p:blipFill>
        <p:spPr>
          <a:xfrm>
            <a:off x="5472695" y="822778"/>
            <a:ext cx="798877" cy="705379"/>
          </a:xfrm>
          <a:prstGeom prst="rect">
            <a:avLst/>
          </a:prstGeom>
        </p:spPr>
      </p:pic>
      <p:cxnSp>
        <p:nvCxnSpPr>
          <p:cNvPr id="36" name="powerpoint template design by DAJU_PPT正版来源小红书大橘PPT微信DAJU_PPT请勿抄袭搬运！盗版必究！">
            <a:extLst>
              <a:ext uri="{FF2B5EF4-FFF2-40B4-BE49-F238E27FC236}">
                <a16:creationId xmlns:a16="http://schemas.microsoft.com/office/drawing/2014/main" id="{55899310-AD4E-1AFF-A200-6B56B1532FD8}"/>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4D0DA5C5-225D-A175-3CDA-AED3426AE231}"/>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38" name="直接连接符 37">
            <a:extLst>
              <a:ext uri="{FF2B5EF4-FFF2-40B4-BE49-F238E27FC236}">
                <a16:creationId xmlns:a16="http://schemas.microsoft.com/office/drawing/2014/main" id="{06A8F790-4F3D-1279-2D9B-3B102C88D283}"/>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6">
            <a:extLst>
              <a:ext uri="{FF2B5EF4-FFF2-40B4-BE49-F238E27FC236}">
                <a16:creationId xmlns:a16="http://schemas.microsoft.com/office/drawing/2014/main" id="{E9FFF327-B7E4-7A80-99B9-EC6E1BC2DAB5}"/>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b="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40" name="TextBox 7">
            <a:extLst>
              <a:ext uri="{FF2B5EF4-FFF2-40B4-BE49-F238E27FC236}">
                <a16:creationId xmlns:a16="http://schemas.microsoft.com/office/drawing/2014/main" id="{050CC525-D998-058A-0F4B-557C99070068}"/>
              </a:ext>
            </a:extLst>
          </p:cNvPr>
          <p:cNvSpPr txBox="1"/>
          <p:nvPr/>
        </p:nvSpPr>
        <p:spPr>
          <a:xfrm>
            <a:off x="4921708"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41" name="TextBox 9">
            <a:extLst>
              <a:ext uri="{FF2B5EF4-FFF2-40B4-BE49-F238E27FC236}">
                <a16:creationId xmlns:a16="http://schemas.microsoft.com/office/drawing/2014/main" id="{7E471E96-167F-CF5E-AC99-F34B648F1598}"/>
              </a:ext>
            </a:extLst>
          </p:cNvPr>
          <p:cNvSpPr txBox="1"/>
          <p:nvPr/>
        </p:nvSpPr>
        <p:spPr>
          <a:xfrm>
            <a:off x="6681182" y="31238"/>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pPr algn="ctr"/>
            <a:r>
              <a:rPr lang="fr-FR" altLang="zh-CN" sz="2000" dirty="0">
                <a:cs typeface="+mn-ea"/>
                <a:sym typeface="+mn-lt"/>
              </a:rPr>
              <a:t>Partie principale</a:t>
            </a:r>
            <a:endParaRPr lang="zh-CN" altLang="en-US" sz="2000" dirty="0">
              <a:cs typeface="+mn-ea"/>
              <a:sym typeface="+mn-lt"/>
            </a:endParaRPr>
          </a:p>
        </p:txBody>
      </p:sp>
      <p:sp>
        <p:nvSpPr>
          <p:cNvPr id="42" name="TextBox 10">
            <a:extLst>
              <a:ext uri="{FF2B5EF4-FFF2-40B4-BE49-F238E27FC236}">
                <a16:creationId xmlns:a16="http://schemas.microsoft.com/office/drawing/2014/main" id="{49B2B3BB-7FAB-45F7-3FC9-965921047E41}"/>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43" name="TextBox 11">
            <a:extLst>
              <a:ext uri="{FF2B5EF4-FFF2-40B4-BE49-F238E27FC236}">
                <a16:creationId xmlns:a16="http://schemas.microsoft.com/office/drawing/2014/main" id="{8D1CDAF0-2240-1DDF-E525-51CA9F499EBE}"/>
              </a:ext>
            </a:extLst>
          </p:cNvPr>
          <p:cNvSpPr txBox="1"/>
          <p:nvPr/>
        </p:nvSpPr>
        <p:spPr>
          <a:xfrm>
            <a:off x="10200131" y="92792"/>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44" name="直接连接符 43">
            <a:extLst>
              <a:ext uri="{FF2B5EF4-FFF2-40B4-BE49-F238E27FC236}">
                <a16:creationId xmlns:a16="http://schemas.microsoft.com/office/drawing/2014/main" id="{2D1E9F5B-D6A6-72BF-A91C-FA0437F57671}"/>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85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4">
            <a:extLst>
              <a:ext uri="{FF2B5EF4-FFF2-40B4-BE49-F238E27FC236}">
                <a16:creationId xmlns:a16="http://schemas.microsoft.com/office/drawing/2014/main" id="{4D6296FB-7D5D-9570-3EEC-24168366CA4A}"/>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3.4 </a:t>
            </a:r>
            <a:r>
              <a:rPr lang="fr-FR" altLang="zh-CN" dirty="0">
                <a:latin typeface="Times New Roman" panose="02020603050405020304" pitchFamily="18" charset="0"/>
                <a:cs typeface="Times New Roman" panose="02020603050405020304" pitchFamily="18" charset="0"/>
                <a:sym typeface="+mn-lt"/>
              </a:rPr>
              <a:t>Sélection du filtre</a:t>
            </a:r>
            <a:endParaRPr lang="zh-CN" altLang="en-US" dirty="0">
              <a:latin typeface="Times New Roman" panose="02020603050405020304" pitchFamily="18" charset="0"/>
              <a:cs typeface="Times New Roman" panose="02020603050405020304" pitchFamily="18" charset="0"/>
              <a:sym typeface="+mn-lt"/>
            </a:endParaRPr>
          </a:p>
        </p:txBody>
      </p:sp>
      <p:sp>
        <p:nvSpPr>
          <p:cNvPr id="14" name="灯片编号占位符 13"/>
          <p:cNvSpPr>
            <a:spLocks noGrp="1"/>
          </p:cNvSpPr>
          <p:nvPr>
            <p:ph type="sldNum" sz="quarter" idx="12"/>
          </p:nvPr>
        </p:nvSpPr>
        <p:spPr/>
        <p:txBody>
          <a:bodyPr/>
          <a:lstStyle/>
          <a:p>
            <a:fld id="{A8537B7A-7510-410A-AA53-45D600DA0276}" type="slidenum">
              <a:rPr lang="zh-CN" altLang="en-US" smtClean="0"/>
              <a:t>16</a:t>
            </a:fld>
            <a:endParaRPr lang="zh-CN" altLang="en-US"/>
          </a:p>
        </p:txBody>
      </p:sp>
      <p:sp>
        <p:nvSpPr>
          <p:cNvPr id="15" name="文本框 14">
            <a:extLst>
              <a:ext uri="{FF2B5EF4-FFF2-40B4-BE49-F238E27FC236}">
                <a16:creationId xmlns:a16="http://schemas.microsoft.com/office/drawing/2014/main" id="{19DF4BF8-E6BD-09A1-7C20-8C8258731149}"/>
              </a:ext>
            </a:extLst>
          </p:cNvPr>
          <p:cNvSpPr txBox="1"/>
          <p:nvPr/>
        </p:nvSpPr>
        <p:spPr>
          <a:xfrm>
            <a:off x="351242" y="1568041"/>
            <a:ext cx="4949019" cy="3816429"/>
          </a:xfrm>
          <a:prstGeom prst="rect">
            <a:avLst/>
          </a:prstGeom>
          <a:noFill/>
        </p:spPr>
        <p:txBody>
          <a:bodyPr wrap="square">
            <a:spAutoFit/>
          </a:bodyPr>
          <a:lstStyle/>
          <a:p>
            <a:r>
              <a:rPr lang="fr-FR" b="1" u="sng" dirty="0"/>
              <a:t>Filtrage dans le domaine temporel</a:t>
            </a:r>
          </a:p>
          <a:p>
            <a:endParaRPr lang="fr-FR" sz="1600" dirty="0"/>
          </a:p>
          <a:p>
            <a:r>
              <a:rPr lang="fr-FR" sz="1600" dirty="0"/>
              <a:t>Le filtrage dans le domaine temporel est réalisé en manipulant directement les valeurs d'échantillonnage du signal audio. Par exemple, le signal est filtré en utilisant un filtre convolué avec le signal audio.</a:t>
            </a:r>
          </a:p>
          <a:p>
            <a:endParaRPr lang="fr-FR" sz="1600" dirty="0"/>
          </a:p>
          <a:p>
            <a:r>
              <a:rPr lang="fr-FR" sz="1600" dirty="0">
                <a:solidFill>
                  <a:schemeClr val="accent6"/>
                </a:solidFill>
              </a:rPr>
              <a:t>Avantages</a:t>
            </a:r>
          </a:p>
          <a:p>
            <a:pPr marL="285750" indent="-285750">
              <a:buFont typeface="Arial" panose="020B0604020202020204" pitchFamily="34" charset="0"/>
              <a:buChar char="•"/>
            </a:pPr>
            <a:r>
              <a:rPr lang="fr-FR" sz="1600" dirty="0"/>
              <a:t>La réalisation est simple et facile à comprendre</a:t>
            </a:r>
          </a:p>
          <a:p>
            <a:endParaRPr lang="fr-FR" sz="1600" dirty="0"/>
          </a:p>
          <a:p>
            <a:r>
              <a:rPr lang="fr-FR" sz="1600" dirty="0">
                <a:solidFill>
                  <a:srgbClr val="FF0000"/>
                </a:solidFill>
              </a:rPr>
              <a:t>Inconvénients</a:t>
            </a:r>
          </a:p>
          <a:p>
            <a:pPr marL="285750" indent="-285750">
              <a:buFont typeface="Arial" panose="020B0604020202020204" pitchFamily="34" charset="0"/>
              <a:buChar char="•"/>
            </a:pPr>
            <a:r>
              <a:rPr lang="fr-FR" sz="1600" dirty="0"/>
              <a:t>Pour les filtres d'ordre supérieur, le filtrage dans le domaine temporel peut être très gourmand en ressources informatiques</a:t>
            </a:r>
          </a:p>
          <a:p>
            <a:endParaRPr lang="fr-FR" sz="1600" dirty="0"/>
          </a:p>
        </p:txBody>
      </p:sp>
      <p:sp>
        <p:nvSpPr>
          <p:cNvPr id="25" name="文本框 24">
            <a:extLst>
              <a:ext uri="{FF2B5EF4-FFF2-40B4-BE49-F238E27FC236}">
                <a16:creationId xmlns:a16="http://schemas.microsoft.com/office/drawing/2014/main" id="{9ED3C8AA-8CF9-ADA3-8A69-E77F91668857}"/>
              </a:ext>
            </a:extLst>
          </p:cNvPr>
          <p:cNvSpPr txBox="1"/>
          <p:nvPr/>
        </p:nvSpPr>
        <p:spPr>
          <a:xfrm>
            <a:off x="5985682" y="1568041"/>
            <a:ext cx="6097136" cy="4524315"/>
          </a:xfrm>
          <a:prstGeom prst="rect">
            <a:avLst/>
          </a:prstGeom>
          <a:noFill/>
        </p:spPr>
        <p:txBody>
          <a:bodyPr wrap="square">
            <a:spAutoFit/>
          </a:bodyPr>
          <a:lstStyle/>
          <a:p>
            <a:r>
              <a:rPr lang="fr-FR" b="1" u="sng" dirty="0"/>
              <a:t>Filtrage dans  domaine  fréquentiel</a:t>
            </a:r>
          </a:p>
          <a:p>
            <a:endParaRPr lang="fr-FR" sz="1600" dirty="0"/>
          </a:p>
          <a:p>
            <a:r>
              <a:rPr lang="fr-FR" sz="1600" dirty="0"/>
              <a:t>Le filtrage dans le domaine temporel est réalisé en manipulant directement les valeurs d'échantillonnage du signal audio. Par exemple, le signal est filtré en utilisant un filtre convolué avec le signal audio.</a:t>
            </a:r>
          </a:p>
          <a:p>
            <a:endParaRPr lang="fr-FR" sz="1600" dirty="0"/>
          </a:p>
          <a:p>
            <a:endParaRPr lang="fr-FR" sz="1600" dirty="0"/>
          </a:p>
          <a:p>
            <a:r>
              <a:rPr lang="fr-FR" sz="1600" dirty="0">
                <a:solidFill>
                  <a:schemeClr val="accent6"/>
                </a:solidFill>
              </a:rPr>
              <a:t>Avantages</a:t>
            </a:r>
          </a:p>
          <a:p>
            <a:pPr marL="285750" indent="-285750">
              <a:buFont typeface="Arial" panose="020B0604020202020204" pitchFamily="34" charset="0"/>
              <a:buChar char="•"/>
            </a:pPr>
            <a:r>
              <a:rPr lang="fr-FR" sz="1600" dirty="0"/>
              <a:t>Permet un contrôle précis de la réponse du filtre à différentes fréquences</a:t>
            </a:r>
          </a:p>
          <a:p>
            <a:pPr marL="285750" indent="-285750">
              <a:buFont typeface="Arial" panose="020B0604020202020204" pitchFamily="34" charset="0"/>
              <a:buChar char="•"/>
            </a:pPr>
            <a:endParaRPr lang="fr-FR" sz="1600" dirty="0"/>
          </a:p>
          <a:p>
            <a:endParaRPr lang="fr-FR" sz="1600" dirty="0"/>
          </a:p>
          <a:p>
            <a:r>
              <a:rPr lang="fr-FR" sz="1600" dirty="0">
                <a:solidFill>
                  <a:srgbClr val="FF0000"/>
                </a:solidFill>
              </a:rPr>
              <a:t>Inconvénients</a:t>
            </a:r>
          </a:p>
          <a:p>
            <a:pPr marL="285750" indent="-285750">
              <a:buFont typeface="Arial" panose="020B0604020202020204" pitchFamily="34" charset="0"/>
              <a:buChar char="•"/>
            </a:pPr>
            <a:r>
              <a:rPr lang="fr-FR" sz="1600" dirty="0"/>
              <a:t>Le filtrage dans le domaine des fréquences nécessite généralement un important surcoût de calcul, en particulier pour l'analyse et la reconstruction spectrales, où des FFT et des FFT inverses doivent être effectuées.</a:t>
            </a:r>
          </a:p>
        </p:txBody>
      </p:sp>
      <p:cxnSp>
        <p:nvCxnSpPr>
          <p:cNvPr id="27" name="直接连接符 26">
            <a:extLst>
              <a:ext uri="{FF2B5EF4-FFF2-40B4-BE49-F238E27FC236}">
                <a16:creationId xmlns:a16="http://schemas.microsoft.com/office/drawing/2014/main" id="{992BD0B2-C35D-D76F-2C0D-D9ECBD579C07}"/>
              </a:ext>
            </a:extLst>
          </p:cNvPr>
          <p:cNvCxnSpPr/>
          <p:nvPr/>
        </p:nvCxnSpPr>
        <p:spPr>
          <a:xfrm>
            <a:off x="5616054" y="1513682"/>
            <a:ext cx="0" cy="5059226"/>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powerpoint template design by DAJU_PPT正版来源小红书大橘PPT微信DAJU_PPT请勿抄袭搬运！盗版必究！">
            <a:extLst>
              <a:ext uri="{FF2B5EF4-FFF2-40B4-BE49-F238E27FC236}">
                <a16:creationId xmlns:a16="http://schemas.microsoft.com/office/drawing/2014/main" id="{52EDF49B-A052-FB9C-8449-44569A477B25}"/>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4F45E44-04D5-F388-DBE3-00964FB80386}"/>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33" name="直接连接符 32">
            <a:extLst>
              <a:ext uri="{FF2B5EF4-FFF2-40B4-BE49-F238E27FC236}">
                <a16:creationId xmlns:a16="http://schemas.microsoft.com/office/drawing/2014/main" id="{7C1826F7-7538-77A0-F888-2A26882E60CA}"/>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6">
            <a:extLst>
              <a:ext uri="{FF2B5EF4-FFF2-40B4-BE49-F238E27FC236}">
                <a16:creationId xmlns:a16="http://schemas.microsoft.com/office/drawing/2014/main" id="{6ADCC8B9-316A-5B84-DEAF-DDA8DA5D91B3}"/>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b="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8" name="TextBox 7">
            <a:extLst>
              <a:ext uri="{FF2B5EF4-FFF2-40B4-BE49-F238E27FC236}">
                <a16:creationId xmlns:a16="http://schemas.microsoft.com/office/drawing/2014/main" id="{74DF5A35-0022-9DFE-3C00-855319AD0A48}"/>
              </a:ext>
            </a:extLst>
          </p:cNvPr>
          <p:cNvSpPr txBox="1"/>
          <p:nvPr/>
        </p:nvSpPr>
        <p:spPr>
          <a:xfrm>
            <a:off x="4921708"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39" name="TextBox 9">
            <a:extLst>
              <a:ext uri="{FF2B5EF4-FFF2-40B4-BE49-F238E27FC236}">
                <a16:creationId xmlns:a16="http://schemas.microsoft.com/office/drawing/2014/main" id="{B17A1280-E344-D830-248E-9B8AD2C3EB50}"/>
              </a:ext>
            </a:extLst>
          </p:cNvPr>
          <p:cNvSpPr txBox="1"/>
          <p:nvPr/>
        </p:nvSpPr>
        <p:spPr>
          <a:xfrm>
            <a:off x="6681182" y="31238"/>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pPr algn="ctr"/>
            <a:r>
              <a:rPr lang="fr-FR" altLang="zh-CN" sz="2000" dirty="0">
                <a:cs typeface="+mn-ea"/>
                <a:sym typeface="+mn-lt"/>
              </a:rPr>
              <a:t>Partie principale</a:t>
            </a:r>
            <a:endParaRPr lang="zh-CN" altLang="en-US" sz="2000" dirty="0">
              <a:cs typeface="+mn-ea"/>
              <a:sym typeface="+mn-lt"/>
            </a:endParaRPr>
          </a:p>
        </p:txBody>
      </p:sp>
      <p:sp>
        <p:nvSpPr>
          <p:cNvPr id="40" name="TextBox 10">
            <a:extLst>
              <a:ext uri="{FF2B5EF4-FFF2-40B4-BE49-F238E27FC236}">
                <a16:creationId xmlns:a16="http://schemas.microsoft.com/office/drawing/2014/main" id="{9856F85B-2721-900A-6C62-D7CF873B88E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41" name="TextBox 11">
            <a:extLst>
              <a:ext uri="{FF2B5EF4-FFF2-40B4-BE49-F238E27FC236}">
                <a16:creationId xmlns:a16="http://schemas.microsoft.com/office/drawing/2014/main" id="{BC2E29DE-C6D5-4011-6854-A4ED72C6ACE0}"/>
              </a:ext>
            </a:extLst>
          </p:cNvPr>
          <p:cNvSpPr txBox="1"/>
          <p:nvPr/>
        </p:nvSpPr>
        <p:spPr>
          <a:xfrm>
            <a:off x="10200131" y="92792"/>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42" name="直接连接符 41">
            <a:extLst>
              <a:ext uri="{FF2B5EF4-FFF2-40B4-BE49-F238E27FC236}">
                <a16:creationId xmlns:a16="http://schemas.microsoft.com/office/drawing/2014/main" id="{78FFB289-D19F-3A66-B915-91BDE20025AD}"/>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7C8EF-9FAE-B690-5844-98E4269B999B}"/>
            </a:ext>
          </a:extLst>
        </p:cNvPr>
        <p:cNvGrpSpPr/>
        <p:nvPr/>
      </p:nvGrpSpPr>
      <p:grpSpPr>
        <a:xfrm>
          <a:off x="0" y="0"/>
          <a:ext cx="0" cy="0"/>
          <a:chOff x="0" y="0"/>
          <a:chExt cx="0" cy="0"/>
        </a:xfrm>
      </p:grpSpPr>
      <p:sp>
        <p:nvSpPr>
          <p:cNvPr id="45" name="矩形 4">
            <a:extLst>
              <a:ext uri="{FF2B5EF4-FFF2-40B4-BE49-F238E27FC236}">
                <a16:creationId xmlns:a16="http://schemas.microsoft.com/office/drawing/2014/main" id="{CCD6BD04-9B21-5A78-2769-89DF6B628A71}"/>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a:extLst>
              <a:ext uri="{FF2B5EF4-FFF2-40B4-BE49-F238E27FC236}">
                <a16:creationId xmlns:a16="http://schemas.microsoft.com/office/drawing/2014/main" id="{7FD383EE-F549-E0ED-A5AA-F8884831D267}"/>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a:extLst>
              <a:ext uri="{FF2B5EF4-FFF2-40B4-BE49-F238E27FC236}">
                <a16:creationId xmlns:a16="http://schemas.microsoft.com/office/drawing/2014/main" id="{BDB14DC7-9655-9389-227D-D2E41F6A503C}"/>
              </a:ext>
            </a:extLst>
          </p:cNvPr>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3.5 </a:t>
            </a:r>
            <a:r>
              <a:rPr lang="fr-FR" altLang="zh-CN" dirty="0">
                <a:latin typeface="Times New Roman" panose="02020603050405020304" pitchFamily="18" charset="0"/>
                <a:cs typeface="Times New Roman" panose="02020603050405020304" pitchFamily="18" charset="0"/>
                <a:sym typeface="+mn-lt"/>
              </a:rPr>
              <a:t>Transformation de Fourier</a:t>
            </a:r>
            <a:endParaRPr lang="zh-CN" altLang="en-US" dirty="0">
              <a:latin typeface="Times New Roman" panose="02020603050405020304" pitchFamily="18" charset="0"/>
              <a:cs typeface="Times New Roman" panose="02020603050405020304" pitchFamily="18" charset="0"/>
              <a:sym typeface="+mn-lt"/>
            </a:endParaRPr>
          </a:p>
        </p:txBody>
      </p:sp>
      <p:sp>
        <p:nvSpPr>
          <p:cNvPr id="14" name="灯片编号占位符 13">
            <a:extLst>
              <a:ext uri="{FF2B5EF4-FFF2-40B4-BE49-F238E27FC236}">
                <a16:creationId xmlns:a16="http://schemas.microsoft.com/office/drawing/2014/main" id="{9E9BDDB0-C79A-BFB3-047B-566281A9F92C}"/>
              </a:ext>
            </a:extLst>
          </p:cNvPr>
          <p:cNvSpPr>
            <a:spLocks noGrp="1"/>
          </p:cNvSpPr>
          <p:nvPr>
            <p:ph type="sldNum" sz="quarter" idx="12"/>
          </p:nvPr>
        </p:nvSpPr>
        <p:spPr/>
        <p:txBody>
          <a:bodyPr/>
          <a:lstStyle/>
          <a:p>
            <a:fld id="{A8537B7A-7510-410A-AA53-45D600DA0276}" type="slidenum">
              <a:rPr lang="zh-CN" altLang="en-US" smtClean="0"/>
              <a:t>17</a:t>
            </a:fld>
            <a:endParaRPr lang="zh-CN" altLang="en-US"/>
          </a:p>
        </p:txBody>
      </p:sp>
      <p:cxnSp>
        <p:nvCxnSpPr>
          <p:cNvPr id="36" name="powerpoint template design by DAJU_PPT正版来源小红书大橘PPT微信DAJU_PPT请勿抄袭搬运！盗版必究！">
            <a:extLst>
              <a:ext uri="{FF2B5EF4-FFF2-40B4-BE49-F238E27FC236}">
                <a16:creationId xmlns:a16="http://schemas.microsoft.com/office/drawing/2014/main" id="{BD8CB1C5-E89D-1224-F5A1-EBB66D37B7EC}"/>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BB86B0F1-71D9-E3C4-C134-0D351726131E}"/>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38" name="直接连接符 37">
            <a:extLst>
              <a:ext uri="{FF2B5EF4-FFF2-40B4-BE49-F238E27FC236}">
                <a16:creationId xmlns:a16="http://schemas.microsoft.com/office/drawing/2014/main" id="{C4E0F182-5841-22D7-9541-4E0D3C66057A}"/>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6">
            <a:extLst>
              <a:ext uri="{FF2B5EF4-FFF2-40B4-BE49-F238E27FC236}">
                <a16:creationId xmlns:a16="http://schemas.microsoft.com/office/drawing/2014/main" id="{A0C8FAC7-EFEA-8299-CADC-F5239B6C89F3}"/>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b="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40" name="TextBox 7">
            <a:extLst>
              <a:ext uri="{FF2B5EF4-FFF2-40B4-BE49-F238E27FC236}">
                <a16:creationId xmlns:a16="http://schemas.microsoft.com/office/drawing/2014/main" id="{2403120F-FF9E-F402-B109-6ADD26A2A13B}"/>
              </a:ext>
            </a:extLst>
          </p:cNvPr>
          <p:cNvSpPr txBox="1"/>
          <p:nvPr/>
        </p:nvSpPr>
        <p:spPr>
          <a:xfrm>
            <a:off x="4921708"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41" name="TextBox 9">
            <a:extLst>
              <a:ext uri="{FF2B5EF4-FFF2-40B4-BE49-F238E27FC236}">
                <a16:creationId xmlns:a16="http://schemas.microsoft.com/office/drawing/2014/main" id="{544C8176-FDB3-F74F-0E25-AC7A8D2A1DF9}"/>
              </a:ext>
            </a:extLst>
          </p:cNvPr>
          <p:cNvSpPr txBox="1"/>
          <p:nvPr/>
        </p:nvSpPr>
        <p:spPr>
          <a:xfrm>
            <a:off x="6681182" y="31238"/>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pPr algn="ctr"/>
            <a:r>
              <a:rPr lang="fr-FR" altLang="zh-CN" sz="2000" dirty="0">
                <a:cs typeface="+mn-ea"/>
                <a:sym typeface="+mn-lt"/>
              </a:rPr>
              <a:t>Partie principale</a:t>
            </a:r>
            <a:endParaRPr lang="zh-CN" altLang="en-US" sz="2000" dirty="0">
              <a:cs typeface="+mn-ea"/>
              <a:sym typeface="+mn-lt"/>
            </a:endParaRPr>
          </a:p>
        </p:txBody>
      </p:sp>
      <p:sp>
        <p:nvSpPr>
          <p:cNvPr id="42" name="TextBox 10">
            <a:extLst>
              <a:ext uri="{FF2B5EF4-FFF2-40B4-BE49-F238E27FC236}">
                <a16:creationId xmlns:a16="http://schemas.microsoft.com/office/drawing/2014/main" id="{2146B294-F230-F434-F42B-63E0CF159D1C}"/>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43" name="TextBox 11">
            <a:extLst>
              <a:ext uri="{FF2B5EF4-FFF2-40B4-BE49-F238E27FC236}">
                <a16:creationId xmlns:a16="http://schemas.microsoft.com/office/drawing/2014/main" id="{3AE31C45-0FCA-ADD1-C516-594FA7686430}"/>
              </a:ext>
            </a:extLst>
          </p:cNvPr>
          <p:cNvSpPr txBox="1"/>
          <p:nvPr/>
        </p:nvSpPr>
        <p:spPr>
          <a:xfrm>
            <a:off x="10200131" y="92792"/>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44" name="直接连接符 43">
            <a:extLst>
              <a:ext uri="{FF2B5EF4-FFF2-40B4-BE49-F238E27FC236}">
                <a16:creationId xmlns:a16="http://schemas.microsoft.com/office/drawing/2014/main" id="{978BD68C-E334-E23A-D9C2-5C530AB2B272}"/>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5D3F693-B0B3-3637-13FD-870156493958}"/>
              </a:ext>
            </a:extLst>
          </p:cNvPr>
          <p:cNvSpPr txBox="1"/>
          <p:nvPr/>
        </p:nvSpPr>
        <p:spPr>
          <a:xfrm>
            <a:off x="425752" y="1961495"/>
            <a:ext cx="6096000" cy="923330"/>
          </a:xfrm>
          <a:prstGeom prst="rect">
            <a:avLst/>
          </a:prstGeom>
          <a:noFill/>
        </p:spPr>
        <p:txBody>
          <a:bodyPr wrap="square">
            <a:spAutoFit/>
          </a:bodyPr>
          <a:lstStyle/>
          <a:p>
            <a:r>
              <a:rPr lang="fr-FR" dirty="0"/>
              <a:t>La </a:t>
            </a:r>
            <a:r>
              <a:rPr lang="fr-FR" dirty="0" err="1"/>
              <a:t>fft</a:t>
            </a:r>
            <a:r>
              <a:rPr lang="fr-FR" dirty="0"/>
              <a:t> est un algorithme efficace pour la variation discrète de Fourier. Dans ce projet, j'ai utilisé la </a:t>
            </a:r>
            <a:r>
              <a:rPr lang="fr-FR" dirty="0" err="1"/>
              <a:t>fft</a:t>
            </a:r>
            <a:r>
              <a:rPr lang="fr-FR" dirty="0"/>
              <a:t> pour convertir le signal du domaine temporel au domaine fréquentiel.</a:t>
            </a:r>
          </a:p>
        </p:txBody>
      </p:sp>
      <p:pic>
        <p:nvPicPr>
          <p:cNvPr id="5" name="图片 4">
            <a:extLst>
              <a:ext uri="{FF2B5EF4-FFF2-40B4-BE49-F238E27FC236}">
                <a16:creationId xmlns:a16="http://schemas.microsoft.com/office/drawing/2014/main" id="{FFC20340-0402-4A26-A9D7-BD95B9978A8F}"/>
              </a:ext>
            </a:extLst>
          </p:cNvPr>
          <p:cNvPicPr>
            <a:picLocks noChangeAspect="1"/>
          </p:cNvPicPr>
          <p:nvPr/>
        </p:nvPicPr>
        <p:blipFill>
          <a:blip r:embed="rId3"/>
          <a:stretch>
            <a:fillRect/>
          </a:stretch>
        </p:blipFill>
        <p:spPr>
          <a:xfrm>
            <a:off x="5136668" y="3482231"/>
            <a:ext cx="3313944" cy="2342881"/>
          </a:xfrm>
          <a:prstGeom prst="rect">
            <a:avLst/>
          </a:prstGeom>
        </p:spPr>
      </p:pic>
      <p:pic>
        <p:nvPicPr>
          <p:cNvPr id="7" name="图片 6">
            <a:extLst>
              <a:ext uri="{FF2B5EF4-FFF2-40B4-BE49-F238E27FC236}">
                <a16:creationId xmlns:a16="http://schemas.microsoft.com/office/drawing/2014/main" id="{CCBD2F35-E536-D3DC-335F-D4FAF10AD0DF}"/>
              </a:ext>
            </a:extLst>
          </p:cNvPr>
          <p:cNvPicPr>
            <a:picLocks noChangeAspect="1"/>
          </p:cNvPicPr>
          <p:nvPr/>
        </p:nvPicPr>
        <p:blipFill>
          <a:blip r:embed="rId4"/>
          <a:stretch>
            <a:fillRect/>
          </a:stretch>
        </p:blipFill>
        <p:spPr>
          <a:xfrm>
            <a:off x="8615363" y="3429000"/>
            <a:ext cx="3354198" cy="2449345"/>
          </a:xfrm>
          <a:prstGeom prst="rect">
            <a:avLst/>
          </a:prstGeom>
        </p:spPr>
      </p:pic>
      <p:pic>
        <p:nvPicPr>
          <p:cNvPr id="4" name="图片 3">
            <a:extLst>
              <a:ext uri="{FF2B5EF4-FFF2-40B4-BE49-F238E27FC236}">
                <a16:creationId xmlns:a16="http://schemas.microsoft.com/office/drawing/2014/main" id="{B5C53FA2-D764-9903-375F-2F45453E3058}"/>
              </a:ext>
            </a:extLst>
          </p:cNvPr>
          <p:cNvPicPr>
            <a:picLocks noChangeAspect="1"/>
          </p:cNvPicPr>
          <p:nvPr/>
        </p:nvPicPr>
        <p:blipFill>
          <a:blip r:embed="rId5"/>
          <a:stretch>
            <a:fillRect/>
          </a:stretch>
        </p:blipFill>
        <p:spPr>
          <a:xfrm>
            <a:off x="563331" y="3022383"/>
            <a:ext cx="3941352" cy="3154679"/>
          </a:xfrm>
          <a:prstGeom prst="rect">
            <a:avLst/>
          </a:prstGeom>
        </p:spPr>
      </p:pic>
    </p:spTree>
    <p:extLst>
      <p:ext uri="{BB962C8B-B14F-4D97-AF65-F5344CB8AC3E}">
        <p14:creationId xmlns:p14="http://schemas.microsoft.com/office/powerpoint/2010/main" val="125979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a:solidFill>
                  <a:schemeClr val="accent1"/>
                </a:solidFill>
                <a:cs typeface="+mn-ea"/>
                <a:sym typeface="+mn-lt"/>
              </a:rPr>
              <a:t>Part.04</a:t>
            </a:r>
          </a:p>
        </p:txBody>
      </p:sp>
      <p:grpSp>
        <p:nvGrpSpPr>
          <p:cNvPr id="23" name="powerpoint template design by DAJU_PPT正版来源小红书大橘PPT微信DAJU_PPT请勿抄袭搬运！盗版必究！"/>
          <p:cNvGrpSpPr/>
          <p:nvPr/>
        </p:nvGrpSpPr>
        <p:grpSpPr>
          <a:xfrm>
            <a:off x="3327401" y="2763244"/>
            <a:ext cx="5537198" cy="1331512"/>
            <a:chOff x="3327401" y="2861512"/>
            <a:chExt cx="5537198" cy="133151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fr-FR" altLang="zh-CN" sz="5400" b="1" spc="600" dirty="0">
                  <a:solidFill>
                    <a:schemeClr val="bg1"/>
                  </a:solidFill>
                  <a:cs typeface="+mn-ea"/>
                  <a:sym typeface="+mn-lt"/>
                </a:rPr>
                <a:t>Résultat</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p:cNvSpPr txBox="1"/>
            <p:nvPr/>
          </p:nvSpPr>
          <p:spPr>
            <a:xfrm>
              <a:off x="3327401" y="3977580"/>
              <a:ext cx="5537198" cy="215444"/>
            </a:xfrm>
            <a:prstGeom prst="rect">
              <a:avLst/>
            </a:prstGeom>
            <a:noFill/>
            <a:ln>
              <a:noFill/>
            </a:ln>
          </p:spPr>
          <p:txBody>
            <a:bodyPr wrap="square" lIns="0" tIns="0" rIns="0" bIns="0" rtlCol="0">
              <a:spAutoFit/>
            </a:bodyPr>
            <a:lstStyle/>
            <a:p>
              <a:pPr algn="ctr"/>
              <a:r>
                <a:rPr lang="en-US" altLang="zh-CN" sz="1400" spc="300">
                  <a:solidFill>
                    <a:schemeClr val="bg1"/>
                  </a:solidFill>
                  <a:cs typeface="+mn-ea"/>
                  <a:sym typeface="+mn-lt"/>
                </a:rPr>
                <a:t>Research Findings</a:t>
              </a:r>
              <a:endParaRPr lang="zh-CN" altLang="en-US" sz="1400" spc="300">
                <a:solidFill>
                  <a:schemeClr val="bg1"/>
                </a:solidFill>
                <a:cs typeface="+mn-ea"/>
                <a:sym typeface="+mn-lt"/>
              </a:endParaRPr>
            </a:p>
          </p:txBody>
        </p:sp>
        <p:cxnSp>
          <p:nvCxnSpPr>
            <p:cNvPr id="4" name="powerpoint template design by DAJU_PPT正版来源小红书大橘PPT微信DAJU_PPT请勿抄袭搬运！盗版必究！-3"/>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A8537B7A-7510-410A-AA53-45D600DA02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4">
            <a:extLst>
              <a:ext uri="{FF2B5EF4-FFF2-40B4-BE49-F238E27FC236}">
                <a16:creationId xmlns:a16="http://schemas.microsoft.com/office/drawing/2014/main" id="{50F44E8D-1C12-F63B-57B2-99965A4FAB36}"/>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4.1 </a:t>
            </a:r>
            <a:r>
              <a:rPr lang="fr-FR" altLang="zh-CN" dirty="0">
                <a:latin typeface="Times New Roman" panose="02020603050405020304" pitchFamily="18" charset="0"/>
                <a:cs typeface="Times New Roman" panose="02020603050405020304" pitchFamily="18" charset="0"/>
                <a:sym typeface="+mn-lt"/>
              </a:rPr>
              <a:t>Résultat</a:t>
            </a:r>
            <a:endParaRPr lang="zh-CN" altLang="en-US" dirty="0">
              <a:latin typeface="Times New Roman" panose="02020603050405020304" pitchFamily="18" charset="0"/>
              <a:cs typeface="Times New Roman" panose="02020603050405020304" pitchFamily="18" charset="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45634"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6" name="TextBox 6"/>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sym typeface="+mn-lt"/>
            </a:endParaRPr>
          </a:p>
        </p:txBody>
      </p:sp>
      <p:sp>
        <p:nvSpPr>
          <p:cNvPr id="7" name="TextBox 7"/>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8" name="TextBox 9"/>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9" name="TextBox 10"/>
          <p:cNvSpPr txBox="1"/>
          <p:nvPr/>
        </p:nvSpPr>
        <p:spPr>
          <a:xfrm>
            <a:off x="8440656" y="185127"/>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en-US" altLang="zh-CN" sz="2000" dirty="0">
                <a:sym typeface="+mn-lt"/>
              </a:rPr>
              <a:t>Résultat</a:t>
            </a:r>
            <a:endParaRPr lang="zh-CN" altLang="en-US" sz="2000" dirty="0">
              <a:sym typeface="+mn-lt"/>
            </a:endParaRPr>
          </a:p>
        </p:txBody>
      </p:sp>
      <p:sp>
        <p:nvSpPr>
          <p:cNvPr id="10" name="TextBox 11"/>
          <p:cNvSpPr txBox="1"/>
          <p:nvPr/>
        </p:nvSpPr>
        <p:spPr>
          <a:xfrm>
            <a:off x="10200131"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11" name="直接连接符 10"/>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A8537B7A-7510-410A-AA53-45D600DA0276}" type="slidenum">
              <a:rPr lang="zh-CN" altLang="en-US" smtClean="0"/>
              <a:t>19</a:t>
            </a:fld>
            <a:endParaRPr lang="zh-CN" altLang="en-US"/>
          </a:p>
        </p:txBody>
      </p:sp>
      <p:pic>
        <p:nvPicPr>
          <p:cNvPr id="17" name="图片 16">
            <a:extLst>
              <a:ext uri="{FF2B5EF4-FFF2-40B4-BE49-F238E27FC236}">
                <a16:creationId xmlns:a16="http://schemas.microsoft.com/office/drawing/2014/main" id="{CD0CAA90-FC3C-9C98-8E83-A78FB32115C6}"/>
              </a:ext>
            </a:extLst>
          </p:cNvPr>
          <p:cNvPicPr>
            <a:picLocks noChangeAspect="1"/>
          </p:cNvPicPr>
          <p:nvPr/>
        </p:nvPicPr>
        <p:blipFill>
          <a:blip r:embed="rId3"/>
          <a:stretch>
            <a:fillRect/>
          </a:stretch>
        </p:blipFill>
        <p:spPr>
          <a:xfrm>
            <a:off x="473580" y="1625635"/>
            <a:ext cx="6024441" cy="2946361"/>
          </a:xfrm>
          <a:prstGeom prst="rect">
            <a:avLst/>
          </a:prstGeom>
        </p:spPr>
      </p:pic>
      <p:pic>
        <p:nvPicPr>
          <p:cNvPr id="24" name="图片 23">
            <a:extLst>
              <a:ext uri="{FF2B5EF4-FFF2-40B4-BE49-F238E27FC236}">
                <a16:creationId xmlns:a16="http://schemas.microsoft.com/office/drawing/2014/main" id="{6A9831E1-6B00-8DF9-2A57-63B7CAE600A6}"/>
              </a:ext>
            </a:extLst>
          </p:cNvPr>
          <p:cNvPicPr>
            <a:picLocks noChangeAspect="1"/>
          </p:cNvPicPr>
          <p:nvPr/>
        </p:nvPicPr>
        <p:blipFill>
          <a:blip r:embed="rId4"/>
          <a:stretch>
            <a:fillRect/>
          </a:stretch>
        </p:blipFill>
        <p:spPr>
          <a:xfrm>
            <a:off x="6431675" y="1748746"/>
            <a:ext cx="5007249" cy="3591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owerpoint template design by DAJU_PPT正版来源小红书大橘PPT微信DAJU_PPT请勿抄袭搬运！盗版必究！"/>
          <p:cNvGrpSpPr/>
          <p:nvPr/>
        </p:nvGrpSpPr>
        <p:grpSpPr>
          <a:xfrm>
            <a:off x="-1" y="1788160"/>
            <a:ext cx="5195777" cy="3281680"/>
            <a:chOff x="0" y="1788160"/>
            <a:chExt cx="3931920" cy="3281680"/>
          </a:xfrm>
        </p:grpSpPr>
        <p:sp>
          <p:nvSpPr>
            <p:cNvPr id="26" name="powerpoint template design by DAJU_PPT正版来源小红书大橘PPT微信DAJU_PPT请勿抄袭搬运！盗版必究！-1"/>
            <p:cNvSpPr/>
            <p:nvPr/>
          </p:nvSpPr>
          <p:spPr>
            <a:xfrm rot="5400000">
              <a:off x="325120" y="1463040"/>
              <a:ext cx="3281680" cy="3931920"/>
            </a:xfrm>
            <a:prstGeom prst="round2SameRect">
              <a:avLst>
                <a:gd name="adj1" fmla="val 50000"/>
                <a:gd name="adj2"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4" name="powerpoint template design by DAJU_PPT正版来源小红书大橘PPT微信DAJU_PPT请勿抄袭搬运！盗版必究！-2"/>
            <p:cNvSpPr/>
            <p:nvPr/>
          </p:nvSpPr>
          <p:spPr>
            <a:xfrm rot="5400000">
              <a:off x="396240" y="1554480"/>
              <a:ext cx="2956560" cy="374904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39" name="powerpoint template design by DAJU_PPT正版来源小红书大橘PPT微信DAJU_PPT请勿抄袭搬运！盗版必究！"/>
          <p:cNvSpPr/>
          <p:nvPr/>
        </p:nvSpPr>
        <p:spPr>
          <a:xfrm>
            <a:off x="5409042" y="1173708"/>
            <a:ext cx="6953079"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fr-FR" altLang="zh-CN" sz="2400" b="1" dirty="0">
                <a:solidFill>
                  <a:schemeClr val="tx1"/>
                </a:solidFill>
                <a:latin typeface="Times New Roman" panose="02020603050405020304" pitchFamily="18" charset="0"/>
                <a:cs typeface="Times New Roman" panose="02020603050405020304" pitchFamily="18" charset="0"/>
                <a:sym typeface="+mn-lt"/>
              </a:rPr>
              <a:t>Introduction</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sp>
        <p:nvSpPr>
          <p:cNvPr id="41" name="powerpoint template design by DAJU_PPT正版来源小红书大橘PPT微信DAJU_PPT请勿抄袭搬运！盗版必究！"/>
          <p:cNvSpPr/>
          <p:nvPr/>
        </p:nvSpPr>
        <p:spPr>
          <a:xfrm>
            <a:off x="5409042" y="2141633"/>
            <a:ext cx="6953079"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fr-FR" altLang="zh-CN" sz="2400" b="1" dirty="0">
                <a:solidFill>
                  <a:schemeClr val="tx1"/>
                </a:solidFill>
                <a:latin typeface="Times New Roman" panose="02020603050405020304" pitchFamily="18" charset="0"/>
                <a:cs typeface="Times New Roman" panose="02020603050405020304" pitchFamily="18" charset="0"/>
                <a:sym typeface="+mn-lt"/>
              </a:rPr>
              <a:t>Approche et méthodologie</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sp>
        <p:nvSpPr>
          <p:cNvPr id="43" name="powerpoint template design by DAJU_PPT正版来源小红书大橘PPT微信DAJU_PPT请勿抄袭搬运！盗版必究！"/>
          <p:cNvSpPr/>
          <p:nvPr/>
        </p:nvSpPr>
        <p:spPr>
          <a:xfrm>
            <a:off x="5409042" y="3109558"/>
            <a:ext cx="7284058"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fr-FR" altLang="zh-CN" sz="2400" b="1" dirty="0">
                <a:solidFill>
                  <a:schemeClr val="tx1"/>
                </a:solidFill>
                <a:latin typeface="Times New Roman" panose="02020603050405020304" pitchFamily="18" charset="0"/>
                <a:cs typeface="Times New Roman" panose="02020603050405020304" pitchFamily="18" charset="0"/>
                <a:sym typeface="+mn-lt"/>
              </a:rPr>
              <a:t>Partie principale (Difficultés techniques clés</a:t>
            </a:r>
            <a:r>
              <a:rPr lang="zh-CN" altLang="fr-FR" sz="2400" b="1" dirty="0">
                <a:solidFill>
                  <a:schemeClr val="tx1"/>
                </a:solidFill>
                <a:latin typeface="Times New Roman" panose="02020603050405020304" pitchFamily="18" charset="0"/>
                <a:cs typeface="Times New Roman" panose="02020603050405020304" pitchFamily="18" charset="0"/>
                <a:sym typeface="+mn-lt"/>
              </a:rPr>
              <a:t>）</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sp>
        <p:nvSpPr>
          <p:cNvPr id="45" name="powerpoint template design by DAJU_PPT正版来源小红书大橘PPT微信DAJU_PPT请勿抄袭搬运！盗版必究！"/>
          <p:cNvSpPr/>
          <p:nvPr/>
        </p:nvSpPr>
        <p:spPr>
          <a:xfrm>
            <a:off x="5409042" y="4077483"/>
            <a:ext cx="6953079"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fr-FR" altLang="zh-CN" sz="2400" b="1" dirty="0">
                <a:solidFill>
                  <a:schemeClr val="tx1"/>
                </a:solidFill>
                <a:latin typeface="Times New Roman" panose="02020603050405020304" pitchFamily="18" charset="0"/>
                <a:cs typeface="Times New Roman" panose="02020603050405020304" pitchFamily="18" charset="0"/>
                <a:sym typeface="+mn-lt"/>
              </a:rPr>
              <a:t>Résultat</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sp>
        <p:nvSpPr>
          <p:cNvPr id="47" name="powerpoint template design by DAJU_PPT正版来源小红书大橘PPT微信DAJU_PPT请勿抄袭搬运！盗版必究！"/>
          <p:cNvSpPr/>
          <p:nvPr/>
        </p:nvSpPr>
        <p:spPr>
          <a:xfrm>
            <a:off x="5409042" y="5045410"/>
            <a:ext cx="6953079"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fr-FR" altLang="zh-CN" sz="2400" b="1" dirty="0">
                <a:solidFill>
                  <a:schemeClr val="tx1"/>
                </a:solidFill>
                <a:latin typeface="Times New Roman" panose="02020603050405020304" pitchFamily="18" charset="0"/>
                <a:cs typeface="Times New Roman" panose="02020603050405020304" pitchFamily="18" charset="0"/>
                <a:sym typeface="+mn-lt"/>
              </a:rPr>
              <a:t>Conclusion et Perspectives</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sp>
        <p:nvSpPr>
          <p:cNvPr id="5" name="powerpoint template design by DAJU_PPT正版来源小红书大橘PPT微信DAJU_PPT请勿抄袭搬运！盗版必究！"/>
          <p:cNvSpPr/>
          <p:nvPr/>
        </p:nvSpPr>
        <p:spPr>
          <a:xfrm>
            <a:off x="5503726" y="1232930"/>
            <a:ext cx="625473"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cs typeface="+mn-ea"/>
                <a:sym typeface="+mn-lt"/>
              </a:rPr>
              <a:t>01</a:t>
            </a:r>
            <a:endParaRPr lang="zh-CN" altLang="en-US" b="1">
              <a:cs typeface="+mn-ea"/>
              <a:sym typeface="+mn-lt"/>
            </a:endParaRPr>
          </a:p>
        </p:txBody>
      </p:sp>
      <p:sp>
        <p:nvSpPr>
          <p:cNvPr id="6" name="powerpoint template design by DAJU_PPT正版来源小红书大橘PPT微信DAJU_PPT请勿抄袭搬运！盗版必究！"/>
          <p:cNvSpPr/>
          <p:nvPr/>
        </p:nvSpPr>
        <p:spPr>
          <a:xfrm>
            <a:off x="5503726" y="2200855"/>
            <a:ext cx="625473"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cs typeface="+mn-ea"/>
                <a:sym typeface="+mn-lt"/>
              </a:rPr>
              <a:t>02</a:t>
            </a:r>
            <a:endParaRPr lang="zh-CN" altLang="en-US" b="1">
              <a:cs typeface="+mn-ea"/>
              <a:sym typeface="+mn-lt"/>
            </a:endParaRPr>
          </a:p>
        </p:txBody>
      </p:sp>
      <p:sp>
        <p:nvSpPr>
          <p:cNvPr id="7" name="powerpoint template design by DAJU_PPT正版来源小红书大橘PPT微信DAJU_PPT请勿抄袭搬运！盗版必究！"/>
          <p:cNvSpPr/>
          <p:nvPr/>
        </p:nvSpPr>
        <p:spPr>
          <a:xfrm>
            <a:off x="5503726" y="3168780"/>
            <a:ext cx="625473"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cs typeface="+mn-ea"/>
                <a:sym typeface="+mn-lt"/>
              </a:rPr>
              <a:t>03</a:t>
            </a:r>
            <a:endParaRPr lang="zh-CN" altLang="en-US" b="1">
              <a:cs typeface="+mn-ea"/>
              <a:sym typeface="+mn-lt"/>
            </a:endParaRPr>
          </a:p>
        </p:txBody>
      </p:sp>
      <p:sp>
        <p:nvSpPr>
          <p:cNvPr id="8" name="powerpoint template design by DAJU_PPT正版来源小红书大橘PPT微信DAJU_PPT请勿抄袭搬运！盗版必究！"/>
          <p:cNvSpPr/>
          <p:nvPr/>
        </p:nvSpPr>
        <p:spPr>
          <a:xfrm>
            <a:off x="5503726" y="4136705"/>
            <a:ext cx="625473"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cs typeface="+mn-ea"/>
                <a:sym typeface="+mn-lt"/>
              </a:rPr>
              <a:t>04</a:t>
            </a:r>
            <a:endParaRPr lang="zh-CN" altLang="en-US" b="1">
              <a:cs typeface="+mn-ea"/>
              <a:sym typeface="+mn-lt"/>
            </a:endParaRPr>
          </a:p>
        </p:txBody>
      </p:sp>
      <p:sp>
        <p:nvSpPr>
          <p:cNvPr id="9" name="powerpoint template design by DAJU_PPT正版来源小红书大橘PPT微信DAJU_PPT请勿抄袭搬运！盗版必究！"/>
          <p:cNvSpPr/>
          <p:nvPr/>
        </p:nvSpPr>
        <p:spPr>
          <a:xfrm>
            <a:off x="5503726" y="5104632"/>
            <a:ext cx="625473"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05</a:t>
            </a:r>
            <a:endParaRPr lang="zh-CN" altLang="en-US" b="1" dirty="0">
              <a:cs typeface="+mn-ea"/>
              <a:sym typeface="+mn-lt"/>
            </a:endParaRPr>
          </a:p>
        </p:txBody>
      </p:sp>
      <p:grpSp>
        <p:nvGrpSpPr>
          <p:cNvPr id="3" name="powerpoint template design by DAJU_PPT正版来源小红书大橘PPT微信DAJU_PPT请勿抄袭搬运！盗版必究！"/>
          <p:cNvGrpSpPr/>
          <p:nvPr/>
        </p:nvGrpSpPr>
        <p:grpSpPr>
          <a:xfrm>
            <a:off x="738306" y="2749355"/>
            <a:ext cx="3211456" cy="1286649"/>
            <a:chOff x="-8059" y="2677173"/>
            <a:chExt cx="3211456" cy="1286649"/>
          </a:xfrm>
        </p:grpSpPr>
        <p:sp>
          <p:nvSpPr>
            <p:cNvPr id="64" name="powerpoint template design by DAJU_PPT正版来源小红书大橘PPT微信DAJU_PPT请勿抄袭搬运！盗版必究！-1"/>
            <p:cNvSpPr txBox="1"/>
            <p:nvPr/>
          </p:nvSpPr>
          <p:spPr>
            <a:xfrm>
              <a:off x="755931" y="3563712"/>
              <a:ext cx="1683474" cy="400110"/>
            </a:xfrm>
            <a:prstGeom prst="rect">
              <a:avLst/>
            </a:prstGeom>
            <a:noFill/>
          </p:spPr>
          <p:txBody>
            <a:bodyPr wrap="none" rtlCol="0">
              <a:spAutoFit/>
            </a:bodyPr>
            <a:lstStyle/>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CONTENU</a:t>
              </a:r>
              <a:endParaRPr lang="zh-CN" altLang="en-US" sz="2000" spc="300" dirty="0">
                <a:solidFill>
                  <a:schemeClr val="bg1"/>
                </a:solidFill>
                <a:latin typeface="Times New Roman" panose="02020603050405020304" pitchFamily="18" charset="0"/>
                <a:cs typeface="Times New Roman" panose="02020603050405020304" pitchFamily="18" charset="0"/>
                <a:sym typeface="+mn-lt"/>
              </a:endParaRPr>
            </a:p>
          </p:txBody>
        </p:sp>
        <p:sp>
          <p:nvSpPr>
            <p:cNvPr id="65" name="powerpoint template design by DAJU_PPT正版来源小红书大橘PPT微信DAJU_PPT请勿抄袭搬运！盗版必究！-2"/>
            <p:cNvSpPr txBox="1"/>
            <p:nvPr/>
          </p:nvSpPr>
          <p:spPr>
            <a:xfrm>
              <a:off x="-8059" y="2677173"/>
              <a:ext cx="3211456" cy="923330"/>
            </a:xfrm>
            <a:prstGeom prst="rect">
              <a:avLst/>
            </a:prstGeom>
            <a:noFill/>
          </p:spPr>
          <p:txBody>
            <a:bodyPr wrap="none" rtlCol="0">
              <a:spAutoFit/>
            </a:bodyPr>
            <a:lstStyle/>
            <a:p>
              <a:pPr algn="ctr"/>
              <a:r>
                <a:rPr lang="fr-FR" altLang="zh-CN" sz="5400" b="1" dirty="0">
                  <a:solidFill>
                    <a:schemeClr val="bg1"/>
                  </a:solidFill>
                  <a:latin typeface="Times New Roman" panose="02020603050405020304" pitchFamily="18" charset="0"/>
                  <a:cs typeface="Times New Roman" panose="02020603050405020304" pitchFamily="18" charset="0"/>
                  <a:sym typeface="+mn-lt"/>
                </a:rPr>
                <a:t>Sommaire</a:t>
              </a:r>
              <a:endParaRPr lang="zh-CN" altLang="en-US" sz="5400" b="1"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2" name="灯片编号占位符 1"/>
          <p:cNvSpPr>
            <a:spLocks noGrp="1"/>
          </p:cNvSpPr>
          <p:nvPr>
            <p:ph type="sldNum" sz="quarter" idx="12"/>
          </p:nvPr>
        </p:nvSpPr>
        <p:spPr/>
        <p:txBody>
          <a:bodyPr/>
          <a:lstStyle/>
          <a:p>
            <a:fld id="{A8537B7A-7510-410A-AA53-45D600DA0276}"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6D847-8576-3914-A8AE-FA60E963DC90}"/>
            </a:ext>
          </a:extLst>
        </p:cNvPr>
        <p:cNvGrpSpPr/>
        <p:nvPr/>
      </p:nvGrpSpPr>
      <p:grpSpPr>
        <a:xfrm>
          <a:off x="0" y="0"/>
          <a:ext cx="0" cy="0"/>
          <a:chOff x="0" y="0"/>
          <a:chExt cx="0" cy="0"/>
        </a:xfrm>
      </p:grpSpPr>
      <p:sp>
        <p:nvSpPr>
          <p:cNvPr id="15" name="矩形 4">
            <a:extLst>
              <a:ext uri="{FF2B5EF4-FFF2-40B4-BE49-F238E27FC236}">
                <a16:creationId xmlns:a16="http://schemas.microsoft.com/office/drawing/2014/main" id="{46F29703-93A3-5F02-6F4B-18AFDBA88FAD}"/>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a:extLst>
              <a:ext uri="{FF2B5EF4-FFF2-40B4-BE49-F238E27FC236}">
                <a16:creationId xmlns:a16="http://schemas.microsoft.com/office/drawing/2014/main" id="{72395F53-E81D-CED4-897C-D1EB8351A01C}"/>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a:extLst>
              <a:ext uri="{FF2B5EF4-FFF2-40B4-BE49-F238E27FC236}">
                <a16:creationId xmlns:a16="http://schemas.microsoft.com/office/drawing/2014/main" id="{03D00D3C-82ED-320A-FF2F-9061640ABC71}"/>
              </a:ext>
            </a:extLst>
          </p:cNvPr>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4.2 </a:t>
            </a:r>
            <a:r>
              <a:rPr lang="fr-FR" altLang="zh-CN" dirty="0">
                <a:latin typeface="Times New Roman" panose="02020603050405020304" pitchFamily="18" charset="0"/>
                <a:cs typeface="Times New Roman" panose="02020603050405020304" pitchFamily="18" charset="0"/>
                <a:sym typeface="+mn-lt"/>
              </a:rPr>
              <a:t>Résultat</a:t>
            </a:r>
            <a:endParaRPr lang="zh-CN" altLang="en-US" dirty="0">
              <a:latin typeface="Times New Roman" panose="02020603050405020304" pitchFamily="18" charset="0"/>
              <a:cs typeface="Times New Roman" panose="02020603050405020304" pitchFamily="18" charset="0"/>
              <a:sym typeface="+mn-lt"/>
            </a:endParaRPr>
          </a:p>
        </p:txBody>
      </p:sp>
      <p:cxnSp>
        <p:nvCxnSpPr>
          <p:cNvPr id="16" name="powerpoint template design by DAJU_PPT正版来源小红书大橘PPT微信DAJU_PPT请勿抄袭搬运！盗版必究！">
            <a:extLst>
              <a:ext uri="{FF2B5EF4-FFF2-40B4-BE49-F238E27FC236}">
                <a16:creationId xmlns:a16="http://schemas.microsoft.com/office/drawing/2014/main" id="{22D04452-3476-9843-9C35-1A2DAFB5BF89}"/>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4B1F1278-082C-C817-EC19-02ED85C5B263}"/>
              </a:ext>
            </a:extLst>
          </p:cNvPr>
          <p:cNvSpPr/>
          <p:nvPr/>
        </p:nvSpPr>
        <p:spPr>
          <a:xfrm>
            <a:off x="8445634"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6" name="TextBox 6">
            <a:extLst>
              <a:ext uri="{FF2B5EF4-FFF2-40B4-BE49-F238E27FC236}">
                <a16:creationId xmlns:a16="http://schemas.microsoft.com/office/drawing/2014/main" id="{D1054B35-785B-9D3E-4675-E87356B7791C}"/>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sym typeface="+mn-lt"/>
            </a:endParaRPr>
          </a:p>
        </p:txBody>
      </p:sp>
      <p:sp>
        <p:nvSpPr>
          <p:cNvPr id="7" name="TextBox 7">
            <a:extLst>
              <a:ext uri="{FF2B5EF4-FFF2-40B4-BE49-F238E27FC236}">
                <a16:creationId xmlns:a16="http://schemas.microsoft.com/office/drawing/2014/main" id="{B8D7F667-F3FD-75A9-C20A-39701C7889A7}"/>
              </a:ext>
            </a:extLst>
          </p:cNvPr>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8" name="TextBox 9">
            <a:extLst>
              <a:ext uri="{FF2B5EF4-FFF2-40B4-BE49-F238E27FC236}">
                <a16:creationId xmlns:a16="http://schemas.microsoft.com/office/drawing/2014/main" id="{0E855EB4-B25F-9B3B-97AA-C9F59452F39E}"/>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9" name="TextBox 10">
            <a:extLst>
              <a:ext uri="{FF2B5EF4-FFF2-40B4-BE49-F238E27FC236}">
                <a16:creationId xmlns:a16="http://schemas.microsoft.com/office/drawing/2014/main" id="{068566B6-2A3D-3662-AF38-11FA1898F0E9}"/>
              </a:ext>
            </a:extLst>
          </p:cNvPr>
          <p:cNvSpPr txBox="1"/>
          <p:nvPr/>
        </p:nvSpPr>
        <p:spPr>
          <a:xfrm>
            <a:off x="8440656" y="185127"/>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en-US" altLang="zh-CN" sz="2000" dirty="0">
                <a:sym typeface="+mn-lt"/>
              </a:rPr>
              <a:t>Résultat</a:t>
            </a:r>
            <a:endParaRPr lang="zh-CN" altLang="en-US" sz="2000" dirty="0">
              <a:sym typeface="+mn-lt"/>
            </a:endParaRPr>
          </a:p>
        </p:txBody>
      </p:sp>
      <p:sp>
        <p:nvSpPr>
          <p:cNvPr id="10" name="TextBox 11">
            <a:extLst>
              <a:ext uri="{FF2B5EF4-FFF2-40B4-BE49-F238E27FC236}">
                <a16:creationId xmlns:a16="http://schemas.microsoft.com/office/drawing/2014/main" id="{0889B100-BF9E-2C3F-5045-6F0BCCB79781}"/>
              </a:ext>
            </a:extLst>
          </p:cNvPr>
          <p:cNvSpPr txBox="1"/>
          <p:nvPr/>
        </p:nvSpPr>
        <p:spPr>
          <a:xfrm>
            <a:off x="10200131"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11" name="直接连接符 10">
            <a:extLst>
              <a:ext uri="{FF2B5EF4-FFF2-40B4-BE49-F238E27FC236}">
                <a16:creationId xmlns:a16="http://schemas.microsoft.com/office/drawing/2014/main" id="{6ABE1BA1-13AE-B11A-E2FB-73AC675FF532}"/>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56E3CBC-4C51-4C3C-9259-EB95A5E9B184}"/>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31B6365B-C8F8-B337-C763-E977D40529C4}"/>
              </a:ext>
            </a:extLst>
          </p:cNvPr>
          <p:cNvSpPr>
            <a:spLocks noGrp="1"/>
          </p:cNvSpPr>
          <p:nvPr>
            <p:ph type="sldNum" sz="quarter" idx="12"/>
          </p:nvPr>
        </p:nvSpPr>
        <p:spPr/>
        <p:txBody>
          <a:bodyPr/>
          <a:lstStyle/>
          <a:p>
            <a:fld id="{A8537B7A-7510-410A-AA53-45D600DA0276}" type="slidenum">
              <a:rPr lang="zh-CN" altLang="en-US" smtClean="0"/>
              <a:t>20</a:t>
            </a:fld>
            <a:endParaRPr lang="zh-CN" altLang="en-US"/>
          </a:p>
        </p:txBody>
      </p:sp>
      <p:pic>
        <p:nvPicPr>
          <p:cNvPr id="3" name="图片 2">
            <a:extLst>
              <a:ext uri="{FF2B5EF4-FFF2-40B4-BE49-F238E27FC236}">
                <a16:creationId xmlns:a16="http://schemas.microsoft.com/office/drawing/2014/main" id="{B7BD18FF-6F9B-9712-9489-F345543FD5D9}"/>
              </a:ext>
            </a:extLst>
          </p:cNvPr>
          <p:cNvPicPr>
            <a:picLocks noChangeAspect="1"/>
          </p:cNvPicPr>
          <p:nvPr/>
        </p:nvPicPr>
        <p:blipFill>
          <a:blip r:embed="rId3"/>
          <a:stretch>
            <a:fillRect/>
          </a:stretch>
        </p:blipFill>
        <p:spPr>
          <a:xfrm>
            <a:off x="1" y="1981685"/>
            <a:ext cx="6185958" cy="2978936"/>
          </a:xfrm>
          <a:prstGeom prst="rect">
            <a:avLst/>
          </a:prstGeom>
        </p:spPr>
      </p:pic>
      <p:pic>
        <p:nvPicPr>
          <p:cNvPr id="12" name="图片 11">
            <a:extLst>
              <a:ext uri="{FF2B5EF4-FFF2-40B4-BE49-F238E27FC236}">
                <a16:creationId xmlns:a16="http://schemas.microsoft.com/office/drawing/2014/main" id="{3695075F-41DF-EE61-B57F-722619BC83BE}"/>
              </a:ext>
            </a:extLst>
          </p:cNvPr>
          <p:cNvPicPr>
            <a:picLocks noChangeAspect="1"/>
          </p:cNvPicPr>
          <p:nvPr/>
        </p:nvPicPr>
        <p:blipFill>
          <a:blip r:embed="rId4"/>
          <a:stretch>
            <a:fillRect/>
          </a:stretch>
        </p:blipFill>
        <p:spPr>
          <a:xfrm>
            <a:off x="6506473" y="1981685"/>
            <a:ext cx="5166894" cy="3765416"/>
          </a:xfrm>
          <a:prstGeom prst="rect">
            <a:avLst/>
          </a:prstGeom>
        </p:spPr>
      </p:pic>
    </p:spTree>
    <p:extLst>
      <p:ext uri="{BB962C8B-B14F-4D97-AF65-F5344CB8AC3E}">
        <p14:creationId xmlns:p14="http://schemas.microsoft.com/office/powerpoint/2010/main" val="302188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11814-62AD-BF8C-7CC8-F6D3C3DF3084}"/>
            </a:ext>
          </a:extLst>
        </p:cNvPr>
        <p:cNvGrpSpPr/>
        <p:nvPr/>
      </p:nvGrpSpPr>
      <p:grpSpPr>
        <a:xfrm>
          <a:off x="0" y="0"/>
          <a:ext cx="0" cy="0"/>
          <a:chOff x="0" y="0"/>
          <a:chExt cx="0" cy="0"/>
        </a:xfrm>
      </p:grpSpPr>
      <p:sp>
        <p:nvSpPr>
          <p:cNvPr id="18" name="矩形 4">
            <a:extLst>
              <a:ext uri="{FF2B5EF4-FFF2-40B4-BE49-F238E27FC236}">
                <a16:creationId xmlns:a16="http://schemas.microsoft.com/office/drawing/2014/main" id="{75D7CAED-B855-D7B9-0C87-F3B892B7B161}"/>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a:extLst>
              <a:ext uri="{FF2B5EF4-FFF2-40B4-BE49-F238E27FC236}">
                <a16:creationId xmlns:a16="http://schemas.microsoft.com/office/drawing/2014/main" id="{0CE356F5-3412-6783-6FC9-A763F48D917B}"/>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a:extLst>
              <a:ext uri="{FF2B5EF4-FFF2-40B4-BE49-F238E27FC236}">
                <a16:creationId xmlns:a16="http://schemas.microsoft.com/office/drawing/2014/main" id="{B919C386-B986-9189-92D3-176BCB66F844}"/>
              </a:ext>
            </a:extLst>
          </p:cNvPr>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4.3 </a:t>
            </a:r>
            <a:r>
              <a:rPr lang="fr-FR" altLang="zh-CN" dirty="0">
                <a:latin typeface="Times New Roman" panose="02020603050405020304" pitchFamily="18" charset="0"/>
                <a:cs typeface="Times New Roman" panose="02020603050405020304" pitchFamily="18" charset="0"/>
                <a:sym typeface="+mn-lt"/>
              </a:rPr>
              <a:t>Résultat</a:t>
            </a:r>
            <a:endParaRPr lang="zh-CN" altLang="en-US" dirty="0">
              <a:latin typeface="Times New Roman" panose="02020603050405020304" pitchFamily="18" charset="0"/>
              <a:cs typeface="Times New Roman" panose="02020603050405020304" pitchFamily="18" charset="0"/>
              <a:sym typeface="+mn-lt"/>
            </a:endParaRPr>
          </a:p>
        </p:txBody>
      </p:sp>
      <p:cxnSp>
        <p:nvCxnSpPr>
          <p:cNvPr id="16" name="powerpoint template design by DAJU_PPT正版来源小红书大橘PPT微信DAJU_PPT请勿抄袭搬运！盗版必究！">
            <a:extLst>
              <a:ext uri="{FF2B5EF4-FFF2-40B4-BE49-F238E27FC236}">
                <a16:creationId xmlns:a16="http://schemas.microsoft.com/office/drawing/2014/main" id="{17C3B7E6-5BCB-D281-C5E0-AD230F604DDB}"/>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0B2A4BE4-49CF-2E78-C046-536E871F0832}"/>
              </a:ext>
            </a:extLst>
          </p:cNvPr>
          <p:cNvSpPr/>
          <p:nvPr/>
        </p:nvSpPr>
        <p:spPr>
          <a:xfrm>
            <a:off x="8445634"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6" name="TextBox 6">
            <a:extLst>
              <a:ext uri="{FF2B5EF4-FFF2-40B4-BE49-F238E27FC236}">
                <a16:creationId xmlns:a16="http://schemas.microsoft.com/office/drawing/2014/main" id="{26D6B133-C823-7C1C-AD8A-E16ED3537B4C}"/>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sym typeface="+mn-lt"/>
            </a:endParaRPr>
          </a:p>
        </p:txBody>
      </p:sp>
      <p:sp>
        <p:nvSpPr>
          <p:cNvPr id="7" name="TextBox 7">
            <a:extLst>
              <a:ext uri="{FF2B5EF4-FFF2-40B4-BE49-F238E27FC236}">
                <a16:creationId xmlns:a16="http://schemas.microsoft.com/office/drawing/2014/main" id="{C1FD8334-85AE-8C9B-A998-352ACDDCE27B}"/>
              </a:ext>
            </a:extLst>
          </p:cNvPr>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8" name="TextBox 9">
            <a:extLst>
              <a:ext uri="{FF2B5EF4-FFF2-40B4-BE49-F238E27FC236}">
                <a16:creationId xmlns:a16="http://schemas.microsoft.com/office/drawing/2014/main" id="{E37E9488-1189-ADFD-FA78-0D64479EB94F}"/>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9" name="TextBox 10">
            <a:extLst>
              <a:ext uri="{FF2B5EF4-FFF2-40B4-BE49-F238E27FC236}">
                <a16:creationId xmlns:a16="http://schemas.microsoft.com/office/drawing/2014/main" id="{8754ADC7-4784-0DFA-32F2-B4C460759ED9}"/>
              </a:ext>
            </a:extLst>
          </p:cNvPr>
          <p:cNvSpPr txBox="1"/>
          <p:nvPr/>
        </p:nvSpPr>
        <p:spPr>
          <a:xfrm>
            <a:off x="8440656" y="185127"/>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en-US" altLang="zh-CN" sz="2000" dirty="0">
                <a:sym typeface="+mn-lt"/>
              </a:rPr>
              <a:t>Résultat</a:t>
            </a:r>
            <a:endParaRPr lang="zh-CN" altLang="en-US" sz="2000" dirty="0">
              <a:sym typeface="+mn-lt"/>
            </a:endParaRPr>
          </a:p>
        </p:txBody>
      </p:sp>
      <p:sp>
        <p:nvSpPr>
          <p:cNvPr id="10" name="TextBox 11">
            <a:extLst>
              <a:ext uri="{FF2B5EF4-FFF2-40B4-BE49-F238E27FC236}">
                <a16:creationId xmlns:a16="http://schemas.microsoft.com/office/drawing/2014/main" id="{0BC8D6A8-33D6-54E3-2C45-6ABBA1BB24CC}"/>
              </a:ext>
            </a:extLst>
          </p:cNvPr>
          <p:cNvSpPr txBox="1"/>
          <p:nvPr/>
        </p:nvSpPr>
        <p:spPr>
          <a:xfrm>
            <a:off x="10200131"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p:txBody>
      </p:sp>
      <p:cxnSp>
        <p:nvCxnSpPr>
          <p:cNvPr id="11" name="直接连接符 10">
            <a:extLst>
              <a:ext uri="{FF2B5EF4-FFF2-40B4-BE49-F238E27FC236}">
                <a16:creationId xmlns:a16="http://schemas.microsoft.com/office/drawing/2014/main" id="{65B96DB7-C1FD-9D6D-0CA4-33B1E4054B29}"/>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BA5D17F-E425-A39A-E852-1B9ACE9F67CF}"/>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2EBCA994-C19C-93A8-7BEA-7AFEA7CC47AA}"/>
              </a:ext>
            </a:extLst>
          </p:cNvPr>
          <p:cNvSpPr>
            <a:spLocks noGrp="1"/>
          </p:cNvSpPr>
          <p:nvPr>
            <p:ph type="sldNum" sz="quarter" idx="12"/>
          </p:nvPr>
        </p:nvSpPr>
        <p:spPr/>
        <p:txBody>
          <a:bodyPr/>
          <a:lstStyle/>
          <a:p>
            <a:fld id="{A8537B7A-7510-410A-AA53-45D600DA0276}" type="slidenum">
              <a:rPr lang="zh-CN" altLang="en-US" smtClean="0"/>
              <a:t>21</a:t>
            </a:fld>
            <a:endParaRPr lang="zh-CN" altLang="en-US"/>
          </a:p>
        </p:txBody>
      </p:sp>
      <p:pic>
        <p:nvPicPr>
          <p:cNvPr id="4" name="图片 3">
            <a:extLst>
              <a:ext uri="{FF2B5EF4-FFF2-40B4-BE49-F238E27FC236}">
                <a16:creationId xmlns:a16="http://schemas.microsoft.com/office/drawing/2014/main" id="{0B41A2F1-1D56-3A86-CBE7-B18EEFA02B21}"/>
              </a:ext>
            </a:extLst>
          </p:cNvPr>
          <p:cNvPicPr>
            <a:picLocks noChangeAspect="1"/>
          </p:cNvPicPr>
          <p:nvPr/>
        </p:nvPicPr>
        <p:blipFill>
          <a:blip r:embed="rId3"/>
          <a:stretch>
            <a:fillRect/>
          </a:stretch>
        </p:blipFill>
        <p:spPr>
          <a:xfrm>
            <a:off x="5595713" y="2031209"/>
            <a:ext cx="5689886" cy="3943580"/>
          </a:xfrm>
          <a:prstGeom prst="rect">
            <a:avLst/>
          </a:prstGeom>
        </p:spPr>
      </p:pic>
      <p:pic>
        <p:nvPicPr>
          <p:cNvPr id="17" name="图片 16">
            <a:extLst>
              <a:ext uri="{FF2B5EF4-FFF2-40B4-BE49-F238E27FC236}">
                <a16:creationId xmlns:a16="http://schemas.microsoft.com/office/drawing/2014/main" id="{3CF8DF5E-B4A9-95EC-C326-ED43B83C0845}"/>
              </a:ext>
            </a:extLst>
          </p:cNvPr>
          <p:cNvPicPr>
            <a:picLocks noChangeAspect="1"/>
          </p:cNvPicPr>
          <p:nvPr/>
        </p:nvPicPr>
        <p:blipFill>
          <a:blip r:embed="rId4"/>
          <a:stretch>
            <a:fillRect/>
          </a:stretch>
        </p:blipFill>
        <p:spPr>
          <a:xfrm>
            <a:off x="325711" y="2675500"/>
            <a:ext cx="5000081" cy="2497082"/>
          </a:xfrm>
          <a:prstGeom prst="rect">
            <a:avLst/>
          </a:prstGeom>
        </p:spPr>
      </p:pic>
    </p:spTree>
    <p:extLst>
      <p:ext uri="{BB962C8B-B14F-4D97-AF65-F5344CB8AC3E}">
        <p14:creationId xmlns:p14="http://schemas.microsoft.com/office/powerpoint/2010/main" val="147662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01A10-B97E-E4CD-7DA6-108CDD2EF98D}"/>
            </a:ext>
          </a:extLst>
        </p:cNvPr>
        <p:cNvGrpSpPr/>
        <p:nvPr/>
      </p:nvGrpSpPr>
      <p:grpSpPr>
        <a:xfrm>
          <a:off x="0" y="0"/>
          <a:ext cx="0" cy="0"/>
          <a:chOff x="0" y="0"/>
          <a:chExt cx="0" cy="0"/>
        </a:xfrm>
      </p:grpSpPr>
      <p:sp>
        <p:nvSpPr>
          <p:cNvPr id="30" name="矩形 4">
            <a:extLst>
              <a:ext uri="{FF2B5EF4-FFF2-40B4-BE49-F238E27FC236}">
                <a16:creationId xmlns:a16="http://schemas.microsoft.com/office/drawing/2014/main" id="{2DB5F9F4-3FB8-346A-438B-013E015569DB}"/>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16" name="powerpoint template design by DAJU_PPT正版来源小红书大橘PPT微信DAJU_PPT请勿抄袭搬运！盗版必究！">
            <a:extLst>
              <a:ext uri="{FF2B5EF4-FFF2-40B4-BE49-F238E27FC236}">
                <a16:creationId xmlns:a16="http://schemas.microsoft.com/office/drawing/2014/main" id="{9EFEF927-3926-2EFF-F9A8-67752CFACCA6}"/>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B53D8C72-E223-C9CE-B41E-B71726CAA402}"/>
              </a:ext>
            </a:extLst>
          </p:cNvPr>
          <p:cNvSpPr/>
          <p:nvPr/>
        </p:nvSpPr>
        <p:spPr>
          <a:xfrm>
            <a:off x="8445634"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latin typeface="Times New Roman" panose="02020603050405020304" pitchFamily="18" charset="0"/>
              <a:cs typeface="Times New Roman" panose="02020603050405020304" pitchFamily="18" charset="0"/>
              <a:sym typeface="+mn-lt"/>
            </a:endParaRPr>
          </a:p>
        </p:txBody>
      </p:sp>
      <p:sp>
        <p:nvSpPr>
          <p:cNvPr id="6" name="TextBox 6">
            <a:extLst>
              <a:ext uri="{FF2B5EF4-FFF2-40B4-BE49-F238E27FC236}">
                <a16:creationId xmlns:a16="http://schemas.microsoft.com/office/drawing/2014/main" id="{8811C1FA-8C61-6B95-016B-83FB716C1A5A}"/>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latin typeface="Times New Roman" panose="02020603050405020304" pitchFamily="18" charset="0"/>
              <a:cs typeface="Times New Roman" panose="02020603050405020304" pitchFamily="18" charset="0"/>
              <a:sym typeface="+mn-lt"/>
            </a:endParaRPr>
          </a:p>
        </p:txBody>
      </p:sp>
      <p:sp>
        <p:nvSpPr>
          <p:cNvPr id="7" name="TextBox 7">
            <a:extLst>
              <a:ext uri="{FF2B5EF4-FFF2-40B4-BE49-F238E27FC236}">
                <a16:creationId xmlns:a16="http://schemas.microsoft.com/office/drawing/2014/main" id="{63393B7F-1921-ABC4-5735-2B91814ED0C4}"/>
              </a:ext>
            </a:extLst>
          </p:cNvPr>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8" name="TextBox 9">
            <a:extLst>
              <a:ext uri="{FF2B5EF4-FFF2-40B4-BE49-F238E27FC236}">
                <a16:creationId xmlns:a16="http://schemas.microsoft.com/office/drawing/2014/main" id="{05B8E609-D87F-6B55-B952-B30894FA4916}"/>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9" name="TextBox 10">
            <a:extLst>
              <a:ext uri="{FF2B5EF4-FFF2-40B4-BE49-F238E27FC236}">
                <a16:creationId xmlns:a16="http://schemas.microsoft.com/office/drawing/2014/main" id="{19AA6E7C-E97A-13FF-01EE-6E674AE2D169}"/>
              </a:ext>
            </a:extLst>
          </p:cNvPr>
          <p:cNvSpPr txBox="1"/>
          <p:nvPr/>
        </p:nvSpPr>
        <p:spPr>
          <a:xfrm>
            <a:off x="8440656" y="185127"/>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en-US" altLang="zh-CN" sz="2000" dirty="0">
                <a:latin typeface="Times New Roman" panose="02020603050405020304" pitchFamily="18" charset="0"/>
                <a:cs typeface="Times New Roman" panose="02020603050405020304" pitchFamily="18" charset="0"/>
                <a:sym typeface="+mn-lt"/>
              </a:rPr>
              <a:t>Résultat</a:t>
            </a:r>
            <a:endParaRPr lang="zh-CN" altLang="en-US" sz="2000" dirty="0">
              <a:latin typeface="Times New Roman" panose="02020603050405020304" pitchFamily="18" charset="0"/>
              <a:cs typeface="Times New Roman" panose="02020603050405020304" pitchFamily="18" charset="0"/>
              <a:sym typeface="+mn-lt"/>
            </a:endParaRPr>
          </a:p>
        </p:txBody>
      </p:sp>
      <p:sp>
        <p:nvSpPr>
          <p:cNvPr id="10" name="TextBox 11">
            <a:extLst>
              <a:ext uri="{FF2B5EF4-FFF2-40B4-BE49-F238E27FC236}">
                <a16:creationId xmlns:a16="http://schemas.microsoft.com/office/drawing/2014/main" id="{5B11A52D-E69D-85AD-9FFF-383405F9F9A0}"/>
              </a:ext>
            </a:extLst>
          </p:cNvPr>
          <p:cNvSpPr txBox="1"/>
          <p:nvPr/>
        </p:nvSpPr>
        <p:spPr>
          <a:xfrm>
            <a:off x="10200131" y="92793"/>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Conclusion et Perspectives</a:t>
            </a:r>
          </a:p>
        </p:txBody>
      </p:sp>
      <p:cxnSp>
        <p:nvCxnSpPr>
          <p:cNvPr id="11" name="直接连接符 10">
            <a:extLst>
              <a:ext uri="{FF2B5EF4-FFF2-40B4-BE49-F238E27FC236}">
                <a16:creationId xmlns:a16="http://schemas.microsoft.com/office/drawing/2014/main" id="{13393242-C186-492B-E54D-1E51B0E16993}"/>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B787C2C-5E02-A395-887F-91CC1833A807}"/>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DAC601A8-6EBF-E4E2-BA3D-29CCA583AF4E}"/>
              </a:ext>
            </a:extLst>
          </p:cNvPr>
          <p:cNvSpPr>
            <a:spLocks noGrp="1"/>
          </p:cNvSpPr>
          <p:nvPr>
            <p:ph type="sldNum" sz="quarter" idx="12"/>
          </p:nvPr>
        </p:nvSpPr>
        <p:spPr/>
        <p:txBody>
          <a:bodyPr/>
          <a:lstStyle/>
          <a:p>
            <a:fld id="{A8537B7A-7510-410A-AA53-45D600DA0276}" type="slidenum">
              <a:rPr lang="zh-CN" altLang="en-US" smtClean="0">
                <a:latin typeface="Times New Roman" panose="02020603050405020304" pitchFamily="18" charset="0"/>
                <a:cs typeface="Times New Roman" panose="02020603050405020304" pitchFamily="18" charset="0"/>
              </a:rPr>
              <a:t>22</a:t>
            </a:fld>
            <a:endParaRPr lang="zh-CN" altLang="en-US">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287159E-702A-B99A-6548-A71C88CC36F7}"/>
              </a:ext>
            </a:extLst>
          </p:cNvPr>
          <p:cNvSpPr txBox="1"/>
          <p:nvPr/>
        </p:nvSpPr>
        <p:spPr>
          <a:xfrm>
            <a:off x="256032" y="1175230"/>
            <a:ext cx="11859768" cy="1200329"/>
          </a:xfrm>
          <a:prstGeom prst="rect">
            <a:avLst/>
          </a:prstGeom>
          <a:noFill/>
        </p:spPr>
        <p:txBody>
          <a:bodyPr wrap="square">
            <a:spAutoFit/>
          </a:bodyPr>
          <a:lstStyle/>
          <a:p>
            <a:r>
              <a:rPr lang="fr-FR" b="1" i="1" u="sng" dirty="0">
                <a:latin typeface="Times New Roman" panose="02020603050405020304" pitchFamily="18" charset="0"/>
                <a:cs typeface="Times New Roman" panose="02020603050405020304" pitchFamily="18" charset="0"/>
              </a:rPr>
              <a:t>Lors de la capture d'un audio, la longueur totale du signal (nombre de points d'échantillonnage N) varie en fonction de la durée de la capture. Cela est dû au fait que le signal audio est échantillonné à un taux d'échantillonnage fixe (</a:t>
            </a:r>
            <a:r>
              <a:rPr lang="fr-FR" b="1" i="1" u="sng" dirty="0" err="1">
                <a:latin typeface="Times New Roman" panose="02020603050405020304" pitchFamily="18" charset="0"/>
                <a:cs typeface="Times New Roman" panose="02020603050405020304" pitchFamily="18" charset="0"/>
              </a:rPr>
              <a:t>fs</a:t>
            </a:r>
            <a:r>
              <a:rPr lang="fr-FR" b="1" i="1" u="sng"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C775879-4FE1-B073-809D-18C6EC88B8F9}"/>
              </a:ext>
            </a:extLst>
          </p:cNvPr>
          <p:cNvSpPr txBox="1"/>
          <p:nvPr/>
        </p:nvSpPr>
        <p:spPr>
          <a:xfrm>
            <a:off x="353568" y="2057918"/>
            <a:ext cx="6096000" cy="646331"/>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1.   Variation du nombre de points d'échantillonnage</a:t>
            </a:r>
          </a:p>
          <a:p>
            <a:pPr algn="ctr"/>
            <a:r>
              <a:rPr lang="fr-FR" dirty="0">
                <a:highlight>
                  <a:srgbClr val="FF0000"/>
                </a:highlight>
                <a:latin typeface="Times New Roman" panose="02020603050405020304" pitchFamily="18" charset="0"/>
                <a:cs typeface="Times New Roman" panose="02020603050405020304" pitchFamily="18" charset="0"/>
              </a:rPr>
              <a:t>N=</a:t>
            </a:r>
            <a:r>
              <a:rPr lang="fr-FR" dirty="0" err="1">
                <a:highlight>
                  <a:srgbClr val="FF0000"/>
                </a:highlight>
                <a:latin typeface="Times New Roman" panose="02020603050405020304" pitchFamily="18" charset="0"/>
                <a:cs typeface="Times New Roman" panose="02020603050405020304" pitchFamily="18" charset="0"/>
              </a:rPr>
              <a:t>fs</a:t>
            </a:r>
            <a:r>
              <a:rPr lang="fr-FR" dirty="0">
                <a:highlight>
                  <a:srgbClr val="FF0000"/>
                </a:highlight>
                <a:latin typeface="Times New Roman" panose="02020603050405020304" pitchFamily="18" charset="0"/>
                <a:cs typeface="Times New Roman" panose="02020603050405020304" pitchFamily="18" charset="0"/>
              </a:rPr>
              <a:t>*T</a:t>
            </a:r>
          </a:p>
        </p:txBody>
      </p:sp>
      <p:sp>
        <p:nvSpPr>
          <p:cNvPr id="19" name="文本框 18">
            <a:extLst>
              <a:ext uri="{FF2B5EF4-FFF2-40B4-BE49-F238E27FC236}">
                <a16:creationId xmlns:a16="http://schemas.microsoft.com/office/drawing/2014/main" id="{928BE9A9-5B04-4F84-6DE0-D999EB4CA8D2}"/>
              </a:ext>
            </a:extLst>
          </p:cNvPr>
          <p:cNvSpPr txBox="1"/>
          <p:nvPr/>
        </p:nvSpPr>
        <p:spPr>
          <a:xfrm>
            <a:off x="353568" y="2860725"/>
            <a:ext cx="5742432" cy="1200329"/>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2.   Si nous extrayons une portion du signal</a:t>
            </a:r>
          </a:p>
          <a:p>
            <a:pPr algn="ctr"/>
            <a:r>
              <a:rPr lang="fr-FR" dirty="0" err="1">
                <a:highlight>
                  <a:srgbClr val="FF0000"/>
                </a:highlight>
                <a:latin typeface="Times New Roman" panose="02020603050405020304" pitchFamily="18" charset="0"/>
                <a:cs typeface="Times New Roman" panose="02020603050405020304" pitchFamily="18" charset="0"/>
              </a:rPr>
              <a:t>Nnew</a:t>
            </a:r>
            <a:r>
              <a:rPr lang="fr-FR" dirty="0">
                <a:highlight>
                  <a:srgbClr val="FF0000"/>
                </a:highlight>
                <a:latin typeface="Times New Roman" panose="02020603050405020304" pitchFamily="18" charset="0"/>
                <a:cs typeface="Times New Roman" panose="02020603050405020304" pitchFamily="18" charset="0"/>
              </a:rPr>
              <a:t>​=</a:t>
            </a:r>
            <a:r>
              <a:rPr lang="fr-FR" dirty="0" err="1">
                <a:highlight>
                  <a:srgbClr val="FF0000"/>
                </a:highlight>
                <a:latin typeface="Times New Roman" panose="02020603050405020304" pitchFamily="18" charset="0"/>
                <a:cs typeface="Times New Roman" panose="02020603050405020304" pitchFamily="18" charset="0"/>
              </a:rPr>
              <a:t>fs</a:t>
            </a:r>
            <a:r>
              <a:rPr lang="fr-FR" dirty="0">
                <a:highlight>
                  <a:srgbClr val="FF0000"/>
                </a:highlight>
                <a:latin typeface="Times New Roman" panose="02020603050405020304" pitchFamily="18" charset="0"/>
                <a:cs typeface="Times New Roman" panose="02020603050405020304" pitchFamily="18" charset="0"/>
              </a:rPr>
              <a:t>​×</a:t>
            </a:r>
            <a:r>
              <a:rPr lang="fr-FR" dirty="0" err="1">
                <a:highlight>
                  <a:srgbClr val="FF0000"/>
                </a:highlight>
                <a:latin typeface="Times New Roman" panose="02020603050405020304" pitchFamily="18" charset="0"/>
                <a:cs typeface="Times New Roman" panose="02020603050405020304" pitchFamily="18" charset="0"/>
              </a:rPr>
              <a:t>Tnew</a:t>
            </a:r>
            <a:endParaRPr lang="fr-FR" dirty="0">
              <a:highlight>
                <a:srgbClr val="FF0000"/>
              </a:highlight>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t>
            </a:r>
          </a:p>
        </p:txBody>
      </p:sp>
      <p:sp>
        <p:nvSpPr>
          <p:cNvPr id="21" name="文本框 20">
            <a:extLst>
              <a:ext uri="{FF2B5EF4-FFF2-40B4-BE49-F238E27FC236}">
                <a16:creationId xmlns:a16="http://schemas.microsoft.com/office/drawing/2014/main" id="{441F652A-E747-EAE3-7185-6190BDD559A1}"/>
              </a:ext>
            </a:extLst>
          </p:cNvPr>
          <p:cNvSpPr txBox="1"/>
          <p:nvPr/>
        </p:nvSpPr>
        <p:spPr>
          <a:xfrm>
            <a:off x="353568" y="3797470"/>
            <a:ext cx="5742432" cy="1200329"/>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3.   La résolution en fréquence de la FFT détermine le plus petit intervalle de fréquence pouvant être distingué dans le domaine fréquentiel.</a:t>
            </a:r>
          </a:p>
          <a:p>
            <a:pPr algn="ctr"/>
            <a:r>
              <a:rPr lang="fr-FR" dirty="0">
                <a:highlight>
                  <a:srgbClr val="FF0000"/>
                </a:highlight>
                <a:latin typeface="Times New Roman" panose="02020603050405020304" pitchFamily="18" charset="0"/>
                <a:cs typeface="Times New Roman" panose="02020603050405020304" pitchFamily="18" charset="0"/>
              </a:rPr>
              <a:t>La résolution en fréquence de la FFT = </a:t>
            </a:r>
            <a:r>
              <a:rPr lang="fr-FR" dirty="0" err="1">
                <a:highlight>
                  <a:srgbClr val="FF0000"/>
                </a:highlight>
                <a:latin typeface="Times New Roman" panose="02020603050405020304" pitchFamily="18" charset="0"/>
                <a:cs typeface="Times New Roman" panose="02020603050405020304" pitchFamily="18" charset="0"/>
              </a:rPr>
              <a:t>fs</a:t>
            </a:r>
            <a:r>
              <a:rPr lang="fr-FR" dirty="0">
                <a:highlight>
                  <a:srgbClr val="FF0000"/>
                </a:highlight>
                <a:latin typeface="Times New Roman" panose="02020603050405020304" pitchFamily="18" charset="0"/>
                <a:cs typeface="Times New Roman" panose="02020603050405020304" pitchFamily="18" charset="0"/>
              </a:rPr>
              <a:t>/N</a:t>
            </a:r>
          </a:p>
        </p:txBody>
      </p:sp>
      <p:sp>
        <p:nvSpPr>
          <p:cNvPr id="23" name="文本框 22">
            <a:extLst>
              <a:ext uri="{FF2B5EF4-FFF2-40B4-BE49-F238E27FC236}">
                <a16:creationId xmlns:a16="http://schemas.microsoft.com/office/drawing/2014/main" id="{ED3F4202-1DC2-CAD4-C204-1B05FE53D56A}"/>
              </a:ext>
            </a:extLst>
          </p:cNvPr>
          <p:cNvSpPr txBox="1"/>
          <p:nvPr/>
        </p:nvSpPr>
        <p:spPr>
          <a:xfrm>
            <a:off x="353567" y="5154275"/>
            <a:ext cx="11615993" cy="646331"/>
          </a:xfrm>
          <a:prstGeom prst="rect">
            <a:avLst/>
          </a:prstGeom>
          <a:noFill/>
        </p:spPr>
        <p:txBody>
          <a:bodyPr wrap="square">
            <a:spAutoFit/>
          </a:bodyPr>
          <a:lstStyle/>
          <a:p>
            <a:r>
              <a:rPr lang="fr-FR" b="1" i="1" u="sng" dirty="0">
                <a:latin typeface="Times New Roman" panose="02020603050405020304" pitchFamily="18" charset="0"/>
                <a:cs typeface="Times New Roman" panose="02020603050405020304" pitchFamily="18" charset="0"/>
              </a:rPr>
              <a:t>Après avoir extrait un signal, la résolution en fréquence diminue, ce qui peut rendre difficile la localisation précise de la fréquence fondamentale d'une note.</a:t>
            </a:r>
          </a:p>
        </p:txBody>
      </p:sp>
      <p:pic>
        <p:nvPicPr>
          <p:cNvPr id="27" name="图片 26">
            <a:extLst>
              <a:ext uri="{FF2B5EF4-FFF2-40B4-BE49-F238E27FC236}">
                <a16:creationId xmlns:a16="http://schemas.microsoft.com/office/drawing/2014/main" id="{BF369F11-C0EA-F1F6-8EF8-D2954F1DEDBD}"/>
              </a:ext>
            </a:extLst>
          </p:cNvPr>
          <p:cNvPicPr>
            <a:picLocks noChangeAspect="1"/>
          </p:cNvPicPr>
          <p:nvPr/>
        </p:nvPicPr>
        <p:blipFill>
          <a:blip r:embed="rId3"/>
          <a:stretch>
            <a:fillRect/>
          </a:stretch>
        </p:blipFill>
        <p:spPr>
          <a:xfrm>
            <a:off x="6185916" y="2211108"/>
            <a:ext cx="5344271" cy="2314898"/>
          </a:xfrm>
          <a:prstGeom prst="rect">
            <a:avLst/>
          </a:prstGeom>
        </p:spPr>
      </p:pic>
      <p:cxnSp>
        <p:nvCxnSpPr>
          <p:cNvPr id="28" name="直接连接符 27">
            <a:extLst>
              <a:ext uri="{FF2B5EF4-FFF2-40B4-BE49-F238E27FC236}">
                <a16:creationId xmlns:a16="http://schemas.microsoft.com/office/drawing/2014/main" id="{A043713F-05D2-AC50-C582-AEA4C26E0E14}"/>
              </a:ext>
            </a:extLst>
          </p:cNvPr>
          <p:cNvCxnSpPr>
            <a:cxnSpLocks/>
          </p:cNvCxnSpPr>
          <p:nvPr/>
        </p:nvCxnSpPr>
        <p:spPr>
          <a:xfrm>
            <a:off x="6185916" y="1909622"/>
            <a:ext cx="0" cy="316184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179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a:solidFill>
                  <a:schemeClr val="accent1"/>
                </a:solidFill>
                <a:cs typeface="+mn-ea"/>
                <a:sym typeface="+mn-lt"/>
              </a:rPr>
              <a:t>Part.05</a:t>
            </a:r>
          </a:p>
        </p:txBody>
      </p:sp>
      <p:grpSp>
        <p:nvGrpSpPr>
          <p:cNvPr id="23" name="powerpoint template design by DAJU_PPT正版来源小红书大橘PPT微信DAJU_PPT请勿抄袭搬运！盗版必究！"/>
          <p:cNvGrpSpPr/>
          <p:nvPr/>
        </p:nvGrpSpPr>
        <p:grpSpPr>
          <a:xfrm>
            <a:off x="3327401" y="2763244"/>
            <a:ext cx="5537198" cy="981972"/>
            <a:chOff x="3327401" y="2861512"/>
            <a:chExt cx="5537198" cy="98197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fr-FR" altLang="zh-CN" sz="5400" b="1" spc="600" dirty="0">
                  <a:solidFill>
                    <a:schemeClr val="bg1"/>
                  </a:solidFill>
                  <a:cs typeface="+mn-ea"/>
                  <a:sym typeface="+mn-lt"/>
                </a:rPr>
                <a:t>Conclusion</a:t>
              </a:r>
              <a:endParaRPr lang="zh-CN" altLang="en-US" sz="5400" b="1" spc="600" dirty="0">
                <a:solidFill>
                  <a:schemeClr val="bg1"/>
                </a:solidFill>
                <a:cs typeface="+mn-ea"/>
                <a:sym typeface="+mn-lt"/>
              </a:endParaRPr>
            </a:p>
          </p:txBody>
        </p:sp>
        <p:cxnSp>
          <p:nvCxnSpPr>
            <p:cNvPr id="4" name="powerpoint template design by DAJU_PPT正版来源小红书大橘PPT微信DAJU_PPT请勿抄袭搬运！盗版必究！-3"/>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A8537B7A-7510-410A-AA53-45D600DA0276}"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86A12-9743-D537-B775-690684C7DCE7}"/>
            </a:ext>
          </a:extLst>
        </p:cNvPr>
        <p:cNvGrpSpPr/>
        <p:nvPr/>
      </p:nvGrpSpPr>
      <p:grpSpPr>
        <a:xfrm>
          <a:off x="0" y="0"/>
          <a:ext cx="0" cy="0"/>
          <a:chOff x="0" y="0"/>
          <a:chExt cx="0" cy="0"/>
        </a:xfrm>
      </p:grpSpPr>
      <p:sp>
        <p:nvSpPr>
          <p:cNvPr id="27" name="矩形 4">
            <a:extLst>
              <a:ext uri="{FF2B5EF4-FFF2-40B4-BE49-F238E27FC236}">
                <a16:creationId xmlns:a16="http://schemas.microsoft.com/office/drawing/2014/main" id="{AEC67444-CB25-05C7-2CAF-2B1D7A5B8A60}"/>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34" name="powerpoint template design by DAJU_PPT正版来源小红书大橘PPT微信DAJU_PPT请勿抄袭搬运！盗版必究！">
            <a:extLst>
              <a:ext uri="{FF2B5EF4-FFF2-40B4-BE49-F238E27FC236}">
                <a16:creationId xmlns:a16="http://schemas.microsoft.com/office/drawing/2014/main" id="{7FE1FCC2-DC0A-BEBA-668B-F9F97C758958}"/>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powerpoint template design by DAJU_PPT正版来源小红书大橘PPT微信DAJU_PPT请勿抄袭搬运！盗版必究！">
            <a:extLst>
              <a:ext uri="{FF2B5EF4-FFF2-40B4-BE49-F238E27FC236}">
                <a16:creationId xmlns:a16="http://schemas.microsoft.com/office/drawing/2014/main" id="{0687DB30-245D-9296-5240-95CF30CCCFED}"/>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powerpoint template design by DAJU_PPT正版来源小红书大橘PPT微信DAJU_PPT请勿抄袭搬运！盗版必究！">
            <a:extLst>
              <a:ext uri="{FF2B5EF4-FFF2-40B4-BE49-F238E27FC236}">
                <a16:creationId xmlns:a16="http://schemas.microsoft.com/office/drawing/2014/main" id="{37598C4D-7E42-7005-24E4-A5C30801A8BE}"/>
              </a:ext>
            </a:extLst>
          </p:cNvPr>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sym typeface="+mn-lt"/>
              </a:rPr>
              <a:t>5.1 </a:t>
            </a:r>
            <a:r>
              <a:rPr lang="fr-FR" altLang="zh-CN" dirty="0">
                <a:sym typeface="+mn-lt"/>
              </a:rPr>
              <a:t>Conclusion</a:t>
            </a:r>
            <a:endParaRPr lang="zh-CN" altLang="en-US" dirty="0">
              <a:sym typeface="+mn-lt"/>
            </a:endParaRPr>
          </a:p>
        </p:txBody>
      </p:sp>
      <p:cxnSp>
        <p:nvCxnSpPr>
          <p:cNvPr id="8" name="直接连接符 7">
            <a:extLst>
              <a:ext uri="{FF2B5EF4-FFF2-40B4-BE49-F238E27FC236}">
                <a16:creationId xmlns:a16="http://schemas.microsoft.com/office/drawing/2014/main" id="{D1D7DA54-3466-17CE-711E-4CCD7488D943}"/>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BE4BDCA-30EE-18A3-5275-FFB6FE758C11}"/>
              </a:ext>
            </a:extLst>
          </p:cNvPr>
          <p:cNvSpPr/>
          <p:nvPr/>
        </p:nvSpPr>
        <p:spPr>
          <a:xfrm>
            <a:off x="10215063"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10" name="TextBox 6">
            <a:extLst>
              <a:ext uri="{FF2B5EF4-FFF2-40B4-BE49-F238E27FC236}">
                <a16:creationId xmlns:a16="http://schemas.microsoft.com/office/drawing/2014/main" id="{ECEA7ABB-6817-3D03-FF6B-3390395C1E07}"/>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latin typeface="Times New Roman" panose="02020603050405020304" pitchFamily="18" charset="0"/>
              <a:cs typeface="Times New Roman" panose="02020603050405020304" pitchFamily="18" charset="0"/>
              <a:sym typeface="+mn-lt"/>
            </a:endParaRPr>
          </a:p>
        </p:txBody>
      </p:sp>
      <p:sp>
        <p:nvSpPr>
          <p:cNvPr id="11" name="TextBox 7">
            <a:extLst>
              <a:ext uri="{FF2B5EF4-FFF2-40B4-BE49-F238E27FC236}">
                <a16:creationId xmlns:a16="http://schemas.microsoft.com/office/drawing/2014/main" id="{750C7E79-6BB0-E7B9-530E-95BA5B97467F}"/>
              </a:ext>
            </a:extLst>
          </p:cNvPr>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12" name="TextBox 9">
            <a:extLst>
              <a:ext uri="{FF2B5EF4-FFF2-40B4-BE49-F238E27FC236}">
                <a16:creationId xmlns:a16="http://schemas.microsoft.com/office/drawing/2014/main" id="{884480B5-BE31-5DAF-6A26-3E97F600B2D3}"/>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13" name="TextBox 10">
            <a:extLst>
              <a:ext uri="{FF2B5EF4-FFF2-40B4-BE49-F238E27FC236}">
                <a16:creationId xmlns:a16="http://schemas.microsoft.com/office/drawing/2014/main" id="{C35C51A7-1D7E-0367-1176-198B72E01D6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4" name="TextBox 11">
            <a:extLst>
              <a:ext uri="{FF2B5EF4-FFF2-40B4-BE49-F238E27FC236}">
                <a16:creationId xmlns:a16="http://schemas.microsoft.com/office/drawing/2014/main" id="{0BB7A632-2FD1-9C95-0B2E-2CC992C81F18}"/>
              </a:ext>
            </a:extLst>
          </p:cNvPr>
          <p:cNvSpPr txBox="1"/>
          <p:nvPr/>
        </p:nvSpPr>
        <p:spPr>
          <a:xfrm>
            <a:off x="10210086" y="0"/>
            <a:ext cx="1769430" cy="1020267"/>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sz="2000" dirty="0">
                <a:sym typeface="+mn-lt"/>
              </a:rPr>
              <a:t>Conclusion et Perspectives</a:t>
            </a:r>
          </a:p>
          <a:p>
            <a:endParaRPr lang="fr-FR" altLang="zh-CN" sz="2000" dirty="0">
              <a:sym typeface="+mn-lt"/>
            </a:endParaRPr>
          </a:p>
        </p:txBody>
      </p:sp>
      <p:cxnSp>
        <p:nvCxnSpPr>
          <p:cNvPr id="15" name="直接连接符 14">
            <a:extLst>
              <a:ext uri="{FF2B5EF4-FFF2-40B4-BE49-F238E27FC236}">
                <a16:creationId xmlns:a16="http://schemas.microsoft.com/office/drawing/2014/main" id="{A5226838-A22C-4458-B028-3A33836BAB81}"/>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0B453D6-2931-B67D-579A-F22F0D81FD38}"/>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灯片编号占位符 21">
            <a:extLst>
              <a:ext uri="{FF2B5EF4-FFF2-40B4-BE49-F238E27FC236}">
                <a16:creationId xmlns:a16="http://schemas.microsoft.com/office/drawing/2014/main" id="{8A970861-9AAD-31D6-250F-A18238FDB555}"/>
              </a:ext>
            </a:extLst>
          </p:cNvPr>
          <p:cNvSpPr>
            <a:spLocks noGrp="1"/>
          </p:cNvSpPr>
          <p:nvPr>
            <p:ph type="sldNum" sz="quarter" idx="12"/>
          </p:nvPr>
        </p:nvSpPr>
        <p:spPr/>
        <p:txBody>
          <a:bodyPr/>
          <a:lstStyle/>
          <a:p>
            <a:fld id="{A8537B7A-7510-410A-AA53-45D600DA0276}" type="slidenum">
              <a:rPr lang="zh-CN" altLang="en-US" smtClean="0"/>
              <a:t>24</a:t>
            </a:fld>
            <a:endParaRPr lang="zh-CN" altLang="en-US"/>
          </a:p>
        </p:txBody>
      </p:sp>
      <p:sp>
        <p:nvSpPr>
          <p:cNvPr id="29" name="文本框 28">
            <a:extLst>
              <a:ext uri="{FF2B5EF4-FFF2-40B4-BE49-F238E27FC236}">
                <a16:creationId xmlns:a16="http://schemas.microsoft.com/office/drawing/2014/main" id="{A1D7B254-BDC2-7511-072B-ED405D1E7331}"/>
              </a:ext>
            </a:extLst>
          </p:cNvPr>
          <p:cNvSpPr txBox="1"/>
          <p:nvPr/>
        </p:nvSpPr>
        <p:spPr>
          <a:xfrm>
            <a:off x="425752" y="1680674"/>
            <a:ext cx="11103308" cy="646331"/>
          </a:xfrm>
          <a:prstGeom prst="rect">
            <a:avLst/>
          </a:prstGeom>
          <a:noFill/>
        </p:spPr>
        <p:txBody>
          <a:bodyPr wrap="square">
            <a:spAutoFit/>
          </a:bodyPr>
          <a:lstStyle/>
          <a:p>
            <a:r>
              <a:rPr lang="fr-FR" dirty="0"/>
              <a:t>Ce projet m'a permis de découvrir les technologies de traitement du signal et d'approfondir mes connaissances dans ce domaine. Il m'a également fait prendre conscience de nombreuses lacunes.</a:t>
            </a:r>
          </a:p>
        </p:txBody>
      </p:sp>
      <p:grpSp>
        <p:nvGrpSpPr>
          <p:cNvPr id="33" name="powerpoint template design by DAJU_PPT正版来源小红书大橘PPT微信DAJU_PPT请勿抄袭搬运！盗版必究！">
            <a:extLst>
              <a:ext uri="{FF2B5EF4-FFF2-40B4-BE49-F238E27FC236}">
                <a16:creationId xmlns:a16="http://schemas.microsoft.com/office/drawing/2014/main" id="{5DF2E704-0CFF-9BCE-1812-AB49B5DA6EF6}"/>
              </a:ext>
            </a:extLst>
          </p:cNvPr>
          <p:cNvGrpSpPr/>
          <p:nvPr/>
        </p:nvGrpSpPr>
        <p:grpSpPr>
          <a:xfrm>
            <a:off x="856260" y="2533696"/>
            <a:ext cx="3171818" cy="3684163"/>
            <a:chOff x="1500304" y="2320644"/>
            <a:chExt cx="3171818" cy="3684163"/>
          </a:xfrm>
        </p:grpSpPr>
        <p:grpSp>
          <p:nvGrpSpPr>
            <p:cNvPr id="35" name="组合 34">
              <a:extLst>
                <a:ext uri="{FF2B5EF4-FFF2-40B4-BE49-F238E27FC236}">
                  <a16:creationId xmlns:a16="http://schemas.microsoft.com/office/drawing/2014/main" id="{F2E5D068-DA6E-DB07-3F63-92FC8BC0F104}"/>
                </a:ext>
              </a:extLst>
            </p:cNvPr>
            <p:cNvGrpSpPr/>
            <p:nvPr/>
          </p:nvGrpSpPr>
          <p:grpSpPr>
            <a:xfrm>
              <a:off x="1500304" y="2320644"/>
              <a:ext cx="672074" cy="672075"/>
              <a:chOff x="1500304" y="2320644"/>
              <a:chExt cx="672074" cy="672075"/>
            </a:xfrm>
          </p:grpSpPr>
          <p:sp>
            <p:nvSpPr>
              <p:cNvPr id="60" name="powerpoint template design by DAJU_PPT正版来源小红书大橘PPT微信DAJU_PPT请勿抄袭搬运！盗版必究！-3">
                <a:extLst>
                  <a:ext uri="{FF2B5EF4-FFF2-40B4-BE49-F238E27FC236}">
                    <a16:creationId xmlns:a16="http://schemas.microsoft.com/office/drawing/2014/main" id="{B36181AF-CC2E-9CA1-2C85-5481D0B93363}"/>
                  </a:ext>
                </a:extLst>
              </p:cNvPr>
              <p:cNvSpPr/>
              <p:nvPr/>
            </p:nvSpPr>
            <p:spPr>
              <a:xfrm>
                <a:off x="1500304" y="2320644"/>
                <a:ext cx="672074" cy="67207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61" name="powerpoint template design by DAJU_PPT正版来源小红书大橘PPT微信DAJU_PPT请勿抄袭搬运！盗版必究！-4">
                <a:extLst>
                  <a:ext uri="{FF2B5EF4-FFF2-40B4-BE49-F238E27FC236}">
                    <a16:creationId xmlns:a16="http://schemas.microsoft.com/office/drawing/2014/main" id="{741F4808-8AA4-59D9-D94C-E62369F97018}"/>
                  </a:ext>
                </a:extLst>
              </p:cNvPr>
              <p:cNvSpPr txBox="1"/>
              <p:nvPr/>
            </p:nvSpPr>
            <p:spPr>
              <a:xfrm>
                <a:off x="1591723" y="2446239"/>
                <a:ext cx="489236" cy="420884"/>
              </a:xfrm>
              <a:prstGeom prst="rect">
                <a:avLst/>
              </a:prstGeom>
              <a:noFill/>
            </p:spPr>
            <p:txBody>
              <a:bodyPr wrap="none" rtlCol="0">
                <a:spAutoFit/>
              </a:bodyPr>
              <a:lstStyle/>
              <a:p>
                <a:pPr algn="ctr"/>
                <a:r>
                  <a:rPr lang="en-US" altLang="zh-CN" sz="2135" b="1">
                    <a:solidFill>
                      <a:schemeClr val="bg1"/>
                    </a:solidFill>
                    <a:cs typeface="+mn-ea"/>
                    <a:sym typeface="+mn-lt"/>
                  </a:rPr>
                  <a:t>01</a:t>
                </a:r>
                <a:endParaRPr lang="zh-CN" altLang="en-US" sz="2135" b="1">
                  <a:solidFill>
                    <a:schemeClr val="bg1"/>
                  </a:solidFill>
                  <a:cs typeface="+mn-ea"/>
                  <a:sym typeface="+mn-lt"/>
                </a:endParaRPr>
              </a:p>
            </p:txBody>
          </p:sp>
        </p:grpSp>
        <p:grpSp>
          <p:nvGrpSpPr>
            <p:cNvPr id="38" name="组合 37">
              <a:extLst>
                <a:ext uri="{FF2B5EF4-FFF2-40B4-BE49-F238E27FC236}">
                  <a16:creationId xmlns:a16="http://schemas.microsoft.com/office/drawing/2014/main" id="{CD0DF8D5-99D3-B791-E809-37F98EBA1785}"/>
                </a:ext>
              </a:extLst>
            </p:cNvPr>
            <p:cNvGrpSpPr/>
            <p:nvPr/>
          </p:nvGrpSpPr>
          <p:grpSpPr>
            <a:xfrm>
              <a:off x="1500304" y="3176738"/>
              <a:ext cx="672074" cy="672075"/>
              <a:chOff x="1500304" y="3032327"/>
              <a:chExt cx="672074" cy="672075"/>
            </a:xfrm>
          </p:grpSpPr>
          <p:sp>
            <p:nvSpPr>
              <p:cNvPr id="55" name="powerpoint template design by DAJU_PPT正版来源小红书大橘PPT微信DAJU_PPT请勿抄袭搬运！盗版必究！-8">
                <a:extLst>
                  <a:ext uri="{FF2B5EF4-FFF2-40B4-BE49-F238E27FC236}">
                    <a16:creationId xmlns:a16="http://schemas.microsoft.com/office/drawing/2014/main" id="{71039A9F-B43D-0BC0-6AF8-4A6CE2D0AC25}"/>
                  </a:ext>
                </a:extLst>
              </p:cNvPr>
              <p:cNvSpPr/>
              <p:nvPr/>
            </p:nvSpPr>
            <p:spPr>
              <a:xfrm>
                <a:off x="1500304" y="3032327"/>
                <a:ext cx="672074" cy="67207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6" name="powerpoint template design by DAJU_PPT正版来源小红书大橘PPT微信DAJU_PPT请勿抄袭搬运！盗版必究！-9">
                <a:extLst>
                  <a:ext uri="{FF2B5EF4-FFF2-40B4-BE49-F238E27FC236}">
                    <a16:creationId xmlns:a16="http://schemas.microsoft.com/office/drawing/2014/main" id="{57173ABB-E76F-16BC-5A2D-88A5BBE9B270}"/>
                  </a:ext>
                </a:extLst>
              </p:cNvPr>
              <p:cNvSpPr txBox="1"/>
              <p:nvPr/>
            </p:nvSpPr>
            <p:spPr>
              <a:xfrm>
                <a:off x="1591723" y="3167580"/>
                <a:ext cx="489236" cy="420884"/>
              </a:xfrm>
              <a:prstGeom prst="rect">
                <a:avLst/>
              </a:prstGeom>
              <a:noFill/>
            </p:spPr>
            <p:txBody>
              <a:bodyPr wrap="none" rtlCol="0">
                <a:spAutoFit/>
              </a:bodyPr>
              <a:lstStyle/>
              <a:p>
                <a:pPr algn="ctr"/>
                <a:r>
                  <a:rPr lang="en-US" altLang="zh-CN" sz="2135" b="1" dirty="0">
                    <a:solidFill>
                      <a:schemeClr val="bg1"/>
                    </a:solidFill>
                    <a:cs typeface="+mn-ea"/>
                    <a:sym typeface="+mn-lt"/>
                  </a:rPr>
                  <a:t>02</a:t>
                </a:r>
                <a:endParaRPr lang="zh-CN" altLang="en-US" sz="2135" b="1" dirty="0">
                  <a:solidFill>
                    <a:schemeClr val="bg1"/>
                  </a:solidFill>
                  <a:cs typeface="+mn-ea"/>
                  <a:sym typeface="+mn-lt"/>
                </a:endParaRPr>
              </a:p>
            </p:txBody>
          </p:sp>
        </p:grpSp>
        <p:sp>
          <p:nvSpPr>
            <p:cNvPr id="52" name="powerpoint template design by DAJU_PPT正版来源小红书大橘PPT微信DAJU_PPT请勿抄袭搬运！盗版必究！-15">
              <a:extLst>
                <a:ext uri="{FF2B5EF4-FFF2-40B4-BE49-F238E27FC236}">
                  <a16:creationId xmlns:a16="http://schemas.microsoft.com/office/drawing/2014/main" id="{6BD0C7F7-3A48-7C48-51BF-96C9C24CF743}"/>
                </a:ext>
              </a:extLst>
            </p:cNvPr>
            <p:cNvSpPr txBox="1"/>
            <p:nvPr/>
          </p:nvSpPr>
          <p:spPr>
            <a:xfrm>
              <a:off x="2374055" y="5697030"/>
              <a:ext cx="2298067" cy="307777"/>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endParaRPr lang="zh-CN" altLang="en-US" dirty="0">
                <a:solidFill>
                  <a:schemeClr val="bg1"/>
                </a:solidFill>
                <a:latin typeface="+mn-lt"/>
                <a:ea typeface="+mn-ea"/>
                <a:cs typeface="+mn-ea"/>
                <a:sym typeface="+mn-lt"/>
              </a:endParaRPr>
            </a:p>
          </p:txBody>
        </p:sp>
      </p:grpSp>
      <p:sp>
        <p:nvSpPr>
          <p:cNvPr id="64" name="文本框 63">
            <a:extLst>
              <a:ext uri="{FF2B5EF4-FFF2-40B4-BE49-F238E27FC236}">
                <a16:creationId xmlns:a16="http://schemas.microsoft.com/office/drawing/2014/main" id="{F6E814E7-BE45-CEEB-8CF7-A0982FE0F1F9}"/>
              </a:ext>
            </a:extLst>
          </p:cNvPr>
          <p:cNvSpPr txBox="1"/>
          <p:nvPr/>
        </p:nvSpPr>
        <p:spPr>
          <a:xfrm>
            <a:off x="1424387" y="2632140"/>
            <a:ext cx="6096000" cy="646331"/>
          </a:xfrm>
          <a:prstGeom prst="rect">
            <a:avLst/>
          </a:prstGeom>
          <a:noFill/>
        </p:spPr>
        <p:txBody>
          <a:bodyPr wrap="square">
            <a:spAutoFit/>
          </a:bodyPr>
          <a:lstStyle/>
          <a:p>
            <a:r>
              <a:rPr lang="fr-FR" dirty="0"/>
              <a:t>Traitement du signal numérique pour extraire les notes d'une chanson</a:t>
            </a:r>
          </a:p>
        </p:txBody>
      </p:sp>
      <p:sp>
        <p:nvSpPr>
          <p:cNvPr id="66" name="文本框 65">
            <a:extLst>
              <a:ext uri="{FF2B5EF4-FFF2-40B4-BE49-F238E27FC236}">
                <a16:creationId xmlns:a16="http://schemas.microsoft.com/office/drawing/2014/main" id="{A237E0C7-06BE-6EEF-48C1-5577EEDB4FCF}"/>
              </a:ext>
            </a:extLst>
          </p:cNvPr>
          <p:cNvSpPr txBox="1"/>
          <p:nvPr/>
        </p:nvSpPr>
        <p:spPr>
          <a:xfrm>
            <a:off x="1492214" y="3579530"/>
            <a:ext cx="6096000" cy="369332"/>
          </a:xfrm>
          <a:prstGeom prst="rect">
            <a:avLst/>
          </a:prstGeom>
          <a:noFill/>
        </p:spPr>
        <p:txBody>
          <a:bodyPr wrap="square">
            <a:spAutoFit/>
          </a:bodyPr>
          <a:lstStyle/>
          <a:p>
            <a:r>
              <a:rPr lang="fr-FR" dirty="0"/>
              <a:t>Vocoder des Minions</a:t>
            </a:r>
          </a:p>
        </p:txBody>
      </p:sp>
    </p:spTree>
    <p:extLst>
      <p:ext uri="{BB962C8B-B14F-4D97-AF65-F5344CB8AC3E}">
        <p14:creationId xmlns:p14="http://schemas.microsoft.com/office/powerpoint/2010/main" val="24762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8C5F-0F46-42EE-4518-F8A73634784B}"/>
            </a:ext>
          </a:extLst>
        </p:cNvPr>
        <p:cNvGrpSpPr/>
        <p:nvPr/>
      </p:nvGrpSpPr>
      <p:grpSpPr>
        <a:xfrm>
          <a:off x="0" y="0"/>
          <a:ext cx="0" cy="0"/>
          <a:chOff x="0" y="0"/>
          <a:chExt cx="0" cy="0"/>
        </a:xfrm>
      </p:grpSpPr>
      <p:sp>
        <p:nvSpPr>
          <p:cNvPr id="27" name="矩形 4">
            <a:extLst>
              <a:ext uri="{FF2B5EF4-FFF2-40B4-BE49-F238E27FC236}">
                <a16:creationId xmlns:a16="http://schemas.microsoft.com/office/drawing/2014/main" id="{B43D34F2-353D-0F36-2049-2B6ED5BE3184}"/>
              </a:ext>
            </a:extLst>
          </p:cNvPr>
          <p:cNvSpPr/>
          <p:nvPr/>
        </p:nvSpPr>
        <p:spPr>
          <a:xfrm>
            <a:off x="0" y="-15158"/>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a:cs typeface="+mn-ea"/>
              <a:sym typeface="+mn-lt"/>
            </a:endParaRPr>
          </a:p>
        </p:txBody>
      </p:sp>
      <p:cxnSp>
        <p:nvCxnSpPr>
          <p:cNvPr id="16" name="powerpoint template design by DAJU_PPT正版来源小红书大橘PPT微信DAJU_PPT请勿抄袭搬运！盗版必究！">
            <a:extLst>
              <a:ext uri="{FF2B5EF4-FFF2-40B4-BE49-F238E27FC236}">
                <a16:creationId xmlns:a16="http://schemas.microsoft.com/office/drawing/2014/main" id="{5B1B0E24-8F75-AF10-2F91-C4E2219423D7}"/>
              </a:ext>
            </a:extLst>
          </p:cNvPr>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EB2EBA-518E-BCFB-627E-1C299DDA1B66}"/>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0CE515C1-A95A-DEB3-3F54-1BDC6C045F43}"/>
              </a:ext>
            </a:extLst>
          </p:cNvPr>
          <p:cNvSpPr/>
          <p:nvPr/>
        </p:nvSpPr>
        <p:spPr>
          <a:xfrm>
            <a:off x="10215063"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10" name="TextBox 6">
            <a:extLst>
              <a:ext uri="{FF2B5EF4-FFF2-40B4-BE49-F238E27FC236}">
                <a16:creationId xmlns:a16="http://schemas.microsoft.com/office/drawing/2014/main" id="{96374946-D4B1-14F1-67B6-52BE1605C13E}"/>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fr-FR" altLang="zh-CN" b="0" dirty="0">
                <a:solidFill>
                  <a:schemeClr val="tx1">
                    <a:lumMod val="50000"/>
                    <a:lumOff val="50000"/>
                  </a:schemeClr>
                </a:solidFill>
                <a:latin typeface="Times New Roman" panose="02020603050405020304" pitchFamily="18" charset="0"/>
                <a:cs typeface="Times New Roman" panose="02020603050405020304" pitchFamily="18" charset="0"/>
                <a:sym typeface="+mn-lt"/>
              </a:rPr>
              <a:t>Introduction</a:t>
            </a:r>
            <a:endParaRPr lang="zh-CN" altLang="en-US" dirty="0">
              <a:latin typeface="Times New Roman" panose="02020603050405020304" pitchFamily="18" charset="0"/>
              <a:cs typeface="Times New Roman" panose="02020603050405020304" pitchFamily="18" charset="0"/>
              <a:sym typeface="+mn-lt"/>
            </a:endParaRPr>
          </a:p>
        </p:txBody>
      </p:sp>
      <p:sp>
        <p:nvSpPr>
          <p:cNvPr id="11" name="TextBox 7">
            <a:extLst>
              <a:ext uri="{FF2B5EF4-FFF2-40B4-BE49-F238E27FC236}">
                <a16:creationId xmlns:a16="http://schemas.microsoft.com/office/drawing/2014/main" id="{4F0A2D77-AD7D-1326-839D-88C4FA3D7E95}"/>
              </a:ext>
            </a:extLst>
          </p:cNvPr>
          <p:cNvSpPr txBox="1"/>
          <p:nvPr/>
        </p:nvSpPr>
        <p:spPr>
          <a:xfrm>
            <a:off x="4921708" y="92794"/>
            <a:ext cx="1769430" cy="589380"/>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p:txBody>
      </p:sp>
      <p:sp>
        <p:nvSpPr>
          <p:cNvPr id="12" name="TextBox 9">
            <a:extLst>
              <a:ext uri="{FF2B5EF4-FFF2-40B4-BE49-F238E27FC236}">
                <a16:creationId xmlns:a16="http://schemas.microsoft.com/office/drawing/2014/main" id="{078848B6-6633-455C-3C47-41246FFC1CBD}"/>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p>
        </p:txBody>
      </p:sp>
      <p:sp>
        <p:nvSpPr>
          <p:cNvPr id="13" name="TextBox 10">
            <a:extLst>
              <a:ext uri="{FF2B5EF4-FFF2-40B4-BE49-F238E27FC236}">
                <a16:creationId xmlns:a16="http://schemas.microsoft.com/office/drawing/2014/main" id="{D147C332-A805-85BB-6530-956DF473B410}"/>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4" name="TextBox 11">
            <a:extLst>
              <a:ext uri="{FF2B5EF4-FFF2-40B4-BE49-F238E27FC236}">
                <a16:creationId xmlns:a16="http://schemas.microsoft.com/office/drawing/2014/main" id="{61ED9452-4EA0-49E8-A579-6B6ED7840F29}"/>
              </a:ext>
            </a:extLst>
          </p:cNvPr>
          <p:cNvSpPr txBox="1"/>
          <p:nvPr/>
        </p:nvSpPr>
        <p:spPr>
          <a:xfrm>
            <a:off x="10210086" y="0"/>
            <a:ext cx="1769430" cy="1020267"/>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sz="2000" dirty="0">
                <a:sym typeface="+mn-lt"/>
              </a:rPr>
              <a:t>Conclusion et Perspectives</a:t>
            </a:r>
          </a:p>
          <a:p>
            <a:endParaRPr lang="fr-FR" altLang="zh-CN" sz="2000" dirty="0">
              <a:sym typeface="+mn-lt"/>
            </a:endParaRPr>
          </a:p>
        </p:txBody>
      </p:sp>
      <p:cxnSp>
        <p:nvCxnSpPr>
          <p:cNvPr id="15" name="直接连接符 14">
            <a:extLst>
              <a:ext uri="{FF2B5EF4-FFF2-40B4-BE49-F238E27FC236}">
                <a16:creationId xmlns:a16="http://schemas.microsoft.com/office/drawing/2014/main" id="{8153A4B5-BE9C-7CEB-E6CB-50B4457460DC}"/>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97B7C9C-0EC0-85B0-4343-350D2BA29355}"/>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灯片编号占位符 21">
            <a:extLst>
              <a:ext uri="{FF2B5EF4-FFF2-40B4-BE49-F238E27FC236}">
                <a16:creationId xmlns:a16="http://schemas.microsoft.com/office/drawing/2014/main" id="{B4247B7C-E489-88E1-8363-F6A99EE183B4}"/>
              </a:ext>
            </a:extLst>
          </p:cNvPr>
          <p:cNvSpPr>
            <a:spLocks noGrp="1"/>
          </p:cNvSpPr>
          <p:nvPr>
            <p:ph type="sldNum" sz="quarter" idx="12"/>
          </p:nvPr>
        </p:nvSpPr>
        <p:spPr/>
        <p:txBody>
          <a:bodyPr/>
          <a:lstStyle/>
          <a:p>
            <a:fld id="{A8537B7A-7510-410A-AA53-45D600DA0276}" type="slidenum">
              <a:rPr lang="zh-CN" altLang="en-US" smtClean="0"/>
              <a:t>25</a:t>
            </a:fld>
            <a:endParaRPr lang="zh-CN" altLang="en-US"/>
          </a:p>
        </p:txBody>
      </p:sp>
      <p:sp>
        <p:nvSpPr>
          <p:cNvPr id="3" name="文本框 2">
            <a:extLst>
              <a:ext uri="{FF2B5EF4-FFF2-40B4-BE49-F238E27FC236}">
                <a16:creationId xmlns:a16="http://schemas.microsoft.com/office/drawing/2014/main" id="{7D2B9116-249B-1C78-298E-47A0699D4A3A}"/>
              </a:ext>
            </a:extLst>
          </p:cNvPr>
          <p:cNvSpPr txBox="1"/>
          <p:nvPr/>
        </p:nvSpPr>
        <p:spPr>
          <a:xfrm>
            <a:off x="175260" y="1309122"/>
            <a:ext cx="10340340" cy="5509200"/>
          </a:xfrm>
          <a:prstGeom prst="rect">
            <a:avLst/>
          </a:prstGeom>
          <a:noFill/>
        </p:spPr>
        <p:txBody>
          <a:bodyPr wrap="square">
            <a:spAutoFit/>
          </a:bodyPr>
          <a:lstStyle/>
          <a:p>
            <a:pPr rtl="0" fontAlgn="base"/>
            <a:r>
              <a:rPr lang="fr-FR" b="0" i="0" u="none" strike="noStrike" dirty="0">
                <a:solidFill>
                  <a:srgbClr val="000000"/>
                </a:solidFill>
                <a:effectLst/>
                <a:latin typeface="Times New Roman" panose="02020603050405020304" pitchFamily="18" charset="0"/>
                <a:cs typeface="Times New Roman" panose="02020603050405020304" pitchFamily="18" charset="0"/>
              </a:rPr>
              <a:t>Comprendre les FFT et le fenêtrage</a:t>
            </a:r>
          </a:p>
          <a:p>
            <a:pPr rtl="0"/>
            <a:r>
              <a:rPr lang="fr-FR" b="1" i="0" u="sng" strike="noStrike" dirty="0">
                <a:solidFill>
                  <a:srgbClr val="1155CC"/>
                </a:solidFill>
                <a:effectLst/>
                <a:latin typeface="Times New Roman" panose="02020603050405020304" pitchFamily="18" charset="0"/>
                <a:cs typeface="Times New Roman" panose="02020603050405020304" pitchFamily="18" charset="0"/>
                <a:hlinkClick r:id="rId3"/>
              </a:rPr>
              <a:t>https://www.ni.com/fr/shop/data-acquisition/measurement-fundamentals/analog-fundamentals/understanding-ffts-and-windowing.html?srsltid=AfmBOopBWhLShDO_YZ-DMjzv7Chnme4HsNM5h0T29aX9Yk_rM9ofcjfG</a:t>
            </a:r>
            <a:endParaRPr lang="fr-FR" sz="1400" b="0" dirty="0">
              <a:effectLst/>
              <a:latin typeface="Times New Roman" panose="02020603050405020304" pitchFamily="18" charset="0"/>
              <a:cs typeface="Times New Roman" panose="02020603050405020304" pitchFamily="18" charset="0"/>
            </a:endParaRPr>
          </a:p>
          <a:p>
            <a:pPr rtl="0" fontAlgn="base"/>
            <a:br>
              <a:rPr lang="fr-FR" sz="1400" b="0" dirty="0">
                <a:effectLst/>
                <a:latin typeface="Times New Roman" panose="02020603050405020304" pitchFamily="18" charset="0"/>
                <a:cs typeface="Times New Roman" panose="02020603050405020304" pitchFamily="18" charset="0"/>
              </a:rPr>
            </a:br>
            <a:r>
              <a:rPr lang="fr-FR" b="0" i="0" u="none" strike="noStrike" dirty="0">
                <a:solidFill>
                  <a:srgbClr val="000000"/>
                </a:solidFill>
                <a:effectLst/>
                <a:latin typeface="Times New Roman" panose="02020603050405020304" pitchFamily="18" charset="0"/>
                <a:cs typeface="Times New Roman" panose="02020603050405020304" pitchFamily="18" charset="0"/>
              </a:rPr>
              <a:t>Installer la bibliothèque FFTW</a:t>
            </a:r>
          </a:p>
          <a:p>
            <a:pPr rtl="0"/>
            <a:r>
              <a:rPr lang="fr-FR" b="1" i="0" u="sng" strike="noStrike" dirty="0">
                <a:solidFill>
                  <a:srgbClr val="1155CC"/>
                </a:solidFill>
                <a:effectLst/>
                <a:latin typeface="Times New Roman" panose="02020603050405020304" pitchFamily="18" charset="0"/>
                <a:cs typeface="Times New Roman" panose="02020603050405020304" pitchFamily="18" charset="0"/>
                <a:hlinkClick r:id="rId4"/>
              </a:rPr>
              <a:t>https://blog.csdn.net/qq_38967414/article/details/133873064</a:t>
            </a:r>
            <a:endParaRPr lang="fr-FR" sz="1400" b="0" dirty="0">
              <a:effectLst/>
              <a:latin typeface="Times New Roman" panose="02020603050405020304" pitchFamily="18" charset="0"/>
              <a:cs typeface="Times New Roman" panose="02020603050405020304" pitchFamily="18" charset="0"/>
            </a:endParaRPr>
          </a:p>
          <a:p>
            <a:pPr rtl="0" fontAlgn="base"/>
            <a:br>
              <a:rPr lang="fr-FR" sz="1400" b="0" dirty="0">
                <a:effectLst/>
                <a:latin typeface="Times New Roman" panose="02020603050405020304" pitchFamily="18" charset="0"/>
                <a:cs typeface="Times New Roman" panose="02020603050405020304" pitchFamily="18" charset="0"/>
              </a:rPr>
            </a:br>
            <a:r>
              <a:rPr lang="fr-FR" b="0" i="0" u="none" strike="noStrike" dirty="0">
                <a:solidFill>
                  <a:srgbClr val="000000"/>
                </a:solidFill>
                <a:effectLst/>
                <a:latin typeface="Times New Roman" panose="02020603050405020304" pitchFamily="18" charset="0"/>
                <a:cs typeface="Times New Roman" panose="02020603050405020304" pitchFamily="18" charset="0"/>
              </a:rPr>
              <a:t>Traitement du signal audio</a:t>
            </a:r>
          </a:p>
          <a:p>
            <a:pPr rtl="0"/>
            <a:r>
              <a:rPr lang="fr-FR" b="1" i="0" u="sng" strike="noStrike" dirty="0">
                <a:solidFill>
                  <a:srgbClr val="1155CC"/>
                </a:solidFill>
                <a:effectLst/>
                <a:latin typeface="Times New Roman" panose="02020603050405020304" pitchFamily="18" charset="0"/>
                <a:cs typeface="Times New Roman" panose="02020603050405020304" pitchFamily="18" charset="0"/>
                <a:hlinkClick r:id="rId5"/>
              </a:rPr>
              <a:t>https://www.bilibili.com/video/BV1MW4y1G7FW/?spm_id_from=333.337.search-card.all.click&amp;vd_source=d5c7c76442d3558576900c6c7df964fd</a:t>
            </a:r>
            <a:endParaRPr lang="fr-FR" sz="1400" b="0" dirty="0">
              <a:effectLst/>
              <a:latin typeface="Times New Roman" panose="02020603050405020304" pitchFamily="18" charset="0"/>
              <a:cs typeface="Times New Roman" panose="02020603050405020304" pitchFamily="18" charset="0"/>
            </a:endParaRPr>
          </a:p>
          <a:p>
            <a:pPr rtl="0" fontAlgn="base"/>
            <a:br>
              <a:rPr lang="fr-FR" b="0" dirty="0">
                <a:effectLst/>
                <a:latin typeface="Times New Roman" panose="02020603050405020304" pitchFamily="18" charset="0"/>
                <a:cs typeface="Times New Roman" panose="02020603050405020304" pitchFamily="18" charset="0"/>
              </a:rPr>
            </a:br>
            <a:r>
              <a:rPr lang="fr-FR" b="0" i="0" u="none" strike="noStrike" dirty="0">
                <a:solidFill>
                  <a:srgbClr val="000000"/>
                </a:solidFill>
                <a:effectLst/>
                <a:latin typeface="Times New Roman" panose="02020603050405020304" pitchFamily="18" charset="0"/>
                <a:cs typeface="Times New Roman" panose="02020603050405020304" pitchFamily="18" charset="0"/>
              </a:rPr>
              <a:t>Interface</a:t>
            </a:r>
          </a:p>
          <a:p>
            <a:pPr rtl="0"/>
            <a:r>
              <a:rPr lang="fr-FR" b="1" i="0" u="sng" strike="noStrike" dirty="0">
                <a:solidFill>
                  <a:srgbClr val="1155CC"/>
                </a:solidFill>
                <a:effectLst/>
                <a:latin typeface="Times New Roman" panose="02020603050405020304" pitchFamily="18" charset="0"/>
                <a:cs typeface="Times New Roman" panose="02020603050405020304" pitchFamily="18" charset="0"/>
                <a:hlinkClick r:id="rId6"/>
              </a:rPr>
              <a:t>https://realpython.com/python-gui-tkinter/</a:t>
            </a:r>
            <a:endParaRPr lang="fr-FR" b="1" i="0" u="sng" strike="noStrike" dirty="0">
              <a:solidFill>
                <a:srgbClr val="1155CC"/>
              </a:solidFill>
              <a:effectLst/>
              <a:latin typeface="Times New Roman" panose="02020603050405020304" pitchFamily="18" charset="0"/>
              <a:cs typeface="Times New Roman" panose="02020603050405020304" pitchFamily="18" charset="0"/>
            </a:endParaRPr>
          </a:p>
          <a:p>
            <a:pPr rtl="0"/>
            <a:endParaRPr lang="fr-FR" u="sng" dirty="0">
              <a:solidFill>
                <a:srgbClr val="1155CC"/>
              </a:solidFill>
              <a:latin typeface="Times New Roman" panose="02020603050405020304" pitchFamily="18" charset="0"/>
              <a:cs typeface="Times New Roman" panose="02020603050405020304" pitchFamily="18" charset="0"/>
            </a:endParaRPr>
          </a:p>
          <a:p>
            <a:pPr rtl="0"/>
            <a:r>
              <a:rPr lang="fr-FR" b="0" dirty="0">
                <a:effectLst/>
                <a:latin typeface="Times New Roman" panose="02020603050405020304" pitchFamily="18" charset="0"/>
                <a:cs typeface="Times New Roman" panose="02020603050405020304" pitchFamily="18" charset="0"/>
              </a:rPr>
              <a:t>DFT,FFT…</a:t>
            </a:r>
          </a:p>
          <a:p>
            <a:pPr rtl="0"/>
            <a:r>
              <a:rPr lang="fr-FR" b="1" dirty="0">
                <a:effectLst/>
                <a:latin typeface="Times New Roman" panose="02020603050405020304" pitchFamily="18" charset="0"/>
                <a:cs typeface="Times New Roman" panose="02020603050405020304" pitchFamily="18" charset="0"/>
                <a:hlinkClick r:id="rId7"/>
              </a:rPr>
              <a:t>https://blog.csdn.net/shouwangyunkai666/article/details/102483272</a:t>
            </a:r>
            <a:endParaRPr lang="fr-FR" b="1" dirty="0">
              <a:latin typeface="Times New Roman" panose="02020603050405020304" pitchFamily="18" charset="0"/>
              <a:cs typeface="Times New Roman" panose="02020603050405020304" pitchFamily="18" charset="0"/>
            </a:endParaRPr>
          </a:p>
          <a:p>
            <a:pPr rtl="0"/>
            <a:endParaRPr lang="fr-FR" b="0" dirty="0">
              <a:effectLst/>
              <a:latin typeface="Times New Roman" panose="02020603050405020304" pitchFamily="18" charset="0"/>
              <a:cs typeface="Times New Roman" panose="02020603050405020304" pitchFamily="18" charset="0"/>
            </a:endParaRPr>
          </a:p>
          <a:p>
            <a:pPr rtl="0"/>
            <a:r>
              <a:rPr lang="fr-FR" b="0" dirty="0">
                <a:effectLst/>
                <a:latin typeface="Times New Roman" panose="02020603050405020304" pitchFamily="18" charset="0"/>
                <a:cs typeface="Times New Roman" panose="02020603050405020304" pitchFamily="18" charset="0"/>
              </a:rPr>
              <a:t>Filtrage butterworth</a:t>
            </a:r>
          </a:p>
          <a:p>
            <a:pPr rtl="0"/>
            <a:r>
              <a:rPr lang="fr-FR" b="1" dirty="0">
                <a:effectLst/>
                <a:latin typeface="Times New Roman" panose="02020603050405020304" pitchFamily="18" charset="0"/>
                <a:cs typeface="Times New Roman" panose="02020603050405020304" pitchFamily="18" charset="0"/>
                <a:hlinkClick r:id="rId8"/>
              </a:rPr>
              <a:t>https://blog.csdn.net/qq_17119267/article/details/103040790</a:t>
            </a:r>
            <a:endParaRPr lang="fr-FR" b="1" dirty="0">
              <a:latin typeface="Times New Roman" panose="02020603050405020304" pitchFamily="18" charset="0"/>
              <a:cs typeface="Times New Roman" panose="02020603050405020304" pitchFamily="18" charset="0"/>
            </a:endParaRPr>
          </a:p>
        </p:txBody>
      </p:sp>
      <p:cxnSp>
        <p:nvCxnSpPr>
          <p:cNvPr id="4" name="powerpoint template design by DAJU_PPT正版来源小红书大橘PPT微信DAJU_PPT请勿抄袭搬运！盗版必究！">
            <a:extLst>
              <a:ext uri="{FF2B5EF4-FFF2-40B4-BE49-F238E27FC236}">
                <a16:creationId xmlns:a16="http://schemas.microsoft.com/office/drawing/2014/main" id="{799C33E8-0B3D-5EDD-6FE3-E77471179F1E}"/>
              </a:ext>
            </a:extLst>
          </p:cNvPr>
          <p:cNvCxnSpPr/>
          <p:nvPr/>
        </p:nvCxnSpPr>
        <p:spPr>
          <a:xfrm>
            <a:off x="273352" y="1319823"/>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powerpoint template design by DAJU_PPT正版来源小红书大橘PPT微信DAJU_PPT请勿抄袭搬运！盗版必究！">
            <a:extLst>
              <a:ext uri="{FF2B5EF4-FFF2-40B4-BE49-F238E27FC236}">
                <a16:creationId xmlns:a16="http://schemas.microsoft.com/office/drawing/2014/main" id="{33F724CC-1B05-DF36-2282-9EE5A6004228}"/>
              </a:ext>
            </a:extLst>
          </p:cNvPr>
          <p:cNvSpPr txBox="1"/>
          <p:nvPr/>
        </p:nvSpPr>
        <p:spPr>
          <a:xfrm>
            <a:off x="321180" y="899951"/>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5.2 </a:t>
            </a:r>
            <a:r>
              <a:rPr lang="fr-FR" altLang="zh-CN" dirty="0">
                <a:latin typeface="Times New Roman" panose="02020603050405020304" pitchFamily="18" charset="0"/>
                <a:cs typeface="Times New Roman" panose="02020603050405020304" pitchFamily="18" charset="0"/>
                <a:sym typeface="+mn-lt"/>
              </a:rPr>
              <a:t>Références</a:t>
            </a:r>
            <a:endParaRPr lang="zh-CN" altLang="en-US"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91713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owerpoint template design by DAJU_PPT正版来源小红书大橘PPT微信DAJU_PPT请勿抄袭搬运！盗版必究！"/>
          <p:cNvSpPr txBox="1"/>
          <p:nvPr/>
        </p:nvSpPr>
        <p:spPr>
          <a:xfrm>
            <a:off x="1511808" y="2715593"/>
            <a:ext cx="9499092" cy="1015663"/>
          </a:xfrm>
          <a:prstGeom prst="rect">
            <a:avLst/>
          </a:prstGeom>
          <a:noFill/>
        </p:spPr>
        <p:txBody>
          <a:bodyPr wrap="square" rtlCol="0">
            <a:spAutoFit/>
          </a:bodyPr>
          <a:lstStyle/>
          <a:p>
            <a:pPr algn="ctr"/>
            <a:r>
              <a:rPr lang="fr-FR" altLang="zh-CN" sz="6000" b="1" spc="600" dirty="0">
                <a:solidFill>
                  <a:schemeClr val="bg1"/>
                </a:solidFill>
                <a:cs typeface="+mn-ea"/>
                <a:sym typeface="+mn-lt"/>
              </a:rPr>
              <a:t>Merci votre attention</a:t>
            </a:r>
            <a:endParaRPr lang="zh-CN" altLang="en-US" sz="6000" b="1" spc="600" dirty="0">
              <a:solidFill>
                <a:schemeClr val="bg1"/>
              </a:solidFill>
              <a:cs typeface="+mn-ea"/>
              <a:sym typeface="+mn-lt"/>
            </a:endParaRPr>
          </a:p>
        </p:txBody>
      </p:sp>
      <p:sp>
        <p:nvSpPr>
          <p:cNvPr id="16" name="powerpoint template design by DAJU_PPT正版来源小红书大橘PPT微信DAJU_PPT请勿抄袭搬运！盗版必究！"/>
          <p:cNvSpPr txBox="1"/>
          <p:nvPr/>
        </p:nvSpPr>
        <p:spPr>
          <a:xfrm>
            <a:off x="2565806" y="3661938"/>
            <a:ext cx="7060388" cy="46164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charset="-122"/>
                <a:ea typeface="微软雅黑" panose="020B0503020204020204" charset="-122"/>
              </a:defRPr>
            </a:lvl1pPr>
          </a:lstStyle>
          <a:p>
            <a:pPr algn="ctr"/>
            <a:r>
              <a:rPr lang="en-US" altLang="zh-CN" sz="2400" b="1" spc="300" dirty="0">
                <a:latin typeface="+mn-lt"/>
                <a:ea typeface="+mn-ea"/>
                <a:cs typeface="+mn-ea"/>
                <a:sym typeface="+mn-lt"/>
              </a:rPr>
              <a:t>Thanks for watching</a:t>
            </a:r>
          </a:p>
        </p:txBody>
      </p:sp>
      <p:sp>
        <p:nvSpPr>
          <p:cNvPr id="4" name="灯片编号占位符 3"/>
          <p:cNvSpPr>
            <a:spLocks noGrp="1"/>
          </p:cNvSpPr>
          <p:nvPr>
            <p:ph type="sldNum" sz="quarter" idx="12"/>
          </p:nvPr>
        </p:nvSpPr>
        <p:spPr/>
        <p:txBody>
          <a:bodyPr/>
          <a:lstStyle/>
          <a:p>
            <a:fld id="{A8537B7A-7510-410A-AA53-45D600DA0276}" type="slidenum">
              <a:rPr lang="zh-CN" altLang="en-US" smtClean="0"/>
              <a:t>26</a:t>
            </a:fld>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a:solidFill>
                  <a:schemeClr val="accent1"/>
                </a:solidFill>
                <a:cs typeface="+mn-ea"/>
                <a:sym typeface="+mn-lt"/>
              </a:rPr>
              <a:t>Part.01</a:t>
            </a:r>
          </a:p>
        </p:txBody>
      </p:sp>
      <p:grpSp>
        <p:nvGrpSpPr>
          <p:cNvPr id="23" name="powerpoint template design by DAJU_PPT正版来源小红书大橘PPT微信DAJU_PPT请勿抄袭搬运！盗版必究！"/>
          <p:cNvGrpSpPr/>
          <p:nvPr/>
        </p:nvGrpSpPr>
        <p:grpSpPr>
          <a:xfrm>
            <a:off x="3327401" y="2763244"/>
            <a:ext cx="5537198" cy="981972"/>
            <a:chOff x="3327401" y="2861512"/>
            <a:chExt cx="5537198" cy="98197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fr-FR" altLang="zh-CN" sz="5400" b="1" spc="600" dirty="0">
                  <a:solidFill>
                    <a:schemeClr val="bg1"/>
                  </a:solidFill>
                  <a:cs typeface="+mn-ea"/>
                  <a:sym typeface="+mn-lt"/>
                </a:rPr>
                <a:t>Introduction</a:t>
              </a:r>
              <a:endParaRPr lang="zh-CN" altLang="en-US" sz="5400" b="1" spc="600" dirty="0">
                <a:solidFill>
                  <a:schemeClr val="bg1"/>
                </a:solidFill>
                <a:cs typeface="+mn-ea"/>
                <a:sym typeface="+mn-lt"/>
              </a:endParaRPr>
            </a:p>
          </p:txBody>
        </p:sp>
        <p:cxnSp>
          <p:nvCxnSpPr>
            <p:cNvPr id="4" name="powerpoint template design by DAJU_PPT正版来源小红书大橘PPT微信DAJU_PPT请勿抄袭搬运！盗版必究！-3"/>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A8537B7A-7510-410A-AA53-45D600DA0276}"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
            <a:extLst>
              <a:ext uri="{FF2B5EF4-FFF2-40B4-BE49-F238E27FC236}">
                <a16:creationId xmlns:a16="http://schemas.microsoft.com/office/drawing/2014/main" id="{5E64B558-650D-239E-0EB7-0119DB478945}"/>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1.1 </a:t>
            </a:r>
            <a:r>
              <a:rPr lang="fr-FR" altLang="zh-CN" dirty="0">
                <a:latin typeface="Times New Roman" panose="02020603050405020304" pitchFamily="18" charset="0"/>
                <a:cs typeface="Times New Roman" panose="02020603050405020304" pitchFamily="18" charset="0"/>
                <a:sym typeface="+mn-lt"/>
              </a:rPr>
              <a:t>Traitement du signal audio</a:t>
            </a:r>
            <a:endParaRPr lang="zh-CN" altLang="en-US" dirty="0">
              <a:latin typeface="Times New Roman" panose="02020603050405020304" pitchFamily="18" charset="0"/>
              <a:cs typeface="Times New Roman" panose="02020603050405020304" pitchFamily="18" charset="0"/>
              <a:sym typeface="+mn-lt"/>
            </a:endParaRPr>
          </a:p>
        </p:txBody>
      </p:sp>
      <p:grpSp>
        <p:nvGrpSpPr>
          <p:cNvPr id="2" name="powerpoint template design by DAJU_PPT正版来源小红书大橘PPT微信DAJU_PPT请勿抄袭搬运！盗版必究！"/>
          <p:cNvGrpSpPr/>
          <p:nvPr/>
        </p:nvGrpSpPr>
        <p:grpSpPr>
          <a:xfrm>
            <a:off x="1226360" y="1694020"/>
            <a:ext cx="1283075" cy="4893164"/>
            <a:chOff x="1763643" y="1731147"/>
            <a:chExt cx="1283075" cy="4860235"/>
          </a:xfrm>
          <a:solidFill>
            <a:schemeClr val="bg1">
              <a:lumMod val="85000"/>
            </a:schemeClr>
          </a:solidFill>
        </p:grpSpPr>
        <p:sp>
          <p:nvSpPr>
            <p:cNvPr id="37" name="powerpoint template design by DAJU_PPT正版来源小红书大橘PPT微信DAJU_PPT请勿抄袭搬运！盗版必究！-1"/>
            <p:cNvSpPr/>
            <p:nvPr/>
          </p:nvSpPr>
          <p:spPr>
            <a:xfrm rot="5400000">
              <a:off x="1763643" y="173114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8" name="powerpoint template design by DAJU_PPT正版来源小红书大橘PPT微信DAJU_PPT请勿抄袭搬运！盗版必究！-2"/>
            <p:cNvSpPr/>
            <p:nvPr/>
          </p:nvSpPr>
          <p:spPr>
            <a:xfrm rot="16200000" flipH="1">
              <a:off x="1763643" y="2922916"/>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9" name="powerpoint template design by DAJU_PPT正版来源小红书大橘PPT微信DAJU_PPT请勿抄袭搬运！盗版必究！-3"/>
            <p:cNvSpPr/>
            <p:nvPr/>
          </p:nvSpPr>
          <p:spPr>
            <a:xfrm rot="5400000">
              <a:off x="1763643" y="4116538"/>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 name="powerpoint template design by DAJU_PPT正版来源小红书大橘PPT微信DAJU_PPT请勿抄袭搬运！盗版必究！-4"/>
            <p:cNvSpPr/>
            <p:nvPr/>
          </p:nvSpPr>
          <p:spPr>
            <a:xfrm rot="16200000" flipH="1">
              <a:off x="1763643" y="530830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41" name="powerpoint template design by DAJU_PPT正版来源小红书大橘PPT微信DAJU_PPT请勿抄袭搬运！盗版必究！"/>
          <p:cNvSpPr/>
          <p:nvPr/>
        </p:nvSpPr>
        <p:spPr>
          <a:xfrm>
            <a:off x="653459" y="1876580"/>
            <a:ext cx="1722452"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600" b="1" dirty="0">
                <a:cs typeface="+mn-ea"/>
                <a:sym typeface="+mn-lt"/>
              </a:rPr>
              <a:t>1940-1950</a:t>
            </a:r>
            <a:endParaRPr lang="zh-CN" altLang="en-US" sz="1600" b="1" dirty="0">
              <a:cs typeface="+mn-ea"/>
              <a:sym typeface="+mn-lt"/>
            </a:endParaRPr>
          </a:p>
        </p:txBody>
      </p:sp>
      <p:sp>
        <p:nvSpPr>
          <p:cNvPr id="42" name="powerpoint template design by DAJU_PPT正版来源小红书大橘PPT微信DAJU_PPT请勿抄袭搬运！盗版必究！"/>
          <p:cNvSpPr/>
          <p:nvPr/>
        </p:nvSpPr>
        <p:spPr>
          <a:xfrm>
            <a:off x="1358981" y="3054906"/>
            <a:ext cx="1722683"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1960-1970</a:t>
            </a:r>
            <a:endParaRPr lang="zh-CN" altLang="en-US" sz="1600" b="1" dirty="0">
              <a:cs typeface="+mn-ea"/>
              <a:sym typeface="+mn-lt"/>
            </a:endParaRPr>
          </a:p>
        </p:txBody>
      </p:sp>
      <p:sp>
        <p:nvSpPr>
          <p:cNvPr id="15" name="灯片编号占位符 14"/>
          <p:cNvSpPr>
            <a:spLocks noGrp="1"/>
          </p:cNvSpPr>
          <p:nvPr>
            <p:ph type="sldNum" sz="quarter" idx="12"/>
          </p:nvPr>
        </p:nvSpPr>
        <p:spPr/>
        <p:txBody>
          <a:bodyPr/>
          <a:lstStyle/>
          <a:p>
            <a:fld id="{A8537B7A-7510-410A-AA53-45D600DA0276}" type="slidenum">
              <a:rPr lang="zh-CN" altLang="en-US" smtClean="0"/>
              <a:t>4</a:t>
            </a:fld>
            <a:endParaRPr lang="zh-CN" altLang="en-US"/>
          </a:p>
        </p:txBody>
      </p:sp>
      <p:cxnSp>
        <p:nvCxnSpPr>
          <p:cNvPr id="24" name="直接连接符 23">
            <a:extLst>
              <a:ext uri="{FF2B5EF4-FFF2-40B4-BE49-F238E27FC236}">
                <a16:creationId xmlns:a16="http://schemas.microsoft.com/office/drawing/2014/main" id="{0EF4358E-624A-48AD-B20C-B68C9D381813}"/>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DB69B38-81CB-ACC4-2BB4-FD3950A6DE7D}"/>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26" name="直接连接符 25">
            <a:extLst>
              <a:ext uri="{FF2B5EF4-FFF2-40B4-BE49-F238E27FC236}">
                <a16:creationId xmlns:a16="http://schemas.microsoft.com/office/drawing/2014/main" id="{8CF6FD47-669C-F201-E68E-ED3B25B9259A}"/>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6">
            <a:extLst>
              <a:ext uri="{FF2B5EF4-FFF2-40B4-BE49-F238E27FC236}">
                <a16:creationId xmlns:a16="http://schemas.microsoft.com/office/drawing/2014/main" id="{4C142EB4-84B9-66AA-B27C-04E21E18693C}"/>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dirty="0">
                <a:latin typeface="Times New Roman" panose="02020603050405020304" pitchFamily="18" charset="0"/>
                <a:cs typeface="Times New Roman" panose="02020603050405020304" pitchFamily="18" charset="0"/>
                <a:sym typeface="+mn-lt"/>
              </a:rPr>
              <a:t>Introduction</a:t>
            </a:r>
            <a:endParaRPr lang="zh-CN" altLang="en-US" dirty="0">
              <a:latin typeface="Times New Roman" panose="02020603050405020304" pitchFamily="18" charset="0"/>
              <a:cs typeface="Times New Roman" panose="02020603050405020304" pitchFamily="18" charset="0"/>
              <a:sym typeface="+mn-lt"/>
            </a:endParaRPr>
          </a:p>
        </p:txBody>
      </p:sp>
      <p:sp>
        <p:nvSpPr>
          <p:cNvPr id="28" name="TextBox 7">
            <a:extLst>
              <a:ext uri="{FF2B5EF4-FFF2-40B4-BE49-F238E27FC236}">
                <a16:creationId xmlns:a16="http://schemas.microsoft.com/office/drawing/2014/main" id="{EB070968-8908-46D9-83F7-6213C575F862}"/>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a:p>
            <a:pPr algn="ct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29" name="TextBox 9">
            <a:extLst>
              <a:ext uri="{FF2B5EF4-FFF2-40B4-BE49-F238E27FC236}">
                <a16:creationId xmlns:a16="http://schemas.microsoft.com/office/drawing/2014/main" id="{C39661EA-6E93-D4A8-13A5-75FF8BC6DD35}"/>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0" name="TextBox 10">
            <a:extLst>
              <a:ext uri="{FF2B5EF4-FFF2-40B4-BE49-F238E27FC236}">
                <a16:creationId xmlns:a16="http://schemas.microsoft.com/office/drawing/2014/main" id="{FDB4F0E9-B4F0-56A3-17C9-28DF73EFA06B}"/>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Résultat</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1" name="TextBox 11">
            <a:extLst>
              <a:ext uri="{FF2B5EF4-FFF2-40B4-BE49-F238E27FC236}">
                <a16:creationId xmlns:a16="http://schemas.microsoft.com/office/drawing/2014/main" id="{12E0AE1F-52A9-756D-A53E-60C6A87547AE}"/>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Conclusion et Perspectives</a:t>
            </a:r>
          </a:p>
          <a:p>
            <a:pPr algn="ct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cxnSp>
        <p:nvCxnSpPr>
          <p:cNvPr id="32" name="直接连接符 31">
            <a:extLst>
              <a:ext uri="{FF2B5EF4-FFF2-40B4-BE49-F238E27FC236}">
                <a16:creationId xmlns:a16="http://schemas.microsoft.com/office/drawing/2014/main" id="{CB4FD400-1621-16B2-FF56-44EF8B3CCF95}"/>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powerpoint template design by DAJU_PPT正版来源小红书大橘PPT微信DAJU_PPT请勿抄袭搬运！盗版必究！">
            <a:extLst>
              <a:ext uri="{FF2B5EF4-FFF2-40B4-BE49-F238E27FC236}">
                <a16:creationId xmlns:a16="http://schemas.microsoft.com/office/drawing/2014/main" id="{3AF8601E-CFFC-277F-BC9B-E2E7CE5082BF}"/>
              </a:ext>
            </a:extLst>
          </p:cNvPr>
          <p:cNvSpPr/>
          <p:nvPr/>
        </p:nvSpPr>
        <p:spPr>
          <a:xfrm>
            <a:off x="653459" y="4245641"/>
            <a:ext cx="1722452"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600" b="1" dirty="0">
                <a:cs typeface="+mn-ea"/>
                <a:sym typeface="+mn-lt"/>
              </a:rPr>
              <a:t>1980-1990</a:t>
            </a:r>
            <a:endParaRPr lang="zh-CN" altLang="en-US" sz="1600" b="1" dirty="0">
              <a:cs typeface="+mn-ea"/>
              <a:sym typeface="+mn-lt"/>
            </a:endParaRPr>
          </a:p>
        </p:txBody>
      </p:sp>
      <p:sp>
        <p:nvSpPr>
          <p:cNvPr id="53" name="powerpoint template design by DAJU_PPT正版来源小红书大橘PPT微信DAJU_PPT请勿抄袭搬运！盗版必究！">
            <a:extLst>
              <a:ext uri="{FF2B5EF4-FFF2-40B4-BE49-F238E27FC236}">
                <a16:creationId xmlns:a16="http://schemas.microsoft.com/office/drawing/2014/main" id="{9D25BF2E-A9EA-6C06-4176-5D6B2FE3FFA2}"/>
              </a:ext>
            </a:extLst>
          </p:cNvPr>
          <p:cNvSpPr/>
          <p:nvPr/>
        </p:nvSpPr>
        <p:spPr>
          <a:xfrm>
            <a:off x="1358981" y="5446666"/>
            <a:ext cx="1722683"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2000-</a:t>
            </a:r>
            <a:endParaRPr lang="zh-CN" altLang="en-US" sz="1600" b="1" dirty="0">
              <a:cs typeface="+mn-ea"/>
              <a:sym typeface="+mn-lt"/>
            </a:endParaRPr>
          </a:p>
        </p:txBody>
      </p:sp>
      <p:sp>
        <p:nvSpPr>
          <p:cNvPr id="4" name="文本框 3">
            <a:extLst>
              <a:ext uri="{FF2B5EF4-FFF2-40B4-BE49-F238E27FC236}">
                <a16:creationId xmlns:a16="http://schemas.microsoft.com/office/drawing/2014/main" id="{D3C626AD-864E-C47E-33F5-BB5D2473A089}"/>
              </a:ext>
            </a:extLst>
          </p:cNvPr>
          <p:cNvSpPr txBox="1"/>
          <p:nvPr/>
        </p:nvSpPr>
        <p:spPr>
          <a:xfrm>
            <a:off x="3534170" y="2790980"/>
            <a:ext cx="7908529" cy="2031325"/>
          </a:xfrm>
          <a:prstGeom prst="rect">
            <a:avLst/>
          </a:prstGeom>
          <a:noFill/>
        </p:spPr>
        <p:txBody>
          <a:bodyPr wrap="square">
            <a:spAutoFit/>
          </a:bodyPr>
          <a:lstStyle/>
          <a:p>
            <a:r>
              <a:rPr lang="fr-FR" dirty="0"/>
              <a:t>Le traitement des signaux audio, depuis le traitement initial des signaux analogiques jusqu'au traitement moderne des signaux numériques, les progrès technologiques ont considérablement élargi les limites des applications audio. Avec le développement continu de la technologie informatique et de l'intelligence artificielle, la technologie du traitement des signaux audio continuera à jouer un rôle important dans une variété de domaines, tels que le divertissement, les communications, la médecine, etc.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4">
            <a:extLst>
              <a:ext uri="{FF2B5EF4-FFF2-40B4-BE49-F238E27FC236}">
                <a16:creationId xmlns:a16="http://schemas.microsoft.com/office/drawing/2014/main" id="{7CDEBDC2-FFFF-5440-6CB8-969CB824A256}"/>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25752" y="1200127"/>
            <a:ext cx="3804662" cy="404714"/>
          </a:xfrm>
          <a:prstGeom prst="rect">
            <a:avLst/>
          </a:prstGeom>
          <a:noFill/>
        </p:spPr>
        <p:txBody>
          <a:bodyPr wrap="square" lIns="0" tIns="48000" rIns="0" bIns="48000" rtlCol="0">
            <a:spAutoFit/>
          </a:bodyPr>
          <a:lstStyle/>
          <a:p>
            <a:r>
              <a:rPr lang="en-US" altLang="zh-CN" sz="2000" b="1" dirty="0">
                <a:solidFill>
                  <a:schemeClr val="accent1"/>
                </a:solidFill>
                <a:latin typeface="Times New Roman" panose="02020603050405020304" pitchFamily="18" charset="0"/>
                <a:ea typeface="+mj-ea"/>
                <a:cs typeface="Times New Roman" panose="02020603050405020304" pitchFamily="18" charset="0"/>
                <a:sym typeface="+mn-lt"/>
              </a:rPr>
              <a:t>1.2</a:t>
            </a:r>
            <a:r>
              <a:rPr lang="en-US" altLang="zh-CN" sz="2000" b="1" dirty="0">
                <a:solidFill>
                  <a:schemeClr val="accent1"/>
                </a:solidFill>
                <a:latin typeface="+mj-ea"/>
                <a:ea typeface="+mj-ea"/>
                <a:cs typeface="+mn-ea"/>
                <a:sym typeface="+mn-lt"/>
              </a:rPr>
              <a:t> </a:t>
            </a:r>
            <a:r>
              <a:rPr lang="fr-FR" altLang="zh-CN" sz="2000" b="1" dirty="0">
                <a:solidFill>
                  <a:schemeClr val="accent1"/>
                </a:solidFill>
                <a:latin typeface="Times New Roman" panose="02020603050405020304" pitchFamily="18" charset="0"/>
                <a:ea typeface="+mj-ea"/>
                <a:cs typeface="Times New Roman" panose="02020603050405020304" pitchFamily="18" charset="0"/>
                <a:sym typeface="+mn-lt"/>
              </a:rPr>
              <a:t>Contexte</a:t>
            </a:r>
          </a:p>
        </p:txBody>
      </p:sp>
      <p:sp>
        <p:nvSpPr>
          <p:cNvPr id="51" name="powerpoint template design by DAJU_PPT正版来源小红书大橘PPT微信DAJU_PPT请勿抄袭搬运！盗版必究！"/>
          <p:cNvSpPr/>
          <p:nvPr/>
        </p:nvSpPr>
        <p:spPr>
          <a:xfrm>
            <a:off x="966242" y="1965597"/>
            <a:ext cx="10222390" cy="790303"/>
          </a:xfrm>
          <a:prstGeom prst="roundRect">
            <a:avLst>
              <a:gd name="adj" fmla="val 15289"/>
            </a:avLst>
          </a:prstGeom>
          <a:solidFill>
            <a:schemeClr val="accent1"/>
          </a:solidFill>
          <a:ln w="12700" cap="flat" cmpd="sng" algn="ctr">
            <a:noFill/>
            <a:prstDash val="solid"/>
          </a:ln>
          <a:effectLst/>
        </p:spPr>
        <p:txBody>
          <a:bodyPr rtlCol="0" anchor="ctr"/>
          <a:lstStyle/>
          <a:p>
            <a:pPr lvl="0" algn="ctr"/>
            <a:r>
              <a:rPr lang="fr-FR" altLang="zh-CN" sz="2800" b="1" kern="0" dirty="0">
                <a:gradFill>
                  <a:gsLst>
                    <a:gs pos="100000">
                      <a:schemeClr val="bg1"/>
                    </a:gs>
                    <a:gs pos="0">
                      <a:schemeClr val="bg1">
                        <a:lumMod val="95000"/>
                      </a:schemeClr>
                    </a:gs>
                  </a:gsLst>
                  <a:path path="circle">
                    <a:fillToRect l="100000" b="100000"/>
                  </a:path>
                </a:gradFill>
                <a:latin typeface="Times New Roman" panose="02020603050405020304" pitchFamily="18" charset="0"/>
                <a:cs typeface="Times New Roman" panose="02020603050405020304" pitchFamily="18" charset="0"/>
                <a:sym typeface="+mn-lt"/>
              </a:rPr>
              <a:t>Aperçu du contexte du projet</a:t>
            </a:r>
            <a:endParaRPr lang="zh-CN" altLang="en-US" sz="2800" b="1" kern="0" dirty="0">
              <a:gradFill>
                <a:gsLst>
                  <a:gs pos="100000">
                    <a:schemeClr val="bg1"/>
                  </a:gs>
                  <a:gs pos="0">
                    <a:schemeClr val="bg1">
                      <a:lumMod val="95000"/>
                    </a:schemeClr>
                  </a:gs>
                </a:gsLst>
                <a:path path="circle">
                  <a:fillToRect l="100000" b="100000"/>
                </a:path>
              </a:gradFill>
              <a:latin typeface="Times New Roman" panose="02020603050405020304" pitchFamily="18" charset="0"/>
              <a:cs typeface="Times New Roman" panose="02020603050405020304" pitchFamily="18" charset="0"/>
              <a:sym typeface="+mn-lt"/>
            </a:endParaRPr>
          </a:p>
        </p:txBody>
      </p:sp>
      <p:sp>
        <p:nvSpPr>
          <p:cNvPr id="52" name="powerpoint template design by DAJU_PPT正版来源小红书大橘PPT微信DAJU_PPT请勿抄袭搬运！盗版必究！"/>
          <p:cNvSpPr/>
          <p:nvPr/>
        </p:nvSpPr>
        <p:spPr>
          <a:xfrm>
            <a:off x="966242" y="2879997"/>
            <a:ext cx="3312000"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a:gradFill>
                <a:gsLst>
                  <a:gs pos="100000">
                    <a:schemeClr val="bg1"/>
                  </a:gs>
                  <a:gs pos="0">
                    <a:schemeClr val="bg1">
                      <a:lumMod val="95000"/>
                    </a:schemeClr>
                  </a:gs>
                </a:gsLst>
                <a:path path="circle">
                  <a:fillToRect l="100000" b="100000"/>
                </a:path>
              </a:gradFill>
              <a:cs typeface="+mn-ea"/>
              <a:sym typeface="+mn-lt"/>
            </a:endParaRPr>
          </a:p>
        </p:txBody>
      </p:sp>
      <p:sp>
        <p:nvSpPr>
          <p:cNvPr id="54" name="powerpoint template design by DAJU_PPT正版来源小红书大橘PPT微信DAJU_PPT请勿抄袭搬运！盗版必究！"/>
          <p:cNvSpPr/>
          <p:nvPr/>
        </p:nvSpPr>
        <p:spPr>
          <a:xfrm>
            <a:off x="7876632" y="2879997"/>
            <a:ext cx="3312000"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a:gradFill>
                <a:gsLst>
                  <a:gs pos="100000">
                    <a:schemeClr val="bg1"/>
                  </a:gs>
                  <a:gs pos="0">
                    <a:schemeClr val="bg1">
                      <a:lumMod val="95000"/>
                    </a:schemeClr>
                  </a:gs>
                </a:gsLst>
                <a:path path="circle">
                  <a:fillToRect l="100000" b="100000"/>
                </a:path>
              </a:gradFill>
              <a:cs typeface="+mn-ea"/>
              <a:sym typeface="+mn-lt"/>
            </a:endParaRPr>
          </a:p>
        </p:txBody>
      </p:sp>
      <p:sp>
        <p:nvSpPr>
          <p:cNvPr id="55" name="powerpoint template design by DAJU_PPT正版来源小红书大橘PPT微信DAJU_PPT请勿抄袭搬运！盗版必究！"/>
          <p:cNvSpPr txBox="1"/>
          <p:nvPr/>
        </p:nvSpPr>
        <p:spPr>
          <a:xfrm>
            <a:off x="1231591"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a:solidFill>
                  <a:schemeClr val="accent1"/>
                </a:solidFill>
                <a:cs typeface="+mn-ea"/>
                <a:sym typeface="+mn-lt"/>
              </a:rPr>
              <a:t>01</a:t>
            </a:r>
          </a:p>
        </p:txBody>
      </p:sp>
      <p:sp>
        <p:nvSpPr>
          <p:cNvPr id="56" name="powerpoint template design by DAJU_PPT正版来源小红书大橘PPT微信DAJU_PPT请勿抄袭搬运！盗版必究！"/>
          <p:cNvSpPr txBox="1"/>
          <p:nvPr/>
        </p:nvSpPr>
        <p:spPr>
          <a:xfrm>
            <a:off x="4686786"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a:solidFill>
                  <a:schemeClr val="accent1"/>
                </a:solidFill>
                <a:cs typeface="+mn-ea"/>
                <a:sym typeface="+mn-lt"/>
              </a:rPr>
              <a:t>02</a:t>
            </a:r>
          </a:p>
        </p:txBody>
      </p:sp>
      <p:sp>
        <p:nvSpPr>
          <p:cNvPr id="57" name="powerpoint template design by DAJU_PPT正版来源小红书大橘PPT微信DAJU_PPT请勿抄袭搬运！盗版必究！"/>
          <p:cNvSpPr txBox="1"/>
          <p:nvPr/>
        </p:nvSpPr>
        <p:spPr>
          <a:xfrm>
            <a:off x="8141981"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a:solidFill>
                  <a:schemeClr val="accent1"/>
                </a:solidFill>
                <a:cs typeface="+mn-ea"/>
                <a:sym typeface="+mn-lt"/>
              </a:rPr>
              <a:t>03</a:t>
            </a:r>
          </a:p>
        </p:txBody>
      </p:sp>
      <p:sp>
        <p:nvSpPr>
          <p:cNvPr id="50" name="powerpoint template design by DAJU_PPT正版来源小红书大橘PPT微信DAJU_PPT请勿抄袭搬运！盗版必究！"/>
          <p:cNvSpPr txBox="1"/>
          <p:nvPr/>
        </p:nvSpPr>
        <p:spPr>
          <a:xfrm>
            <a:off x="1287280" y="3660031"/>
            <a:ext cx="2744176" cy="1044388"/>
          </a:xfrm>
          <a:prstGeom prst="rect">
            <a:avLst/>
          </a:prstGeom>
          <a:noFill/>
          <a:ln>
            <a:noFill/>
          </a:ln>
        </p:spPr>
        <p:txBody>
          <a:bodyPr wrap="square" lIns="0" tIns="0" rIns="0" bIns="0" rtlCol="0">
            <a:spAutoFit/>
          </a:bodyPr>
          <a:lstStyle/>
          <a:p>
            <a:pPr algn="ctr">
              <a:lnSpc>
                <a:spcPct val="130000"/>
              </a:lnSpc>
            </a:pPr>
            <a:r>
              <a:rPr lang="fr-FR" altLang="zh-CN" dirty="0">
                <a:latin typeface="Times New Roman" panose="02020603050405020304" pitchFamily="18" charset="0"/>
                <a:cs typeface="Times New Roman" panose="02020603050405020304" pitchFamily="18" charset="0"/>
                <a:sym typeface="+mn-lt"/>
              </a:rPr>
              <a:t>Lecture de fichiers audio au format wav, visualisation d'images audio.</a:t>
            </a:r>
            <a:endParaRPr lang="zh-CN" altLang="en-US" dirty="0">
              <a:latin typeface="Times New Roman" panose="02020603050405020304" pitchFamily="18" charset="0"/>
              <a:cs typeface="Times New Roman" panose="02020603050405020304" pitchFamily="18" charset="0"/>
              <a:sym typeface="+mn-lt"/>
            </a:endParaRPr>
          </a:p>
        </p:txBody>
      </p:sp>
      <p:sp>
        <p:nvSpPr>
          <p:cNvPr id="59" name="powerpoint template design by DAJU_PPT正版来源小红书大橘PPT微信DAJU_PPT请勿抄袭搬运！盗版必究！"/>
          <p:cNvSpPr txBox="1"/>
          <p:nvPr/>
        </p:nvSpPr>
        <p:spPr>
          <a:xfrm>
            <a:off x="8141981" y="3702855"/>
            <a:ext cx="2744176" cy="1404487"/>
          </a:xfrm>
          <a:prstGeom prst="rect">
            <a:avLst/>
          </a:prstGeom>
          <a:noFill/>
          <a:ln>
            <a:noFill/>
          </a:ln>
        </p:spPr>
        <p:txBody>
          <a:bodyPr wrap="square" lIns="0" tIns="0" rIns="0" bIns="0" rtlCol="0">
            <a:spAutoFit/>
          </a:bodyPr>
          <a:lstStyle/>
          <a:p>
            <a:pPr algn="ctr">
              <a:lnSpc>
                <a:spcPct val="130000"/>
              </a:lnSpc>
            </a:pPr>
            <a:r>
              <a:rPr lang="fr-FR" altLang="zh-CN" dirty="0">
                <a:latin typeface="Times New Roman" panose="02020603050405020304" pitchFamily="18" charset="0"/>
                <a:cs typeface="Times New Roman" panose="02020603050405020304" pitchFamily="18" charset="0"/>
                <a:sym typeface="+mn-lt"/>
              </a:rPr>
              <a:t>Modification d'un signal sonore par utilisation de la transformée de Fourier discrète</a:t>
            </a:r>
            <a:endParaRPr lang="zh-CN" altLang="en-US" dirty="0">
              <a:latin typeface="Times New Roman" panose="02020603050405020304" pitchFamily="18" charset="0"/>
              <a:cs typeface="Times New Roman" panose="02020603050405020304" pitchFamily="18" charset="0"/>
              <a:sym typeface="+mn-lt"/>
            </a:endParaRPr>
          </a:p>
        </p:txBody>
      </p:sp>
      <p:sp>
        <p:nvSpPr>
          <p:cNvPr id="14" name="灯片编号占位符 13"/>
          <p:cNvSpPr>
            <a:spLocks noGrp="1"/>
          </p:cNvSpPr>
          <p:nvPr>
            <p:ph type="sldNum" sz="quarter" idx="12"/>
          </p:nvPr>
        </p:nvSpPr>
        <p:spPr/>
        <p:txBody>
          <a:bodyPr/>
          <a:lstStyle/>
          <a:p>
            <a:fld id="{A8537B7A-7510-410A-AA53-45D600DA0276}" type="slidenum">
              <a:rPr lang="zh-CN" altLang="en-US" smtClean="0"/>
              <a:t>5</a:t>
            </a:fld>
            <a:endParaRPr lang="zh-CN" altLang="en-US"/>
          </a:p>
        </p:txBody>
      </p:sp>
      <p:sp>
        <p:nvSpPr>
          <p:cNvPr id="23" name="powerpoint template design by DAJU_PPT正版来源小红书大橘PPT微信DAJU_PPT请勿抄袭搬运！盗版必究！">
            <a:extLst>
              <a:ext uri="{FF2B5EF4-FFF2-40B4-BE49-F238E27FC236}">
                <a16:creationId xmlns:a16="http://schemas.microsoft.com/office/drawing/2014/main" id="{FD7F4B7E-DB7F-8BD4-2B62-F2214AE1E0F6}"/>
              </a:ext>
            </a:extLst>
          </p:cNvPr>
          <p:cNvSpPr txBox="1"/>
          <p:nvPr/>
        </p:nvSpPr>
        <p:spPr>
          <a:xfrm>
            <a:off x="4723912" y="3702855"/>
            <a:ext cx="2744176" cy="324191"/>
          </a:xfrm>
          <a:prstGeom prst="rect">
            <a:avLst/>
          </a:prstGeom>
          <a:noFill/>
          <a:ln>
            <a:noFill/>
          </a:ln>
        </p:spPr>
        <p:txBody>
          <a:bodyPr wrap="square" lIns="0" tIns="0" rIns="0" bIns="0" rtlCol="0">
            <a:spAutoFit/>
          </a:bodyPr>
          <a:lstStyle/>
          <a:p>
            <a:pPr algn="ctr">
              <a:lnSpc>
                <a:spcPct val="130000"/>
              </a:lnSpc>
            </a:pPr>
            <a:r>
              <a:rPr lang="fr-FR" dirty="0">
                <a:latin typeface="Times New Roman" panose="02020603050405020304" pitchFamily="18" charset="0"/>
                <a:cs typeface="Times New Roman" panose="02020603050405020304" pitchFamily="18" charset="0"/>
              </a:rPr>
              <a:t>Filtrage d'un signal sonore </a:t>
            </a:r>
            <a:endParaRPr lang="zh-CN" altLang="en-US" dirty="0">
              <a:latin typeface="Times New Roman" panose="02020603050405020304" pitchFamily="18" charset="0"/>
              <a:cs typeface="Times New Roman" panose="02020603050405020304" pitchFamily="18" charset="0"/>
              <a:sym typeface="+mn-lt"/>
            </a:endParaRPr>
          </a:p>
        </p:txBody>
      </p:sp>
      <p:sp>
        <p:nvSpPr>
          <p:cNvPr id="24" name="powerpoint template design by DAJU_PPT正版来源小红书大橘PPT微信DAJU_PPT请勿抄袭搬运！盗版必究！">
            <a:extLst>
              <a:ext uri="{FF2B5EF4-FFF2-40B4-BE49-F238E27FC236}">
                <a16:creationId xmlns:a16="http://schemas.microsoft.com/office/drawing/2014/main" id="{6881246E-7C58-BD41-739F-77D7AD54526A}"/>
              </a:ext>
            </a:extLst>
          </p:cNvPr>
          <p:cNvSpPr/>
          <p:nvPr/>
        </p:nvSpPr>
        <p:spPr>
          <a:xfrm>
            <a:off x="4409265" y="2879997"/>
            <a:ext cx="3312000"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a:gradFill>
                <a:gsLst>
                  <a:gs pos="100000">
                    <a:schemeClr val="bg1"/>
                  </a:gs>
                  <a:gs pos="0">
                    <a:schemeClr val="bg1">
                      <a:lumMod val="95000"/>
                    </a:schemeClr>
                  </a:gs>
                </a:gsLst>
                <a:path path="circle">
                  <a:fillToRect l="100000" b="100000"/>
                </a:path>
              </a:gradFill>
              <a:cs typeface="+mn-ea"/>
              <a:sym typeface="+mn-lt"/>
            </a:endParaRPr>
          </a:p>
        </p:txBody>
      </p:sp>
      <p:cxnSp>
        <p:nvCxnSpPr>
          <p:cNvPr id="26" name="直接连接符 25">
            <a:extLst>
              <a:ext uri="{FF2B5EF4-FFF2-40B4-BE49-F238E27FC236}">
                <a16:creationId xmlns:a16="http://schemas.microsoft.com/office/drawing/2014/main" id="{7910935F-A7F7-B9DC-7A42-06AFD97AE435}"/>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69706BD7-C385-FBE8-DDB1-CA184CAD1936}"/>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28" name="直接连接符 27">
            <a:extLst>
              <a:ext uri="{FF2B5EF4-FFF2-40B4-BE49-F238E27FC236}">
                <a16:creationId xmlns:a16="http://schemas.microsoft.com/office/drawing/2014/main" id="{543846C2-9F68-A622-D6AA-1E5EAB6606E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6">
            <a:extLst>
              <a:ext uri="{FF2B5EF4-FFF2-40B4-BE49-F238E27FC236}">
                <a16:creationId xmlns:a16="http://schemas.microsoft.com/office/drawing/2014/main" id="{614671AA-5EB6-08CF-0DD4-EAE6472E45B2}"/>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dirty="0">
                <a:latin typeface="Times New Roman" panose="02020603050405020304" pitchFamily="18" charset="0"/>
                <a:cs typeface="Times New Roman" panose="02020603050405020304" pitchFamily="18" charset="0"/>
                <a:sym typeface="+mn-lt"/>
              </a:rPr>
              <a:t>Introduction</a:t>
            </a:r>
            <a:endParaRPr lang="zh-CN" altLang="en-US" dirty="0">
              <a:latin typeface="Times New Roman" panose="02020603050405020304" pitchFamily="18" charset="0"/>
              <a:cs typeface="Times New Roman" panose="02020603050405020304" pitchFamily="18" charset="0"/>
              <a:sym typeface="+mn-lt"/>
            </a:endParaRPr>
          </a:p>
        </p:txBody>
      </p:sp>
      <p:sp>
        <p:nvSpPr>
          <p:cNvPr id="30" name="TextBox 7">
            <a:extLst>
              <a:ext uri="{FF2B5EF4-FFF2-40B4-BE49-F238E27FC236}">
                <a16:creationId xmlns:a16="http://schemas.microsoft.com/office/drawing/2014/main" id="{D6233A99-D442-CF93-F946-165C6FA326E0}"/>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Approche et méthodologie</a:t>
            </a:r>
          </a:p>
          <a:p>
            <a:pPr algn="ct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1" name="TextBox 9">
            <a:extLst>
              <a:ext uri="{FF2B5EF4-FFF2-40B4-BE49-F238E27FC236}">
                <a16:creationId xmlns:a16="http://schemas.microsoft.com/office/drawing/2014/main" id="{C4478CE8-D5B0-FB8B-CFBF-096E57C5F0D0}"/>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Partie principale</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2" name="TextBox 10">
            <a:extLst>
              <a:ext uri="{FF2B5EF4-FFF2-40B4-BE49-F238E27FC236}">
                <a16:creationId xmlns:a16="http://schemas.microsoft.com/office/drawing/2014/main" id="{5D8AA53D-D875-F7C8-BEB8-5B652060D3D1}"/>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Résultat</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sp>
        <p:nvSpPr>
          <p:cNvPr id="33" name="TextBox 11">
            <a:extLst>
              <a:ext uri="{FF2B5EF4-FFF2-40B4-BE49-F238E27FC236}">
                <a16:creationId xmlns:a16="http://schemas.microsoft.com/office/drawing/2014/main" id="{3F79261F-315C-FEC7-2720-FE4AD9BCB632}"/>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latin typeface="Times New Roman" panose="02020603050405020304" pitchFamily="18" charset="0"/>
                <a:cs typeface="Times New Roman" panose="02020603050405020304" pitchFamily="18" charset="0"/>
                <a:sym typeface="+mn-lt"/>
              </a:rPr>
              <a:t>Conclusion et Perspectives</a:t>
            </a:r>
          </a:p>
          <a:p>
            <a:pPr algn="ct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sym typeface="+mn-lt"/>
            </a:endParaRPr>
          </a:p>
        </p:txBody>
      </p:sp>
      <p:cxnSp>
        <p:nvCxnSpPr>
          <p:cNvPr id="36" name="直接连接符 35">
            <a:extLst>
              <a:ext uri="{FF2B5EF4-FFF2-40B4-BE49-F238E27FC236}">
                <a16:creationId xmlns:a16="http://schemas.microsoft.com/office/drawing/2014/main" id="{6D19DA90-90B8-DD36-613B-6E34831CF1FD}"/>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a:solidFill>
                  <a:schemeClr val="accent1"/>
                </a:solidFill>
                <a:cs typeface="+mn-ea"/>
                <a:sym typeface="+mn-lt"/>
              </a:rPr>
              <a:t>Part.02</a:t>
            </a:r>
          </a:p>
        </p:txBody>
      </p:sp>
      <p:grpSp>
        <p:nvGrpSpPr>
          <p:cNvPr id="23" name="powerpoint template design by DAJU_PPT正版来源小红书大橘PPT微信DAJU_PPT请勿抄袭搬运！盗版必究！"/>
          <p:cNvGrpSpPr/>
          <p:nvPr/>
        </p:nvGrpSpPr>
        <p:grpSpPr>
          <a:xfrm>
            <a:off x="868814" y="2914219"/>
            <a:ext cx="10860938" cy="1661993"/>
            <a:chOff x="1839536" y="2903485"/>
            <a:chExt cx="6913280" cy="1661993"/>
          </a:xfrm>
        </p:grpSpPr>
        <p:sp>
          <p:nvSpPr>
            <p:cNvPr id="9" name="powerpoint template design by DAJU_PPT正版来源小红书大橘PPT微信DAJU_PPT请勿抄袭搬运！盗版必究！-1"/>
            <p:cNvSpPr txBox="1"/>
            <p:nvPr/>
          </p:nvSpPr>
          <p:spPr>
            <a:xfrm>
              <a:off x="1839536" y="2903485"/>
              <a:ext cx="6913280" cy="1661993"/>
            </a:xfrm>
            <a:prstGeom prst="rect">
              <a:avLst/>
            </a:prstGeom>
            <a:noFill/>
            <a:ln>
              <a:noFill/>
            </a:ln>
          </p:spPr>
          <p:txBody>
            <a:bodyPr wrap="square" lIns="0" tIns="0" rIns="0" bIns="0" rtlCol="0">
              <a:spAutoFit/>
            </a:bodyPr>
            <a:lstStyle/>
            <a:p>
              <a:pPr algn="ctr"/>
              <a:r>
                <a:rPr lang="fr-FR" altLang="zh-CN" sz="5400" b="1" spc="600" dirty="0">
                  <a:solidFill>
                    <a:schemeClr val="bg1"/>
                  </a:solidFill>
                  <a:latin typeface="Times New Roman" panose="02020603050405020304" pitchFamily="18" charset="0"/>
                  <a:cs typeface="Times New Roman" panose="02020603050405020304" pitchFamily="18" charset="0"/>
                  <a:sym typeface="+mn-lt"/>
                </a:rPr>
                <a:t>Approche et méthodologie</a:t>
              </a:r>
            </a:p>
            <a:p>
              <a:pPr algn="ctr"/>
              <a:endParaRPr lang="zh-CN" altLang="en-US" sz="5400" b="1" spc="600" dirty="0">
                <a:solidFill>
                  <a:schemeClr val="bg1"/>
                </a:solidFill>
                <a:cs typeface="+mn-ea"/>
                <a:sym typeface="+mn-lt"/>
              </a:endParaRPr>
            </a:p>
          </p:txBody>
        </p:sp>
        <p:cxnSp>
          <p:nvCxnSpPr>
            <p:cNvPr id="4" name="powerpoint template design by DAJU_PPT正版来源小红书大橘PPT微信DAJU_PPT请勿抄袭搬运！盗版必究！-3"/>
            <p:cNvCxnSpPr/>
            <p:nvPr/>
          </p:nvCxnSpPr>
          <p:spPr>
            <a:xfrm>
              <a:off x="3472918" y="3885873"/>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A8537B7A-7510-410A-AA53-45D600DA0276}"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powerpoint template design by DAJU_PPT正版来源小红书大橘PPT微信DAJU_PPT请勿抄袭搬运！盗版必究！"/>
          <p:cNvSpPr txBox="1"/>
          <p:nvPr/>
        </p:nvSpPr>
        <p:spPr>
          <a:xfrm>
            <a:off x="425752" y="1172340"/>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fr-FR" dirty="0">
                <a:latin typeface="Times New Roman" panose="02020603050405020304" pitchFamily="18" charset="0"/>
                <a:cs typeface="Times New Roman" panose="02020603050405020304" pitchFamily="18" charset="0"/>
              </a:rPr>
              <a:t>2.1 Détecteur de notes</a:t>
            </a:r>
            <a:endParaRPr lang="zh-CN" altLang="en-US" dirty="0">
              <a:latin typeface="Times New Roman" panose="02020603050405020304" pitchFamily="18" charset="0"/>
              <a:cs typeface="Times New Roman" panose="02020603050405020304" pitchFamily="18" charset="0"/>
              <a:sym typeface="+mn-lt"/>
            </a:endParaRPr>
          </a:p>
        </p:txBody>
      </p:sp>
      <p:grpSp>
        <p:nvGrpSpPr>
          <p:cNvPr id="2" name="powerpoint template design by DAJU_PPT正版来源小红书大橘PPT微信DAJU_PPT请勿抄袭搬运！盗版必究！"/>
          <p:cNvGrpSpPr/>
          <p:nvPr/>
        </p:nvGrpSpPr>
        <p:grpSpPr>
          <a:xfrm>
            <a:off x="992617" y="2140487"/>
            <a:ext cx="10206766" cy="3802081"/>
            <a:chOff x="1006503" y="1185169"/>
            <a:chExt cx="10206766" cy="3802081"/>
          </a:xfrm>
        </p:grpSpPr>
        <p:sp>
          <p:nvSpPr>
            <p:cNvPr id="69" name="powerpoint template design by DAJU_PPT正版来源小红书大橘PPT微信DAJU_PPT请勿抄袭搬运！盗版必究！-1"/>
            <p:cNvSpPr/>
            <p:nvPr/>
          </p:nvSpPr>
          <p:spPr>
            <a:xfrm rot="5400000" flipV="1">
              <a:off x="5062045" y="2786451"/>
              <a:ext cx="1285681" cy="1285200"/>
            </a:xfrm>
            <a:prstGeom prst="arc">
              <a:avLst>
                <a:gd name="adj1" fmla="val 10800000"/>
                <a:gd name="adj2" fmla="val 0"/>
              </a:avLst>
            </a:prstGeom>
            <a:noFill/>
            <a:ln w="18415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400"/>
              <a:endParaRPr lang="zh-CN" altLang="en-US" sz="2000" b="1">
                <a:solidFill>
                  <a:schemeClr val="bg1"/>
                </a:solidFill>
              </a:endParaRPr>
            </a:p>
          </p:txBody>
        </p:sp>
        <p:sp>
          <p:nvSpPr>
            <p:cNvPr id="71" name="powerpoint template design by DAJU_PPT正版来源小红书大橘PPT微信DAJU_PPT请勿抄袭搬运！盗版必究！-3"/>
            <p:cNvSpPr/>
            <p:nvPr/>
          </p:nvSpPr>
          <p:spPr>
            <a:xfrm rot="5400000" flipV="1">
              <a:off x="5062045" y="1203527"/>
              <a:ext cx="1285681" cy="1285200"/>
            </a:xfrm>
            <a:prstGeom prst="arc">
              <a:avLst>
                <a:gd name="adj1" fmla="val 10800000"/>
                <a:gd name="adj2" fmla="val 0"/>
              </a:avLst>
            </a:prstGeom>
            <a:noFill/>
            <a:ln w="18415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a:solidFill>
                  <a:schemeClr val="bg1"/>
                </a:solidFill>
              </a:endParaRPr>
            </a:p>
          </p:txBody>
        </p:sp>
        <p:sp>
          <p:nvSpPr>
            <p:cNvPr id="72" name="powerpoint template design by DAJU_PPT正版来源小红书大橘PPT微信DAJU_PPT请勿抄袭搬运！盗版必究！-4"/>
            <p:cNvSpPr/>
            <p:nvPr/>
          </p:nvSpPr>
          <p:spPr>
            <a:xfrm>
              <a:off x="5232017" y="1379199"/>
              <a:ext cx="5981252" cy="934057"/>
            </a:xfrm>
            <a:prstGeom prst="roundRect">
              <a:avLst>
                <a:gd name="adj" fmla="val 50000"/>
              </a:avLst>
            </a:prstGeom>
            <a:solidFill>
              <a:schemeClr val="bg1">
                <a:lumMod val="95000"/>
                <a:alpha val="50000"/>
              </a:schemeClr>
            </a:solidFill>
            <a:ln w="381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a:solidFill>
                  <a:schemeClr val="tx1"/>
                </a:solidFill>
              </a:endParaRPr>
            </a:p>
          </p:txBody>
        </p:sp>
        <p:sp>
          <p:nvSpPr>
            <p:cNvPr id="73" name="powerpoint template design by DAJU_PPT正版来源小红书大橘PPT微信DAJU_PPT请勿抄袭搬运！盗版必究！-5"/>
            <p:cNvSpPr/>
            <p:nvPr/>
          </p:nvSpPr>
          <p:spPr>
            <a:xfrm rot="10800000">
              <a:off x="4087533" y="1811505"/>
              <a:ext cx="642686" cy="1798722"/>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p>
          </p:txBody>
        </p:sp>
        <p:cxnSp>
          <p:nvCxnSpPr>
            <p:cNvPr id="74" name="powerpoint template design by DAJU_PPT正版来源小红书大橘PPT微信DAJU_PPT请勿抄袭搬运！盗版必究！-6"/>
            <p:cNvCxnSpPr>
              <a:cxnSpLocks/>
              <a:endCxn id="73" idx="2"/>
            </p:cNvCxnSpPr>
            <p:nvPr/>
          </p:nvCxnSpPr>
          <p:spPr>
            <a:xfrm>
              <a:off x="2969257" y="2710866"/>
              <a:ext cx="111827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powerpoint template design by DAJU_PPT正版来源小红书大橘PPT微信DAJU_PPT请勿抄袭搬运！盗版必究！-7"/>
            <p:cNvSpPr/>
            <p:nvPr/>
          </p:nvSpPr>
          <p:spPr>
            <a:xfrm>
              <a:off x="5232017" y="2962022"/>
              <a:ext cx="5981252" cy="934057"/>
            </a:xfrm>
            <a:prstGeom prst="roundRect">
              <a:avLst>
                <a:gd name="adj" fmla="val 50000"/>
              </a:avLst>
            </a:prstGeom>
            <a:solidFill>
              <a:schemeClr val="bg1">
                <a:lumMod val="95000"/>
                <a:alpha val="50000"/>
              </a:schemeClr>
            </a:solidFill>
            <a:ln w="381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a:solidFill>
                  <a:schemeClr val="tx1"/>
                </a:solidFill>
              </a:endParaRPr>
            </a:p>
          </p:txBody>
        </p:sp>
        <p:sp>
          <p:nvSpPr>
            <p:cNvPr id="77" name="powerpoint template design by DAJU_PPT正版来源小红书大橘PPT微信DAJU_PPT请勿抄袭搬运！盗版必究！-9"/>
            <p:cNvSpPr/>
            <p:nvPr/>
          </p:nvSpPr>
          <p:spPr>
            <a:xfrm>
              <a:off x="1006503" y="1185169"/>
              <a:ext cx="2646679" cy="2646679"/>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powerpoint template design by DAJU_PPT正版来源小红书大橘PPT微信DAJU_PPT请勿抄袭搬运！盗版必究！-10"/>
            <p:cNvSpPr txBox="1"/>
            <p:nvPr/>
          </p:nvSpPr>
          <p:spPr>
            <a:xfrm>
              <a:off x="1748071" y="3610227"/>
              <a:ext cx="18473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b="1" dirty="0">
                <a:solidFill>
                  <a:schemeClr val="bg1"/>
                </a:solidFill>
              </a:endParaRPr>
            </a:p>
          </p:txBody>
        </p:sp>
        <p:sp>
          <p:nvSpPr>
            <p:cNvPr id="79" name="powerpoint template design by DAJU_PPT正版来源小红书大橘PPT微信DAJU_PPT请勿抄袭搬运！盗版必究！-11"/>
            <p:cNvSpPr txBox="1"/>
            <p:nvPr/>
          </p:nvSpPr>
          <p:spPr>
            <a:xfrm>
              <a:off x="5935916" y="1500439"/>
              <a:ext cx="4784749" cy="78124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fr-FR" altLang="zh-CN" dirty="0">
                  <a:latin typeface="Times New Roman" panose="02020603050405020304" pitchFamily="18" charset="0"/>
                  <a:cs typeface="Times New Roman" panose="02020603050405020304" pitchFamily="18" charset="0"/>
                </a:rPr>
                <a:t>Interface GUI où l'utilisateur sélectionne le fichier audio wav à analyser.</a:t>
              </a:r>
              <a:endParaRPr lang="zh-CN" altLang="en-US" dirty="0">
                <a:latin typeface="Times New Roman" panose="02020603050405020304" pitchFamily="18" charset="0"/>
                <a:cs typeface="Times New Roman" panose="02020603050405020304" pitchFamily="18" charset="0"/>
              </a:endParaRPr>
            </a:p>
          </p:txBody>
        </p:sp>
        <p:sp>
          <p:nvSpPr>
            <p:cNvPr id="80" name="powerpoint template design by DAJU_PPT正版来源小红书大橘PPT微信DAJU_PPT请勿抄袭搬运！盗版必究！-12"/>
            <p:cNvSpPr txBox="1"/>
            <p:nvPr/>
          </p:nvSpPr>
          <p:spPr>
            <a:xfrm>
              <a:off x="5935916" y="3083363"/>
              <a:ext cx="4784749" cy="78124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fr-FR" altLang="zh-CN" dirty="0">
                  <a:latin typeface="Times New Roman" panose="02020603050405020304" pitchFamily="18" charset="0"/>
                  <a:cs typeface="Times New Roman" panose="02020603050405020304" pitchFamily="18" charset="0"/>
                </a:rPr>
                <a:t>Traitement audio, (Filtrage, FFT discrète, Détection des notes). Générer des fichiers audio traités </a:t>
              </a:r>
              <a:endParaRPr lang="zh-CN" altLang="en-US" dirty="0">
                <a:latin typeface="Times New Roman" panose="02020603050405020304" pitchFamily="18" charset="0"/>
                <a:cs typeface="Times New Roman" panose="02020603050405020304" pitchFamily="18" charset="0"/>
              </a:endParaRPr>
            </a:p>
          </p:txBody>
        </p:sp>
        <p:sp>
          <p:nvSpPr>
            <p:cNvPr id="81" name="powerpoint template design by DAJU_PPT正版来源小红书大橘PPT微信DAJU_PPT请勿抄袭搬运！盗版必究！-13"/>
            <p:cNvSpPr txBox="1"/>
            <p:nvPr/>
          </p:nvSpPr>
          <p:spPr>
            <a:xfrm>
              <a:off x="5935917" y="4655428"/>
              <a:ext cx="4784749" cy="331822"/>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600" dirty="0">
                <a:latin typeface="+mn-ea"/>
              </a:endParaRPr>
            </a:p>
          </p:txBody>
        </p:sp>
      </p:grpSp>
      <p:pic>
        <p:nvPicPr>
          <p:cNvPr id="4" name="powerpoint template design by DAJU_PPT正版来源小红书大橘PPT微信DAJU_PPT请勿抄袭搬运！盗版必究！"/>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1488" y="3083526"/>
            <a:ext cx="851312" cy="851312"/>
          </a:xfrm>
          <a:prstGeom prst="rect">
            <a:avLst/>
          </a:prstGeom>
        </p:spPr>
      </p:pic>
      <p:sp>
        <p:nvSpPr>
          <p:cNvPr id="16" name="灯片编号占位符 15"/>
          <p:cNvSpPr>
            <a:spLocks noGrp="1"/>
          </p:cNvSpPr>
          <p:nvPr>
            <p:ph type="sldNum" sz="quarter" idx="12"/>
          </p:nvPr>
        </p:nvSpPr>
        <p:spPr/>
        <p:txBody>
          <a:bodyPr/>
          <a:lstStyle/>
          <a:p>
            <a:fld id="{A8537B7A-7510-410A-AA53-45D600DA0276}" type="slidenum">
              <a:rPr lang="zh-CN" altLang="en-US" smtClean="0"/>
              <a:t>7</a:t>
            </a:fld>
            <a:endParaRPr lang="zh-CN" altLang="en-US"/>
          </a:p>
        </p:txBody>
      </p:sp>
      <p:sp>
        <p:nvSpPr>
          <p:cNvPr id="41" name="矩形 4">
            <a:extLst>
              <a:ext uri="{FF2B5EF4-FFF2-40B4-BE49-F238E27FC236}">
                <a16:creationId xmlns:a16="http://schemas.microsoft.com/office/drawing/2014/main" id="{8FCCDD94-90BE-9EE7-0D54-23CB3EABA7CA}"/>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3" name="直接连接符 2">
            <a:extLst>
              <a:ext uri="{FF2B5EF4-FFF2-40B4-BE49-F238E27FC236}">
                <a16:creationId xmlns:a16="http://schemas.microsoft.com/office/drawing/2014/main" id="{EBBA441D-B77D-F148-D225-116FD68B5764}"/>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4E894A5-98C5-68BB-B01B-BDD4F3A668A8}"/>
              </a:ext>
            </a:extLst>
          </p:cNvPr>
          <p:cNvSpPr/>
          <p:nvPr/>
        </p:nvSpPr>
        <p:spPr>
          <a:xfrm>
            <a:off x="4855661"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6" name="直接连接符 5">
            <a:extLst>
              <a:ext uri="{FF2B5EF4-FFF2-40B4-BE49-F238E27FC236}">
                <a16:creationId xmlns:a16="http://schemas.microsoft.com/office/drawing/2014/main" id="{031411B2-CE00-6B8F-1028-40B3F25F7B5D}"/>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6863BE-7382-A88C-FDCC-D9EF9E4130C3}"/>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b="0" dirty="0">
                <a:solidFill>
                  <a:schemeClr val="tx1">
                    <a:lumMod val="50000"/>
                    <a:lumOff val="50000"/>
                  </a:schemeClr>
                </a:solidFill>
                <a:sym typeface="+mn-lt"/>
              </a:rPr>
              <a:t>Introduction</a:t>
            </a:r>
            <a:endParaRPr lang="zh-CN" altLang="en-US" b="0" dirty="0">
              <a:solidFill>
                <a:schemeClr val="tx1">
                  <a:lumMod val="50000"/>
                  <a:lumOff val="50000"/>
                </a:schemeClr>
              </a:solidFill>
              <a:sym typeface="+mn-lt"/>
            </a:endParaRPr>
          </a:p>
        </p:txBody>
      </p:sp>
      <p:sp>
        <p:nvSpPr>
          <p:cNvPr id="8" name="TextBox 7">
            <a:extLst>
              <a:ext uri="{FF2B5EF4-FFF2-40B4-BE49-F238E27FC236}">
                <a16:creationId xmlns:a16="http://schemas.microsoft.com/office/drawing/2014/main" id="{ADA0973A-7237-BC1C-10BD-D7569EBF1C80}"/>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bg1"/>
                </a:solidFill>
                <a:cs typeface="+mn-ea"/>
                <a:sym typeface="+mn-lt"/>
              </a:rPr>
              <a:t>Approche et méthodologie</a:t>
            </a:r>
          </a:p>
          <a:p>
            <a:pPr algn="ctr"/>
            <a:endParaRPr lang="zh-CN" altLang="en-US" sz="1600" dirty="0">
              <a:solidFill>
                <a:schemeClr val="bg1"/>
              </a:solidFill>
              <a:cs typeface="+mn-ea"/>
              <a:sym typeface="+mn-lt"/>
            </a:endParaRPr>
          </a:p>
        </p:txBody>
      </p:sp>
      <p:sp>
        <p:nvSpPr>
          <p:cNvPr id="9" name="TextBox 9">
            <a:extLst>
              <a:ext uri="{FF2B5EF4-FFF2-40B4-BE49-F238E27FC236}">
                <a16:creationId xmlns:a16="http://schemas.microsoft.com/office/drawing/2014/main" id="{3C07083A-F8DC-CAC7-1D59-DD339C2A953E}"/>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Partie principale</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1D3D9694-CD7A-32BC-C1F0-B3B278CAAF23}"/>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DFA01C36-0AAB-BBED-2205-2BD57B0FDC87}"/>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a:p>
            <a:pPr algn="ct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C585F915-5D33-90DA-23BB-C1FB3BA69650}"/>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矩形 4">
            <a:extLst>
              <a:ext uri="{FF2B5EF4-FFF2-40B4-BE49-F238E27FC236}">
                <a16:creationId xmlns:a16="http://schemas.microsoft.com/office/drawing/2014/main" id="{58BD85E6-6C72-657E-944A-11A86E70FA37}"/>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powerpoint template design by DAJU_PPT正版来源小红书大橘PPT微信DAJU_PPT请勿抄袭搬运！盗版必究！"/>
          <p:cNvSpPr txBox="1"/>
          <p:nvPr/>
        </p:nvSpPr>
        <p:spPr>
          <a:xfrm>
            <a:off x="425752" y="1145250"/>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2.2 </a:t>
            </a:r>
            <a:r>
              <a:rPr lang="fr-FR" altLang="zh-CN" dirty="0">
                <a:latin typeface="Times New Roman" panose="02020603050405020304" pitchFamily="18" charset="0"/>
                <a:cs typeface="Times New Roman" panose="02020603050405020304" pitchFamily="18" charset="0"/>
                <a:sym typeface="+mn-lt"/>
              </a:rPr>
              <a:t>Sélection</a:t>
            </a:r>
            <a:r>
              <a:rPr lang="en-US" altLang="zh-CN" dirty="0">
                <a:latin typeface="Times New Roman" panose="02020603050405020304" pitchFamily="18" charset="0"/>
                <a:cs typeface="Times New Roman" panose="02020603050405020304" pitchFamily="18" charset="0"/>
                <a:sym typeface="+mn-lt"/>
              </a:rPr>
              <a:t> de l</a:t>
            </a:r>
            <a:r>
              <a:rPr lang="fr-FR" altLang="zh-CN" dirty="0">
                <a:latin typeface="Times New Roman" panose="02020603050405020304" pitchFamily="18" charset="0"/>
                <a:cs typeface="Times New Roman" panose="02020603050405020304" pitchFamily="18" charset="0"/>
                <a:sym typeface="+mn-lt"/>
              </a:rPr>
              <a:t>’</a:t>
            </a:r>
            <a:r>
              <a:rPr lang="en-US" altLang="zh-CN" dirty="0">
                <a:latin typeface="Times New Roman" panose="02020603050405020304" pitchFamily="18" charset="0"/>
                <a:cs typeface="Times New Roman" panose="02020603050405020304" pitchFamily="18" charset="0"/>
                <a:sym typeface="+mn-lt"/>
              </a:rPr>
              <a:t>IDE</a:t>
            </a:r>
            <a:endParaRPr lang="fr-FR" b="1" i="0" dirty="0">
              <a:solidFill>
                <a:srgbClr val="4F4F4F"/>
              </a:solidFill>
              <a:effectLst/>
              <a:latin typeface="Times New Roman" panose="02020603050405020304" pitchFamily="18" charset="0"/>
              <a:cs typeface="Times New Roman" panose="02020603050405020304" pitchFamily="18" charset="0"/>
            </a:endParaRPr>
          </a:p>
        </p:txBody>
      </p:sp>
      <p:sp>
        <p:nvSpPr>
          <p:cNvPr id="15" name="灯片编号占位符 14"/>
          <p:cNvSpPr>
            <a:spLocks noGrp="1"/>
          </p:cNvSpPr>
          <p:nvPr>
            <p:ph type="sldNum" sz="quarter" idx="12"/>
          </p:nvPr>
        </p:nvSpPr>
        <p:spPr>
          <a:xfrm>
            <a:off x="8610600" y="6356350"/>
            <a:ext cx="2743200" cy="365125"/>
          </a:xfrm>
        </p:spPr>
        <p:txBody>
          <a:bodyPr/>
          <a:lstStyle/>
          <a:p>
            <a:fld id="{A8537B7A-7510-410A-AA53-45D600DA0276}" type="slidenum">
              <a:rPr lang="zh-CN" altLang="en-US" smtClean="0"/>
              <a:pPr/>
              <a:t>8</a:t>
            </a:fld>
            <a:endParaRPr lang="zh-CN" altLang="en-US"/>
          </a:p>
        </p:txBody>
      </p:sp>
      <p:sp>
        <p:nvSpPr>
          <p:cNvPr id="16" name="TextBox 7">
            <a:extLst>
              <a:ext uri="{FF2B5EF4-FFF2-40B4-BE49-F238E27FC236}">
                <a16:creationId xmlns:a16="http://schemas.microsoft.com/office/drawing/2014/main" id="{5BB79B77-6876-4E1F-8623-E8F6FB2A9FD3}"/>
              </a:ext>
            </a:extLst>
          </p:cNvPr>
          <p:cNvSpPr txBox="1"/>
          <p:nvPr/>
        </p:nvSpPr>
        <p:spPr>
          <a:xfrm>
            <a:off x="4507053" y="1365646"/>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sz="2000" dirty="0">
                <a:sym typeface="+mn-lt"/>
              </a:rPr>
              <a:t>Approche</a:t>
            </a:r>
            <a:r>
              <a:rPr lang="zh-CN" altLang="fr-FR" sz="2000" dirty="0">
                <a:sym typeface="+mn-lt"/>
              </a:rPr>
              <a:t> </a:t>
            </a:r>
            <a:r>
              <a:rPr lang="fr-FR" altLang="zh-CN" sz="2000" dirty="0">
                <a:sym typeface="+mn-lt"/>
              </a:rPr>
              <a:t>et</a:t>
            </a:r>
            <a:r>
              <a:rPr lang="zh-CN" altLang="fr-FR" sz="2000" dirty="0">
                <a:sym typeface="+mn-lt"/>
              </a:rPr>
              <a:t> </a:t>
            </a:r>
            <a:r>
              <a:rPr lang="fr-FR" altLang="zh-CN" sz="2000" dirty="0">
                <a:latin typeface="Times New Roman" panose="02020603050405020304" pitchFamily="18" charset="0"/>
                <a:cs typeface="Times New Roman" panose="02020603050405020304" pitchFamily="18" charset="0"/>
                <a:sym typeface="+mn-lt"/>
              </a:rPr>
              <a:t>méthodologie</a:t>
            </a:r>
            <a:endParaRPr lang="zh-CN" altLang="en-US" sz="2000" dirty="0">
              <a:latin typeface="Times New Roman" panose="02020603050405020304" pitchFamily="18" charset="0"/>
              <a:cs typeface="Times New Roman" panose="02020603050405020304" pitchFamily="18" charset="0"/>
              <a:sym typeface="+mn-lt"/>
            </a:endParaRPr>
          </a:p>
        </p:txBody>
      </p:sp>
      <p:cxnSp>
        <p:nvCxnSpPr>
          <p:cNvPr id="111" name="直接连接符 110">
            <a:extLst>
              <a:ext uri="{FF2B5EF4-FFF2-40B4-BE49-F238E27FC236}">
                <a16:creationId xmlns:a16="http://schemas.microsoft.com/office/drawing/2014/main" id="{7691BF49-EE60-AA8B-E6DD-DB1D4D08EBAA}"/>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730E9A24-2CC1-2F46-72F1-40245BD89E9B}"/>
              </a:ext>
            </a:extLst>
          </p:cNvPr>
          <p:cNvSpPr/>
          <p:nvPr/>
        </p:nvSpPr>
        <p:spPr>
          <a:xfrm>
            <a:off x="4855661"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113" name="直接连接符 112">
            <a:extLst>
              <a:ext uri="{FF2B5EF4-FFF2-40B4-BE49-F238E27FC236}">
                <a16:creationId xmlns:a16="http://schemas.microsoft.com/office/drawing/2014/main" id="{41170240-1299-FD59-68E3-FC94AFF8CC1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TextBox 6">
            <a:extLst>
              <a:ext uri="{FF2B5EF4-FFF2-40B4-BE49-F238E27FC236}">
                <a16:creationId xmlns:a16="http://schemas.microsoft.com/office/drawing/2014/main" id="{BBE59570-E4E0-B5A1-CA9C-580C4A860DBF}"/>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b="0" dirty="0">
                <a:solidFill>
                  <a:schemeClr val="tx1">
                    <a:lumMod val="50000"/>
                    <a:lumOff val="50000"/>
                  </a:schemeClr>
                </a:solidFill>
                <a:sym typeface="+mn-lt"/>
              </a:rPr>
              <a:t>Introduction</a:t>
            </a:r>
            <a:endParaRPr lang="zh-CN" altLang="en-US" b="0" dirty="0">
              <a:solidFill>
                <a:schemeClr val="tx1">
                  <a:lumMod val="50000"/>
                  <a:lumOff val="50000"/>
                </a:schemeClr>
              </a:solidFill>
              <a:sym typeface="+mn-lt"/>
            </a:endParaRPr>
          </a:p>
        </p:txBody>
      </p:sp>
      <p:sp>
        <p:nvSpPr>
          <p:cNvPr id="115" name="TextBox 7">
            <a:extLst>
              <a:ext uri="{FF2B5EF4-FFF2-40B4-BE49-F238E27FC236}">
                <a16:creationId xmlns:a16="http://schemas.microsoft.com/office/drawing/2014/main" id="{2E13DD56-594C-3A3F-4A89-E96882A75277}"/>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bg1"/>
                </a:solidFill>
                <a:cs typeface="+mn-ea"/>
                <a:sym typeface="+mn-lt"/>
              </a:rPr>
              <a:t>Approche et méthodologie</a:t>
            </a:r>
          </a:p>
          <a:p>
            <a:pPr algn="ctr"/>
            <a:endParaRPr lang="zh-CN" altLang="en-US" sz="1600" dirty="0">
              <a:solidFill>
                <a:schemeClr val="bg1"/>
              </a:solidFill>
              <a:cs typeface="+mn-ea"/>
              <a:sym typeface="+mn-lt"/>
            </a:endParaRPr>
          </a:p>
        </p:txBody>
      </p:sp>
      <p:sp>
        <p:nvSpPr>
          <p:cNvPr id="116" name="TextBox 9">
            <a:extLst>
              <a:ext uri="{FF2B5EF4-FFF2-40B4-BE49-F238E27FC236}">
                <a16:creationId xmlns:a16="http://schemas.microsoft.com/office/drawing/2014/main" id="{94614774-D103-2213-3BD4-ADF10B7631C5}"/>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Partie principale</a:t>
            </a:r>
            <a:endParaRPr lang="zh-CN" altLang="en-US" sz="1600" dirty="0">
              <a:solidFill>
                <a:schemeClr val="tx1">
                  <a:lumMod val="50000"/>
                  <a:lumOff val="50000"/>
                </a:schemeClr>
              </a:solidFill>
              <a:cs typeface="+mn-ea"/>
              <a:sym typeface="+mn-lt"/>
            </a:endParaRPr>
          </a:p>
        </p:txBody>
      </p:sp>
      <p:sp>
        <p:nvSpPr>
          <p:cNvPr id="117" name="TextBox 10">
            <a:extLst>
              <a:ext uri="{FF2B5EF4-FFF2-40B4-BE49-F238E27FC236}">
                <a16:creationId xmlns:a16="http://schemas.microsoft.com/office/drawing/2014/main" id="{18BA80CF-C872-B044-DD96-62715FE86F4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118" name="TextBox 11">
            <a:extLst>
              <a:ext uri="{FF2B5EF4-FFF2-40B4-BE49-F238E27FC236}">
                <a16:creationId xmlns:a16="http://schemas.microsoft.com/office/drawing/2014/main" id="{D6F697E5-D97D-EF25-AB8B-3414C83F6D52}"/>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a:p>
            <a:pPr algn="ctr"/>
            <a:endParaRPr lang="zh-CN" altLang="en-US" sz="1600" dirty="0">
              <a:solidFill>
                <a:schemeClr val="tx1">
                  <a:lumMod val="50000"/>
                  <a:lumOff val="50000"/>
                </a:schemeClr>
              </a:solidFill>
              <a:cs typeface="+mn-ea"/>
              <a:sym typeface="+mn-lt"/>
            </a:endParaRPr>
          </a:p>
        </p:txBody>
      </p:sp>
      <p:cxnSp>
        <p:nvCxnSpPr>
          <p:cNvPr id="119" name="直接连接符 118">
            <a:extLst>
              <a:ext uri="{FF2B5EF4-FFF2-40B4-BE49-F238E27FC236}">
                <a16:creationId xmlns:a16="http://schemas.microsoft.com/office/drawing/2014/main" id="{5AD8F7F2-A905-29E6-BBEE-79B4EA325B01}"/>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5E3A896E-C6A5-D62D-F883-8F4757DD5948}"/>
              </a:ext>
            </a:extLst>
          </p:cNvPr>
          <p:cNvSpPr txBox="1"/>
          <p:nvPr/>
        </p:nvSpPr>
        <p:spPr>
          <a:xfrm>
            <a:off x="481639" y="1767006"/>
            <a:ext cx="9031754" cy="3416320"/>
          </a:xfrm>
          <a:prstGeom prst="rect">
            <a:avLst/>
          </a:prstGeom>
          <a:noFill/>
        </p:spPr>
        <p:txBody>
          <a:bodyPr wrap="square" numCol="1" rtlCol="0">
            <a:spAutoFit/>
          </a:bodyPr>
          <a:lstStyle/>
          <a:p>
            <a:r>
              <a:rPr lang="fr-FR" dirty="0">
                <a:latin typeface="Times New Roman" panose="02020603050405020304" pitchFamily="18" charset="0"/>
                <a:cs typeface="Times New Roman" panose="02020603050405020304" pitchFamily="18" charset="0"/>
              </a:rPr>
              <a:t>J'ai choisi VS code (Visual Studio Code) comme logiciel de programmation pour ce projet.</a:t>
            </a:r>
          </a:p>
          <a:p>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Logiciel gratuit</a:t>
            </a:r>
          </a:p>
          <a:p>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Extensibilité : vous pouvez installer une variété de plug-ins en fonction de vos besoins, prise en charge d'une variété de langages de programmation, de cadres et d'outils, tels que Python, JavaScript, C++, HTML, CSS, etc.</a:t>
            </a:r>
          </a:p>
          <a:p>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Support Git intégré</a:t>
            </a:r>
          </a:p>
          <a:p>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Prise en charge multiplateforme : VS Code prend en charge Windows, MacOs et Linux.</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p:pic>
        <p:nvPicPr>
          <p:cNvPr id="123" name="图片 122">
            <a:extLst>
              <a:ext uri="{FF2B5EF4-FFF2-40B4-BE49-F238E27FC236}">
                <a16:creationId xmlns:a16="http://schemas.microsoft.com/office/drawing/2014/main" id="{136E70C1-2C3C-8F63-0F5C-58CBD818B255}"/>
              </a:ext>
            </a:extLst>
          </p:cNvPr>
          <p:cNvPicPr>
            <a:picLocks noChangeAspect="1"/>
          </p:cNvPicPr>
          <p:nvPr/>
        </p:nvPicPr>
        <p:blipFill>
          <a:blip r:embed="rId3"/>
          <a:stretch>
            <a:fillRect/>
          </a:stretch>
        </p:blipFill>
        <p:spPr>
          <a:xfrm>
            <a:off x="9172027" y="1013054"/>
            <a:ext cx="2654734" cy="1999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EF722A-FE69-301A-A7AB-CB87B77C1979}"/>
              </a:ext>
            </a:extLst>
          </p:cNvPr>
          <p:cNvSpPr>
            <a:spLocks noGrp="1"/>
          </p:cNvSpPr>
          <p:nvPr>
            <p:ph type="sldNum" sz="quarter" idx="12"/>
          </p:nvPr>
        </p:nvSpPr>
        <p:spPr/>
        <p:txBody>
          <a:bodyPr/>
          <a:lstStyle/>
          <a:p>
            <a:fld id="{A8537B7A-7510-410A-AA53-45D600DA0276}" type="slidenum">
              <a:rPr lang="zh-CN" altLang="en-US" smtClean="0"/>
              <a:t>9</a:t>
            </a:fld>
            <a:endParaRPr lang="zh-CN" altLang="en-US"/>
          </a:p>
        </p:txBody>
      </p:sp>
      <p:sp>
        <p:nvSpPr>
          <p:cNvPr id="3" name="矩形 4">
            <a:extLst>
              <a:ext uri="{FF2B5EF4-FFF2-40B4-BE49-F238E27FC236}">
                <a16:creationId xmlns:a16="http://schemas.microsoft.com/office/drawing/2014/main" id="{20888078-D3EE-7AA0-979C-AA06C42F0FD8}"/>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灯片编号占位符 1">
            <a:extLst>
              <a:ext uri="{FF2B5EF4-FFF2-40B4-BE49-F238E27FC236}">
                <a16:creationId xmlns:a16="http://schemas.microsoft.com/office/drawing/2014/main" id="{728CAF89-8AE2-64C0-44C0-7DF2B9F9BFA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537B7A-7510-410A-AA53-45D600DA0276}" type="slidenum">
              <a:rPr lang="zh-CN" altLang="en-US" smtClean="0"/>
              <a:pPr/>
              <a:t>9</a:t>
            </a:fld>
            <a:endParaRPr lang="zh-CN" altLang="en-US" dirty="0"/>
          </a:p>
        </p:txBody>
      </p:sp>
      <p:grpSp>
        <p:nvGrpSpPr>
          <p:cNvPr id="5" name="powerpoint template design by DAJU_PPT正版来源小红书大橘PPT微信DAJU_PPT请勿抄袭搬运！盗版必究！">
            <a:extLst>
              <a:ext uri="{FF2B5EF4-FFF2-40B4-BE49-F238E27FC236}">
                <a16:creationId xmlns:a16="http://schemas.microsoft.com/office/drawing/2014/main" id="{B9AB2B35-447D-47CF-B71C-190406C3B6CD}"/>
              </a:ext>
            </a:extLst>
          </p:cNvPr>
          <p:cNvGrpSpPr/>
          <p:nvPr/>
        </p:nvGrpSpPr>
        <p:grpSpPr>
          <a:xfrm>
            <a:off x="4302086" y="1850773"/>
            <a:ext cx="3020616" cy="3517764"/>
            <a:chOff x="4527327" y="2372811"/>
            <a:chExt cx="3020616" cy="3517764"/>
          </a:xfrm>
        </p:grpSpPr>
        <p:sp>
          <p:nvSpPr>
            <p:cNvPr id="6" name="powerpoint template design by DAJU_PPT正版来源小红书大橘PPT微信DAJU_PPT请勿抄袭搬运！盗版必究！-1">
              <a:extLst>
                <a:ext uri="{FF2B5EF4-FFF2-40B4-BE49-F238E27FC236}">
                  <a16:creationId xmlns:a16="http://schemas.microsoft.com/office/drawing/2014/main" id="{FFADDBD9-AA4E-54F0-2EA4-DDCBF96421C3}"/>
                </a:ext>
              </a:extLst>
            </p:cNvPr>
            <p:cNvSpPr/>
            <p:nvPr/>
          </p:nvSpPr>
          <p:spPr bwMode="auto">
            <a:xfrm>
              <a:off x="5585750" y="4276915"/>
              <a:ext cx="83738" cy="82229"/>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powerpoint template design by DAJU_PPT正版来源小红书大橘PPT微信DAJU_PPT请勿抄袭搬运！盗版必究！-2">
              <a:extLst>
                <a:ext uri="{FF2B5EF4-FFF2-40B4-BE49-F238E27FC236}">
                  <a16:creationId xmlns:a16="http://schemas.microsoft.com/office/drawing/2014/main" id="{71BE5AB7-84DE-46D5-642E-53E17BA5ECAD}"/>
                </a:ext>
              </a:extLst>
            </p:cNvPr>
            <p:cNvSpPr/>
            <p:nvPr/>
          </p:nvSpPr>
          <p:spPr bwMode="auto">
            <a:xfrm>
              <a:off x="4655575" y="4168281"/>
              <a:ext cx="23387" cy="2112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powerpoint template design by DAJU_PPT正版来源小红书大橘PPT微信DAJU_PPT请勿抄袭搬运！盗版必究！-3">
              <a:extLst>
                <a:ext uri="{FF2B5EF4-FFF2-40B4-BE49-F238E27FC236}">
                  <a16:creationId xmlns:a16="http://schemas.microsoft.com/office/drawing/2014/main" id="{EC62297C-802B-0BE6-11D6-D14CD9995188}"/>
                </a:ext>
              </a:extLst>
            </p:cNvPr>
            <p:cNvSpPr/>
            <p:nvPr/>
          </p:nvSpPr>
          <p:spPr bwMode="auto">
            <a:xfrm>
              <a:off x="4655575" y="4168281"/>
              <a:ext cx="23387" cy="2112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powerpoint template design by DAJU_PPT正版来源小红书大橘PPT微信DAJU_PPT请勿抄袭搬运！盗版必究！-4">
              <a:extLst>
                <a:ext uri="{FF2B5EF4-FFF2-40B4-BE49-F238E27FC236}">
                  <a16:creationId xmlns:a16="http://schemas.microsoft.com/office/drawing/2014/main" id="{D6AB2C59-B117-4C0C-2733-85E1C2785E1F}"/>
                </a:ext>
              </a:extLst>
            </p:cNvPr>
            <p:cNvSpPr/>
            <p:nvPr/>
          </p:nvSpPr>
          <p:spPr bwMode="auto">
            <a:xfrm>
              <a:off x="7430257" y="4172054"/>
              <a:ext cx="23387" cy="14334"/>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powerpoint template design by DAJU_PPT正版来源小红书大橘PPT微信DAJU_PPT请勿抄袭搬运！盗版必究！-5">
              <a:extLst>
                <a:ext uri="{FF2B5EF4-FFF2-40B4-BE49-F238E27FC236}">
                  <a16:creationId xmlns:a16="http://schemas.microsoft.com/office/drawing/2014/main" id="{DBCCD789-C38C-DD50-CF03-577142832345}"/>
                </a:ext>
              </a:extLst>
            </p:cNvPr>
            <p:cNvSpPr/>
            <p:nvPr/>
          </p:nvSpPr>
          <p:spPr bwMode="auto">
            <a:xfrm>
              <a:off x="7430257" y="4172054"/>
              <a:ext cx="23387" cy="14334"/>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powerpoint template design by DAJU_PPT正版来源小红书大橘PPT微信DAJU_PPT请勿抄袭搬运！盗版必究！-6">
              <a:extLst>
                <a:ext uri="{FF2B5EF4-FFF2-40B4-BE49-F238E27FC236}">
                  <a16:creationId xmlns:a16="http://schemas.microsoft.com/office/drawing/2014/main" id="{3C8C0E5A-6A75-FECF-ADD4-E0ABBAAFA1EE}"/>
                </a:ext>
              </a:extLst>
            </p:cNvPr>
            <p:cNvSpPr/>
            <p:nvPr/>
          </p:nvSpPr>
          <p:spPr bwMode="auto">
            <a:xfrm>
              <a:off x="6660769" y="3104578"/>
              <a:ext cx="719697" cy="483570"/>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powerpoint template design by DAJU_PPT正版来源小红书大橘PPT微信DAJU_PPT请勿抄袭搬运！盗版必究！-7">
              <a:extLst>
                <a:ext uri="{FF2B5EF4-FFF2-40B4-BE49-F238E27FC236}">
                  <a16:creationId xmlns:a16="http://schemas.microsoft.com/office/drawing/2014/main" id="{C5921DAC-8C21-6319-00BB-F7174465834C}"/>
                </a:ext>
              </a:extLst>
            </p:cNvPr>
            <p:cNvSpPr/>
            <p:nvPr/>
          </p:nvSpPr>
          <p:spPr bwMode="auto">
            <a:xfrm>
              <a:off x="6566470" y="4642799"/>
              <a:ext cx="599748" cy="385498"/>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powerpoint template design by DAJU_PPT正版来源小红书大橘PPT微信DAJU_PPT请勿抄袭搬运！盗版必究！-8">
              <a:extLst>
                <a:ext uri="{FF2B5EF4-FFF2-40B4-BE49-F238E27FC236}">
                  <a16:creationId xmlns:a16="http://schemas.microsoft.com/office/drawing/2014/main" id="{DB1B99B8-FC85-F5E7-EFF6-5537293687CE}"/>
                </a:ext>
              </a:extLst>
            </p:cNvPr>
            <p:cNvSpPr/>
            <p:nvPr/>
          </p:nvSpPr>
          <p:spPr bwMode="auto">
            <a:xfrm>
              <a:off x="4696312" y="3104578"/>
              <a:ext cx="719697" cy="483570"/>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powerpoint template design by DAJU_PPT正版来源小红书大橘PPT微信DAJU_PPT请勿抄袭搬运！盗版必究！-9">
              <a:extLst>
                <a:ext uri="{FF2B5EF4-FFF2-40B4-BE49-F238E27FC236}">
                  <a16:creationId xmlns:a16="http://schemas.microsoft.com/office/drawing/2014/main" id="{8EC78494-B8F2-679E-9B4A-E46D6BAE4871}"/>
                </a:ext>
              </a:extLst>
            </p:cNvPr>
            <p:cNvSpPr/>
            <p:nvPr/>
          </p:nvSpPr>
          <p:spPr bwMode="auto">
            <a:xfrm>
              <a:off x="4885667" y="2767362"/>
              <a:ext cx="927158" cy="7687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powerpoint template design by DAJU_PPT正版来源小红书大橘PPT微信DAJU_PPT请勿抄袭搬运！盗版必究！-10">
              <a:extLst>
                <a:ext uri="{FF2B5EF4-FFF2-40B4-BE49-F238E27FC236}">
                  <a16:creationId xmlns:a16="http://schemas.microsoft.com/office/drawing/2014/main" id="{BE54F70E-C084-A8C2-86BB-874FC3BB7EA4}"/>
                </a:ext>
              </a:extLst>
            </p:cNvPr>
            <p:cNvSpPr/>
            <p:nvPr/>
          </p:nvSpPr>
          <p:spPr bwMode="auto">
            <a:xfrm>
              <a:off x="5080303" y="3491585"/>
              <a:ext cx="530343" cy="383990"/>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powerpoint template design by DAJU_PPT正版来源小红书大橘PPT微信DAJU_PPT请勿抄袭搬运！盗版必究！-11">
              <a:extLst>
                <a:ext uri="{FF2B5EF4-FFF2-40B4-BE49-F238E27FC236}">
                  <a16:creationId xmlns:a16="http://schemas.microsoft.com/office/drawing/2014/main" id="{45ABF4B8-2466-226D-FF5C-4848C41D6133}"/>
                </a:ext>
              </a:extLst>
            </p:cNvPr>
            <p:cNvSpPr/>
            <p:nvPr/>
          </p:nvSpPr>
          <p:spPr bwMode="auto">
            <a:xfrm>
              <a:off x="5091618" y="4282196"/>
              <a:ext cx="712154" cy="383990"/>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powerpoint template design by DAJU_PPT正版来源小红书大橘PPT微信DAJU_PPT请勿抄袭搬运！盗版必究！-12">
              <a:extLst>
                <a:ext uri="{FF2B5EF4-FFF2-40B4-BE49-F238E27FC236}">
                  <a16:creationId xmlns:a16="http://schemas.microsoft.com/office/drawing/2014/main" id="{FCBC8282-4379-8E14-11EB-B837A3EF3053}"/>
                </a:ext>
              </a:extLst>
            </p:cNvPr>
            <p:cNvSpPr/>
            <p:nvPr/>
          </p:nvSpPr>
          <p:spPr bwMode="auto">
            <a:xfrm>
              <a:off x="5166304" y="2372811"/>
              <a:ext cx="808717" cy="3173759"/>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powerpoint template design by DAJU_PPT正版来源小红书大橘PPT微信DAJU_PPT请勿抄袭搬运！盗版必究！-13">
              <a:extLst>
                <a:ext uri="{FF2B5EF4-FFF2-40B4-BE49-F238E27FC236}">
                  <a16:creationId xmlns:a16="http://schemas.microsoft.com/office/drawing/2014/main" id="{574F00BF-28F7-CD73-D5F5-4AC43B9ADA3A}"/>
                </a:ext>
              </a:extLst>
            </p:cNvPr>
            <p:cNvSpPr/>
            <p:nvPr/>
          </p:nvSpPr>
          <p:spPr bwMode="auto">
            <a:xfrm>
              <a:off x="4639732" y="4161492"/>
              <a:ext cx="505448" cy="504694"/>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powerpoint template design by DAJU_PPT正版来源小红书大橘PPT微信DAJU_PPT请勿抄袭搬运！盗版必究！-14">
              <a:extLst>
                <a:ext uri="{FF2B5EF4-FFF2-40B4-BE49-F238E27FC236}">
                  <a16:creationId xmlns:a16="http://schemas.microsoft.com/office/drawing/2014/main" id="{B62ABBDC-60FE-A033-6012-9A08E362F41D}"/>
                </a:ext>
              </a:extLst>
            </p:cNvPr>
            <p:cNvSpPr/>
            <p:nvPr/>
          </p:nvSpPr>
          <p:spPr bwMode="auto">
            <a:xfrm>
              <a:off x="5379045" y="3852189"/>
              <a:ext cx="595976" cy="214250"/>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powerpoint template design by DAJU_PPT正版来源小红书大橘PPT微信DAJU_PPT请勿抄袭搬运！盗版必究！-15">
              <a:extLst>
                <a:ext uri="{FF2B5EF4-FFF2-40B4-BE49-F238E27FC236}">
                  <a16:creationId xmlns:a16="http://schemas.microsoft.com/office/drawing/2014/main" id="{25CEDA21-C8F2-5185-9708-9C6A4F99AE4C}"/>
                </a:ext>
              </a:extLst>
            </p:cNvPr>
            <p:cNvSpPr/>
            <p:nvPr/>
          </p:nvSpPr>
          <p:spPr bwMode="auto">
            <a:xfrm>
              <a:off x="5155742" y="5003402"/>
              <a:ext cx="467728" cy="374937"/>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powerpoint template design by DAJU_PPT正版来源小红书大橘PPT微信DAJU_PPT请勿抄袭搬运！盗版必究！-16">
              <a:extLst>
                <a:ext uri="{FF2B5EF4-FFF2-40B4-BE49-F238E27FC236}">
                  <a16:creationId xmlns:a16="http://schemas.microsoft.com/office/drawing/2014/main" id="{5D4C426A-06AA-4D76-3E9C-652EA4EF1DA8}"/>
                </a:ext>
              </a:extLst>
            </p:cNvPr>
            <p:cNvSpPr/>
            <p:nvPr/>
          </p:nvSpPr>
          <p:spPr bwMode="auto">
            <a:xfrm>
              <a:off x="5430344" y="5191247"/>
              <a:ext cx="467728" cy="187091"/>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powerpoint template design by DAJU_PPT正版来源小红书大橘PPT微信DAJU_PPT请勿抄袭搬运！盗版必究！-17">
              <a:extLst>
                <a:ext uri="{FF2B5EF4-FFF2-40B4-BE49-F238E27FC236}">
                  <a16:creationId xmlns:a16="http://schemas.microsoft.com/office/drawing/2014/main" id="{4CBE2208-4BBB-09F4-DA2C-0D8A48A1355B}"/>
                </a:ext>
              </a:extLst>
            </p:cNvPr>
            <p:cNvSpPr/>
            <p:nvPr/>
          </p:nvSpPr>
          <p:spPr bwMode="auto">
            <a:xfrm>
              <a:off x="4527327" y="3525534"/>
              <a:ext cx="730259" cy="724978"/>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powerpoint template design by DAJU_PPT正版来源小红书大橘PPT微信DAJU_PPT请勿抄袭搬运！盗版必究！-18">
              <a:extLst>
                <a:ext uri="{FF2B5EF4-FFF2-40B4-BE49-F238E27FC236}">
                  <a16:creationId xmlns:a16="http://schemas.microsoft.com/office/drawing/2014/main" id="{FBDF7F2A-2490-A634-CC28-F85789441398}"/>
                </a:ext>
              </a:extLst>
            </p:cNvPr>
            <p:cNvSpPr/>
            <p:nvPr/>
          </p:nvSpPr>
          <p:spPr bwMode="auto">
            <a:xfrm>
              <a:off x="4910562" y="4642799"/>
              <a:ext cx="423218" cy="385498"/>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powerpoint template design by DAJU_PPT正版来源小红书大橘PPT微信DAJU_PPT请勿抄袭搬运！盗版必究！-19">
              <a:extLst>
                <a:ext uri="{FF2B5EF4-FFF2-40B4-BE49-F238E27FC236}">
                  <a16:creationId xmlns:a16="http://schemas.microsoft.com/office/drawing/2014/main" id="{68E35D96-BDEF-5B2C-F29C-B428215DD50E}"/>
                </a:ext>
              </a:extLst>
            </p:cNvPr>
            <p:cNvSpPr/>
            <p:nvPr/>
          </p:nvSpPr>
          <p:spPr bwMode="auto">
            <a:xfrm>
              <a:off x="6264710" y="2767362"/>
              <a:ext cx="924894" cy="552975"/>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powerpoint template design by DAJU_PPT正版来源小红书大橘PPT微信DAJU_PPT请勿抄袭搬运！盗版必究！-20">
              <a:extLst>
                <a:ext uri="{FF2B5EF4-FFF2-40B4-BE49-F238E27FC236}">
                  <a16:creationId xmlns:a16="http://schemas.microsoft.com/office/drawing/2014/main" id="{97D5161A-944B-3F1E-7B2F-1D46E00B5A5C}"/>
                </a:ext>
              </a:extLst>
            </p:cNvPr>
            <p:cNvSpPr/>
            <p:nvPr/>
          </p:nvSpPr>
          <p:spPr bwMode="auto">
            <a:xfrm>
              <a:off x="6466134" y="3491585"/>
              <a:ext cx="530343" cy="383990"/>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powerpoint template design by DAJU_PPT正版来源小红书大橘PPT微信DAJU_PPT请勿抄袭搬运！盗版必究！-21">
              <a:extLst>
                <a:ext uri="{FF2B5EF4-FFF2-40B4-BE49-F238E27FC236}">
                  <a16:creationId xmlns:a16="http://schemas.microsoft.com/office/drawing/2014/main" id="{19EB5B32-DD01-D238-F585-D92622610ADF}"/>
                </a:ext>
              </a:extLst>
            </p:cNvPr>
            <p:cNvSpPr/>
            <p:nvPr/>
          </p:nvSpPr>
          <p:spPr bwMode="auto">
            <a:xfrm>
              <a:off x="6273008" y="4282196"/>
              <a:ext cx="602011" cy="383990"/>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powerpoint template design by DAJU_PPT正版来源小红书大橘PPT微信DAJU_PPT请勿抄袭搬运！盗版必究！-22">
              <a:extLst>
                <a:ext uri="{FF2B5EF4-FFF2-40B4-BE49-F238E27FC236}">
                  <a16:creationId xmlns:a16="http://schemas.microsoft.com/office/drawing/2014/main" id="{5216D720-E8D7-D58A-000A-37DF3842C0AE}"/>
                </a:ext>
              </a:extLst>
            </p:cNvPr>
            <p:cNvSpPr/>
            <p:nvPr/>
          </p:nvSpPr>
          <p:spPr bwMode="auto">
            <a:xfrm>
              <a:off x="6101759" y="2372811"/>
              <a:ext cx="808717" cy="3475518"/>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powerpoint template design by DAJU_PPT正版来源小红书大橘PPT微信DAJU_PPT请勿抄袭搬运！盗版必究！-23">
              <a:extLst>
                <a:ext uri="{FF2B5EF4-FFF2-40B4-BE49-F238E27FC236}">
                  <a16:creationId xmlns:a16="http://schemas.microsoft.com/office/drawing/2014/main" id="{6F8F2FCA-EF41-F844-5E1C-13A8FC3AF02C}"/>
                </a:ext>
              </a:extLst>
            </p:cNvPr>
            <p:cNvSpPr/>
            <p:nvPr/>
          </p:nvSpPr>
          <p:spPr bwMode="auto">
            <a:xfrm>
              <a:off x="6457082" y="4161492"/>
              <a:ext cx="980719" cy="504694"/>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powerpoint template design by DAJU_PPT正版来源小红书大橘PPT微信DAJU_PPT请勿抄袭搬运！盗版必究！-24">
              <a:extLst>
                <a:ext uri="{FF2B5EF4-FFF2-40B4-BE49-F238E27FC236}">
                  <a16:creationId xmlns:a16="http://schemas.microsoft.com/office/drawing/2014/main" id="{68475EDD-30CD-CB6C-BCAE-FC601CE78BF5}"/>
                </a:ext>
              </a:extLst>
            </p:cNvPr>
            <p:cNvSpPr/>
            <p:nvPr/>
          </p:nvSpPr>
          <p:spPr bwMode="auto">
            <a:xfrm>
              <a:off x="6101759" y="3852189"/>
              <a:ext cx="596731" cy="214250"/>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powerpoint template design by DAJU_PPT正版来源小红书大橘PPT微信DAJU_PPT请勿抄袭搬运！盗版必究！-25">
              <a:extLst>
                <a:ext uri="{FF2B5EF4-FFF2-40B4-BE49-F238E27FC236}">
                  <a16:creationId xmlns:a16="http://schemas.microsoft.com/office/drawing/2014/main" id="{355F94B1-B3C8-1C2E-2FF7-48AE3652CB7F}"/>
                </a:ext>
              </a:extLst>
            </p:cNvPr>
            <p:cNvSpPr/>
            <p:nvPr/>
          </p:nvSpPr>
          <p:spPr bwMode="auto">
            <a:xfrm>
              <a:off x="6296395" y="5003402"/>
              <a:ext cx="467728" cy="374937"/>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powerpoint template design by DAJU_PPT正版来源小红书大橘PPT微信DAJU_PPT请勿抄袭搬运！盗版必究！-26">
              <a:extLst>
                <a:ext uri="{FF2B5EF4-FFF2-40B4-BE49-F238E27FC236}">
                  <a16:creationId xmlns:a16="http://schemas.microsoft.com/office/drawing/2014/main" id="{625D38B2-29E5-2904-FFDD-886173D03DAD}"/>
                </a:ext>
              </a:extLst>
            </p:cNvPr>
            <p:cNvSpPr/>
            <p:nvPr/>
          </p:nvSpPr>
          <p:spPr bwMode="auto">
            <a:xfrm>
              <a:off x="6817684" y="3525534"/>
              <a:ext cx="730259" cy="724978"/>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powerpoint template design by DAJU_PPT正版来源小红书大橘PPT微信DAJU_PPT请勿抄袭搬运！盗版必究！-27">
              <a:extLst>
                <a:ext uri="{FF2B5EF4-FFF2-40B4-BE49-F238E27FC236}">
                  <a16:creationId xmlns:a16="http://schemas.microsoft.com/office/drawing/2014/main" id="{3F1BDA37-939D-5A4B-F961-035774088800}"/>
                </a:ext>
              </a:extLst>
            </p:cNvPr>
            <p:cNvSpPr>
              <a:spLocks noChangeArrowheads="1"/>
            </p:cNvSpPr>
            <p:nvPr/>
          </p:nvSpPr>
          <p:spPr bwMode="auto">
            <a:xfrm>
              <a:off x="6423134" y="4252020"/>
              <a:ext cx="83738"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powerpoint template design by DAJU_PPT正版来源小红书大橘PPT微信DAJU_PPT请勿抄袭搬运！盗版必究！-28">
              <a:extLst>
                <a:ext uri="{FF2B5EF4-FFF2-40B4-BE49-F238E27FC236}">
                  <a16:creationId xmlns:a16="http://schemas.microsoft.com/office/drawing/2014/main" id="{8C504BB0-0B12-2C1D-5E71-82CB71631323}"/>
                </a:ext>
              </a:extLst>
            </p:cNvPr>
            <p:cNvSpPr>
              <a:spLocks noChangeArrowheads="1"/>
            </p:cNvSpPr>
            <p:nvPr/>
          </p:nvSpPr>
          <p:spPr bwMode="auto">
            <a:xfrm>
              <a:off x="7037215" y="3496866"/>
              <a:ext cx="82229"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powerpoint template design by DAJU_PPT正版来源小红书大橘PPT微信DAJU_PPT请勿抄袭搬运！盗版必究！-29">
              <a:extLst>
                <a:ext uri="{FF2B5EF4-FFF2-40B4-BE49-F238E27FC236}">
                  <a16:creationId xmlns:a16="http://schemas.microsoft.com/office/drawing/2014/main" id="{24431BAD-0BA0-EC96-C848-B5AEDE5D10B6}"/>
                </a:ext>
              </a:extLst>
            </p:cNvPr>
            <p:cNvSpPr>
              <a:spLocks noChangeArrowheads="1"/>
            </p:cNvSpPr>
            <p:nvPr/>
          </p:nvSpPr>
          <p:spPr bwMode="auto">
            <a:xfrm>
              <a:off x="6764123" y="3461409"/>
              <a:ext cx="82229"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powerpoint template design by DAJU_PPT正版来源小红书大橘PPT微信DAJU_PPT请勿抄袭搬运！盗版必究！-30">
              <a:extLst>
                <a:ext uri="{FF2B5EF4-FFF2-40B4-BE49-F238E27FC236}">
                  <a16:creationId xmlns:a16="http://schemas.microsoft.com/office/drawing/2014/main" id="{90236925-CE52-F496-11DA-7F0AD68A2666}"/>
                </a:ext>
              </a:extLst>
            </p:cNvPr>
            <p:cNvSpPr>
              <a:spLocks noChangeArrowheads="1"/>
            </p:cNvSpPr>
            <p:nvPr/>
          </p:nvSpPr>
          <p:spPr bwMode="auto">
            <a:xfrm>
              <a:off x="6791281" y="4196949"/>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powerpoint template design by DAJU_PPT正版来源小红书大橘PPT微信DAJU_PPT请勿抄袭搬运！盗版必究！-31">
              <a:extLst>
                <a:ext uri="{FF2B5EF4-FFF2-40B4-BE49-F238E27FC236}">
                  <a16:creationId xmlns:a16="http://schemas.microsoft.com/office/drawing/2014/main" id="{F550E7EC-A8F9-46DC-33C8-19F4940DC346}"/>
                </a:ext>
              </a:extLst>
            </p:cNvPr>
            <p:cNvSpPr>
              <a:spLocks noChangeArrowheads="1"/>
            </p:cNvSpPr>
            <p:nvPr/>
          </p:nvSpPr>
          <p:spPr bwMode="auto">
            <a:xfrm>
              <a:off x="6236043" y="3277336"/>
              <a:ext cx="82229"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powerpoint template design by DAJU_PPT正版来源小红书大橘PPT微信DAJU_PPT请勿抄袭搬运！盗版必究！-32">
              <a:extLst>
                <a:ext uri="{FF2B5EF4-FFF2-40B4-BE49-F238E27FC236}">
                  <a16:creationId xmlns:a16="http://schemas.microsoft.com/office/drawing/2014/main" id="{61B9A5A4-6A66-97C2-C078-9A2FBC17A17E}"/>
                </a:ext>
              </a:extLst>
            </p:cNvPr>
            <p:cNvSpPr>
              <a:spLocks noChangeArrowheads="1"/>
            </p:cNvSpPr>
            <p:nvPr/>
          </p:nvSpPr>
          <p:spPr bwMode="auto">
            <a:xfrm>
              <a:off x="6071583" y="5806837"/>
              <a:ext cx="83738"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powerpoint template design by DAJU_PPT正版来源小红书大橘PPT微信DAJU_PPT请勿抄袭搬运！盗版必究！-33">
              <a:extLst>
                <a:ext uri="{FF2B5EF4-FFF2-40B4-BE49-F238E27FC236}">
                  <a16:creationId xmlns:a16="http://schemas.microsoft.com/office/drawing/2014/main" id="{9949EC8A-33A0-8B40-2BA7-F6A2EC2E624A}"/>
                </a:ext>
              </a:extLst>
            </p:cNvPr>
            <p:cNvSpPr>
              <a:spLocks noChangeArrowheads="1"/>
            </p:cNvSpPr>
            <p:nvPr/>
          </p:nvSpPr>
          <p:spPr bwMode="auto">
            <a:xfrm>
              <a:off x="6464626" y="2736432"/>
              <a:ext cx="83738" cy="84493"/>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powerpoint template design by DAJU_PPT正版来源小红书大橘PPT微信DAJU_PPT请勿抄袭搬运！盗版必究！-34">
              <a:extLst>
                <a:ext uri="{FF2B5EF4-FFF2-40B4-BE49-F238E27FC236}">
                  <a16:creationId xmlns:a16="http://schemas.microsoft.com/office/drawing/2014/main" id="{B3B60250-865B-98B4-269E-8DA96CD4CE0C}"/>
                </a:ext>
              </a:extLst>
            </p:cNvPr>
            <p:cNvSpPr>
              <a:spLocks noChangeArrowheads="1"/>
            </p:cNvSpPr>
            <p:nvPr/>
          </p:nvSpPr>
          <p:spPr bwMode="auto">
            <a:xfrm>
              <a:off x="6255657" y="5324776"/>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powerpoint template design by DAJU_PPT正版来源小红书大橘PPT微信DAJU_PPT请勿抄袭搬运！盗版必究！-35">
              <a:extLst>
                <a:ext uri="{FF2B5EF4-FFF2-40B4-BE49-F238E27FC236}">
                  <a16:creationId xmlns:a16="http://schemas.microsoft.com/office/drawing/2014/main" id="{C403E003-9220-9792-9993-EC30B59C9F4E}"/>
                </a:ext>
              </a:extLst>
            </p:cNvPr>
            <p:cNvSpPr>
              <a:spLocks noChangeArrowheads="1"/>
            </p:cNvSpPr>
            <p:nvPr/>
          </p:nvSpPr>
          <p:spPr bwMode="auto">
            <a:xfrm>
              <a:off x="6537802" y="4974734"/>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powerpoint template design by DAJU_PPT正版来源小红书大橘PPT微信DAJU_PPT请勿抄袭搬运！盗版必究！-36">
              <a:extLst>
                <a:ext uri="{FF2B5EF4-FFF2-40B4-BE49-F238E27FC236}">
                  <a16:creationId xmlns:a16="http://schemas.microsoft.com/office/drawing/2014/main" id="{BD966DB1-61BB-24AA-DA24-7A329C9F5DD4}"/>
                </a:ext>
              </a:extLst>
            </p:cNvPr>
            <p:cNvSpPr>
              <a:spLocks noChangeArrowheads="1"/>
            </p:cNvSpPr>
            <p:nvPr/>
          </p:nvSpPr>
          <p:spPr bwMode="auto">
            <a:xfrm>
              <a:off x="5569907" y="4252020"/>
              <a:ext cx="83738"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powerpoint template design by DAJU_PPT正版来源小红书大橘PPT微信DAJU_PPT请勿抄袭搬运！盗版必究！-37">
              <a:extLst>
                <a:ext uri="{FF2B5EF4-FFF2-40B4-BE49-F238E27FC236}">
                  <a16:creationId xmlns:a16="http://schemas.microsoft.com/office/drawing/2014/main" id="{B6F1C14E-51AD-DC21-31A1-3D50A73D2232}"/>
                </a:ext>
              </a:extLst>
            </p:cNvPr>
            <p:cNvSpPr>
              <a:spLocks noChangeArrowheads="1"/>
            </p:cNvSpPr>
            <p:nvPr/>
          </p:nvSpPr>
          <p:spPr bwMode="auto">
            <a:xfrm>
              <a:off x="5291534" y="4974734"/>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powerpoint template design by DAJU_PPT正版来源小红书大橘PPT微信DAJU_PPT请勿抄袭搬运！盗版必究！-38">
              <a:extLst>
                <a:ext uri="{FF2B5EF4-FFF2-40B4-BE49-F238E27FC236}">
                  <a16:creationId xmlns:a16="http://schemas.microsoft.com/office/drawing/2014/main" id="{0CBFBF87-6DB2-F55C-3394-A5EAB7174372}"/>
                </a:ext>
              </a:extLst>
            </p:cNvPr>
            <p:cNvSpPr>
              <a:spLocks noChangeArrowheads="1"/>
            </p:cNvSpPr>
            <p:nvPr/>
          </p:nvSpPr>
          <p:spPr bwMode="auto">
            <a:xfrm>
              <a:off x="5844509" y="5141457"/>
              <a:ext cx="84493"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powerpoint template design by DAJU_PPT正版来源小红书大橘PPT微信DAJU_PPT请勿抄袭搬运！盗版必究！-39">
              <a:extLst>
                <a:ext uri="{FF2B5EF4-FFF2-40B4-BE49-F238E27FC236}">
                  <a16:creationId xmlns:a16="http://schemas.microsoft.com/office/drawing/2014/main" id="{C5523A3B-082A-618C-261C-00BF54FB1A95}"/>
                </a:ext>
              </a:extLst>
            </p:cNvPr>
            <p:cNvSpPr>
              <a:spLocks noChangeArrowheads="1"/>
            </p:cNvSpPr>
            <p:nvPr/>
          </p:nvSpPr>
          <p:spPr bwMode="auto">
            <a:xfrm>
              <a:off x="5216094" y="4196949"/>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powerpoint template design by DAJU_PPT正版来源小红书大橘PPT微信DAJU_PPT请勿抄袭搬运！盗版必究！-40">
              <a:extLst>
                <a:ext uri="{FF2B5EF4-FFF2-40B4-BE49-F238E27FC236}">
                  <a16:creationId xmlns:a16="http://schemas.microsoft.com/office/drawing/2014/main" id="{51AEAD21-E38F-CDA5-88DA-D6ECD44D0BD5}"/>
                </a:ext>
              </a:extLst>
            </p:cNvPr>
            <p:cNvSpPr>
              <a:spLocks noChangeArrowheads="1"/>
            </p:cNvSpPr>
            <p:nvPr/>
          </p:nvSpPr>
          <p:spPr bwMode="auto">
            <a:xfrm>
              <a:off x="4953563" y="3496866"/>
              <a:ext cx="82229"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powerpoint template design by DAJU_PPT正版来源小红书大橘PPT微信DAJU_PPT请勿抄袭搬运！盗版必究！-41">
              <a:extLst>
                <a:ext uri="{FF2B5EF4-FFF2-40B4-BE49-F238E27FC236}">
                  <a16:creationId xmlns:a16="http://schemas.microsoft.com/office/drawing/2014/main" id="{2854602D-58BE-E6B0-BF53-067FA5C9DAB5}"/>
                </a:ext>
              </a:extLst>
            </p:cNvPr>
            <p:cNvSpPr>
              <a:spLocks noChangeArrowheads="1"/>
            </p:cNvSpPr>
            <p:nvPr/>
          </p:nvSpPr>
          <p:spPr bwMode="auto">
            <a:xfrm>
              <a:off x="5921458" y="5503568"/>
              <a:ext cx="82229" cy="8373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powerpoint template design by DAJU_PPT正版来源小红书大橘PPT微信DAJU_PPT请勿抄袭搬运！盗版必究！-42">
              <a:extLst>
                <a:ext uri="{FF2B5EF4-FFF2-40B4-BE49-F238E27FC236}">
                  <a16:creationId xmlns:a16="http://schemas.microsoft.com/office/drawing/2014/main" id="{D5F6F7F7-EDF3-C52B-DB38-61CAA98BF510}"/>
                </a:ext>
              </a:extLst>
            </p:cNvPr>
            <p:cNvSpPr>
              <a:spLocks noChangeArrowheads="1"/>
            </p:cNvSpPr>
            <p:nvPr/>
          </p:nvSpPr>
          <p:spPr bwMode="auto">
            <a:xfrm>
              <a:off x="5216094" y="3456128"/>
              <a:ext cx="83738"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powerpoint template design by DAJU_PPT正版来源小红书大橘PPT微信DAJU_PPT请勿抄袭搬运！盗版必究！-43">
              <a:extLst>
                <a:ext uri="{FF2B5EF4-FFF2-40B4-BE49-F238E27FC236}">
                  <a16:creationId xmlns:a16="http://schemas.microsoft.com/office/drawing/2014/main" id="{BB492C4C-557E-3215-9238-0D722966D917}"/>
                </a:ext>
              </a:extLst>
            </p:cNvPr>
            <p:cNvSpPr>
              <a:spLocks noChangeArrowheads="1"/>
            </p:cNvSpPr>
            <p:nvPr/>
          </p:nvSpPr>
          <p:spPr bwMode="auto">
            <a:xfrm>
              <a:off x="5503520" y="3482533"/>
              <a:ext cx="84493" cy="82229"/>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powerpoint template design by DAJU_PPT正版来源小红书大橘PPT微信DAJU_PPT请勿抄袭搬运！盗版必究！-44">
              <a:extLst>
                <a:ext uri="{FF2B5EF4-FFF2-40B4-BE49-F238E27FC236}">
                  <a16:creationId xmlns:a16="http://schemas.microsoft.com/office/drawing/2014/main" id="{549D85AA-C564-DD83-CB5D-38F9892C208D}"/>
                </a:ext>
              </a:extLst>
            </p:cNvPr>
            <p:cNvSpPr>
              <a:spLocks noChangeArrowheads="1"/>
            </p:cNvSpPr>
            <p:nvPr/>
          </p:nvSpPr>
          <p:spPr bwMode="auto">
            <a:xfrm>
              <a:off x="5528416" y="2736432"/>
              <a:ext cx="82229" cy="84493"/>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powerpoint template design by DAJU_PPT正版来源小红书大橘PPT微信DAJU_PPT请勿抄袭搬运！盗版必究！-47">
              <a:extLst>
                <a:ext uri="{FF2B5EF4-FFF2-40B4-BE49-F238E27FC236}">
                  <a16:creationId xmlns:a16="http://schemas.microsoft.com/office/drawing/2014/main" id="{91457ABF-4B75-4BD3-9B86-72BC9B47A9B6}"/>
                </a:ext>
              </a:extLst>
            </p:cNvPr>
            <p:cNvSpPr>
              <a:spLocks noChangeArrowheads="1"/>
            </p:cNvSpPr>
            <p:nvPr/>
          </p:nvSpPr>
          <p:spPr bwMode="auto">
            <a:xfrm>
              <a:off x="7414415" y="4147158"/>
              <a:ext cx="23387" cy="14334"/>
            </a:xfrm>
            <a:prstGeom prst="rect">
              <a:avLst/>
            </a:pr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powerpoint template design by DAJU_PPT正版来源小红书大橘PPT微信DAJU_PPT请勿抄袭搬运！盗版必究！-48">
              <a:extLst>
                <a:ext uri="{FF2B5EF4-FFF2-40B4-BE49-F238E27FC236}">
                  <a16:creationId xmlns:a16="http://schemas.microsoft.com/office/drawing/2014/main" id="{376C2784-8065-CAEA-9802-DDDD6964B5E1}"/>
                </a:ext>
              </a:extLst>
            </p:cNvPr>
            <p:cNvSpPr/>
            <p:nvPr/>
          </p:nvSpPr>
          <p:spPr bwMode="auto">
            <a:xfrm>
              <a:off x="7414415" y="4147158"/>
              <a:ext cx="23387" cy="14334"/>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solidFill>
              <a:schemeClr val="bg1">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cxnSp>
        <p:nvCxnSpPr>
          <p:cNvPr id="52" name="powerpoint template design by DAJU_PPT正版来源小红书大橘PPT微信DAJU_PPT请勿抄袭搬运！盗版必究！">
            <a:extLst>
              <a:ext uri="{FF2B5EF4-FFF2-40B4-BE49-F238E27FC236}">
                <a16:creationId xmlns:a16="http://schemas.microsoft.com/office/drawing/2014/main" id="{3BFEE7DD-3795-7896-EFB1-76E2CD7CE324}"/>
              </a:ext>
            </a:extLst>
          </p:cNvPr>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powerpoint template design by DAJU_PPT正版来源小红书大橘PPT微信DAJU_PPT请勿抄袭搬运！盗版必究！">
            <a:extLst>
              <a:ext uri="{FF2B5EF4-FFF2-40B4-BE49-F238E27FC236}">
                <a16:creationId xmlns:a16="http://schemas.microsoft.com/office/drawing/2014/main" id="{405D1E22-22DF-CF8B-D860-2B9460C9E8D3}"/>
              </a:ext>
            </a:extLst>
          </p:cNvPr>
          <p:cNvSpPr txBox="1"/>
          <p:nvPr/>
        </p:nvSpPr>
        <p:spPr>
          <a:xfrm>
            <a:off x="425752" y="1145250"/>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latin typeface="Times New Roman" panose="02020603050405020304" pitchFamily="18" charset="0"/>
                <a:cs typeface="Times New Roman" panose="02020603050405020304" pitchFamily="18" charset="0"/>
                <a:sym typeface="+mn-lt"/>
              </a:rPr>
              <a:t>2.3 </a:t>
            </a:r>
            <a:r>
              <a:rPr lang="fr-FR" altLang="zh-CN" dirty="0">
                <a:latin typeface="Times New Roman" panose="02020603050405020304" pitchFamily="18" charset="0"/>
                <a:cs typeface="Times New Roman" panose="02020603050405020304" pitchFamily="18" charset="0"/>
                <a:sym typeface="+mn-lt"/>
              </a:rPr>
              <a:t>Programmation langage</a:t>
            </a:r>
            <a:endParaRPr lang="fr-FR" b="1" i="0" dirty="0">
              <a:solidFill>
                <a:srgbClr val="4F4F4F"/>
              </a:solidFill>
              <a:effectLst/>
              <a:latin typeface="Times New Roman" panose="02020603050405020304" pitchFamily="18" charset="0"/>
              <a:cs typeface="Times New Roman" panose="02020603050405020304" pitchFamily="18" charset="0"/>
            </a:endParaRPr>
          </a:p>
        </p:txBody>
      </p:sp>
      <p:pic>
        <p:nvPicPr>
          <p:cNvPr id="54" name="图片 53">
            <a:extLst>
              <a:ext uri="{FF2B5EF4-FFF2-40B4-BE49-F238E27FC236}">
                <a16:creationId xmlns:a16="http://schemas.microsoft.com/office/drawing/2014/main" id="{3E8FFB93-CF6D-6869-8C20-F0313B51AF99}"/>
              </a:ext>
            </a:extLst>
          </p:cNvPr>
          <p:cNvPicPr>
            <a:picLocks noChangeAspect="1"/>
          </p:cNvPicPr>
          <p:nvPr/>
        </p:nvPicPr>
        <p:blipFill>
          <a:blip r:embed="rId2"/>
          <a:stretch>
            <a:fillRect/>
          </a:stretch>
        </p:blipFill>
        <p:spPr>
          <a:xfrm>
            <a:off x="4546299" y="2755298"/>
            <a:ext cx="1028827" cy="1161021"/>
          </a:xfrm>
          <a:prstGeom prst="rect">
            <a:avLst/>
          </a:prstGeom>
        </p:spPr>
      </p:pic>
      <p:pic>
        <p:nvPicPr>
          <p:cNvPr id="55" name="图片 54">
            <a:extLst>
              <a:ext uri="{FF2B5EF4-FFF2-40B4-BE49-F238E27FC236}">
                <a16:creationId xmlns:a16="http://schemas.microsoft.com/office/drawing/2014/main" id="{B9F45006-C0DB-1F1A-559C-31F0B7B2108A}"/>
              </a:ext>
            </a:extLst>
          </p:cNvPr>
          <p:cNvPicPr>
            <a:picLocks noChangeAspect="1"/>
          </p:cNvPicPr>
          <p:nvPr/>
        </p:nvPicPr>
        <p:blipFill>
          <a:blip r:embed="rId3"/>
          <a:stretch>
            <a:fillRect/>
          </a:stretch>
        </p:blipFill>
        <p:spPr>
          <a:xfrm>
            <a:off x="6013819" y="2746335"/>
            <a:ext cx="1050126" cy="1273104"/>
          </a:xfrm>
          <a:prstGeom prst="rect">
            <a:avLst/>
          </a:prstGeom>
        </p:spPr>
      </p:pic>
      <p:sp>
        <p:nvSpPr>
          <p:cNvPr id="56" name="powerpoint template design by DAJU_PPT正版来源小红书大橘PPT微信DAJU_PPT请勿抄袭搬运！盗版必究！-2">
            <a:extLst>
              <a:ext uri="{FF2B5EF4-FFF2-40B4-BE49-F238E27FC236}">
                <a16:creationId xmlns:a16="http://schemas.microsoft.com/office/drawing/2014/main" id="{9D1CAA41-C941-491C-514B-436CE519C1E3}"/>
              </a:ext>
            </a:extLst>
          </p:cNvPr>
          <p:cNvSpPr/>
          <p:nvPr/>
        </p:nvSpPr>
        <p:spPr>
          <a:xfrm flipH="1">
            <a:off x="3964992" y="2229184"/>
            <a:ext cx="72000" cy="9720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endParaRPr lang="zh-CN" altLang="en-US" sz="1600" dirty="0">
              <a:solidFill>
                <a:schemeClr val="tx1"/>
              </a:solidFill>
              <a:cs typeface="+mn-ea"/>
              <a:sym typeface="+mn-lt"/>
            </a:endParaRPr>
          </a:p>
        </p:txBody>
      </p:sp>
      <p:sp>
        <p:nvSpPr>
          <p:cNvPr id="57" name="powerpoint template design by DAJU_PPT正版来源小红书大橘PPT微信DAJU_PPT请勿抄袭搬运！盗版必究！-6">
            <a:extLst>
              <a:ext uri="{FF2B5EF4-FFF2-40B4-BE49-F238E27FC236}">
                <a16:creationId xmlns:a16="http://schemas.microsoft.com/office/drawing/2014/main" id="{4D80B876-7512-D80A-07A1-9FD89CEFCBE8}"/>
              </a:ext>
            </a:extLst>
          </p:cNvPr>
          <p:cNvSpPr/>
          <p:nvPr/>
        </p:nvSpPr>
        <p:spPr>
          <a:xfrm>
            <a:off x="7551284" y="2229184"/>
            <a:ext cx="72000" cy="972000"/>
          </a:xfrm>
          <a:prstGeom prst="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tx1"/>
              </a:solidFill>
              <a:cs typeface="+mn-ea"/>
              <a:sym typeface="+mn-lt"/>
            </a:endParaRPr>
          </a:p>
        </p:txBody>
      </p:sp>
      <p:sp>
        <p:nvSpPr>
          <p:cNvPr id="58" name="文本框 57">
            <a:extLst>
              <a:ext uri="{FF2B5EF4-FFF2-40B4-BE49-F238E27FC236}">
                <a16:creationId xmlns:a16="http://schemas.microsoft.com/office/drawing/2014/main" id="{89B2B371-11ED-C579-8965-0C2683F88FC4}"/>
              </a:ext>
            </a:extLst>
          </p:cNvPr>
          <p:cNvSpPr txBox="1"/>
          <p:nvPr/>
        </p:nvSpPr>
        <p:spPr>
          <a:xfrm>
            <a:off x="1552265" y="2150836"/>
            <a:ext cx="2660049" cy="923330"/>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Programme python pour l‘interface graphique (GUI)</a:t>
            </a:r>
          </a:p>
        </p:txBody>
      </p:sp>
      <p:sp>
        <p:nvSpPr>
          <p:cNvPr id="59" name="文本框 58">
            <a:extLst>
              <a:ext uri="{FF2B5EF4-FFF2-40B4-BE49-F238E27FC236}">
                <a16:creationId xmlns:a16="http://schemas.microsoft.com/office/drawing/2014/main" id="{4AE12FB1-77C1-ED5C-6BF2-7BE02295CB6E}"/>
              </a:ext>
            </a:extLst>
          </p:cNvPr>
          <p:cNvSpPr txBox="1"/>
          <p:nvPr/>
        </p:nvSpPr>
        <p:spPr>
          <a:xfrm>
            <a:off x="7742146" y="2115019"/>
            <a:ext cx="2319442" cy="1200329"/>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Programme c++ pour le traitement du signal audio (filtrage du bruit, fft discrète, etc).</a:t>
            </a:r>
            <a:endParaRPr lang="fr-FR" dirty="0"/>
          </a:p>
        </p:txBody>
      </p:sp>
      <p:cxnSp>
        <p:nvCxnSpPr>
          <p:cNvPr id="60" name="直接连接符 59">
            <a:extLst>
              <a:ext uri="{FF2B5EF4-FFF2-40B4-BE49-F238E27FC236}">
                <a16:creationId xmlns:a16="http://schemas.microsoft.com/office/drawing/2014/main" id="{F2F0D777-EB7F-2404-D96A-F396D6E3EB34}"/>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9F955973-6793-A9C3-DBF7-7A6CEC1AC07A}"/>
              </a:ext>
            </a:extLst>
          </p:cNvPr>
          <p:cNvSpPr/>
          <p:nvPr/>
        </p:nvSpPr>
        <p:spPr>
          <a:xfrm>
            <a:off x="4855661"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62" name="直接连接符 61">
            <a:extLst>
              <a:ext uri="{FF2B5EF4-FFF2-40B4-BE49-F238E27FC236}">
                <a16:creationId xmlns:a16="http://schemas.microsoft.com/office/drawing/2014/main" id="{517F6A46-09AF-68E1-CE45-96BA88DA74CF}"/>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
            <a:extLst>
              <a:ext uri="{FF2B5EF4-FFF2-40B4-BE49-F238E27FC236}">
                <a16:creationId xmlns:a16="http://schemas.microsoft.com/office/drawing/2014/main" id="{9F875133-CF88-7405-E5C2-D38EF44E4945}"/>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fr-FR" altLang="zh-CN" b="0" dirty="0">
                <a:solidFill>
                  <a:schemeClr val="tx1">
                    <a:lumMod val="50000"/>
                    <a:lumOff val="50000"/>
                  </a:schemeClr>
                </a:solidFill>
                <a:sym typeface="+mn-lt"/>
              </a:rPr>
              <a:t>Introduction</a:t>
            </a:r>
            <a:endParaRPr lang="zh-CN" altLang="en-US" b="0" dirty="0">
              <a:solidFill>
                <a:schemeClr val="tx1">
                  <a:lumMod val="50000"/>
                  <a:lumOff val="50000"/>
                </a:schemeClr>
              </a:solidFill>
              <a:sym typeface="+mn-lt"/>
            </a:endParaRPr>
          </a:p>
        </p:txBody>
      </p:sp>
      <p:sp>
        <p:nvSpPr>
          <p:cNvPr id="64" name="TextBox 7">
            <a:extLst>
              <a:ext uri="{FF2B5EF4-FFF2-40B4-BE49-F238E27FC236}">
                <a16:creationId xmlns:a16="http://schemas.microsoft.com/office/drawing/2014/main" id="{6AD15A6C-151A-77C9-1EFC-1648B19F492C}"/>
              </a:ext>
            </a:extLst>
          </p:cNvPr>
          <p:cNvSpPr txBox="1"/>
          <p:nvPr/>
        </p:nvSpPr>
        <p:spPr>
          <a:xfrm>
            <a:off x="4906774" y="926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bg1"/>
                </a:solidFill>
                <a:cs typeface="+mn-ea"/>
                <a:sym typeface="+mn-lt"/>
              </a:rPr>
              <a:t>Approche et méthodologie</a:t>
            </a:r>
          </a:p>
          <a:p>
            <a:pPr algn="ctr"/>
            <a:endParaRPr lang="zh-CN" altLang="en-US" sz="1600" dirty="0">
              <a:solidFill>
                <a:schemeClr val="bg1"/>
              </a:solidFill>
              <a:cs typeface="+mn-ea"/>
              <a:sym typeface="+mn-lt"/>
            </a:endParaRPr>
          </a:p>
        </p:txBody>
      </p:sp>
      <p:sp>
        <p:nvSpPr>
          <p:cNvPr id="65" name="TextBox 9">
            <a:extLst>
              <a:ext uri="{FF2B5EF4-FFF2-40B4-BE49-F238E27FC236}">
                <a16:creationId xmlns:a16="http://schemas.microsoft.com/office/drawing/2014/main" id="{2C967D5D-E886-E59B-401B-9D331235780C}"/>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Partie principale</a:t>
            </a:r>
            <a:endParaRPr lang="zh-CN" altLang="en-US" sz="1600" dirty="0">
              <a:solidFill>
                <a:schemeClr val="tx1">
                  <a:lumMod val="50000"/>
                  <a:lumOff val="50000"/>
                </a:schemeClr>
              </a:solidFill>
              <a:cs typeface="+mn-ea"/>
              <a:sym typeface="+mn-lt"/>
            </a:endParaRPr>
          </a:p>
        </p:txBody>
      </p:sp>
      <p:sp>
        <p:nvSpPr>
          <p:cNvPr id="66" name="TextBox 10">
            <a:extLst>
              <a:ext uri="{FF2B5EF4-FFF2-40B4-BE49-F238E27FC236}">
                <a16:creationId xmlns:a16="http://schemas.microsoft.com/office/drawing/2014/main" id="{5625B485-D7C7-C044-F9C9-D22B11FA75F4}"/>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Résultat</a:t>
            </a:r>
            <a:endParaRPr lang="zh-CN" altLang="en-US" sz="1600" dirty="0">
              <a:solidFill>
                <a:schemeClr val="tx1">
                  <a:lumMod val="50000"/>
                  <a:lumOff val="50000"/>
                </a:schemeClr>
              </a:solidFill>
              <a:cs typeface="+mn-ea"/>
              <a:sym typeface="+mn-lt"/>
            </a:endParaRPr>
          </a:p>
        </p:txBody>
      </p:sp>
      <p:sp>
        <p:nvSpPr>
          <p:cNvPr id="67" name="TextBox 11">
            <a:extLst>
              <a:ext uri="{FF2B5EF4-FFF2-40B4-BE49-F238E27FC236}">
                <a16:creationId xmlns:a16="http://schemas.microsoft.com/office/drawing/2014/main" id="{408951CB-4628-81E9-8755-B914F6B1C6F8}"/>
              </a:ext>
            </a:extLst>
          </p:cNvPr>
          <p:cNvSpPr txBox="1"/>
          <p:nvPr/>
        </p:nvSpPr>
        <p:spPr>
          <a:xfrm>
            <a:off x="10140651" y="113107"/>
            <a:ext cx="1769430" cy="835601"/>
          </a:xfrm>
          <a:prstGeom prst="rect">
            <a:avLst/>
          </a:prstGeom>
          <a:noFill/>
        </p:spPr>
        <p:txBody>
          <a:bodyPr wrap="square" lIns="0" tIns="48000" rIns="0" bIns="48000" rtlCol="0" anchor="ctr" anchorCtr="0">
            <a:spAutoFit/>
          </a:bodyPr>
          <a:lstStyle/>
          <a:p>
            <a:pPr algn="ctr"/>
            <a:r>
              <a:rPr lang="fr-FR" altLang="zh-CN" sz="1600" dirty="0">
                <a:solidFill>
                  <a:schemeClr val="tx1">
                    <a:lumMod val="50000"/>
                    <a:lumOff val="50000"/>
                  </a:schemeClr>
                </a:solidFill>
                <a:cs typeface="+mn-ea"/>
                <a:sym typeface="+mn-lt"/>
              </a:rPr>
              <a:t>Conclusion et Perspectives</a:t>
            </a:r>
          </a:p>
          <a:p>
            <a:pPr algn="ctr"/>
            <a:endParaRPr lang="zh-CN" altLang="en-US" sz="1600" dirty="0">
              <a:solidFill>
                <a:schemeClr val="tx1">
                  <a:lumMod val="50000"/>
                  <a:lumOff val="50000"/>
                </a:schemeClr>
              </a:solidFill>
              <a:cs typeface="+mn-ea"/>
              <a:sym typeface="+mn-lt"/>
            </a:endParaRPr>
          </a:p>
        </p:txBody>
      </p:sp>
      <p:cxnSp>
        <p:nvCxnSpPr>
          <p:cNvPr id="68" name="直接连接符 67">
            <a:extLst>
              <a:ext uri="{FF2B5EF4-FFF2-40B4-BE49-F238E27FC236}">
                <a16:creationId xmlns:a16="http://schemas.microsoft.com/office/drawing/2014/main" id="{144FE19B-0861-8867-0B8F-08245BA9176F}"/>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3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F71E22A-A127-440C-9009-65AE8CB2A96D"/>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MK7pko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wrumSg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DCu6ZKa+E74LwCAABaCgAAIQAAAHVuaXZlcnNhbC9mbGFzaF9za2luX3NldHRpbmdzLnhtbJVWbU/bMBD+vl9Rdd8Jey2TTCUonYTEBhqI705yTaw6dmQ7Zf338yux26TNckLCd8/jO98bILklbPlhNkMFp1w8g1KEVdJogm5Gyut53inF2UXBmQKmLhgXDabz5cef9kOZRZ5j8R2IqZwNLqB3s7DfFIr38W1hZIxQ8KbFbP/AK36R42JbCd6x8mxo9b4FQQnbauTlj8VqPeqAEqnuFTRJTOsrI9MorQApwYT0fW3kLIviHGjwdGm/iZze1enXH9B2RBJlaTefjIzRWlxBmuSrGyPjeKZvT6uyMHKaoOCv0tAvn42MQineg0gvv/tqZJTB2679nx5pBa9MQlPO6SK+cyjHpR4/E9WlkbME8yDj6GwVfHrsW+8ikP81nntkxlVw+mTyerAQTNFzCkslOkBZODmbrPnbY6f0fMByg6nUgFjVg5500E+4k+GaVNfj/sAbYWUE8ooe8cpp18DKxRsBU32PX61u7aqI43vXRQEK2HllFGGv7JG/dVqPkJGyRz5TUsIjo/sj+KHFcUKJb7Ev5unsayswrI8hX+EUrMbTgxlcGbn2ioBpeAlLsw70ssaKcPZCGjDFQ5k1uciyo9AQwztSWcYvg8v39k0SZQcG33DD7YUUURSGus6Gqnd1HLk5pj3pa5o2pfvT0D/RnWdKb/LrOVYKF3WjXyvnM8/To6KdzLNhhk8OiHu24RHH+h4jNVhsQbxwTqe6YVyBnHo9dwM2BkdZlAOUDScZ+UuGss+6Jgex1kUjEJon1TlcTaqa6h/1SuANymD0ZRmxOqqq9X0Mk/fmjBS+BQCLog4N4A7O0nRUEQo7CAsgUtgXjz0NSd2jY+12ox5go+I94TUHHRkBopb0+6JvlRiXGgYIrzquYYazTGh7hXNpn5bMf1jF/RglyznsNNN8sXun8M2U3KztxznUSvM/5T9QSwMEFAACAAgAwrum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wrumSjv7U0+dAQAAJAYAAB8AAAB1bml2ZXJzYWwvaHRtbF9za2luX3NldHRpbmdzLmpzjZRNb4MwDIbv/RUou05V99ltt2rtpEk9TFpv0w6BuhQ1xFEIrKzqfx9OvwiEtfGFvDx6HRviTS+oFotY8BJs7LPdf7h7qwFpRudw7eqiQ09JZ0pDBtJwk6CcJSmIRAJrkMXB4ShvT4TPn0nrHZafIplDVvNjSG8WXGR1XHkstEfLPFrh0X482tqX+NepbF/VrqJat8PcGJT9CKWpWtWXqFNuGXb1Zle9wAaMBegz6IJH4JgO7eoiT44PQ4o6F2GquCynGGM/5NEq1pjLeVf+ZalAVx98tQMGz8PXiWMnksy8G0ibiSdPFN0k/VQZ7PM+Tii8sOAhiJrvwK5/UMe4XVCDLpIsMQd6dENRpxWPodWlpxGFi8nKq9XNIUWbM7A2O+LulsIhBC9Bt6zG9xQOiCpXF3xApTGmjrTQds+PqEA+T2S8Tz2g8HJ0WLLt6t6pUHv8MXOuEDau0NJ3+9KuyXHBtTfem5s10k59aYVPlD4RPYmVDyyOonMc0xwktP8KGDeGR8u0mg/VbKz6wPUK9AxRVOf/PjNam6l62z9QSwMEFAACAAgAwrum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wrumSg4UM7x8AAAAfQAAABwAAAB1bml2ZXJzYWwvbG9jYWxfc2V0dGluZ3MueG1ss7GvyM1RKEstKs7Mz7NVMtQzUFJIzUvOT8nMS7dVCg1x07VQUiguScxLSczJz0u1VcrLV1Kwt+OyyclPTswJTi0pASosVijISaxMLQpJzQUySlL9EnOBKp/tmfJ8ya5n09qfr9ivoJGcX1CpqaCr4As0Oi0zNUVJ344L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Cu6ZKrQ33vhkJAAALJQAAKQAAAHVuaXZlcnNhbC9za2luX2N1c3RvbWl6YXRpb25fc2V0dGluZ3MueG1stVrrbuO4Ff7fpyAcLLAFivgiXwuPCl3oRBhH9lqaZKZFYSg2EwuRRVeiPZOFf/RfX6DoExSL/mkfYFGg71Kgu32MHlKSLSmyI81MzUkwOuR3zuG5knKG4ZPra9uQ0bX7vcNc6luEMdd/DOVfIDRcUI8G04CEhAlCloR8Z03e1P7z9x/++48fG80aCpnjL51g+ab24HghqUWQBIRcmLjfMkb9ywX1GfHZpU+DtePV0M7xtsBqJD61+utAuiNBBdiDsyB5YT2dj1dRGUkDjY9CzIKuN47/PKaP9PLeWTw9BnTrLw9Iqc1HIXL1vCGB5/pPZTbkuSEzGFkXKCf1+CiB2oD7QnLUrYv5OA/0nHvilTZ7DpYXWB65c0OXpZBqm49C5MZ5JEWWPyMMHAYyiryF+TiDYeQTO6zGKh/Fqz3nmQRV1aKb7aZiEG0C+sitXARrDfg4D/Oos4S8P2D6Gh/nMXxzXFyZPWUMprf4SNYN66miIupOPV94IkZ3rr+kHw3/gcbApOBofDaUGyhSAPV7Sl/vwxPESgv12riF+0jHHQ3mBpI+kDSY01tNbVjPsYj4BmQBRaaY67CemX0JMPyQBMzwl+STLGVXp6eyO7gKwPywLpS7bT72idS93uYDtZudXgfvW4okSV2kdfSm3tj3eoOe0kS40e40pL3ab0ktCTU7neagu2/2Wh0JnkaDLnBp40EXtXvtdkvft3AL0EhRVL2l7XvSoNlUQBruD7T9aKT2Gg3UbDaltr7vdKWR2kCwWgIeitTnBpR0SZW6e0VVmn0JjbSROmrvsY67Wgf1W7jbaOzbqio1GkfjHneXNteRWno7iTlfYVjogsLZY7Rlg2u42AYBLLbJGqKcEXTvhMQU/e6nf/7557/++NNf/vTz3/6Fvl3QzfMvo0gGDG+kCeTQMTPUQ2rw5ikX8BrWxUwmg9JNuWRLlS+i+Il3VwYpinsFXLqpyhc98SkLi2VBTMM4BzrRVsuoeeyr8kVj0NPwWUEFjVW+wH0+ysOSRidfRD21FDLVWkFR8amAO4p83SInmqt8oTT5OAfNd1f5oq/wcR6Ta6+gY4+P10GiXcgXEi8BrbPLXzRY+SIqmWdR+Q5bxnpFLbaMo1/0WNCwwUcp0KHJlvFSbDaxfz23MH7M15LhGqSAc9PFJSYJllN1rk1upor5YT6eXE3mqnFVk7UoKxFPy29b3f6nZqcLlSvGleRk3SjjcZYXEsw6jXK8THs2Gc+BIR7PTfzersn8d2Xo5J09Nkxck+P/VGYwneHbmsx/l4G+m82wac+tsaHjuWHNzYkt7DLGNtZr8ge6RStnRxCjaOeSj4itCILy7AYEhZ67FBO8ZLv+lpSQp09uFMOcz7BlzwzNNiZmTbZoEDz/SnB2tmwFwbNyQrR0Q+feI0shFkJEzPPyAtLF3RDBP7ZyYSVdO65/WUb6TLkzzKu5PZmMrTk29YRSk7G/RHrgcEnVGc0UC8+ARwBtOfg8+FxEn+CAFM+rzOTauLoew4/NFbl2H1ce/LDP0GaKwSVT4pcAQuDgGUSdZd1NZjq3IQhEDto4YfiRBstM0KRdV4K3YWoTCE3NTvG3OZuENzje9RcQOmTBSvC7wZalXOG5OnkPMQ65OakImryFlHxbEfQBW5BD2CoBM5Vb40rhGcHTMEmQJAcXDo937xk5iwXguDV3Lt2GQOEWhjQR2RheVpZk4e/egSMNZXwi2yPGYGzx9OjuCKgSLKHNlZAFZUjDOo+u794Zv52PFGOM9TmEmz65m9uiSnKha+cZ+ZQhZ7lz/AWcb8nC2UImPMPc0l2KOe55ocIftu73yGFx/fkmLl2mjt9/8xkqZQpegWZwXgZhcEzZsNekc7PFO/hMRXisn9SijAE+WwVLw6YyMyZfx0Whu956UZX+Go46KFfVWa/q8eX2Ku+2/4MyVlSCVQMqmurSSiAMnZi3HGieXiWgYY5A3DSq51Dw+S21EgNzEvMwKfoCNrdguYwit2DRaizusGoZNhy27sg9v32UAItcjbxW7G9+R/QIXNIPqXpPHiiclzzi7KKDDPQu4f4yXk4dlTKtxTbsMShuAs/HKKiAq+eu+R2qHNt3NzgxRdQNMvu5o1tvKbLbc59ERwA7b9fk5TnsIaBrQfWcMInrqCn95gsVibY4i+ROqx0gDgla2lep/Pwij1lYmWnXc00xNcxvFDyfvfI4yA5uk7FtzceKyjlAmqwdtlhBF37g97zyvKIbgY5HCvCLN28RJ1is/v3HH8qzyekTUVFM/XVVPpD8vGriA7/fmZSR8Pcl+NiKmoWKh5LA+EKVQMvfr2wDAvSrXFmcqC2t6Zq/4iolGlIgdqNi24p2fQNZYomkoNsAzoIVmdwos7dQ+MRZvybfOMETFE6bUq8qI2F5Hpussg7HK+6Wea5PKsK/uBPxzdvGdK7ourj7Q4567uIpar9LuMDEr/mQRx+r8NOuFROqc44lWbqsOk/R3JKqBSUhej4WhF1hrzsQji9UPAdqOMu8n/FZQL0pf7P18lUuLOAv4iCMZRbwK33ylF4RrujH2Hey+HJ1WE+T8kunoMOUHxZjlllafvWM584yzTem5BfeUg/6ghZtJ8U6S8+jNE0Vb37TAg60F5rDNSueSql+JObXm+QTe7E+Rcyvt3hPmcC97qVO+ak0NHkdpzpBml7Gd7CG+KJKxWuSp+warsGYv5YNUxuJCdmVa7oksuiNtrsmcTpzWlrh+gmNh/7h+HLDMffPYtsh/9ohM3EM3/r5+B0yl3nkdHCLfUAKpk0tnosyIF5TlALR1wd5Y0RUxJ435E0NLiLOYsUrfVhDMY83NW7O43eSRbhNUs94OUshoz9jOAtdi3ouynklkT6v4tVE0SjZz4OG9Rd2GtbPeWgYsz3tQH+7vicBhhhwocrFHsoS08tXyauwW3EizeFOzKYZsBXw9uGOlGRCipAJLHGsSrIlekjPw9mSuR7ZkaRUpQgp45zf/zCE7Dgf3AobkweWDu+YUjkL4lp3jMVsDUzRT6LEjSwtJDdTMemYcx+K3RdUq6T5HHUsaEdJmebhnq7QlOW8Xi8QBWtPWX9YT7dZqFEvvmXN0wAK/E7+vdP/AFBLAwQUAAIACADCu6ZKiMVOUf4OAADYGQAAFwAAAHVuaXZlcnNhbC91bml2ZXJzYWwucG5n7VlpV1NX245atbVV2lpAgZAqWhxBUURAiANDtQJGQlGGpDhUiYQIGIZgiLaPRURIFSsFxCh5gQwYBkMCgRALD6YWgcbkJEAMqSgICSEgGQjJgefg8/6A99v7xQ/7OmufddZ9XWvve1/3fdbOOxYeunKF0woYDLby8LdBx2GwxQA0vv94GfSmuDgbDj0WpR0PPQjj9LiMQZOPzh0IOwCD1VM/tSUsheafXPz2ZBoM5rBxYSw6fHzDJAy2Fn846AA6E6NTEfJPD4PiFEQk4ordk5alBOPdgwQ06vOYh9ccVlQMfm5/58XSfocDyhfH7W25D67fWH/juMONGsqvnG0OgoOb8Qpkt97cPdGISWu9ffidb395CRmeuXOXu7uvb8mbN+Vbz3n5bPtGKpoz1nY2p711QFBsU0Mddsi4e75pkHxONuLy5B8Nt5CgQdp57VNHD8V05dgRNAU0KrqWhjhC2l3QV+NXxkt/Y3AkY5J2GOzJCe9LYV0Mziut5CA0I9Eoc5ZKBuf1oZBPoa9zW14NdeZ3rIbBrnS/PEYz7fRbBIP13WQsg1359QN8gA/wAT7AB/gAH+ADfID/T/h7JTbHMjzUfg1qXJ8UJs+MlBEc5i29FKh3hefhYLCP/w+gcwEIbZaRIcOYNH854vLFFLMqA+ErmgVqHSICLW+GaimgdnJ2CSxJm+/ZdsIGRcekP2UgCwVY25BjlxbDGg5R7j2uBG3TvVhf/WgD9WfBRCOcjj+q+wqwZ9O3ktD4tOpFsDWWN0URDubBbH2ddyEbJ5DwTFsYVM3XGg4uG9cSomxhP6ILJo7Rt2bcAdgNEt7/TLRO97yyManIucypxzRw3H+aMl2m3pYsNMorBTUxyYLPpjWEaUfs5am/bKJ5UL88xxHMIo1Zsom0NWCP1qZrmHtXLIorEeFUkWX3KDQz31fdyXKvdYrKHP4tmjdggV/THtPfBooAFzc//BlmiLiHhkTGIeqwANJ4wiUghNrSMQjU3lJJLIUtzR0kLSOQ4zN+L/cqen/Uncv6bLXz/UBjNRJMZNKii1OkYT7b34qmnjp3PWGNjhUnYIix6svT3dHJ07NtOXbEGNBjokXfNmwLdc06kzgxHRH1MvwtcFZGZntUtzdvf5ysKrs3j1OpTRYPeZW/iH4RvkUT+pZ2KICpKLKeFz7JkeX3FznJhus61o2scdnLwokCB0bir2vg6Hvo3XgnwN5XCmP9w3ySiIwelaWCXs/ZOedAPEbNr6tRJ5Zht8RoLxSM8PYPDtvYso9Tl05eygm+iPwpbiq2ixObQcaaabM5gKX2KajDteZH0TvpRJ/QV353yEiLfJPtPX1LEF08dDjlBLp3iqNG7VEktFeQlm+P2VOgkVx/g+6kMgZr9/ykzEl249mXS9WofGkgK8OXgqyNPrDP71+vnzoT9k2m5Y9FaTl6KwNDnMvB9IshsnFnHPcMd2JkU1zugOJmjw9fIrhqgYs7MHziCTTtzS3N8SXr0lxi3FlLyoKIneH5DVFbSFt+2dITUr2LukKV+Dsvi75pohjerTTZhGPvug2BUebyBpwKbDgLWKxZVoEoT/NdCCpef8Q2qxC5lnq0MCGCLOAVxl1ntzqUY2Z45OqUPuvehw8o4eQXO9V/JYsWs3bAl2ou9Uta8b1q2cP97JA8Mxywtv43GvjiO8/tIVLE3GSuftt/A8L5Ef7K3xhtZ4o6rPLmH1FCHLfql3+sFrsAw99Xp3WamGDjpsulKyb8TOmqhMXPq5P16S6pTP0FTPCEoS5vNovkcpk0V7XKOupZHW3ODczc2nbBEqVNRvqwe7BqxTuIGc4jMMTpncMLiX72mNxMH5Y3l6JU+mJSWjDxS9lZbvIPgXqheXCyPuPLPA1hI+XjnO4Kkl+jxRgkj0CQDZL3MqA1/M5/gshqr+7BPpSGrLZ+ETwSTW+xb7EvqZxrqlv6o3CGqY7aHomNrZPrmcIdA8M2N+Isq+6Rdf81Qnz4tTQydlrxqEUOFJZBe8hOocTyCQxHsaNHXJON0bY7jC64e9K+ofslKv4hZeR5yatE74KR3i+AtHFFiHbZSMoLpO409GO+1bL7cxR877YjW5K2XAmpBmyByaWShufVQ48XNxkoTxSrnjEsxsYCr+gmk6gY34ts8Gj6rnxQLqH61cYs5GqjaXrUFv16jodTH4s4SiOb+odDDaemevz129zSnP6uFZoG3hlu6KPoTWkhRMQsaEsXVk2X+VYIqgTwqi78aWitXA8HyV+TWRSF0EQAExt7N5P/regFvYQDYr5e+U463Qj2VZm+APD+Vh1OIYwXjeElbCkta6Rk2AzqotWKVj+8Snen1fkEzeQlgK9yY109WTPgIzvdVOU3flr1Z++lDS05nPIfKfc3sJTfZjLL8f6fVVblNJvSrH6/BREf8blMTFJNS5h87SPnPyvLH+NwCX2mPCnTlGVf3nhUee5m1UAu4J/kDZr4ooC6iT1XJKGj37zXcyF2oFWeiR9kKSuq/IT3l+BYOlyxhFe/1MLarBPHC1DoJY/X6Jxnr9Toq6t9jEFepbjdfNMn+OYNLDtlFt/IpSkVzHi6QD03l/eDgvzyvGr/j4YZldyQomq/6HRbZyAlqEyfNCZ1X0CarSJM56Uw0B+DRw4sH60yrQW8G//E2gOgpWrAi6jkKlMv9Q1+U9xYMCtMsqodgr135EvaHqbPeAOMSQMXo0TxEoGPJwLpJACirCBxtxOVMl2D7vrxXTE+v5a8lgbiSnnfIQlfUbbfjk1ydQAqTQiwrVEXGvs74TQNFa+ovzbngYq3/lk6YLorCSQWdQ3IebRl61mKvdmm8Xe/ywaRc1PUVw0Xhc4654HwiTpxSjnGX8W7PB8k8eeghEey2RmOdOKSkvihFFaV3x16ez33kHfVupPYsoG3gAxzhs+4H96YFBvhzD2fe4XbsT69v3Z8F0vJQ4/X3tCMycIJs8rTwKcF6Sfp0nRi31zOEbRdq1Eem0+bt73NR4CjofktEwLtFSVBRE7RyDanrFx9GE0tdLvnERkegzbj3lTe3xDqtsNtQYK0OsIOQVCuCWucT6TqckR9pwTtLdRXPM8a8kGy2pB7qxHDOjvwEJGruxDdfw6tMBvX03lEv/Xqu2P8+qMdzcIdzETg28uituYk6/L8CtLQlBiBfWrosEO22oYjAkx9p7v+4TQFZky8nPT6h7R7wId7606UW28kXnzS/x/JmPWmhldEQPJrI63XNaQGPP2o9BD2e3h+ILQRWdPdPrlUPl7G5cTPzrBvjTnIgTX4kgEEwMWheYn1A6vAE2b+Vu24P+uCEsfSxkYq1aaumheCuh4lL2O3k+jZWfyFskX961n+xPHndpSZjrN7zesC3nVh51LXKkJqXt1eSIpJvN/4s4dwn+jIzpnzJRtYWgEX9atDHV5TfOF/Zb3AXJHJ2gWqHPpwqHZZqtG3ky5+WYWLUXhIZy6oIuv7MMcIToCO/q1SJvpa/bSNLphvroIch1d9LVNbW4pD+Mab6qAU8UCw3Vme7L0cydtQyPj276uNzP1ZhuybUarnnu48Zq4sxuZkWW7c17OU5wx9fTIW+ZBynVwR5W8rVedOsE4vLmLc17jxaOp0k9TS3VYhMCiYqmTvgrtw6KwCFJlzwMieKKkgfW0nNnucv+iaA0Bn2unS+0LDdK0tTU4old29o3TSbmBMlz4K+R3pJmmXID6DCJlzMvgMEYzGfp9LthmgviF8L9I6/jjfEZOZMGaGfP2qVBNuAvUUStZnJqte1Ltz0iCN8Jxoer1qGS7Xh5SUhAPaHrpuxbNu/T7bjBS6Tut0vaVQliGFPufQxaSdKOkoN2ravBaotNPuKbjr/Mj591BhWgDpJb7iFEGVsEYX/3jMVqoYUeTUg/u84ZcY4IluAuVNUz45yHjeX9lqan8A7jtezddb8VCRPlsaxdd6pIPRw4ptLOVKL2HCrDNbViCjEaJzg4nwv3bCKzkPJn4e1/HVmKcZoud4voo3o9LnZPzgW8gRzBf+dBsMJjLFKYgedhXxQPxIoaZBk8dQexpNcIAYG1YtSYXOxXT/xg1UNsSfQuzD1/d452vYujoGhzL2UpxacIRaMQ5EYwPq4gqSFQjvwrvDo0yrftOmfgK6WGAbq3+OZ1nKbjaMu7H4jb0M16XEMPpZKHNG0uZslnIqKjB51afPtBtZ2sxZiYlwBI2FWpUFw+jYlA0aFXbb3FlUR5RwAMojplEWS+n+ZqfqnoExQSgePN+/UNO7pxK/Fl9ltBn4AcaDOC5Y9iVQDCA2m2izqNysVutEizqvwY8noGoQ8zPiLnfhWKpLWAWpkW0P5BW5Aso10PKrXWjxZFmeRjefPXSd0VZTONw2P2e1+ygNvvhFLpGcGkQhWf6wy6nL1DCrV/3LObSYgdleoIFaZMJMX5k0AZFy6SvOIbBzZvRy2hF1xUd7oqljRTlr/jS6Asb2RK5KuaBo653Z662Ju5FT/17ddejAXwbuctfMH1K6tvM/e11AP4yuvRtCPIxUE8vD1KX+KxQP27MvzTXL8nMlpKsgI+Lnvc8SyAGhxIBz4++mstxiQ4mzlgLFwYDPQ5ReUTSYF/wRpnKVPfNQiMbOUbuL4+saCBqkw+fi3sUbxT/RxZ17cPPHaHpfkss3mp1x4j2Fcl8ipFj3wGzcwO1CboClultmNB2BBz0s1/+g15i0uXjrHl6hJvUlpt7FtKLGF/Jxrzta0cbCgwImdZB9SxhZHb7Sczknw9jz9730tcFr4sNPFWuP+WslZ3VbQDenr9O+fJ1a1PEsXOP+8DnIUYejhLW3HpAZjjDlvrX3/TOSfU+BRTTbGQvTlXxUMWoIML98bIse6YWekzbYk2dRbnL3jTu2MnzI9RjP8Yi/0hXpMtNN3q76SLRPGrX9OV6BKvc7+qCieUgQiKtlosZX6JwkruV2sL0WXF2yDC7uPq+U+25WCrv8qWXXK5xgsM8BaKxegC8XQJAwNS+lzFvVr/IWLhagQoH0DDZGY8necTAY7ETtMkYxCoTOeu95bxgsiekkiCFBVRWwc/TEuHh8tnBToYt7f1ORHAlfcUoGETxl/cYuEZU75M8vCVwMHO0N/uUcFAl2ODg8iHPwh5/+A1BLAwQUAAIACADCu6ZK5sSYNVwAAABqAAAAGwAAAHVuaXZlcnNhbC91bml2ZXJzYWwucG5nLnhtbC2MSwqAIBQA90F3kHcA84NpoHmZJIV+WKjdPpFmN7MYbcu+oeTiHc7DAMUE7Nx3+oouBZdRqY1iSRqA3qaj+DWH5fEGJKGYcSmVqM27sPrHgGACT0xxrhQMdfkBUEsBAgAAFAACAAgAwrumSg5qJE5iBAAABREAAB0AAAAAAAAAAQAAAAAAAAAAAHVuaXZlcnNhbC9jb21tb25fbWVzc2FnZXMubG5nUEsBAgAAFAACAAgAwrumSgh+CyMpAwAAhgwAACcAAAAAAAAAAQAAAAAAnQQAAHVuaXZlcnNhbC9mbGFzaF9wdWJsaXNoaW5nX3NldHRpbmdzLnhtbFBLAQIAABQAAgAIAMK7pkpr4TvgvAIAAFoKAAAhAAAAAAAAAAEAAAAAAAsIAAB1bml2ZXJzYWwvZmxhc2hfc2tpbl9zZXR0aW5ncy54bWxQSwECAAAUAAIACADCu6ZKKpYPZ/4CAACXCwAAJgAAAAAAAAABAAAAAAAGCwAAdW5pdmVyc2FsL2h0bWxfcHVibGlzaGluZ19zZXR0aW5ncy54bWxQSwECAAAUAAIACADCu6ZKO/tTT50BAAAkBgAAHwAAAAAAAAABAAAAAABIDgAAdW5pdmVyc2FsL2h0bWxfc2tpbl9zZXR0aW5ncy5qc1BLAQIAABQAAgAIAMK7pko9PC/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hQAAHVuaXZlcnNhbC9za2luX2N1c3RvbWl6YXRpb25fc2V0dGluZ3MueG1sUEsBAgAAFAACAAgAwrumSojFTlH+DgAA2BkAABcAAAAAAAAAAAAAAAAAXh4AAHVuaXZlcnNhbC91bml2ZXJzYWwucG5nUEsBAgAAFAACAAgAwrumSubEmDVcAAAAagAAABsAAAAAAAAAAQAAAAAAkS0AAHVuaXZlcnNhbC91bml2ZXJzYWwucG5nLnhtbFBLBQYAAAAACwALAEkDAAAmLgAAAAA="/>
  <p:tag name="ISPRING_PRESENTATION_TITLE" val="蓝色简约毕业论文答辩PPT模板"/>
  <p:tag name="RESOURCE_RECORD_KEY" val="{&quot;71&quot;:[76235679926]}"/>
  <p:tag name="COMMONDATA" val="eyJoZGlkIjoiZmY5NDEzM2Y2MTcxMDhlYTZkNDE0MjFlOGQ4MjM2NjAifQ=="/>
</p:tagLst>
</file>

<file path=ppt/theme/theme1.xml><?xml version="1.0" encoding="utf-8"?>
<a:theme xmlns:a="http://schemas.openxmlformats.org/drawingml/2006/main" name="Office 主题​​">
  <a:themeElements>
    <a:clrScheme name="海岸线蓝+雾霾蓝">
      <a:dk1>
        <a:srgbClr val="000000"/>
      </a:dk1>
      <a:lt1>
        <a:srgbClr val="FFFFFF"/>
      </a:lt1>
      <a:dk2>
        <a:srgbClr val="000000"/>
      </a:dk2>
      <a:lt2>
        <a:srgbClr val="FFFFFF"/>
      </a:lt2>
      <a:accent1>
        <a:srgbClr val="56739C"/>
      </a:accent1>
      <a:accent2>
        <a:srgbClr val="9EAEC4"/>
      </a:accent2>
      <a:accent3>
        <a:srgbClr val="56739C"/>
      </a:accent3>
      <a:accent4>
        <a:srgbClr val="9EAEC4"/>
      </a:accent4>
      <a:accent5>
        <a:srgbClr val="56739C"/>
      </a:accent5>
      <a:accent6>
        <a:srgbClr val="9EAEC4"/>
      </a:accent6>
      <a:hlink>
        <a:srgbClr val="DF213B"/>
      </a:hlink>
      <a:folHlink>
        <a:srgbClr val="954F72"/>
      </a:folHlink>
    </a:clrScheme>
    <a:fontScheme name="bvvqntrs">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1670</Words>
  <Application>Microsoft Office PowerPoint</Application>
  <PresentationFormat>宽屏</PresentationFormat>
  <Paragraphs>311</Paragraphs>
  <Slides>26</Slides>
  <Notes>25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等线</vt:lpstr>
      <vt:lpstr>等线 Light</vt:lpstr>
      <vt:lpstr>Aptos</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蓝色简约毕业论文答辩PPT模板</dc:title>
  <dc:creator>邓亮</dc:creator>
  <cp:lastModifiedBy>Qing He</cp:lastModifiedBy>
  <cp:revision>19</cp:revision>
  <dcterms:created xsi:type="dcterms:W3CDTF">2016-11-24T09:20:00Z</dcterms:created>
  <dcterms:modified xsi:type="dcterms:W3CDTF">2024-12-12T11:53:59Z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0AF0247132CD4552A14117744478384B</vt:lpwstr>
  </property>
  <property fmtid="{D5CDD505-2E9C-101B-9397-08002B2CF9AE}" pid="3" name="KSOProductBuildVer">
    <vt:lpwstr>2052-12.1.0.19302</vt:lpwstr>
  </property>
</Properties>
</file>