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68" r:id="rId12"/>
    <p:sldId id="269" r:id="rId13"/>
    <p:sldId id="274" r:id="rId14"/>
    <p:sldId id="275" r:id="rId15"/>
    <p:sldId id="276" r:id="rId16"/>
    <p:sldId id="270" r:id="rId17"/>
    <p:sldId id="273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 gsn" initials="fg" lastIdx="2" clrIdx="0">
    <p:extLst>
      <p:ext uri="{19B8F6BF-5375-455C-9EA6-DF929625EA0E}">
        <p15:presenceInfo xmlns:p15="http://schemas.microsoft.com/office/powerpoint/2012/main" userId="2ad06c6d4c2bd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49"/>
    <a:srgbClr val="233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378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1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4T23:27:14.084" idx="2">
    <p:pos x="5338" y="158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89365-10B9-4DF5-9AB9-8BF3694D8CF2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6BE4-1F8E-45DA-842B-B9DC1B5EF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09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11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5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Bloc d’instructions VARIABLE : Déclaration</a:t>
            </a:r>
          </a:p>
          <a:p>
            <a:r>
              <a:rPr lang="fr-FR" dirty="0"/>
              <a:t>Initialisation : score reçoit la valeur 0</a:t>
            </a:r>
          </a:p>
          <a:p>
            <a:r>
              <a:rPr lang="fr-FR" dirty="0"/>
              <a:t>Assignation : Score reçoit la valeur score + 10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58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29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0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942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31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pouvons prendre un exemple de la vie de tous les jours :</a:t>
            </a:r>
          </a:p>
          <a:p>
            <a:r>
              <a:rPr lang="fr-FR" dirty="0"/>
              <a:t>Si la trappe à essence est fermée, pour pouvoir l’ouvrir je dois d’abord la déverrouiller.</a:t>
            </a:r>
          </a:p>
          <a:p>
            <a:r>
              <a:rPr lang="fr-FR" dirty="0"/>
              <a:t>Test que l’on peut traduire par : </a:t>
            </a:r>
            <a:r>
              <a:rPr lang="fr-FR" b="1" dirty="0"/>
              <a:t>SI</a:t>
            </a:r>
            <a:r>
              <a:rPr lang="fr-FR" dirty="0"/>
              <a:t> la trappe à essence est verrouillée, alors je dois la déverrouiller, </a:t>
            </a:r>
            <a:r>
              <a:rPr lang="fr-FR" b="1" dirty="0"/>
              <a:t>SINON</a:t>
            </a:r>
            <a:r>
              <a:rPr lang="fr-FR" dirty="0"/>
              <a:t> je peux l’ouvrir directement</a:t>
            </a:r>
          </a:p>
          <a:p>
            <a:r>
              <a:rPr lang="fr-FR" dirty="0"/>
              <a:t>On a commencé </a:t>
            </a:r>
            <a:r>
              <a:rPr lang="fr-FR" b="1" dirty="0"/>
              <a:t>SI</a:t>
            </a:r>
          </a:p>
          <a:p>
            <a:r>
              <a:rPr lang="fr-FR" b="0" dirty="0"/>
              <a:t>D’une manière générale : </a:t>
            </a:r>
          </a:p>
          <a:p>
            <a:r>
              <a:rPr lang="fr-FR" dirty="0"/>
              <a:t>Si on a une condition remplie alors je fais une action spécifique, SINON je fais une autre action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972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Condition : expression booléenne, 2 valeurs : </a:t>
            </a:r>
            <a:r>
              <a:rPr lang="fr-FR" dirty="0" err="1"/>
              <a:t>true</a:t>
            </a:r>
            <a:r>
              <a:rPr lang="fr-FR" dirty="0"/>
              <a:t>, false</a:t>
            </a:r>
          </a:p>
          <a:p>
            <a:r>
              <a:rPr lang="fr-FR" dirty="0"/>
              <a:t>Sinon : optionnel</a:t>
            </a:r>
          </a:p>
          <a:p>
            <a:r>
              <a:rPr lang="fr-FR" dirty="0"/>
              <a:t>Obligatoire : condition, Alors, FINSI pour indique la fin du test</a:t>
            </a:r>
          </a:p>
          <a:p>
            <a:r>
              <a:rPr lang="fr-FR" dirty="0"/>
              <a:t>Il est possible d’imbriquer des SI</a:t>
            </a:r>
          </a:p>
          <a:p>
            <a:r>
              <a:rPr lang="fr-FR" dirty="0"/>
              <a:t>Bien prendre l’habitude de mettre les indentations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80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premier code est valide et il fonctionne parfaitement mais on peut l’optimiser et le rendre plus lisible</a:t>
            </a:r>
          </a:p>
          <a:p>
            <a:endParaRPr lang="fr-FR" dirty="0"/>
          </a:p>
          <a:p>
            <a:r>
              <a:rPr lang="fr-FR" dirty="0"/>
              <a:t>Si score = 10, on exécute le premier bloc et on saute les blocs, donc code plus rapide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4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peut avancer ou changer de direction, droite ou gauche de 90 degrés</a:t>
            </a:r>
          </a:p>
          <a:p>
            <a:r>
              <a:rPr lang="fr-FR" dirty="0"/>
              <a:t>Algorithme textuel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35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existe plusieurs représentations possibles pour arriver au même résultat, permettre au personnage d’arriver au drapeau. C’est ça un algorithme.</a:t>
            </a:r>
          </a:p>
          <a:p>
            <a:r>
              <a:rPr lang="fr-FR" dirty="0"/>
              <a:t>Dans la suite du cours nous allons apprendre à décrire un algorithme en utilisant une syntaxe spécifique, utilisée par les informaticiens : le pseudo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8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Plusieurs solutions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87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0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JRE : Java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Dossier jdk-17.0.2/bin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javac.exe (compilateur, transforme en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ByteCode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), Java.exe (interpréteur,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bytecode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portable)</a:t>
            </a:r>
          </a:p>
          <a:p>
            <a:r>
              <a:rPr lang="fr-FR" dirty="0"/>
              <a:t>Runtime </a:t>
            </a:r>
            <a:r>
              <a:rPr lang="fr-FR" dirty="0" err="1"/>
              <a:t>Execution</a:t>
            </a:r>
            <a:r>
              <a:rPr lang="fr-FR" dirty="0"/>
              <a:t> : Environnement d’</a:t>
            </a:r>
            <a:r>
              <a:rPr lang="fr-FR" dirty="0" err="1"/>
              <a:t>execution</a:t>
            </a:r>
            <a:r>
              <a:rPr lang="fr-FR" dirty="0"/>
              <a:t> : juste pour exécuter, peut être déjà installé :  Java -version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6BE4-1F8E-45DA-842B-B9DC1B5EF25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6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38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07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1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9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6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9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0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7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3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16/02/2022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3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E3B39-2847-43EE-B2EB-3CAA6419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1803"/>
            <a:ext cx="8596668" cy="52195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ea typeface="Verdana" panose="020B0604030504040204" pitchFamily="34" charset="0"/>
              </a:rPr>
              <a:t>Coder un algorithme</a:t>
            </a:r>
            <a:endParaRPr lang="fr-FR" sz="5400" dirty="0">
              <a:solidFill>
                <a:schemeClr val="tx2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fr-F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 suivant les normes et règles du développement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5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Premier programme : HelloWorld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est sensible à la casse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C78B36-AEAB-4098-9D87-8C531DDB9FF2}"/>
              </a:ext>
            </a:extLst>
          </p:cNvPr>
          <p:cNvSpPr txBox="1"/>
          <p:nvPr/>
        </p:nvSpPr>
        <p:spPr>
          <a:xfrm>
            <a:off x="764331" y="2582944"/>
            <a:ext cx="54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Tabulation pas obligatoire mais c’est une bonne pratique</a:t>
            </a:r>
          </a:p>
        </p:txBody>
      </p:sp>
    </p:spTree>
    <p:extLst>
      <p:ext uri="{BB962C8B-B14F-4D97-AF65-F5344CB8AC3E}">
        <p14:creationId xmlns:p14="http://schemas.microsoft.com/office/powerpoint/2010/main" val="2996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5D8F55-92D6-4D17-918B-E9FDB2575601}"/>
              </a:ext>
            </a:extLst>
          </p:cNvPr>
          <p:cNvSpPr txBox="1"/>
          <p:nvPr/>
        </p:nvSpPr>
        <p:spPr>
          <a:xfrm>
            <a:off x="1578428" y="2921168"/>
            <a:ext cx="6868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tx2"/>
                </a:solidFill>
              </a:rPr>
              <a:t>Les variables</a:t>
            </a:r>
          </a:p>
        </p:txBody>
      </p:sp>
    </p:spTree>
    <p:extLst>
      <p:ext uri="{BB962C8B-B14F-4D97-AF65-F5344CB8AC3E}">
        <p14:creationId xmlns:p14="http://schemas.microsoft.com/office/powerpoint/2010/main" val="374777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Symbole qui contient une valeur et qui peut être modifiée.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3B30FD-E57C-4321-B5F8-30743A858960}"/>
              </a:ext>
            </a:extLst>
          </p:cNvPr>
          <p:cNvSpPr txBox="1"/>
          <p:nvPr/>
        </p:nvSpPr>
        <p:spPr>
          <a:xfrm>
            <a:off x="771525" y="2628087"/>
            <a:ext cx="644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Représentée par un identifiant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FD005A-0799-477C-BEAE-04ABB19A784F}"/>
              </a:ext>
            </a:extLst>
          </p:cNvPr>
          <p:cNvSpPr txBox="1"/>
          <p:nvPr/>
        </p:nvSpPr>
        <p:spPr>
          <a:xfrm>
            <a:off x="1524000" y="3519948"/>
            <a:ext cx="1789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Mavariable = 4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040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02220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 : l’algorithme en pseudo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B72D9-C33D-4B26-A07F-227E47CF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0" y="2485141"/>
            <a:ext cx="3124200" cy="2057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B4954D-9B10-47DE-8CA0-D17ED78E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327" y="1670410"/>
            <a:ext cx="3790950" cy="4667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05BB7C-1785-4372-9F77-4E1CB78A7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60" y="2010757"/>
            <a:ext cx="3524250" cy="2647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D273A9-758D-44A0-AC6D-15D943CB4F81}"/>
              </a:ext>
            </a:extLst>
          </p:cNvPr>
          <p:cNvSpPr/>
          <p:nvPr/>
        </p:nvSpPr>
        <p:spPr>
          <a:xfrm>
            <a:off x="480767" y="4751109"/>
            <a:ext cx="3959258" cy="13951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F032B74-E4AE-47D1-9788-34AD1CD10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683" y="2499994"/>
            <a:ext cx="5335159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02220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 : l’algorithme en pseudo code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B72D9-C33D-4B26-A07F-227E47CF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0" y="2485141"/>
            <a:ext cx="3124200" cy="2057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B4954D-9B10-47DE-8CA0-D17ED78E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327" y="1670410"/>
            <a:ext cx="3790950" cy="4667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05BB7C-1785-4372-9F77-4E1CB78A7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60" y="2010757"/>
            <a:ext cx="3524250" cy="26479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7E468D-D53E-473C-8791-EAF3B0801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62" y="2094616"/>
            <a:ext cx="3057525" cy="28384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4B540E5-0906-447A-8EA0-CE5B074CA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22" y="2094616"/>
            <a:ext cx="2845765" cy="27717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E28EAF-B712-47BB-B67D-FBCFCB53D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960" y="2104141"/>
            <a:ext cx="4676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FB359CD3-B40D-4643-90D3-226C9A696662}"/>
              </a:ext>
            </a:extLst>
          </p:cNvPr>
          <p:cNvSpPr/>
          <p:nvPr/>
        </p:nvSpPr>
        <p:spPr>
          <a:xfrm>
            <a:off x="1041662" y="4487131"/>
            <a:ext cx="329938" cy="30091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Quizz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BFCA1BC-F9B3-47CD-8F95-544BDC2C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32" y="1871662"/>
            <a:ext cx="8370242" cy="3114675"/>
          </a:xfrm>
          <a:prstGeom prst="rect">
            <a:avLst/>
          </a:prstGeom>
        </p:spPr>
      </p:pic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9FC65BC9-0AD9-4489-B62D-9DCF7A0EB6BF}"/>
              </a:ext>
            </a:extLst>
          </p:cNvPr>
          <p:cNvSpPr/>
          <p:nvPr/>
        </p:nvSpPr>
        <p:spPr>
          <a:xfrm>
            <a:off x="4713402" y="1300899"/>
            <a:ext cx="457200" cy="45720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7FB83118-FFED-450A-9DC3-CD4BD4785E29}"/>
              </a:ext>
            </a:extLst>
          </p:cNvPr>
          <p:cNvSpPr/>
          <p:nvPr/>
        </p:nvSpPr>
        <p:spPr>
          <a:xfrm>
            <a:off x="1041662" y="4487131"/>
            <a:ext cx="245097" cy="264747"/>
          </a:xfrm>
          <a:prstGeom prst="flowChartConnecto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ln>
                <a:solidFill>
                  <a:schemeClr val="tx1"/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029F4D5-96C3-4B01-9CB7-123F1041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59" y="2856281"/>
            <a:ext cx="347502" cy="32311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14F0242-75CC-420B-A288-01DBF4835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31" y="1919286"/>
            <a:ext cx="8943975" cy="3019425"/>
          </a:xfrm>
          <a:prstGeom prst="rect">
            <a:avLst/>
          </a:prstGeom>
        </p:spPr>
      </p:pic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428A8037-9AEA-4901-9830-37897C32D29E}"/>
              </a:ext>
            </a:extLst>
          </p:cNvPr>
          <p:cNvSpPr/>
          <p:nvPr/>
        </p:nvSpPr>
        <p:spPr>
          <a:xfrm>
            <a:off x="1041662" y="4405794"/>
            <a:ext cx="329938" cy="30091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C356749-605D-4EFA-83A7-32A301617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31" y="1919286"/>
            <a:ext cx="9296400" cy="31623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A7266B-A2F0-4E8B-AA94-41F97B24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08" y="3678604"/>
            <a:ext cx="347502" cy="32311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7904E9C-5F75-477C-8AB7-1DD1D264E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31" y="1986937"/>
            <a:ext cx="9239250" cy="3143250"/>
          </a:xfrm>
          <a:prstGeom prst="rect">
            <a:avLst/>
          </a:prstGeom>
        </p:spPr>
      </p:pic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43E38E72-A4E0-4618-94FA-0DEAED3B0E25}"/>
              </a:ext>
            </a:extLst>
          </p:cNvPr>
          <p:cNvSpPr/>
          <p:nvPr/>
        </p:nvSpPr>
        <p:spPr>
          <a:xfrm>
            <a:off x="1036598" y="2956544"/>
            <a:ext cx="329938" cy="30091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 en Java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variables sont typées.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Elles occupent un nombre d’octets dépendant de leur type.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du camelCase</a:t>
            </a:r>
          </a:p>
          <a:p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noms de variables ne peuvent pas être un nom réservé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1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types primitifs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-2942101" y="1976923"/>
            <a:ext cx="10160586" cy="61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9EF95-940E-4F9D-83F2-1A2EB537E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1" y="1976923"/>
            <a:ext cx="8425016" cy="39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5D8F55-92D6-4D17-918B-E9FDB2575601}"/>
              </a:ext>
            </a:extLst>
          </p:cNvPr>
          <p:cNvSpPr txBox="1"/>
          <p:nvPr/>
        </p:nvSpPr>
        <p:spPr>
          <a:xfrm>
            <a:off x="1578428" y="2921168"/>
            <a:ext cx="6868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tx2"/>
                </a:solidFill>
              </a:rPr>
              <a:t>Les tests</a:t>
            </a:r>
          </a:p>
        </p:txBody>
      </p:sp>
    </p:spTree>
    <p:extLst>
      <p:ext uri="{BB962C8B-B14F-4D97-AF65-F5344CB8AC3E}">
        <p14:creationId xmlns:p14="http://schemas.microsoft.com/office/powerpoint/2010/main" val="410799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8DFA00E-52C4-41C6-9B2D-3DE62308E898}"/>
              </a:ext>
            </a:extLst>
          </p:cNvPr>
          <p:cNvSpPr txBox="1"/>
          <p:nvPr/>
        </p:nvSpPr>
        <p:spPr>
          <a:xfrm>
            <a:off x="1287253" y="665145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Tests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0EA8BBF-3E8C-4A52-9C13-9CA96E236DB1}"/>
              </a:ext>
            </a:extLst>
          </p:cNvPr>
          <p:cNvGrpSpPr/>
          <p:nvPr/>
        </p:nvGrpSpPr>
        <p:grpSpPr>
          <a:xfrm>
            <a:off x="2260221" y="2741724"/>
            <a:ext cx="4391489" cy="754207"/>
            <a:chOff x="2272187" y="3428999"/>
            <a:chExt cx="4391489" cy="75420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3A9FA9A-0692-4E50-85C9-3570E2A54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187" y="3429000"/>
              <a:ext cx="685714" cy="75238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5C06034-E846-4D40-B537-E6F9B4D2A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795" y="3428999"/>
              <a:ext cx="752381" cy="75238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6E719DE-3456-4405-BF71-DFEBBD9E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659" y="3428999"/>
              <a:ext cx="691017" cy="754207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8A39C42-A0A4-4FD9-A15A-E1728859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45" y="3730655"/>
              <a:ext cx="543001" cy="25721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C06EFC4-CDB2-4591-889C-E9F3066F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25" y="3730654"/>
              <a:ext cx="543001" cy="257211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399DA179-5F19-483A-A88A-C35A066BB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07" y="1379247"/>
            <a:ext cx="1058718" cy="10587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A39F9B-3353-4BA6-9090-003D2299472F}"/>
              </a:ext>
            </a:extLst>
          </p:cNvPr>
          <p:cNvSpPr/>
          <p:nvPr/>
        </p:nvSpPr>
        <p:spPr>
          <a:xfrm>
            <a:off x="1930973" y="3619388"/>
            <a:ext cx="3803073" cy="4801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commencé par le mot clé </a:t>
            </a: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DD08F6-691A-420B-9F7C-D38749A47361}"/>
              </a:ext>
            </a:extLst>
          </p:cNvPr>
          <p:cNvSpPr/>
          <p:nvPr/>
        </p:nvSpPr>
        <p:spPr>
          <a:xfrm>
            <a:off x="1930973" y="4119308"/>
            <a:ext cx="5912429" cy="830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a une condition remplie alors je fais une action spécifique, </a:t>
            </a: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SINON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fais une autre 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6C56F-B5A8-4E17-A678-ABA87853A599}"/>
              </a:ext>
            </a:extLst>
          </p:cNvPr>
          <p:cNvSpPr/>
          <p:nvPr/>
        </p:nvSpPr>
        <p:spPr>
          <a:xfrm>
            <a:off x="1930972" y="4883585"/>
            <a:ext cx="5912429" cy="830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algorithmie, comme dans la vie de tous les jours, certaines actions se produisent en fonction de l’état d’un élément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BA3E8-EF1D-4FD0-A532-BEF2173F43A0}"/>
              </a:ext>
            </a:extLst>
          </p:cNvPr>
          <p:cNvSpPr/>
          <p:nvPr/>
        </p:nvSpPr>
        <p:spPr>
          <a:xfrm>
            <a:off x="1930971" y="5667651"/>
            <a:ext cx="5912429" cy="830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tester cet état, on va utiliser le mot clé </a:t>
            </a: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5952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Qu’est ce qu’un algorithme ?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la description d'une suite d'étapes permettant d'obtenir un résultat à partir d'éléments fournis en entrée.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Exemple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Une notice de montage de meuble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Une recette de cuisine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informatique, c’est une suite de lignes de code (programme) permettant de réaliser des actions logiques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28F1B3-48FD-49DC-96BB-B4BD07EC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85" y="2193771"/>
            <a:ext cx="2841418" cy="26914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685929A-68DE-4451-B3D8-F89729C3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29" y="1932541"/>
            <a:ext cx="28414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8DFA00E-52C4-41C6-9B2D-3DE62308E898}"/>
              </a:ext>
            </a:extLst>
          </p:cNvPr>
          <p:cNvSpPr txBox="1"/>
          <p:nvPr/>
        </p:nvSpPr>
        <p:spPr>
          <a:xfrm>
            <a:off x="1287253" y="665145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Tests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08137D4A-291D-4CB6-B610-9E1EA5AD4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28143"/>
              </p:ext>
            </p:extLst>
          </p:nvPr>
        </p:nvGraphicFramePr>
        <p:xfrm>
          <a:off x="587905" y="1647136"/>
          <a:ext cx="8624121" cy="45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 bitmap" r:id="rId4" imgW="5800680" imgH="3057480" progId="Paint.Picture">
                  <p:embed/>
                </p:oleObj>
              </mc:Choice>
              <mc:Fallback>
                <p:oleObj name="Image bitmap" r:id="rId4" imgW="5800680" imgH="3057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905" y="1647136"/>
                        <a:ext cx="8624121" cy="45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54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3F7DF0C9-B4A7-4725-B787-087C1059B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75259"/>
              </p:ext>
            </p:extLst>
          </p:nvPr>
        </p:nvGraphicFramePr>
        <p:xfrm>
          <a:off x="4855829" y="1604258"/>
          <a:ext cx="5057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 bitmap" r:id="rId4" imgW="5057640" imgH="914400" progId="Paint.Picture">
                  <p:embed/>
                </p:oleObj>
              </mc:Choice>
              <mc:Fallback>
                <p:oleObj name="Image bitmap" r:id="rId4" imgW="5057640" imgH="914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5829" y="1604258"/>
                        <a:ext cx="50577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BF46CCE0-8A9D-49D7-A892-4CB683E55339}"/>
              </a:ext>
            </a:extLst>
          </p:cNvPr>
          <p:cNvSpPr txBox="1"/>
          <p:nvPr/>
        </p:nvSpPr>
        <p:spPr>
          <a:xfrm>
            <a:off x="1287253" y="665145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Tests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47286291-69F8-4DDB-9B04-7889C16C2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956123"/>
              </p:ext>
            </p:extLst>
          </p:nvPr>
        </p:nvGraphicFramePr>
        <p:xfrm>
          <a:off x="722138" y="2374650"/>
          <a:ext cx="4040044" cy="304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Image bitmap" r:id="rId6" imgW="2886120" imgH="2171880" progId="Paint.Picture">
                  <p:embed/>
                </p:oleObj>
              </mc:Choice>
              <mc:Fallback>
                <p:oleObj name="Image bitmap" r:id="rId6" imgW="2886120" imgH="2171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2138" y="2374650"/>
                        <a:ext cx="4040044" cy="3040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023B843-EE7A-4684-8458-ED560D46EA7E}"/>
              </a:ext>
            </a:extLst>
          </p:cNvPr>
          <p:cNvSpPr/>
          <p:nvPr/>
        </p:nvSpPr>
        <p:spPr>
          <a:xfrm>
            <a:off x="722138" y="1673227"/>
            <a:ext cx="1682395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fr-FR" sz="1600" dirty="0">
                <a:solidFill>
                  <a:schemeClr val="accent2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=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D5B35-BC73-4980-B7F9-995B101DDC31}"/>
              </a:ext>
            </a:extLst>
          </p:cNvPr>
          <p:cNvSpPr/>
          <p:nvPr/>
        </p:nvSpPr>
        <p:spPr>
          <a:xfrm>
            <a:off x="4855829" y="3059289"/>
            <a:ext cx="5057775" cy="26190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9952F072-73D8-4B1F-A13A-A9DA94463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80600"/>
              </p:ext>
            </p:extLst>
          </p:nvPr>
        </p:nvGraphicFramePr>
        <p:xfrm>
          <a:off x="722138" y="2350381"/>
          <a:ext cx="4159425" cy="308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Image bitmap" r:id="rId8" imgW="3514680" imgH="2610000" progId="Paint.Picture">
                  <p:embed/>
                </p:oleObj>
              </mc:Choice>
              <mc:Fallback>
                <p:oleObj name="Image bitmap" r:id="rId8" imgW="3514680" imgH="2610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2138" y="2350381"/>
                        <a:ext cx="4159425" cy="308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1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148707-23BD-48F5-9247-CC53F5EC2F59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d’algorithme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17E7C3-A3FB-478D-ABFE-8B9B0BB70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55" y="2076775"/>
            <a:ext cx="2141406" cy="24614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3AB30B-5338-4A2D-86E3-01CBDB031E30}"/>
              </a:ext>
            </a:extLst>
          </p:cNvPr>
          <p:cNvSpPr/>
          <p:nvPr/>
        </p:nvSpPr>
        <p:spPr>
          <a:xfrm>
            <a:off x="771525" y="1473200"/>
            <a:ext cx="4968875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personnage doit atteindre le drapeau d’arrivée</a:t>
            </a:r>
          </a:p>
          <a:p>
            <a:pPr lvl="1"/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Décrire comment il doit procéder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447F7E-6D24-45E7-AE33-47EB76BFA8A4}"/>
              </a:ext>
            </a:extLst>
          </p:cNvPr>
          <p:cNvSpPr txBox="1"/>
          <p:nvPr/>
        </p:nvSpPr>
        <p:spPr>
          <a:xfrm>
            <a:off x="840046" y="2485451"/>
            <a:ext cx="490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Règles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Il ne peut se déplacer que d’une seule case à la fois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BA26516-DEFC-4A66-ABDC-186EFED5EAAC}"/>
              </a:ext>
            </a:extLst>
          </p:cNvPr>
          <p:cNvSpPr/>
          <p:nvPr/>
        </p:nvSpPr>
        <p:spPr>
          <a:xfrm>
            <a:off x="7598229" y="3701143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7FD8488-CDA5-4075-93D6-CF79C821A1D2}"/>
              </a:ext>
            </a:extLst>
          </p:cNvPr>
          <p:cNvSpPr txBox="1"/>
          <p:nvPr/>
        </p:nvSpPr>
        <p:spPr>
          <a:xfrm>
            <a:off x="1186542" y="3943459"/>
            <a:ext cx="470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déplacements autorisés sont les suivants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9C2A315-EE1B-4A0C-AD73-1705FF78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60" y="4538248"/>
            <a:ext cx="3535204" cy="13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148707-23BD-48F5-9247-CC53F5EC2F59}"/>
              </a:ext>
            </a:extLst>
          </p:cNvPr>
          <p:cNvSpPr txBox="1"/>
          <p:nvPr/>
        </p:nvSpPr>
        <p:spPr>
          <a:xfrm>
            <a:off x="771525" y="679318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d’algorithme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AB30B-5338-4A2D-86E3-01CBDB031E30}"/>
              </a:ext>
            </a:extLst>
          </p:cNvPr>
          <p:cNvSpPr/>
          <p:nvPr/>
        </p:nvSpPr>
        <p:spPr>
          <a:xfrm>
            <a:off x="338870" y="1865043"/>
            <a:ext cx="4968875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personnage avance d’une case, tourne à gauche et avance d’une case</a:t>
            </a:r>
          </a:p>
          <a:p>
            <a:pPr lvl="1"/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447F7E-6D24-45E7-AE33-47EB76BFA8A4}"/>
              </a:ext>
            </a:extLst>
          </p:cNvPr>
          <p:cNvSpPr txBox="1"/>
          <p:nvPr/>
        </p:nvSpPr>
        <p:spPr>
          <a:xfrm>
            <a:off x="771525" y="3136892"/>
            <a:ext cx="490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Liste d’actions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Etape 1 : Le personnage avance d’une case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Etape 2 : Le personnage tourne à gauche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Etape 3 : Le personnage avance d’une case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BA26516-DEFC-4A66-ABDC-186EFED5EAAC}"/>
              </a:ext>
            </a:extLst>
          </p:cNvPr>
          <p:cNvSpPr/>
          <p:nvPr/>
        </p:nvSpPr>
        <p:spPr>
          <a:xfrm>
            <a:off x="7598229" y="3701143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8653A0-3397-4067-985C-C6B33C4747EE}"/>
              </a:ext>
            </a:extLst>
          </p:cNvPr>
          <p:cNvGrpSpPr/>
          <p:nvPr/>
        </p:nvGrpSpPr>
        <p:grpSpPr>
          <a:xfrm>
            <a:off x="938907" y="4855692"/>
            <a:ext cx="4702629" cy="2769989"/>
            <a:chOff x="938907" y="4855692"/>
            <a:chExt cx="4702629" cy="2769989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7FD8488-CDA5-4075-93D6-CF79C821A1D2}"/>
                </a:ext>
              </a:extLst>
            </p:cNvPr>
            <p:cNvSpPr txBox="1"/>
            <p:nvPr/>
          </p:nvSpPr>
          <p:spPr>
            <a:xfrm>
              <a:off x="938907" y="4855692"/>
              <a:ext cx="4702629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Symboles</a:t>
              </a:r>
              <a:r>
                <a:rPr lang="fr-FR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 : 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2925CA3-81C2-475B-908F-3F7553A7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702" y="5464051"/>
              <a:ext cx="466914" cy="266808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D8F9DAF-A5B0-4CEB-BA56-DD50602A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094" y="5154431"/>
              <a:ext cx="323981" cy="6384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C92C1E7-2A25-4C2E-A411-BC211B59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07" y="5473648"/>
              <a:ext cx="543001" cy="257211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662BAD7-1708-4560-82F8-A73DCAADE6D5}"/>
              </a:ext>
            </a:extLst>
          </p:cNvPr>
          <p:cNvGrpSpPr/>
          <p:nvPr/>
        </p:nvGrpSpPr>
        <p:grpSpPr>
          <a:xfrm>
            <a:off x="5748165" y="823660"/>
            <a:ext cx="3535204" cy="4032032"/>
            <a:chOff x="5748165" y="823660"/>
            <a:chExt cx="3535204" cy="4032032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69C2A315-EE1B-4A0C-AD73-1705FF78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165" y="823660"/>
              <a:ext cx="3535204" cy="132451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90717C0-05E1-42E1-8BAA-593FC4756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092" y="2273373"/>
              <a:ext cx="2658550" cy="2582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148707-23BD-48F5-9247-CC53F5EC2F59}"/>
              </a:ext>
            </a:extLst>
          </p:cNvPr>
          <p:cNvSpPr txBox="1"/>
          <p:nvPr/>
        </p:nvSpPr>
        <p:spPr>
          <a:xfrm>
            <a:off x="761134" y="1167690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Exercice :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AB30B-5338-4A2D-86E3-01CBDB031E30}"/>
              </a:ext>
            </a:extLst>
          </p:cNvPr>
          <p:cNvSpPr/>
          <p:nvPr/>
        </p:nvSpPr>
        <p:spPr>
          <a:xfrm>
            <a:off x="245352" y="2667000"/>
            <a:ext cx="4968875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Déplacer le personnage jusqu’au drapeau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personnage peut avancer d’une case, tourner à gauche et tourner à droite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Le personnage regarde derrière lui</a:t>
            </a:r>
          </a:p>
          <a:p>
            <a:pPr lvl="1"/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BA26516-DEFC-4A66-ABDC-186EFED5EAAC}"/>
              </a:ext>
            </a:extLst>
          </p:cNvPr>
          <p:cNvSpPr/>
          <p:nvPr/>
        </p:nvSpPr>
        <p:spPr>
          <a:xfrm>
            <a:off x="7598229" y="3701143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C2D5AB-82C8-4292-947A-1CA1CFCD7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1" y="418399"/>
            <a:ext cx="3535204" cy="1324510"/>
          </a:xfrm>
          <a:prstGeom prst="rect">
            <a:avLst/>
          </a:prstGeom>
        </p:spPr>
      </p:pic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8530A373-8CDA-4070-A65D-72581EF2F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57039"/>
              </p:ext>
            </p:extLst>
          </p:nvPr>
        </p:nvGraphicFramePr>
        <p:xfrm>
          <a:off x="6493885" y="2443843"/>
          <a:ext cx="17811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 bitmap" r:id="rId5" imgW="1781280" imgH="2514600" progId="Paint.Picture">
                  <p:embed/>
                </p:oleObj>
              </mc:Choice>
              <mc:Fallback>
                <p:oleObj name="Image bitmap" r:id="rId5" imgW="1781280" imgH="251460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8530A373-8CDA-4070-A65D-72581EF2F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3885" y="2443843"/>
                        <a:ext cx="17811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148707-23BD-48F5-9247-CC53F5EC2F59}"/>
              </a:ext>
            </a:extLst>
          </p:cNvPr>
          <p:cNvSpPr txBox="1"/>
          <p:nvPr/>
        </p:nvSpPr>
        <p:spPr>
          <a:xfrm>
            <a:off x="761134" y="1167690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Exercice : solution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AB30B-5338-4A2D-86E3-01CBDB031E30}"/>
              </a:ext>
            </a:extLst>
          </p:cNvPr>
          <p:cNvSpPr/>
          <p:nvPr/>
        </p:nvSpPr>
        <p:spPr>
          <a:xfrm>
            <a:off x="245352" y="2667000"/>
            <a:ext cx="4968875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TournerGauche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TournerGauche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Avancer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TournerGauche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Avancer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Avancer</a:t>
            </a:r>
          </a:p>
          <a:p>
            <a:pPr lvl="1"/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BA26516-DEFC-4A66-ABDC-186EFED5EAAC}"/>
              </a:ext>
            </a:extLst>
          </p:cNvPr>
          <p:cNvSpPr/>
          <p:nvPr/>
        </p:nvSpPr>
        <p:spPr>
          <a:xfrm>
            <a:off x="7598229" y="3701143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endParaRPr lang="fr-FR" sz="1600" b="1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C2D5AB-82C8-4292-947A-1CA1CFCD7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1" y="418399"/>
            <a:ext cx="3535204" cy="1324510"/>
          </a:xfrm>
          <a:prstGeom prst="rect">
            <a:avLst/>
          </a:prstGeom>
        </p:spPr>
      </p:pic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264BB4C1-74C5-4CA1-ADC8-421ABEEC2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24955"/>
              </p:ext>
            </p:extLst>
          </p:nvPr>
        </p:nvGraphicFramePr>
        <p:xfrm>
          <a:off x="5157662" y="2320018"/>
          <a:ext cx="45148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 bitmap" r:id="rId5" imgW="4514760" imgH="2762280" progId="Paint.Picture">
                  <p:embed/>
                </p:oleObj>
              </mc:Choice>
              <mc:Fallback>
                <p:oleObj name="Image bitmap" r:id="rId5" imgW="4514760" imgH="276228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264BB4C1-74C5-4CA1-ADC8-421ABEEC2E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7662" y="2320018"/>
                        <a:ext cx="4514850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9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pseudo Code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Syntaxe qui permettra d’être compris par tous les informaticiens.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3B30FD-E57C-4321-B5F8-30743A858960}"/>
              </a:ext>
            </a:extLst>
          </p:cNvPr>
          <p:cNvSpPr txBox="1"/>
          <p:nvPr/>
        </p:nvSpPr>
        <p:spPr>
          <a:xfrm>
            <a:off x="771525" y="2628087"/>
            <a:ext cx="644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Syntaxe qui peut être différents selon les interlocuteurs mais l’important est de retenir la logique.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EF9C33-A363-4058-A878-7E9434AC4C9B}"/>
              </a:ext>
            </a:extLst>
          </p:cNvPr>
          <p:cNvSpPr txBox="1"/>
          <p:nvPr/>
        </p:nvSpPr>
        <p:spPr>
          <a:xfrm>
            <a:off x="764331" y="3582194"/>
            <a:ext cx="6104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Syntaxe non comprise directement par l’ordinateur, doit être retranscrit grâce à un programme spécifique.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04D0AEE-EB31-4660-957A-FBDF5919DAE4}"/>
              </a:ext>
            </a:extLst>
          </p:cNvPr>
          <p:cNvSpPr/>
          <p:nvPr/>
        </p:nvSpPr>
        <p:spPr>
          <a:xfrm>
            <a:off x="1257300" y="5174673"/>
            <a:ext cx="4250871" cy="100400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mots clefs sont en majuscule et soulignés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du camelCase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des blocs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71525" y="1101554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pseudo Code</a:t>
            </a: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DB74C13E-33DA-454A-9C17-9E7466642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98080"/>
              </p:ext>
            </p:extLst>
          </p:nvPr>
        </p:nvGraphicFramePr>
        <p:xfrm>
          <a:off x="771525" y="2266950"/>
          <a:ext cx="44672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 bitmap" r:id="rId4" imgW="4467240" imgH="2324160" progId="Paint.Picture">
                  <p:embed/>
                </p:oleObj>
              </mc:Choice>
              <mc:Fallback>
                <p:oleObj name="Image bitmap" r:id="rId4" imgW="4467240" imgH="232416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DB74C13E-33DA-454A-9C17-9E74666429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1525" y="2266950"/>
                        <a:ext cx="4467225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0710A52A-75EB-41C0-8FD1-60DB67C3B9CC}"/>
              </a:ext>
            </a:extLst>
          </p:cNvPr>
          <p:cNvGrpSpPr/>
          <p:nvPr/>
        </p:nvGrpSpPr>
        <p:grpSpPr>
          <a:xfrm>
            <a:off x="5883247" y="1706888"/>
            <a:ext cx="3535204" cy="4032032"/>
            <a:chOff x="5748165" y="823660"/>
            <a:chExt cx="3535204" cy="403203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4EA742A-C0EA-4F79-A2D6-508AA9A4C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165" y="823660"/>
              <a:ext cx="3535204" cy="132451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E09465D-F1CC-44CF-B94B-5B704BA1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092" y="2273373"/>
              <a:ext cx="2658550" cy="2582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8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Logiciels utilisés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JDK 17 (Java Developpement Kit)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https://meet.jit.si/java33130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8C8147-46DC-449C-8B79-767EA57C8836}"/>
              </a:ext>
            </a:extLst>
          </p:cNvPr>
          <p:cNvSpPr txBox="1"/>
          <p:nvPr/>
        </p:nvSpPr>
        <p:spPr>
          <a:xfrm>
            <a:off x="771525" y="3047985"/>
            <a:ext cx="48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Intellij IDEA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136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740</Words>
  <Application>Microsoft Office PowerPoint</Application>
  <PresentationFormat>Grand écran</PresentationFormat>
  <Paragraphs>139</Paragraphs>
  <Slides>21</Slides>
  <Notes>18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Candara</vt:lpstr>
      <vt:lpstr>Verdana</vt:lpstr>
      <vt:lpstr>Wingdings</vt:lpstr>
      <vt:lpstr>Wingdings 3</vt:lpstr>
      <vt:lpstr>Facette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 un algorithme, en suivant les normes et règles du développement</dc:title>
  <dc:creator>fred gsn</dc:creator>
  <cp:lastModifiedBy>fred gsn</cp:lastModifiedBy>
  <cp:revision>36</cp:revision>
  <dcterms:created xsi:type="dcterms:W3CDTF">2022-02-13T19:13:02Z</dcterms:created>
  <dcterms:modified xsi:type="dcterms:W3CDTF">2022-02-16T17:25:48Z</dcterms:modified>
</cp:coreProperties>
</file>