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0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 gsn" initials="fg" lastIdx="1" clrIdx="0">
    <p:extLst>
      <p:ext uri="{19B8F6BF-5375-455C-9EA6-DF929625EA0E}">
        <p15:presenceInfo xmlns:p15="http://schemas.microsoft.com/office/powerpoint/2012/main" userId="2ad06c6d4c2bd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76118" autoAdjust="0"/>
  </p:normalViewPr>
  <p:slideViewPr>
    <p:cSldViewPr snapToGrid="0">
      <p:cViewPr varScale="1">
        <p:scale>
          <a:sx n="52" d="100"/>
          <a:sy n="52" d="100"/>
        </p:scale>
        <p:origin x="11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C3C-331C-40B1-B907-1A337451F258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A14DE-251B-43F2-9117-712805D1A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41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déjà utilisé des chaînes de caractère</a:t>
            </a:r>
          </a:p>
          <a:p>
            <a:r>
              <a:rPr lang="fr-FR" dirty="0"/>
              <a:t>Délimitée par des guillemets ou double côtes</a:t>
            </a:r>
          </a:p>
          <a:p>
            <a:r>
              <a:rPr lang="fr-FR" dirty="0"/>
              <a:t>On peut utiliser des variables pour stocker une chaîne de caractère, elles auront un type comme toutes les variables Java : String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8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déjà utilisé des chaînes de caractère</a:t>
            </a:r>
          </a:p>
          <a:p>
            <a:r>
              <a:rPr lang="fr-FR" dirty="0"/>
              <a:t>Délimitée par des guillemets ou double côtes</a:t>
            </a:r>
          </a:p>
          <a:p>
            <a:r>
              <a:rPr lang="fr-FR" dirty="0"/>
              <a:t>On peut utiliser des variables pour stocker une chaîne de caractère, elles auront un type comme toutes les variables Java : String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06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36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déjà utilisé des chaînes de caractère</a:t>
            </a:r>
          </a:p>
          <a:p>
            <a:r>
              <a:rPr lang="fr-FR" dirty="0"/>
              <a:t>Délimitée par des guillemets ou double côtes</a:t>
            </a:r>
          </a:p>
          <a:p>
            <a:r>
              <a:rPr lang="fr-FR" dirty="0"/>
              <a:t>On peut utiliser des variables pour stocker une chaîne de caractère, elles auront un type comme toutes les variables Java : String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47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déjà utilisé des chaînes de caractère</a:t>
            </a:r>
          </a:p>
          <a:p>
            <a:r>
              <a:rPr lang="fr-FR" dirty="0"/>
              <a:t>Délimitée par des guillemets ou double côtes</a:t>
            </a:r>
          </a:p>
          <a:p>
            <a:r>
              <a:rPr lang="fr-FR" dirty="0"/>
              <a:t>On peut utiliser des variables pour stocker une chaîne de caractère, elles auront un type comme toutes les variables Java : String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31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à fait normal de faire des erreurs</a:t>
            </a:r>
          </a:p>
          <a:p>
            <a:r>
              <a:rPr lang="fr-FR" dirty="0"/>
              <a:t>Erreurs de syntaxe : aide </a:t>
            </a:r>
            <a:r>
              <a:rPr lang="fr-FR" dirty="0" err="1"/>
              <a:t>Intellij</a:t>
            </a:r>
            <a:r>
              <a:rPr lang="fr-FR" dirty="0"/>
              <a:t>, voir mémos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1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2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est un langage orienté objet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proche de la réalité et des concepts humains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est représenté comme une entité à part entière, pas type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ex mais comme un type Ocean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va distinguer la définition de l’océan ou du dauphin (classe) de chaque océan en particulier (objet)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définit les caractéristiques du concept, un bateau à un mode de propulsion, une couleur, un nombre de voile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L’objet va valoriser ces information, un bateau blanc, avec 2 voiles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3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classe bateau est le concept du bateau de manière générale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14DE-251B-43F2-9117-712805D1AF1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06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4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6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40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24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01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0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84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1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1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0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chaînes de caractère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1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opérateurs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594971-6D65-4652-9285-ADF537F06F94}"/>
              </a:ext>
            </a:extLst>
          </p:cNvPr>
          <p:cNvSpPr txBox="1"/>
          <p:nvPr/>
        </p:nvSpPr>
        <p:spPr>
          <a:xfrm>
            <a:off x="1532936" y="1550977"/>
            <a:ext cx="312778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opérateurs arithmétiques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EEB758C-FDB8-435E-BB4D-45926C5B730C}"/>
              </a:ext>
            </a:extLst>
          </p:cNvPr>
          <p:cNvGrpSpPr/>
          <p:nvPr/>
        </p:nvGrpSpPr>
        <p:grpSpPr>
          <a:xfrm>
            <a:off x="652086" y="2314588"/>
            <a:ext cx="8524133" cy="2278693"/>
            <a:chOff x="652086" y="2314588"/>
            <a:chExt cx="8524133" cy="2278693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924EC89-17C2-499E-9461-6A34E12DD1A6}"/>
                </a:ext>
              </a:extLst>
            </p:cNvPr>
            <p:cNvSpPr txBox="1"/>
            <p:nvPr/>
          </p:nvSpPr>
          <p:spPr>
            <a:xfrm>
              <a:off x="1532936" y="2314588"/>
              <a:ext cx="294984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fr-FR" sz="1800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Les opérateurs relationnels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B7860AC-135A-4B8E-A876-26D7738DB0F6}"/>
                </a:ext>
              </a:extLst>
            </p:cNvPr>
            <p:cNvSpPr txBox="1"/>
            <p:nvPr/>
          </p:nvSpPr>
          <p:spPr>
            <a:xfrm>
              <a:off x="652086" y="2962197"/>
              <a:ext cx="4889480" cy="719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57350" lvl="3" indent="-285750"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/>
              </a:pPr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Ils retournent un résultat Booléen</a:t>
              </a:r>
            </a:p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9F0966E-0026-4C01-99DE-97F84F3B636D}"/>
                </a:ext>
              </a:extLst>
            </p:cNvPr>
            <p:cNvSpPr txBox="1"/>
            <p:nvPr/>
          </p:nvSpPr>
          <p:spPr>
            <a:xfrm>
              <a:off x="1611328" y="3496571"/>
              <a:ext cx="7564891" cy="1096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/>
              </a:pPr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Ils permettent d’évaluer si 2 choses sont égales, différentes, supérieur ou</a:t>
              </a:r>
            </a:p>
            <a:p>
              <a:pPr lvl="1">
                <a:lnSpc>
                  <a:spcPct val="90000"/>
                </a:lnSpc>
                <a:spcBef>
                  <a:spcPts val="1000"/>
                </a:spcBef>
                <a:defRPr/>
              </a:pPr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inférieur à une valeur</a:t>
              </a:r>
            </a:p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C5B05C0-1367-4F7D-9AA2-E4C49E1A9E19}"/>
              </a:ext>
            </a:extLst>
          </p:cNvPr>
          <p:cNvGrpSpPr/>
          <p:nvPr/>
        </p:nvGrpSpPr>
        <p:grpSpPr>
          <a:xfrm>
            <a:off x="1611328" y="4542049"/>
            <a:ext cx="5122300" cy="1236233"/>
            <a:chOff x="1611328" y="4542049"/>
            <a:chExt cx="5122300" cy="1236233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CCAC18D-DBAD-4B3F-9F47-ABE44F70C519}"/>
                </a:ext>
              </a:extLst>
            </p:cNvPr>
            <p:cNvSpPr txBox="1"/>
            <p:nvPr/>
          </p:nvSpPr>
          <p:spPr>
            <a:xfrm>
              <a:off x="1611328" y="4542049"/>
              <a:ext cx="5122300" cy="37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>
                <a:lnSpc>
                  <a:spcPct val="107000"/>
                </a:lnSpc>
                <a:spcBef>
                  <a:spcPts val="200"/>
                </a:spcBef>
                <a:buFont typeface="Symbol" panose="05050102010706020507" pitchFamily="18" charset="2"/>
                <a:buChar char=""/>
              </a:pPr>
              <a:r>
                <a:rPr lang="fr-FR" b="1" dirty="0">
                  <a:solidFill>
                    <a:schemeClr val="accent1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Les opérateurs d’incrémentation / décrémentation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EBA94AB-384F-46CB-AEE9-44B861E0FA4B}"/>
                </a:ext>
              </a:extLst>
            </p:cNvPr>
            <p:cNvSpPr txBox="1"/>
            <p:nvPr/>
          </p:nvSpPr>
          <p:spPr>
            <a:xfrm>
              <a:off x="1611328" y="5080719"/>
              <a:ext cx="3873753" cy="69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00100" lvl="1" indent="-342900">
                <a:lnSpc>
                  <a:spcPct val="107000"/>
                </a:lnSpc>
                <a:spcBef>
                  <a:spcPts val="200"/>
                </a:spcBef>
                <a:buFont typeface="Symbol" panose="05050102010706020507" pitchFamily="18" charset="2"/>
                <a:buChar char=""/>
              </a:pPr>
              <a:r>
                <a:rPr lang="fr-FR" b="1" dirty="0">
                  <a:solidFill>
                    <a:schemeClr val="accent1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++ opérateur </a:t>
              </a:r>
              <a:r>
                <a:rPr lang="fr-FR" b="1" dirty="0">
                  <a:solidFill>
                    <a:schemeClr val="accent1"/>
                  </a:solidFill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d’incrémentation</a:t>
              </a:r>
            </a:p>
            <a:p>
              <a:pPr marL="800100" lvl="1" indent="-342900">
                <a:lnSpc>
                  <a:spcPct val="107000"/>
                </a:lnSpc>
                <a:spcBef>
                  <a:spcPts val="200"/>
                </a:spcBef>
                <a:buFont typeface="Symbol" panose="05050102010706020507" pitchFamily="18" charset="2"/>
                <a:buChar char=""/>
              </a:pPr>
              <a:r>
                <a:rPr lang="fr-FR" b="1" dirty="0">
                  <a:solidFill>
                    <a:schemeClr val="accent1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opérateur de décrémentation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opérateurs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594971-6D65-4652-9285-ADF537F06F94}"/>
              </a:ext>
            </a:extLst>
          </p:cNvPr>
          <p:cNvSpPr txBox="1"/>
          <p:nvPr/>
        </p:nvSpPr>
        <p:spPr>
          <a:xfrm>
            <a:off x="1711672" y="1550977"/>
            <a:ext cx="27703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opérateurs logiques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9E3D24-B339-4B98-968F-BC05BBAD0AED}"/>
              </a:ext>
            </a:extLst>
          </p:cNvPr>
          <p:cNvGrpSpPr/>
          <p:nvPr/>
        </p:nvGrpSpPr>
        <p:grpSpPr>
          <a:xfrm>
            <a:off x="2237076" y="2113321"/>
            <a:ext cx="5423279" cy="903976"/>
            <a:chOff x="2237076" y="2113321"/>
            <a:chExt cx="5423279" cy="90397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EDFDAE-CC89-438C-8E3D-ECECE0A459DB}"/>
                </a:ext>
              </a:extLst>
            </p:cNvPr>
            <p:cNvSpPr txBox="1"/>
            <p:nvPr/>
          </p:nvSpPr>
          <p:spPr>
            <a:xfrm>
              <a:off x="2237076" y="2113321"/>
              <a:ext cx="285161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fr-FR" sz="1800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 : ET (porte logique AND)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F9A05BE-AAC1-4477-BFE4-4E13305B1179}"/>
                </a:ext>
              </a:extLst>
            </p:cNvPr>
            <p:cNvSpPr txBox="1"/>
            <p:nvPr/>
          </p:nvSpPr>
          <p:spPr>
            <a:xfrm>
              <a:off x="2381346" y="2675665"/>
              <a:ext cx="527900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 résultat de l’opération = true si bool1 = 1 ET </a:t>
              </a:r>
              <a:r>
                <a:rPr kumimoji="0" lang="fr-F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bool</a:t>
              </a:r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= 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4DBB678-8CBF-4D1C-8EF5-DEDEB8B17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23332"/>
              </p:ext>
            </p:extLst>
          </p:nvPr>
        </p:nvGraphicFramePr>
        <p:xfrm>
          <a:off x="3016590" y="3408825"/>
          <a:ext cx="3199153" cy="1650708"/>
        </p:xfrm>
        <a:graphic>
          <a:graphicData uri="http://schemas.openxmlformats.org/drawingml/2006/table">
            <a:tbl>
              <a:tblPr/>
              <a:tblGrid>
                <a:gridCol w="1033060">
                  <a:extLst>
                    <a:ext uri="{9D8B030D-6E8A-4147-A177-3AD203B41FA5}">
                      <a16:colId xmlns:a16="http://schemas.microsoft.com/office/drawing/2014/main" val="3919996126"/>
                    </a:ext>
                  </a:extLst>
                </a:gridCol>
                <a:gridCol w="1033060">
                  <a:extLst>
                    <a:ext uri="{9D8B030D-6E8A-4147-A177-3AD203B41FA5}">
                      <a16:colId xmlns:a16="http://schemas.microsoft.com/office/drawing/2014/main" val="2388123249"/>
                    </a:ext>
                  </a:extLst>
                </a:gridCol>
                <a:gridCol w="1133033">
                  <a:extLst>
                    <a:ext uri="{9D8B030D-6E8A-4147-A177-3AD203B41FA5}">
                      <a16:colId xmlns:a16="http://schemas.microsoft.com/office/drawing/2014/main" val="2229380959"/>
                    </a:ext>
                  </a:extLst>
                </a:gridCol>
              </a:tblGrid>
              <a:tr h="2751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bool1 &amp; bool2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89238"/>
                  </a:ext>
                </a:extLst>
              </a:tr>
              <a:tr h="27511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62219"/>
                  </a:ext>
                </a:extLst>
              </a:tr>
              <a:tr h="27511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64588"/>
                  </a:ext>
                </a:extLst>
              </a:tr>
              <a:tr h="27511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508476"/>
                  </a:ext>
                </a:extLst>
              </a:tr>
              <a:tr h="27511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49531"/>
                  </a:ext>
                </a:extLst>
              </a:tr>
              <a:tr h="27511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6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opérateurs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83E497D-3AD6-4AE4-8563-E7D959E2BE6F}"/>
              </a:ext>
            </a:extLst>
          </p:cNvPr>
          <p:cNvGrpSpPr/>
          <p:nvPr/>
        </p:nvGrpSpPr>
        <p:grpSpPr>
          <a:xfrm>
            <a:off x="1648554" y="2113321"/>
            <a:ext cx="6032641" cy="903976"/>
            <a:chOff x="1648554" y="2113321"/>
            <a:chExt cx="6032641" cy="90397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EDFDAE-CC89-438C-8E3D-ECECE0A459DB}"/>
                </a:ext>
              </a:extLst>
            </p:cNvPr>
            <p:cNvSpPr txBox="1"/>
            <p:nvPr/>
          </p:nvSpPr>
          <p:spPr>
            <a:xfrm>
              <a:off x="1648554" y="2113321"/>
              <a:ext cx="4028667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fr-FR" sz="1800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(pipe, touche 6) OU (porte logique OR)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F9A05BE-AAC1-4477-BFE4-4E13305B1179}"/>
                </a:ext>
              </a:extLst>
            </p:cNvPr>
            <p:cNvSpPr txBox="1"/>
            <p:nvPr/>
          </p:nvSpPr>
          <p:spPr>
            <a:xfrm>
              <a:off x="2360507" y="2675665"/>
              <a:ext cx="532068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 résultat de l’opération = true si bool1 = 1 OU </a:t>
              </a:r>
              <a:r>
                <a:rPr kumimoji="0" lang="fr-F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bool</a:t>
              </a:r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= 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0C789F9-C1DA-4F5A-ACC0-3EEB0091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09317"/>
              </p:ext>
            </p:extLst>
          </p:nvPr>
        </p:nvGraphicFramePr>
        <p:xfrm>
          <a:off x="2097068" y="3780492"/>
          <a:ext cx="3580153" cy="1898413"/>
        </p:xfrm>
        <a:graphic>
          <a:graphicData uri="http://schemas.openxmlformats.org/drawingml/2006/table">
            <a:tbl>
              <a:tblPr/>
              <a:tblGrid>
                <a:gridCol w="1156091">
                  <a:extLst>
                    <a:ext uri="{9D8B030D-6E8A-4147-A177-3AD203B41FA5}">
                      <a16:colId xmlns:a16="http://schemas.microsoft.com/office/drawing/2014/main" val="3365671339"/>
                    </a:ext>
                  </a:extLst>
                </a:gridCol>
                <a:gridCol w="1156091">
                  <a:extLst>
                    <a:ext uri="{9D8B030D-6E8A-4147-A177-3AD203B41FA5}">
                      <a16:colId xmlns:a16="http://schemas.microsoft.com/office/drawing/2014/main" val="3616270735"/>
                    </a:ext>
                  </a:extLst>
                </a:gridCol>
                <a:gridCol w="1267971">
                  <a:extLst>
                    <a:ext uri="{9D8B030D-6E8A-4147-A177-3AD203B41FA5}">
                      <a16:colId xmlns:a16="http://schemas.microsoft.com/office/drawing/2014/main" val="426294054"/>
                    </a:ext>
                  </a:extLst>
                </a:gridCol>
              </a:tblGrid>
              <a:tr h="32177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bool1 | bool2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58675"/>
                  </a:ext>
                </a:extLst>
              </a:tr>
              <a:tr h="3217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87873"/>
                  </a:ext>
                </a:extLst>
              </a:tr>
              <a:tr h="3217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17687"/>
                  </a:ext>
                </a:extLst>
              </a:tr>
              <a:tr h="3217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160970"/>
                  </a:ext>
                </a:extLst>
              </a:tr>
              <a:tr h="3217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42240"/>
                  </a:ext>
                </a:extLst>
              </a:tr>
              <a:tr h="28954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671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D8E3D3D-5677-46A5-B34B-8AD53ED8BA45}"/>
              </a:ext>
            </a:extLst>
          </p:cNvPr>
          <p:cNvSpPr txBox="1"/>
          <p:nvPr/>
        </p:nvSpPr>
        <p:spPr>
          <a:xfrm>
            <a:off x="5954486" y="4071257"/>
            <a:ext cx="4140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| : OU inclusif (si bool1 = </a:t>
            </a:r>
            <a:r>
              <a:rPr lang="fr-FR" dirty="0" err="1"/>
              <a:t>true</a:t>
            </a:r>
            <a:r>
              <a:rPr lang="fr-FR" dirty="0"/>
              <a:t> | bool2 = true, bool1 | bool2 = true)</a:t>
            </a:r>
          </a:p>
          <a:p>
            <a:endParaRPr lang="fr-FR" dirty="0"/>
          </a:p>
          <a:p>
            <a:r>
              <a:rPr lang="fr-FR" dirty="0"/>
              <a:t>^ : OU exclusif (si bool1 = true &amp; bool2 = true, bool1 | bool2 = false)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14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opérateurs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83E497D-3AD6-4AE4-8563-E7D959E2BE6F}"/>
              </a:ext>
            </a:extLst>
          </p:cNvPr>
          <p:cNvGrpSpPr/>
          <p:nvPr/>
        </p:nvGrpSpPr>
        <p:grpSpPr>
          <a:xfrm>
            <a:off x="2186360" y="2113321"/>
            <a:ext cx="5284039" cy="903976"/>
            <a:chOff x="2186360" y="2113321"/>
            <a:chExt cx="5284039" cy="90397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EDFDAE-CC89-438C-8E3D-ECECE0A459DB}"/>
                </a:ext>
              </a:extLst>
            </p:cNvPr>
            <p:cNvSpPr txBox="1"/>
            <p:nvPr/>
          </p:nvSpPr>
          <p:spPr>
            <a:xfrm>
              <a:off x="2186360" y="2113321"/>
              <a:ext cx="2953053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fr-FR" sz="1800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! : NON (porte logique NOT)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F9A05BE-AAC1-4477-BFE4-4E13305B1179}"/>
                </a:ext>
              </a:extLst>
            </p:cNvPr>
            <p:cNvSpPr txBox="1"/>
            <p:nvPr/>
          </p:nvSpPr>
          <p:spPr>
            <a:xfrm>
              <a:off x="2571301" y="2675665"/>
              <a:ext cx="48990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Inverse la valeur d’une expression ou d’une variable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9C67033-C557-4554-943C-4FD82AFBC31E}"/>
              </a:ext>
            </a:extLst>
          </p:cNvPr>
          <p:cNvSpPr txBox="1"/>
          <p:nvPr/>
        </p:nvSpPr>
        <p:spPr>
          <a:xfrm>
            <a:off x="2186360" y="3441482"/>
            <a:ext cx="6337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Java a introduit les notations &amp;&amp; et || pour des raisons de performance</a:t>
            </a:r>
          </a:p>
          <a:p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Bool1 &amp; bool2 : Java évalue bool1 puis bool2 et réalise le &amp;</a:t>
            </a:r>
          </a:p>
          <a:p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074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Résoudre les erreurs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7557BE-175F-4B1F-B968-3214FCE4E08C}"/>
              </a:ext>
            </a:extLst>
          </p:cNvPr>
          <p:cNvSpPr txBox="1"/>
          <p:nvPr/>
        </p:nvSpPr>
        <p:spPr>
          <a:xfrm>
            <a:off x="771525" y="1976923"/>
            <a:ext cx="64469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Erreurs de syntaxe, rendent impossible la compilation du code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Erreurs de logique, visibles à l’exécution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Erreurs qui font planter le code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Affichage dans la Stacktrace (pile d’exécution)</a:t>
            </a:r>
          </a:p>
          <a:p>
            <a:pPr lvl="2"/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division par 0</a:t>
            </a:r>
          </a:p>
          <a:p>
            <a:pPr lvl="2"/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autres erreurs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Stacktrace, utilisation du debugger obligatoire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9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structure conditionnelles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7557BE-175F-4B1F-B968-3214FCE4E08C}"/>
              </a:ext>
            </a:extLst>
          </p:cNvPr>
          <p:cNvSpPr txBox="1"/>
          <p:nvPr/>
        </p:nvSpPr>
        <p:spPr>
          <a:xfrm>
            <a:off x="771525" y="1159449"/>
            <a:ext cx="644696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- else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L’opérateur ternaire</a:t>
            </a:r>
          </a:p>
          <a:p>
            <a:pPr lvl="1"/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Utilisable quand les blocs if et else ne contiennent qu’une seule instruction</a:t>
            </a:r>
          </a:p>
          <a:p>
            <a:pPr lvl="1"/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Imbrication des blocs de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des opérateurs logiques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structures itératives (répéter une opération plusieurs fois)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(…; …; ,,,) {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 de code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(condition) {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 de code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langage orienté objet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EE4FF7C-00C8-490E-9D2D-3E0BB336A25A}"/>
              </a:ext>
            </a:extLst>
          </p:cNvPr>
          <p:cNvGrpSpPr/>
          <p:nvPr/>
        </p:nvGrpSpPr>
        <p:grpSpPr>
          <a:xfrm>
            <a:off x="701671" y="1696452"/>
            <a:ext cx="2290815" cy="2356503"/>
            <a:chOff x="701671" y="1696452"/>
            <a:chExt cx="2290815" cy="235650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F1CA731-B002-4D5D-B964-DC4EDC93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71" y="1696452"/>
              <a:ext cx="2290815" cy="143175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B24453F-60CF-45A9-8A1C-7963D8BC1452}"/>
                </a:ext>
              </a:extLst>
            </p:cNvPr>
            <p:cNvSpPr txBox="1"/>
            <p:nvPr/>
          </p:nvSpPr>
          <p:spPr>
            <a:xfrm>
              <a:off x="1383632" y="3406624"/>
              <a:ext cx="1443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Ocean</a:t>
              </a:r>
            </a:p>
            <a:p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EF0EA77-75E6-4030-957C-6236C9550C95}"/>
              </a:ext>
            </a:extLst>
          </p:cNvPr>
          <p:cNvGrpSpPr/>
          <p:nvPr/>
        </p:nvGrpSpPr>
        <p:grpSpPr>
          <a:xfrm>
            <a:off x="1383632" y="4523874"/>
            <a:ext cx="2922345" cy="1141177"/>
            <a:chOff x="1383632" y="4523874"/>
            <a:chExt cx="2922345" cy="1141177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5189D6E-39C9-43CE-A166-4E1EE92E34F9}"/>
                </a:ext>
              </a:extLst>
            </p:cNvPr>
            <p:cNvGrpSpPr/>
            <p:nvPr/>
          </p:nvGrpSpPr>
          <p:grpSpPr>
            <a:xfrm>
              <a:off x="1383632" y="4523874"/>
              <a:ext cx="2922345" cy="1141177"/>
              <a:chOff x="1383632" y="4523874"/>
              <a:chExt cx="2922345" cy="114117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6C11C85-AA75-4198-BF56-F5BE45FE2EAB}"/>
                  </a:ext>
                </a:extLst>
              </p:cNvPr>
              <p:cNvSpPr txBox="1"/>
              <p:nvPr/>
            </p:nvSpPr>
            <p:spPr>
              <a:xfrm>
                <a:off x="1383632" y="4792216"/>
                <a:ext cx="175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Bateau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D1CC07C-DC19-475E-89B5-D732A230739D}"/>
                  </a:ext>
                </a:extLst>
              </p:cNvPr>
              <p:cNvSpPr txBox="1"/>
              <p:nvPr/>
            </p:nvSpPr>
            <p:spPr>
              <a:xfrm>
                <a:off x="3501189" y="4523874"/>
                <a:ext cx="787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Voilier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0ADA3F0-C6EB-43D1-A86D-B53A9371ADBC}"/>
                  </a:ext>
                </a:extLst>
              </p:cNvPr>
              <p:cNvSpPr txBox="1"/>
              <p:nvPr/>
            </p:nvSpPr>
            <p:spPr>
              <a:xfrm>
                <a:off x="3545833" y="5295719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Cargo</a:t>
                </a:r>
              </a:p>
            </p:txBody>
          </p: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B9B902F9-6BF8-4853-B56A-159A6479BB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1937" y="4792216"/>
                <a:ext cx="1034716" cy="184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123A25DC-6FB9-433A-A8D7-C2E73E81ECDB}"/>
                </a:ext>
              </a:extLst>
            </p:cNvPr>
            <p:cNvCxnSpPr/>
            <p:nvPr/>
          </p:nvCxnSpPr>
          <p:spPr>
            <a:xfrm>
              <a:off x="2261937" y="4976882"/>
              <a:ext cx="878305" cy="503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72C6CBB-2009-456E-A453-53F7E7EC7369}"/>
              </a:ext>
            </a:extLst>
          </p:cNvPr>
          <p:cNvGrpSpPr/>
          <p:nvPr/>
        </p:nvGrpSpPr>
        <p:grpSpPr>
          <a:xfrm>
            <a:off x="3995396" y="1696452"/>
            <a:ext cx="2503088" cy="2079504"/>
            <a:chOff x="3995396" y="1696452"/>
            <a:chExt cx="2503088" cy="207950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5FF4056-576A-4AE0-A1C8-47A77A58FABA}"/>
                </a:ext>
              </a:extLst>
            </p:cNvPr>
            <p:cNvSpPr txBox="1"/>
            <p:nvPr/>
          </p:nvSpPr>
          <p:spPr>
            <a:xfrm>
              <a:off x="4459705" y="3406624"/>
              <a:ext cx="1636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Bateau</a:t>
              </a:r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E065A92-398E-4B7B-97A8-CD2806E1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396" y="1696452"/>
              <a:ext cx="2503088" cy="1572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4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1B507B-E340-406B-B837-3CC0B27820D3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langage orienté objet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FF4056-576A-4AE0-A1C8-47A77A58FABA}"/>
              </a:ext>
            </a:extLst>
          </p:cNvPr>
          <p:cNvSpPr txBox="1"/>
          <p:nvPr/>
        </p:nvSpPr>
        <p:spPr>
          <a:xfrm>
            <a:off x="1475872" y="4209987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Bateau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E065A92-398E-4B7B-97A8-CD2806E12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494422"/>
            <a:ext cx="2503088" cy="157225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B3F5687-2F70-4290-BD07-8720C929D2B5}"/>
              </a:ext>
            </a:extLst>
          </p:cNvPr>
          <p:cNvSpPr txBox="1"/>
          <p:nvPr/>
        </p:nvSpPr>
        <p:spPr>
          <a:xfrm>
            <a:off x="4011380" y="150377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DE612F1-F914-4DFF-BD5D-56150750DCDD}"/>
              </a:ext>
            </a:extLst>
          </p:cNvPr>
          <p:cNvGrpSpPr/>
          <p:nvPr/>
        </p:nvGrpSpPr>
        <p:grpSpPr>
          <a:xfrm>
            <a:off x="3416968" y="3572164"/>
            <a:ext cx="4384904" cy="2291308"/>
            <a:chOff x="3192379" y="1581436"/>
            <a:chExt cx="4384904" cy="2291308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3B0EED5-FBFE-41FE-B7A2-F33A29F72480}"/>
                </a:ext>
              </a:extLst>
            </p:cNvPr>
            <p:cNvSpPr txBox="1"/>
            <p:nvPr/>
          </p:nvSpPr>
          <p:spPr>
            <a:xfrm>
              <a:off x="4894241" y="2395416"/>
              <a:ext cx="26830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u="sng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Comportements</a:t>
              </a:r>
            </a:p>
            <a:p>
              <a:endParaRPr lang="fr-FR" b="1" u="sng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kumimoji="0" lang="fr-FR" b="1" i="0" u="none" strike="noStrike" kern="1200" cap="none" spc="0" normalizeH="0" baseline="0" noProof="0" dirty="0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avancer</a:t>
              </a:r>
            </a:p>
            <a:p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rentrer au port</a:t>
              </a:r>
              <a:endPara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9CFDBA4-EFC9-4E20-820A-A8C887F89F8C}"/>
                </a:ext>
              </a:extLst>
            </p:cNvPr>
            <p:cNvCxnSpPr>
              <a:cxnSpLocks/>
            </p:cNvCxnSpPr>
            <p:nvPr/>
          </p:nvCxnSpPr>
          <p:spPr>
            <a:xfrm>
              <a:off x="3192379" y="1581436"/>
              <a:ext cx="1419727" cy="1248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3A70853-7BFA-48B8-ADF6-61A8CB910B49}"/>
              </a:ext>
            </a:extLst>
          </p:cNvPr>
          <p:cNvGrpSpPr/>
          <p:nvPr/>
        </p:nvGrpSpPr>
        <p:grpSpPr>
          <a:xfrm>
            <a:off x="3416968" y="1949626"/>
            <a:ext cx="4318123" cy="2031325"/>
            <a:chOff x="3416968" y="1949626"/>
            <a:chExt cx="4318123" cy="2031325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B0D3609-FD26-4508-947B-DB9173733EC9}"/>
                </a:ext>
              </a:extLst>
            </p:cNvPr>
            <p:cNvSpPr txBox="1"/>
            <p:nvPr/>
          </p:nvSpPr>
          <p:spPr>
            <a:xfrm>
              <a:off x="5185610" y="1949626"/>
              <a:ext cx="254948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fr-FR" b="1" u="sng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Propriétés</a:t>
              </a:r>
            </a:p>
            <a:p>
              <a:endPara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</a:t>
              </a:r>
              <a:r>
                <a:rPr kumimoji="0" lang="fr-FR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ouleur</a:t>
              </a:r>
              <a:endPara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fr-FR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</a:t>
              </a:r>
              <a:r>
                <a:rPr lang="fr-FR" sz="1800" b="1" dirty="0">
                  <a:solidFill>
                    <a:srgbClr val="242852">
                      <a:lumMod val="60000"/>
                      <a:lumOff val="40000"/>
                    </a:srgbClr>
                  </a:solidFill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ombre de voiles</a:t>
              </a:r>
            </a:p>
            <a:p>
              <a:r>
                <a:rPr kumimoji="0" lang="fr-FR" b="1" i="0" u="none" strike="noStrike" kern="1200" cap="none" spc="0" normalizeH="0" baseline="0" noProof="0" dirty="0">
                  <a:ln>
                    <a:noFill/>
                  </a:ln>
                  <a:solidFill>
                    <a:srgbClr val="24285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immatriculation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A45929C-2A8A-4747-AA9A-4F33CBF85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968" y="2965288"/>
              <a:ext cx="1515979" cy="46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D2880517-8EE8-4902-A0FA-148ED55ED5AB}"/>
              </a:ext>
            </a:extLst>
          </p:cNvPr>
          <p:cNvSpPr txBox="1"/>
          <p:nvPr/>
        </p:nvSpPr>
        <p:spPr>
          <a:xfrm>
            <a:off x="8613376" y="3713259"/>
            <a:ext cx="20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Définition</a:t>
            </a:r>
          </a:p>
        </p:txBody>
      </p:sp>
    </p:spTree>
    <p:extLst>
      <p:ext uri="{BB962C8B-B14F-4D97-AF65-F5344CB8AC3E}">
        <p14:creationId xmlns:p14="http://schemas.microsoft.com/office/powerpoint/2010/main" val="19607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652</Words>
  <Application>Microsoft Office PowerPoint</Application>
  <PresentationFormat>Grand écran</PresentationFormat>
  <Paragraphs>153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Candara</vt:lpstr>
      <vt:lpstr>Symbol</vt:lpstr>
      <vt:lpstr>Wingdings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19</cp:revision>
  <dcterms:created xsi:type="dcterms:W3CDTF">2022-02-15T18:34:34Z</dcterms:created>
  <dcterms:modified xsi:type="dcterms:W3CDTF">2022-02-17T14:16:08Z</dcterms:modified>
</cp:coreProperties>
</file>