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7" r:id="rId2"/>
    <p:sldId id="268" r:id="rId3"/>
    <p:sldId id="270" r:id="rId4"/>
    <p:sldId id="271" r:id="rId5"/>
    <p:sldId id="269" r:id="rId6"/>
    <p:sldId id="272" r:id="rId7"/>
    <p:sldId id="27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 gsn" initials="fg" lastIdx="1" clrIdx="0">
    <p:extLst>
      <p:ext uri="{19B8F6BF-5375-455C-9EA6-DF929625EA0E}">
        <p15:presenceInfo xmlns:p15="http://schemas.microsoft.com/office/powerpoint/2012/main" userId="2ad06c6d4c2bd2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76118" autoAdjust="0"/>
  </p:normalViewPr>
  <p:slideViewPr>
    <p:cSldViewPr snapToGrid="0">
      <p:cViewPr varScale="1">
        <p:scale>
          <a:sx n="47" d="100"/>
          <a:sy n="47" d="100"/>
        </p:scale>
        <p:origin x="1380" y="40"/>
      </p:cViewPr>
      <p:guideLst/>
    </p:cSldViewPr>
  </p:slideViewPr>
  <p:notesTextViewPr>
    <p:cViewPr>
      <p:scale>
        <a:sx n="1" d="1"/>
        <a:sy n="1" d="1"/>
      </p:scale>
      <p:origin x="0" y="-11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gsn" userId="2ad06c6d4c2bd280" providerId="LiveId" clId="{B26F18AB-F306-4BC1-93F7-B098DBFDC5EF}"/>
    <pc:docChg chg="custSel modSld">
      <pc:chgData name="fred gsn" userId="2ad06c6d4c2bd280" providerId="LiveId" clId="{B26F18AB-F306-4BC1-93F7-B098DBFDC5EF}" dt="2022-02-19T01:02:31.450" v="443" actId="20577"/>
      <pc:docMkLst>
        <pc:docMk/>
      </pc:docMkLst>
      <pc:sldChg chg="modNotesTx">
        <pc:chgData name="fred gsn" userId="2ad06c6d4c2bd280" providerId="LiveId" clId="{B26F18AB-F306-4BC1-93F7-B098DBFDC5EF}" dt="2022-02-19T01:02:31.450" v="443" actId="20577"/>
        <pc:sldMkLst>
          <pc:docMk/>
          <pc:sldMk cId="1205085744" sldId="269"/>
        </pc:sldMkLst>
      </pc:sldChg>
      <pc:sldChg chg="addSp delSp modSp mod modAnim modNotesTx">
        <pc:chgData name="fred gsn" userId="2ad06c6d4c2bd280" providerId="LiveId" clId="{B26F18AB-F306-4BC1-93F7-B098DBFDC5EF}" dt="2022-02-19T00:30:58.632" v="438" actId="1076"/>
        <pc:sldMkLst>
          <pc:docMk/>
          <pc:sldMk cId="212532025" sldId="270"/>
        </pc:sldMkLst>
        <pc:spChg chg="mod">
          <ac:chgData name="fred gsn" userId="2ad06c6d4c2bd280" providerId="LiveId" clId="{B26F18AB-F306-4BC1-93F7-B098DBFDC5EF}" dt="2022-02-19T00:27:34.152" v="415" actId="14100"/>
          <ac:spMkLst>
            <pc:docMk/>
            <pc:sldMk cId="212532025" sldId="270"/>
            <ac:spMk id="2" creationId="{291B507B-E340-406B-B837-3CC0B27820D3}"/>
          </ac:spMkLst>
        </pc:spChg>
        <pc:spChg chg="mod">
          <ac:chgData name="fred gsn" userId="2ad06c6d4c2bd280" providerId="LiveId" clId="{B26F18AB-F306-4BC1-93F7-B098DBFDC5EF}" dt="2022-02-19T00:29:19.508" v="435" actId="1076"/>
          <ac:spMkLst>
            <pc:docMk/>
            <pc:sldMk cId="212532025" sldId="270"/>
            <ac:spMk id="3" creationId="{EB3F5687-2F70-4290-BD07-8720C929D2B5}"/>
          </ac:spMkLst>
        </pc:spChg>
        <pc:spChg chg="add del mod">
          <ac:chgData name="fred gsn" userId="2ad06c6d4c2bd280" providerId="LiveId" clId="{B26F18AB-F306-4BC1-93F7-B098DBFDC5EF}" dt="2022-02-18T23:59:05.779" v="205" actId="478"/>
          <ac:spMkLst>
            <pc:docMk/>
            <pc:sldMk cId="212532025" sldId="270"/>
            <ac:spMk id="6" creationId="{0BA99924-68FF-4294-A4F9-9B952CCEC1DC}"/>
          </ac:spMkLst>
        </pc:spChg>
        <pc:spChg chg="add mod">
          <ac:chgData name="fred gsn" userId="2ad06c6d4c2bd280" providerId="LiveId" clId="{B26F18AB-F306-4BC1-93F7-B098DBFDC5EF}" dt="2022-02-19T00:17:49.971" v="339" actId="1076"/>
          <ac:spMkLst>
            <pc:docMk/>
            <pc:sldMk cId="212532025" sldId="270"/>
            <ac:spMk id="9" creationId="{92B0DA31-5CC3-4922-8144-40F1ECCA784E}"/>
          </ac:spMkLst>
        </pc:spChg>
        <pc:spChg chg="add mod">
          <ac:chgData name="fred gsn" userId="2ad06c6d4c2bd280" providerId="LiveId" clId="{B26F18AB-F306-4BC1-93F7-B098DBFDC5EF}" dt="2022-02-19T00:15:44.252" v="294" actId="1076"/>
          <ac:spMkLst>
            <pc:docMk/>
            <pc:sldMk cId="212532025" sldId="270"/>
            <ac:spMk id="12" creationId="{92F2B273-7225-4170-807B-88E28FD49887}"/>
          </ac:spMkLst>
        </pc:spChg>
        <pc:spChg chg="add">
          <ac:chgData name="fred gsn" userId="2ad06c6d4c2bd280" providerId="LiveId" clId="{B26F18AB-F306-4BC1-93F7-B098DBFDC5EF}" dt="2022-02-19T00:17:37.985" v="337" actId="11529"/>
          <ac:spMkLst>
            <pc:docMk/>
            <pc:sldMk cId="212532025" sldId="270"/>
            <ac:spMk id="17" creationId="{25B218FE-2DEF-4E58-B37D-6688AA2BA4D4}"/>
          </ac:spMkLst>
        </pc:spChg>
        <pc:spChg chg="add mod">
          <ac:chgData name="fred gsn" userId="2ad06c6d4c2bd280" providerId="LiveId" clId="{B26F18AB-F306-4BC1-93F7-B098DBFDC5EF}" dt="2022-02-19T00:26:21.410" v="407" actId="164"/>
          <ac:spMkLst>
            <pc:docMk/>
            <pc:sldMk cId="212532025" sldId="270"/>
            <ac:spMk id="18" creationId="{5E9552BF-F66D-48B9-BEAA-4D8C78E53968}"/>
          </ac:spMkLst>
        </pc:spChg>
        <pc:spChg chg="add mod">
          <ac:chgData name="fred gsn" userId="2ad06c6d4c2bd280" providerId="LiveId" clId="{B26F18AB-F306-4BC1-93F7-B098DBFDC5EF}" dt="2022-02-19T00:26:21.410" v="407" actId="164"/>
          <ac:spMkLst>
            <pc:docMk/>
            <pc:sldMk cId="212532025" sldId="270"/>
            <ac:spMk id="19" creationId="{00A60E2D-2864-4BB7-84BE-70B87F313947}"/>
          </ac:spMkLst>
        </pc:spChg>
        <pc:spChg chg="add mod">
          <ac:chgData name="fred gsn" userId="2ad06c6d4c2bd280" providerId="LiveId" clId="{B26F18AB-F306-4BC1-93F7-B098DBFDC5EF}" dt="2022-02-19T00:26:21.410" v="407" actId="164"/>
          <ac:spMkLst>
            <pc:docMk/>
            <pc:sldMk cId="212532025" sldId="270"/>
            <ac:spMk id="20" creationId="{05E52A02-E68C-4A06-85EF-AADFF23A8D9F}"/>
          </ac:spMkLst>
        </pc:spChg>
        <pc:spChg chg="add mod">
          <ac:chgData name="fred gsn" userId="2ad06c6d4c2bd280" providerId="LiveId" clId="{B26F18AB-F306-4BC1-93F7-B098DBFDC5EF}" dt="2022-02-19T00:26:21.410" v="407" actId="164"/>
          <ac:spMkLst>
            <pc:docMk/>
            <pc:sldMk cId="212532025" sldId="270"/>
            <ac:spMk id="21" creationId="{F957ED23-B53C-4FD9-99E6-FBC286097FE7}"/>
          </ac:spMkLst>
        </pc:spChg>
        <pc:spChg chg="add mod">
          <ac:chgData name="fred gsn" userId="2ad06c6d4c2bd280" providerId="LiveId" clId="{B26F18AB-F306-4BC1-93F7-B098DBFDC5EF}" dt="2022-02-19T00:30:02.270" v="436" actId="164"/>
          <ac:spMkLst>
            <pc:docMk/>
            <pc:sldMk cId="212532025" sldId="270"/>
            <ac:spMk id="22" creationId="{C0C2396C-27A3-47F4-9B42-AFEAAF23E53E}"/>
          </ac:spMkLst>
        </pc:spChg>
        <pc:spChg chg="add mod">
          <ac:chgData name="fred gsn" userId="2ad06c6d4c2bd280" providerId="LiveId" clId="{B26F18AB-F306-4BC1-93F7-B098DBFDC5EF}" dt="2022-02-19T00:30:02.270" v="436" actId="164"/>
          <ac:spMkLst>
            <pc:docMk/>
            <pc:sldMk cId="212532025" sldId="270"/>
            <ac:spMk id="27" creationId="{C212909B-4F28-4A52-A80C-4A2C40DDD2F4}"/>
          </ac:spMkLst>
        </pc:spChg>
        <pc:spChg chg="add mod">
          <ac:chgData name="fred gsn" userId="2ad06c6d4c2bd280" providerId="LiveId" clId="{B26F18AB-F306-4BC1-93F7-B098DBFDC5EF}" dt="2022-02-19T00:29:09.307" v="434" actId="20577"/>
          <ac:spMkLst>
            <pc:docMk/>
            <pc:sldMk cId="212532025" sldId="270"/>
            <ac:spMk id="29" creationId="{1B3ED6EB-F289-4858-9066-0F4E730A3533}"/>
          </ac:spMkLst>
        </pc:spChg>
        <pc:grpChg chg="add mod">
          <ac:chgData name="fred gsn" userId="2ad06c6d4c2bd280" providerId="LiveId" clId="{B26F18AB-F306-4BC1-93F7-B098DBFDC5EF}" dt="2022-02-19T00:30:02.270" v="436" actId="164"/>
          <ac:grpSpMkLst>
            <pc:docMk/>
            <pc:sldMk cId="212532025" sldId="270"/>
            <ac:grpSpMk id="28" creationId="{557A2315-AEE3-464F-A455-7E86679B60D2}"/>
          </ac:grpSpMkLst>
        </pc:grpChg>
        <pc:grpChg chg="add mod">
          <ac:chgData name="fred gsn" userId="2ad06c6d4c2bd280" providerId="LiveId" clId="{B26F18AB-F306-4BC1-93F7-B098DBFDC5EF}" dt="2022-02-19T00:30:02.270" v="436" actId="164"/>
          <ac:grpSpMkLst>
            <pc:docMk/>
            <pc:sldMk cId="212532025" sldId="270"/>
            <ac:grpSpMk id="30" creationId="{14C51DEB-7DCC-4A91-B1C0-2559FBEBD870}"/>
          </ac:grpSpMkLst>
        </pc:grpChg>
        <pc:picChg chg="add del mod">
          <ac:chgData name="fred gsn" userId="2ad06c6d4c2bd280" providerId="LiveId" clId="{B26F18AB-F306-4BC1-93F7-B098DBFDC5EF}" dt="2022-02-18T23:58:55.290" v="204" actId="478"/>
          <ac:picMkLst>
            <pc:docMk/>
            <pc:sldMk cId="212532025" sldId="270"/>
            <ac:picMk id="5" creationId="{15764D7F-4AFE-4217-A700-1B6D878D1055}"/>
          </ac:picMkLst>
        </pc:picChg>
        <pc:picChg chg="add mod">
          <ac:chgData name="fred gsn" userId="2ad06c6d4c2bd280" providerId="LiveId" clId="{B26F18AB-F306-4BC1-93F7-B098DBFDC5EF}" dt="2022-02-19T00:15:10.835" v="289" actId="1076"/>
          <ac:picMkLst>
            <pc:docMk/>
            <pc:sldMk cId="212532025" sldId="270"/>
            <ac:picMk id="8" creationId="{7CA3134C-00E1-4264-AAAE-0F6D93426894}"/>
          </ac:picMkLst>
        </pc:picChg>
        <pc:picChg chg="add mod">
          <ac:chgData name="fred gsn" userId="2ad06c6d4c2bd280" providerId="LiveId" clId="{B26F18AB-F306-4BC1-93F7-B098DBFDC5EF}" dt="2022-02-19T00:30:58.632" v="438" actId="1076"/>
          <ac:picMkLst>
            <pc:docMk/>
            <pc:sldMk cId="212532025" sldId="270"/>
            <ac:picMk id="14" creationId="{C2C6D893-F9E8-49EC-BFC6-8397AC110ECD}"/>
          </ac:picMkLst>
        </pc:picChg>
        <pc:picChg chg="add mod">
          <ac:chgData name="fred gsn" userId="2ad06c6d4c2bd280" providerId="LiveId" clId="{B26F18AB-F306-4BC1-93F7-B098DBFDC5EF}" dt="2022-02-19T00:30:02.270" v="436" actId="164"/>
          <ac:picMkLst>
            <pc:docMk/>
            <pc:sldMk cId="212532025" sldId="270"/>
            <ac:picMk id="24" creationId="{ABB5D7FC-2DB4-4E1F-9C3E-6160470389A5}"/>
          </ac:picMkLst>
        </pc:picChg>
        <pc:picChg chg="add mod">
          <ac:chgData name="fred gsn" userId="2ad06c6d4c2bd280" providerId="LiveId" clId="{B26F18AB-F306-4BC1-93F7-B098DBFDC5EF}" dt="2022-02-19T00:30:02.270" v="436" actId="164"/>
          <ac:picMkLst>
            <pc:docMk/>
            <pc:sldMk cId="212532025" sldId="270"/>
            <ac:picMk id="26" creationId="{4F69D1E7-7C2E-40FD-AED6-47850B2E5042}"/>
          </ac:picMkLst>
        </pc:picChg>
        <pc:picChg chg="add mod">
          <ac:chgData name="fred gsn" userId="2ad06c6d4c2bd280" providerId="LiveId" clId="{B26F18AB-F306-4BC1-93F7-B098DBFDC5EF}" dt="2022-02-19T00:17:45.151" v="338" actId="1076"/>
          <ac:picMkLst>
            <pc:docMk/>
            <pc:sldMk cId="212532025" sldId="270"/>
            <ac:picMk id="1026" creationId="{6B19510C-1D87-41A9-A4FF-8C7A7BFA618C}"/>
          </ac:picMkLst>
        </pc:picChg>
        <pc:picChg chg="add del mod">
          <ac:chgData name="fred gsn" userId="2ad06c6d4c2bd280" providerId="LiveId" clId="{B26F18AB-F306-4BC1-93F7-B098DBFDC5EF}" dt="2022-02-19T00:27:36.596" v="416"/>
          <ac:picMkLst>
            <pc:docMk/>
            <pc:sldMk cId="212532025" sldId="270"/>
            <ac:picMk id="1028" creationId="{C74C063B-EB14-44CD-83C7-8CF95217ABE3}"/>
          </ac:picMkLst>
        </pc:picChg>
        <pc:picChg chg="add mod">
          <ac:chgData name="fred gsn" userId="2ad06c6d4c2bd280" providerId="LiveId" clId="{B26F18AB-F306-4BC1-93F7-B098DBFDC5EF}" dt="2022-02-19T00:30:02.270" v="436" actId="164"/>
          <ac:picMkLst>
            <pc:docMk/>
            <pc:sldMk cId="212532025" sldId="270"/>
            <ac:picMk id="1030" creationId="{962E7911-FDB4-4EC2-8655-24BC46C3DB2A}"/>
          </ac:picMkLst>
        </pc:picChg>
        <pc:cxnChg chg="add mod">
          <ac:chgData name="fred gsn" userId="2ad06c6d4c2bd280" providerId="LiveId" clId="{B26F18AB-F306-4BC1-93F7-B098DBFDC5EF}" dt="2022-02-19T00:15:38.112" v="293" actId="1076"/>
          <ac:cxnSpMkLst>
            <pc:docMk/>
            <pc:sldMk cId="212532025" sldId="270"/>
            <ac:cxnSpMk id="11" creationId="{E46880DC-C3BD-41D6-B99E-788FE3FE4064}"/>
          </ac:cxnSpMkLst>
        </pc:cxnChg>
        <pc:cxnChg chg="add mod">
          <ac:chgData name="fred gsn" userId="2ad06c6d4c2bd280" providerId="LiveId" clId="{B26F18AB-F306-4BC1-93F7-B098DBFDC5EF}" dt="2022-02-19T00:17:56.791" v="340" actId="1076"/>
          <ac:cxnSpMkLst>
            <pc:docMk/>
            <pc:sldMk cId="212532025" sldId="270"/>
            <ac:cxnSpMk id="16" creationId="{021D60C8-23FA-4287-8A15-1B5992CDB30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A2C3C-331C-40B1-B907-1A337451F258}" type="datetimeFigureOut">
              <a:rPr lang="fr-FR" smtClean="0"/>
              <a:t>23/02/2022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A14DE-251B-43F2-9117-712805D1AF12}" type="slidenum">
              <a:rPr lang="fr-FR" smtClean="0"/>
              <a:t>‹N°›</a:t>
            </a:fld>
            <a:endParaRPr lang="fr-FR"/>
          </a:p>
        </p:txBody>
      </p:sp>
    </p:spTree>
    <p:extLst>
      <p:ext uri="{BB962C8B-B14F-4D97-AF65-F5344CB8AC3E}">
        <p14:creationId xmlns:p14="http://schemas.microsoft.com/office/powerpoint/2010/main" val="234441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Java est un langage orienté objet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Plus proche de la réalité et des concepts humains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classe Bateau est représentée comme une entité à part entière, pas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fr-FR" sz="1800" dirty="0">
                <a:effectLst/>
                <a:latin typeface="Calibri" panose="020F0502020204030204" pitchFamily="34" charset="0"/>
                <a:ea typeface="Calibri" panose="020F0502020204030204" pitchFamily="34" charset="0"/>
                <a:cs typeface="Times New Roman" panose="02020603050405020304" pitchFamily="18" charset="0"/>
              </a:rPr>
              <a:t> par ex mais comme un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Ocean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va distinguer la définition du bateau (classe) de chaque bateau en particulier (objet)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classe définit les caractéristiques du concept, un bateau à un mode de propulsion, une couleur, un nombre de voile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L’objet va valoriser ces information, un bateau blanc, avec 2 voiles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peut voir la classe Bateau comme une usine de fabrication de bateaux qui va personnaliser chaque bateau (Objet) en fonction de la demande des clients, voilier, cargo, couleur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1</a:t>
            </a:fld>
            <a:endParaRPr lang="fr-FR"/>
          </a:p>
        </p:txBody>
      </p:sp>
    </p:spTree>
    <p:extLst>
      <p:ext uri="{BB962C8B-B14F-4D97-AF65-F5344CB8AC3E}">
        <p14:creationId xmlns:p14="http://schemas.microsoft.com/office/powerpoint/2010/main" val="395933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Tous les bateaux issus de cette classe (instanciation) vont être caractérisés par un certain nombre de propriétés et de comportements.</a:t>
            </a:r>
          </a:p>
          <a:p>
            <a:r>
              <a:rPr lang="fr-FR" dirty="0"/>
              <a:t>C’est la définition que l’on pourrait retrouver dans un dictionnaire, pour le moment, rien à voir avec l’informatique.</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2</a:t>
            </a:fld>
            <a:endParaRPr lang="fr-FR"/>
          </a:p>
        </p:txBody>
      </p:sp>
    </p:spTree>
    <p:extLst>
      <p:ext uri="{BB962C8B-B14F-4D97-AF65-F5344CB8AC3E}">
        <p14:creationId xmlns:p14="http://schemas.microsoft.com/office/powerpoint/2010/main" val="347606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figure montre une application constituée de plusieurs contrôleurs, chaque contrôleur étant lui-même constitué d’un ensemble d’actions.</a:t>
            </a:r>
          </a:p>
          <a:p>
            <a:r>
              <a:rPr lang="fr-FR" dirty="0"/>
              <a:t>La première caractéristique de cette organisation est donc de structurer hiérarchiquement une application. Dans les cas simples, un seul contrôleur suffit, contenant l’ensemble des actions qui constituent l’application Web.</a:t>
            </a:r>
          </a:p>
          <a:p>
            <a:r>
              <a:rPr lang="fr-FR" dirty="0"/>
              <a:t>Chaque requête HTTP est analysée par le </a:t>
            </a:r>
            <a:r>
              <a:rPr lang="fr-FR" i="1" dirty="0" err="1"/>
              <a:t>framework</a:t>
            </a:r>
            <a:r>
              <a:rPr lang="fr-FR" dirty="0"/>
              <a:t> qui détermine alors quel sont le contrôleur et l’action concernés. Il existe un </a:t>
            </a:r>
            <a:r>
              <a:rPr lang="fr-FR" i="1" dirty="0"/>
              <a:t>contrôleur frontal</a:t>
            </a:r>
            <a:r>
              <a:rPr lang="fr-FR" dirty="0"/>
              <a:t> (intégré au </a:t>
            </a:r>
            <a:r>
              <a:rPr lang="fr-FR" i="1" dirty="0" err="1"/>
              <a:t>framework</a:t>
            </a:r>
            <a:r>
              <a:rPr lang="fr-FR" dirty="0"/>
              <a:t> et donc transparent pour le programmeur), chargé de recevoir les requêtes HTTP.</a:t>
            </a:r>
          </a:p>
          <a:p>
            <a:r>
              <a:rPr lang="fr-FR" dirty="0"/>
              <a:t>Hibernate : mappage et abstraction</a:t>
            </a:r>
          </a:p>
          <a:p>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Tuto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Thymeleaf</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https://gayerie.dev/docs/spring/spring/thymeleaf.html</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3</a:t>
            </a:fld>
            <a:endParaRPr lang="fr-FR"/>
          </a:p>
        </p:txBody>
      </p:sp>
    </p:spTree>
    <p:extLst>
      <p:ext uri="{BB962C8B-B14F-4D97-AF65-F5344CB8AC3E}">
        <p14:creationId xmlns:p14="http://schemas.microsoft.com/office/powerpoint/2010/main" val="13748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4</a:t>
            </a:fld>
            <a:endParaRPr lang="fr-FR"/>
          </a:p>
        </p:txBody>
      </p:sp>
    </p:spTree>
    <p:extLst>
      <p:ext uri="{BB962C8B-B14F-4D97-AF65-F5344CB8AC3E}">
        <p14:creationId xmlns:p14="http://schemas.microsoft.com/office/powerpoint/2010/main" val="344112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Ce sont toutes les informations (propriétés) dont nous avons besoin pour développer notre application.</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vendre des bateaux, l’entreprise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Boat&amp;Co</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aura besoin pour son catalogue de renseigner la marque, le modèle, le nombre de chevaux ..</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 assureur par contre se fiche pas mal de la couleur du bateau.</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Une propriété est une sorte de variable, d’où le nom de variable d’instance.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les met au début de la classe, elles ont un type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camelCase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valeur par défaut (modifiable)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Int,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boolean</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String ….</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5</a:t>
            </a:fld>
            <a:endParaRPr lang="fr-FR"/>
          </a:p>
        </p:txBody>
      </p:sp>
    </p:spTree>
    <p:extLst>
      <p:ext uri="{BB962C8B-B14F-4D97-AF65-F5344CB8AC3E}">
        <p14:creationId xmlns:p14="http://schemas.microsoft.com/office/powerpoint/2010/main" val="7582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Jusqu’à présent on a défini accès public à tous nos attributs et méthodes pour que le code fonctionne.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Public fait partie des modificateurs d’accès et il y en a 4 &lt;click&gt;. Ils vont modifier la visibilité des attributs, constructeurs et méthodes. Ils seront plus ou moins accessibles des autres classes. Public rend accessible les attributs, constructeurs et méthodes de n’importe où (click). Si j’enlève public de couleur dans Voiture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visibilité par défaut est package, on ne peut pas écrire package String couleur, on ne met rien.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va interdire l’accès à la propriété ou méthode à touts classe sauf la classe courante &lt;click&gt;. Je peux interdire d’instancier un objet Voiture depuis une classe extérieure mais je garde la possibilité de la faire depuis la classe Voiture.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Protected</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 intermédiaire entre public 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il rend les attributs et méthodes visibles dans la même classe comme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le même package comme package et de toute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héritante</a:t>
            </a:r>
            <a:r>
              <a:rPr lang="fr-FR" sz="1800" dirty="0">
                <a:effectLst/>
                <a:latin typeface="Calibri" panose="020F0502020204030204" pitchFamily="34" charset="0"/>
                <a:ea typeface="Calibri" panose="020F0502020204030204" pitchFamily="34" charset="0"/>
                <a:cs typeface="Times New Roman" panose="02020603050405020304" pitchFamily="18" charset="0"/>
              </a:rPr>
              <a:t> de voiture.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Comment choisir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Utiliser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tant que c’est possible pour interdire tout accès extérieur sauf besoin explicite.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classe, seul public est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6</a:t>
            </a:fld>
            <a:endParaRPr lang="fr-FR"/>
          </a:p>
        </p:txBody>
      </p:sp>
    </p:spTree>
    <p:extLst>
      <p:ext uri="{BB962C8B-B14F-4D97-AF65-F5344CB8AC3E}">
        <p14:creationId xmlns:p14="http://schemas.microsoft.com/office/powerpoint/2010/main" val="371491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Quand une propriété est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private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son accès est impossible en lecture et écriture depuis l’extérieur de la classe.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norme des composants réutilisables veut que toutes les propriétés qui doivent être accessibles depuis l’extérieur doivent être privées.</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&lt;</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&gt;, classe Voiture, rendons nos propriétés privées (uniquement propriétés d’instances, pas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static</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rendre nos propriétés accessibles en lecture, nous allons ajouter des méthodes publiques.</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méthode publique qui permet de lire le contenu d’une propriété s’appelle l’accesseur.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méthode publique qui permet d’écrire dans la propriété s’appelle le mutateur.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Elles ont une syntaxe définie par la norme, il suffit de la générer. Exemple avec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est privée mais comme je suis à l’intérieur de la classe, les méthodes y ont accès.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syntaxe suit un certain standard :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get</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nom de la propriété avec la 1ere lettre en majuscule.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est accessible en lecture /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ecriture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Je peux choisir seulement lecture ou écriture.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Dans classe voiture de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écrit maintenant peugeot206.setCouleur(« Rouge ») ou peugeot206.getCouleur();</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norme impose aussi de bénéficier d’un constructeur sans paramètre, </a:t>
            </a:r>
            <a:r>
              <a:rPr kumimoji="0" lang="fr-FR" sz="1200" b="1" i="0" u="none" strike="noStrike" kern="1200" cap="none" spc="0" normalizeH="0" baseline="0" noProof="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c’est fait.</a:t>
            </a:r>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7</a:t>
            </a:fld>
            <a:endParaRPr lang="fr-FR"/>
          </a:p>
        </p:txBody>
      </p:sp>
    </p:spTree>
    <p:extLst>
      <p:ext uri="{BB962C8B-B14F-4D97-AF65-F5344CB8AC3E}">
        <p14:creationId xmlns:p14="http://schemas.microsoft.com/office/powerpoint/2010/main" val="136865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58084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0984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840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2415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024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36701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690073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402728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18484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23/02/2022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96843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AA2F7D-4A48-42B4-8BEA-B9039AC65ED3}" type="datetimeFigureOut">
              <a:rPr lang="fr-FR" smtClean="0"/>
              <a:t>23/02/2022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29883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AA2F7D-4A48-42B4-8BEA-B9039AC65ED3}" type="datetimeFigureOut">
              <a:rPr lang="fr-FR" smtClean="0"/>
              <a:t>23/02/2022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51438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AA2F7D-4A48-42B4-8BEA-B9039AC65ED3}" type="datetimeFigureOut">
              <a:rPr lang="fr-FR" smtClean="0"/>
              <a:t>23/02/2022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91414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A2F7D-4A48-42B4-8BEA-B9039AC65ED3}" type="datetimeFigureOut">
              <a:rPr lang="fr-FR" smtClean="0"/>
              <a:t>23/02/2022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05954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23/02/2022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82501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23/02/2022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08000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AA2F7D-4A48-42B4-8BEA-B9039AC65ED3}" type="datetimeFigureOut">
              <a:rPr lang="fr-FR" smtClean="0"/>
              <a:t>23/02/2022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2B08BF-A76D-4E08-87A9-BC0FA245ABB1}" type="slidenum">
              <a:rPr lang="fr-FR" smtClean="0"/>
              <a:t>‹N°›</a:t>
            </a:fld>
            <a:endParaRPr lang="fr-FR"/>
          </a:p>
        </p:txBody>
      </p:sp>
    </p:spTree>
    <p:extLst>
      <p:ext uri="{BB962C8B-B14F-4D97-AF65-F5344CB8AC3E}">
        <p14:creationId xmlns:p14="http://schemas.microsoft.com/office/powerpoint/2010/main" val="330936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996170"/>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Concept</a:t>
            </a:r>
          </a:p>
        </p:txBody>
      </p:sp>
      <p:grpSp>
        <p:nvGrpSpPr>
          <p:cNvPr id="31" name="Groupe 30">
            <a:extLst>
              <a:ext uri="{FF2B5EF4-FFF2-40B4-BE49-F238E27FC236}">
                <a16:creationId xmlns:a16="http://schemas.microsoft.com/office/drawing/2014/main" id="{3EF0EA77-75E6-4030-957C-6236C9550C95}"/>
              </a:ext>
            </a:extLst>
          </p:cNvPr>
          <p:cNvGrpSpPr/>
          <p:nvPr/>
        </p:nvGrpSpPr>
        <p:grpSpPr>
          <a:xfrm>
            <a:off x="1420570" y="5037505"/>
            <a:ext cx="2922345" cy="1141177"/>
            <a:chOff x="1383632" y="4523874"/>
            <a:chExt cx="2922345" cy="1141177"/>
          </a:xfrm>
        </p:grpSpPr>
        <p:grpSp>
          <p:nvGrpSpPr>
            <p:cNvPr id="30" name="Groupe 29">
              <a:extLst>
                <a:ext uri="{FF2B5EF4-FFF2-40B4-BE49-F238E27FC236}">
                  <a16:creationId xmlns:a16="http://schemas.microsoft.com/office/drawing/2014/main" id="{45189D6E-39C9-43CE-A166-4E1EE92E34F9}"/>
                </a:ext>
              </a:extLst>
            </p:cNvPr>
            <p:cNvGrpSpPr/>
            <p:nvPr/>
          </p:nvGrpSpPr>
          <p:grpSpPr>
            <a:xfrm>
              <a:off x="1383632" y="4523874"/>
              <a:ext cx="2922345" cy="1141177"/>
              <a:chOff x="1383632" y="4523874"/>
              <a:chExt cx="2922345" cy="1141177"/>
            </a:xfrm>
          </p:grpSpPr>
          <p:sp>
            <p:nvSpPr>
              <p:cNvPr id="12" name="ZoneTexte 11">
                <a:extLst>
                  <a:ext uri="{FF2B5EF4-FFF2-40B4-BE49-F238E27FC236}">
                    <a16:creationId xmlns:a16="http://schemas.microsoft.com/office/drawing/2014/main" id="{A6C11C85-AA75-4198-BF56-F5BE45FE2EAB}"/>
                  </a:ext>
                </a:extLst>
              </p:cNvPr>
              <p:cNvSpPr txBox="1"/>
              <p:nvPr/>
            </p:nvSpPr>
            <p:spPr>
              <a:xfrm>
                <a:off x="1383632" y="4792216"/>
                <a:ext cx="1756610" cy="369332"/>
              </a:xfrm>
              <a:prstGeom prst="rect">
                <a:avLst/>
              </a:prstGeom>
              <a:noFill/>
            </p:spPr>
            <p:txBody>
              <a:bodyPr wrap="square" rtlCol="0">
                <a:spAutoFit/>
              </a:bodyPr>
              <a:lstStyle/>
              <a:p>
                <a:r>
                  <a:rPr lang="fr-FR" dirty="0"/>
                  <a:t>Bateau</a:t>
                </a:r>
              </a:p>
            </p:txBody>
          </p:sp>
          <p:sp>
            <p:nvSpPr>
              <p:cNvPr id="13" name="ZoneTexte 12">
                <a:extLst>
                  <a:ext uri="{FF2B5EF4-FFF2-40B4-BE49-F238E27FC236}">
                    <a16:creationId xmlns:a16="http://schemas.microsoft.com/office/drawing/2014/main" id="{9D1CC07C-DC19-475E-89B5-D732A230739D}"/>
                  </a:ext>
                </a:extLst>
              </p:cNvPr>
              <p:cNvSpPr txBox="1"/>
              <p:nvPr/>
            </p:nvSpPr>
            <p:spPr>
              <a:xfrm>
                <a:off x="3501189" y="4523874"/>
                <a:ext cx="787139" cy="369332"/>
              </a:xfrm>
              <a:prstGeom prst="rect">
                <a:avLst/>
              </a:prstGeom>
              <a:noFill/>
            </p:spPr>
            <p:txBody>
              <a:bodyPr wrap="none" rtlCol="0">
                <a:spAutoFit/>
              </a:bodyPr>
              <a:lstStyle/>
              <a:p>
                <a:r>
                  <a:rPr lang="fr-FR" dirty="0"/>
                  <a:t>Voilier</a:t>
                </a:r>
              </a:p>
            </p:txBody>
          </p:sp>
          <p:sp>
            <p:nvSpPr>
              <p:cNvPr id="16" name="ZoneTexte 15">
                <a:extLst>
                  <a:ext uri="{FF2B5EF4-FFF2-40B4-BE49-F238E27FC236}">
                    <a16:creationId xmlns:a16="http://schemas.microsoft.com/office/drawing/2014/main" id="{00ADA3F0-C6EB-43D1-A86D-B53A9371ADBC}"/>
                  </a:ext>
                </a:extLst>
              </p:cNvPr>
              <p:cNvSpPr txBox="1"/>
              <p:nvPr/>
            </p:nvSpPr>
            <p:spPr>
              <a:xfrm>
                <a:off x="3545833" y="5295719"/>
                <a:ext cx="760144" cy="369332"/>
              </a:xfrm>
              <a:prstGeom prst="rect">
                <a:avLst/>
              </a:prstGeom>
              <a:noFill/>
            </p:spPr>
            <p:txBody>
              <a:bodyPr wrap="none" rtlCol="0">
                <a:spAutoFit/>
              </a:bodyPr>
              <a:lstStyle/>
              <a:p>
                <a:r>
                  <a:rPr lang="fr-FR" dirty="0"/>
                  <a:t>Cargo</a:t>
                </a:r>
              </a:p>
            </p:txBody>
          </p:sp>
          <p:cxnSp>
            <p:nvCxnSpPr>
              <p:cNvPr id="17" name="Connecteur droit avec flèche 16">
                <a:extLst>
                  <a:ext uri="{FF2B5EF4-FFF2-40B4-BE49-F238E27FC236}">
                    <a16:creationId xmlns:a16="http://schemas.microsoft.com/office/drawing/2014/main" id="{B9B902F9-6BF8-4853-B56A-159A6479BB45}"/>
                  </a:ext>
                </a:extLst>
              </p:cNvPr>
              <p:cNvCxnSpPr>
                <a:cxnSpLocks/>
              </p:cNvCxnSpPr>
              <p:nvPr/>
            </p:nvCxnSpPr>
            <p:spPr>
              <a:xfrm flipV="1">
                <a:off x="2261937" y="4792216"/>
                <a:ext cx="103471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 name="Connecteur droit avec flèche 19">
              <a:extLst>
                <a:ext uri="{FF2B5EF4-FFF2-40B4-BE49-F238E27FC236}">
                  <a16:creationId xmlns:a16="http://schemas.microsoft.com/office/drawing/2014/main" id="{123A25DC-6FB9-433A-A8D7-C2E73E81ECDB}"/>
                </a:ext>
              </a:extLst>
            </p:cNvPr>
            <p:cNvCxnSpPr/>
            <p:nvPr/>
          </p:nvCxnSpPr>
          <p:spPr>
            <a:xfrm>
              <a:off x="2261937" y="4976882"/>
              <a:ext cx="878305" cy="50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e 2">
            <a:extLst>
              <a:ext uri="{FF2B5EF4-FFF2-40B4-BE49-F238E27FC236}">
                <a16:creationId xmlns:a16="http://schemas.microsoft.com/office/drawing/2014/main" id="{0BD1FC99-D390-43C2-9C59-DD04B5CB581B}"/>
              </a:ext>
            </a:extLst>
          </p:cNvPr>
          <p:cNvGrpSpPr/>
          <p:nvPr/>
        </p:nvGrpSpPr>
        <p:grpSpPr>
          <a:xfrm>
            <a:off x="755993" y="2204880"/>
            <a:ext cx="5683072" cy="2402670"/>
            <a:chOff x="755993" y="2204880"/>
            <a:chExt cx="5683072" cy="2402670"/>
          </a:xfrm>
        </p:grpSpPr>
        <p:grpSp>
          <p:nvGrpSpPr>
            <p:cNvPr id="32" name="Groupe 31">
              <a:extLst>
                <a:ext uri="{FF2B5EF4-FFF2-40B4-BE49-F238E27FC236}">
                  <a16:creationId xmlns:a16="http://schemas.microsoft.com/office/drawing/2014/main" id="{CEE4FF7C-00C8-490E-9D2D-3E0BB336A25A}"/>
                </a:ext>
              </a:extLst>
            </p:cNvPr>
            <p:cNvGrpSpPr/>
            <p:nvPr/>
          </p:nvGrpSpPr>
          <p:grpSpPr>
            <a:xfrm>
              <a:off x="755993" y="2251047"/>
              <a:ext cx="2290815" cy="2356503"/>
              <a:chOff x="701671" y="1696452"/>
              <a:chExt cx="2290815" cy="2356503"/>
            </a:xfrm>
          </p:grpSpPr>
          <p:pic>
            <p:nvPicPr>
              <p:cNvPr id="5" name="Image 4">
                <a:extLst>
                  <a:ext uri="{FF2B5EF4-FFF2-40B4-BE49-F238E27FC236}">
                    <a16:creationId xmlns:a16="http://schemas.microsoft.com/office/drawing/2014/main" id="{9F1CA731-B002-4D5D-B964-DC4EDC93D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71" y="1696452"/>
                <a:ext cx="2290815" cy="1431759"/>
              </a:xfrm>
              <a:prstGeom prst="rect">
                <a:avLst/>
              </a:prstGeom>
            </p:spPr>
          </p:pic>
          <p:sp>
            <p:nvSpPr>
              <p:cNvPr id="6" name="ZoneTexte 5">
                <a:extLst>
                  <a:ext uri="{FF2B5EF4-FFF2-40B4-BE49-F238E27FC236}">
                    <a16:creationId xmlns:a16="http://schemas.microsoft.com/office/drawing/2014/main" id="{4B24453F-60CF-45A9-8A1C-7963D8BC1452}"/>
                  </a:ext>
                </a:extLst>
              </p:cNvPr>
              <p:cNvSpPr txBox="1"/>
              <p:nvPr/>
            </p:nvSpPr>
            <p:spPr>
              <a:xfrm>
                <a:off x="1383632" y="3406624"/>
                <a:ext cx="1443789" cy="646331"/>
              </a:xfrm>
              <a:prstGeom prst="rect">
                <a:avLst/>
              </a:prstGeom>
              <a:noFill/>
            </p:spPr>
            <p:txBody>
              <a:bodyPr wrap="square" rtlCol="0">
                <a:spAutoFit/>
              </a:bodyPr>
              <a:lstStyle/>
              <a:p>
                <a:r>
                  <a:rPr lang="fr-FR" dirty="0"/>
                  <a:t>Ocean</a:t>
                </a:r>
              </a:p>
              <a:p>
                <a:endParaRPr lang="fr-FR" dirty="0"/>
              </a:p>
            </p:txBody>
          </p:sp>
        </p:grpSp>
        <p:grpSp>
          <p:nvGrpSpPr>
            <p:cNvPr id="33" name="Groupe 32">
              <a:extLst>
                <a:ext uri="{FF2B5EF4-FFF2-40B4-BE49-F238E27FC236}">
                  <a16:creationId xmlns:a16="http://schemas.microsoft.com/office/drawing/2014/main" id="{772C6CBB-2009-456E-A453-53F7E7EC7369}"/>
                </a:ext>
              </a:extLst>
            </p:cNvPr>
            <p:cNvGrpSpPr/>
            <p:nvPr/>
          </p:nvGrpSpPr>
          <p:grpSpPr>
            <a:xfrm>
              <a:off x="3935977" y="2204880"/>
              <a:ext cx="2503088" cy="2079504"/>
              <a:chOff x="3995396" y="1696452"/>
              <a:chExt cx="2503088" cy="2079504"/>
            </a:xfrm>
          </p:grpSpPr>
          <p:sp>
            <p:nvSpPr>
              <p:cNvPr id="10" name="ZoneTexte 9">
                <a:extLst>
                  <a:ext uri="{FF2B5EF4-FFF2-40B4-BE49-F238E27FC236}">
                    <a16:creationId xmlns:a16="http://schemas.microsoft.com/office/drawing/2014/main" id="{A5FF4056-576A-4AE0-A1C8-47A77A58FABA}"/>
                  </a:ext>
                </a:extLst>
              </p:cNvPr>
              <p:cNvSpPr txBox="1"/>
              <p:nvPr/>
            </p:nvSpPr>
            <p:spPr>
              <a:xfrm>
                <a:off x="4459705" y="3406624"/>
                <a:ext cx="1636295" cy="369332"/>
              </a:xfrm>
              <a:prstGeom prst="rect">
                <a:avLst/>
              </a:prstGeom>
              <a:noFill/>
            </p:spPr>
            <p:txBody>
              <a:bodyPr wrap="square" rtlCol="0">
                <a:spAutoFit/>
              </a:bodyPr>
              <a:lstStyle/>
              <a:p>
                <a:r>
                  <a:rPr lang="fr-FR" dirty="0"/>
                  <a:t>Bateau</a:t>
                </a:r>
              </a:p>
            </p:txBody>
          </p:sp>
          <p:pic>
            <p:nvPicPr>
              <p:cNvPr id="24" name="Image 23">
                <a:extLst>
                  <a:ext uri="{FF2B5EF4-FFF2-40B4-BE49-F238E27FC236}">
                    <a16:creationId xmlns:a16="http://schemas.microsoft.com/office/drawing/2014/main" id="{9E065A92-398E-4B7B-97A8-CD2806E12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396" y="1696452"/>
                <a:ext cx="2503088" cy="1572252"/>
              </a:xfrm>
              <a:prstGeom prst="rect">
                <a:avLst/>
              </a:prstGeom>
            </p:spPr>
          </p:pic>
        </p:grpSp>
      </p:grpSp>
      <p:pic>
        <p:nvPicPr>
          <p:cNvPr id="1026" name="Picture 2" descr="Usine cliparts gratuis - Fabrique images gratuites">
            <a:extLst>
              <a:ext uri="{FF2B5EF4-FFF2-40B4-BE49-F238E27FC236}">
                <a16:creationId xmlns:a16="http://schemas.microsoft.com/office/drawing/2014/main" id="{5D7C5E15-832D-4564-B5A7-D94EF53E89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8234" y="3105834"/>
            <a:ext cx="2739874" cy="27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7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A5FF4056-576A-4AE0-A1C8-47A77A58FABA}"/>
              </a:ext>
            </a:extLst>
          </p:cNvPr>
          <p:cNvSpPr txBox="1"/>
          <p:nvPr/>
        </p:nvSpPr>
        <p:spPr>
          <a:xfrm>
            <a:off x="1475872" y="4209987"/>
            <a:ext cx="1636295" cy="369332"/>
          </a:xfrm>
          <a:prstGeom prst="rect">
            <a:avLst/>
          </a:prstGeom>
          <a:noFill/>
        </p:spPr>
        <p:txBody>
          <a:bodyPr wrap="square" rtlCol="0">
            <a:spAutoFit/>
          </a:bodyPr>
          <a:lstStyle/>
          <a:p>
            <a:r>
              <a:rPr lang="fr-FR" dirty="0"/>
              <a:t>Bateau</a:t>
            </a:r>
          </a:p>
        </p:txBody>
      </p:sp>
      <p:pic>
        <p:nvPicPr>
          <p:cNvPr id="24" name="Image 23">
            <a:extLst>
              <a:ext uri="{FF2B5EF4-FFF2-40B4-BE49-F238E27FC236}">
                <a16:creationId xmlns:a16="http://schemas.microsoft.com/office/drawing/2014/main" id="{9E065A92-398E-4B7B-97A8-CD2806E12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2494422"/>
            <a:ext cx="2503088" cy="1572252"/>
          </a:xfrm>
          <a:prstGeom prst="rect">
            <a:avLst/>
          </a:prstGeom>
        </p:spPr>
      </p:pic>
      <p:sp>
        <p:nvSpPr>
          <p:cNvPr id="3" name="ZoneTexte 2">
            <a:extLst>
              <a:ext uri="{FF2B5EF4-FFF2-40B4-BE49-F238E27FC236}">
                <a16:creationId xmlns:a16="http://schemas.microsoft.com/office/drawing/2014/main" id="{EB3F5687-2F70-4290-BD07-8720C929D2B5}"/>
              </a:ext>
            </a:extLst>
          </p:cNvPr>
          <p:cNvSpPr txBox="1"/>
          <p:nvPr/>
        </p:nvSpPr>
        <p:spPr>
          <a:xfrm>
            <a:off x="4011380" y="1503770"/>
            <a:ext cx="1040670" cy="646331"/>
          </a:xfrm>
          <a:prstGeom prst="rect">
            <a:avLst/>
          </a:prstGeom>
          <a:noFill/>
        </p:spPr>
        <p:txBody>
          <a:bodyPr wrap="none" rtlCol="0">
            <a:spAutoFit/>
          </a:bodyPr>
          <a:lstStyle/>
          <a:p>
            <a:r>
              <a:rPr lang="fr-FR" sz="1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La classe</a:t>
            </a:r>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lang="fr-FR" dirty="0"/>
          </a:p>
        </p:txBody>
      </p:sp>
      <p:grpSp>
        <p:nvGrpSpPr>
          <p:cNvPr id="21" name="Groupe 20">
            <a:extLst>
              <a:ext uri="{FF2B5EF4-FFF2-40B4-BE49-F238E27FC236}">
                <a16:creationId xmlns:a16="http://schemas.microsoft.com/office/drawing/2014/main" id="{DDE612F1-F914-4DFF-BD5D-56150750DCDD}"/>
              </a:ext>
            </a:extLst>
          </p:cNvPr>
          <p:cNvGrpSpPr/>
          <p:nvPr/>
        </p:nvGrpSpPr>
        <p:grpSpPr>
          <a:xfrm>
            <a:off x="3416968" y="3572164"/>
            <a:ext cx="4384904" cy="2291308"/>
            <a:chOff x="3192379" y="1581436"/>
            <a:chExt cx="4384904" cy="2291308"/>
          </a:xfrm>
        </p:grpSpPr>
        <p:sp>
          <p:nvSpPr>
            <p:cNvPr id="22" name="ZoneTexte 21">
              <a:extLst>
                <a:ext uri="{FF2B5EF4-FFF2-40B4-BE49-F238E27FC236}">
                  <a16:creationId xmlns:a16="http://schemas.microsoft.com/office/drawing/2014/main" id="{C3B0EED5-FBFE-41FE-B7A2-F33A29F72480}"/>
                </a:ext>
              </a:extLst>
            </p:cNvPr>
            <p:cNvSpPr txBox="1"/>
            <p:nvPr/>
          </p:nvSpPr>
          <p:spPr>
            <a:xfrm>
              <a:off x="4894241" y="2395416"/>
              <a:ext cx="2683042" cy="1477328"/>
            </a:xfrm>
            <a:prstGeom prst="rect">
              <a:avLst/>
            </a:prstGeom>
            <a:noFill/>
          </p:spPr>
          <p:txBody>
            <a:bodyPr wrap="square" rtlCol="0">
              <a:spAutoFit/>
            </a:bodyPr>
            <a:lstStyle/>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Comportements</a:t>
              </a:r>
            </a:p>
            <a:p>
              <a:endPar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avancer</a:t>
              </a: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rentrer au port</a:t>
              </a:r>
              <a:endPar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23" name="Connecteur droit avec flèche 22">
              <a:extLst>
                <a:ext uri="{FF2B5EF4-FFF2-40B4-BE49-F238E27FC236}">
                  <a16:creationId xmlns:a16="http://schemas.microsoft.com/office/drawing/2014/main" id="{49CFDBA4-EFC9-4E20-820A-A8C887F89F8C}"/>
                </a:ext>
              </a:extLst>
            </p:cNvPr>
            <p:cNvCxnSpPr>
              <a:cxnSpLocks/>
            </p:cNvCxnSpPr>
            <p:nvPr/>
          </p:nvCxnSpPr>
          <p:spPr>
            <a:xfrm>
              <a:off x="3192379" y="1581436"/>
              <a:ext cx="1419727" cy="124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E3A70853-7BFA-48B8-ADF6-61A8CB910B49}"/>
              </a:ext>
            </a:extLst>
          </p:cNvPr>
          <p:cNvGrpSpPr/>
          <p:nvPr/>
        </p:nvGrpSpPr>
        <p:grpSpPr>
          <a:xfrm>
            <a:off x="3416968" y="1949626"/>
            <a:ext cx="4318123" cy="2031325"/>
            <a:chOff x="3416968" y="1949626"/>
            <a:chExt cx="4318123" cy="2031325"/>
          </a:xfrm>
        </p:grpSpPr>
        <p:sp>
          <p:nvSpPr>
            <p:cNvPr id="14" name="ZoneTexte 13">
              <a:extLst>
                <a:ext uri="{FF2B5EF4-FFF2-40B4-BE49-F238E27FC236}">
                  <a16:creationId xmlns:a16="http://schemas.microsoft.com/office/drawing/2014/main" id="{FB0D3609-FD26-4508-947B-DB9173733EC9}"/>
                </a:ext>
              </a:extLst>
            </p:cNvPr>
            <p:cNvSpPr txBox="1"/>
            <p:nvPr/>
          </p:nvSpPr>
          <p:spPr>
            <a:xfrm>
              <a:off x="5185610" y="1949626"/>
              <a:ext cx="2549481" cy="2031325"/>
            </a:xfrm>
            <a:prstGeom prst="rect">
              <a:avLst/>
            </a:prstGeom>
            <a:noFill/>
          </p:spPr>
          <p:txBody>
            <a:bodyPr wrap="square" rtlCol="0">
              <a:spAutoFit/>
            </a:bodyPr>
            <a:lstStyle/>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a:t>
              </a:r>
            </a:p>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Propriétés</a:t>
              </a:r>
            </a:p>
            <a:p>
              <a:endPar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c</a:t>
              </a:r>
              <a:r>
                <a:rPr kumimoji="0" lang="fr-FR"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ouleur</a:t>
              </a:r>
              <a:endPar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n</a:t>
              </a:r>
              <a:r>
                <a:rPr lang="fr-FR" sz="1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ombre de voiles</a:t>
              </a:r>
            </a:p>
            <a:p>
              <a:r>
                <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immatriculation</a:t>
              </a:r>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lang="fr-FR" dirty="0"/>
            </a:p>
          </p:txBody>
        </p:sp>
        <p:cxnSp>
          <p:nvCxnSpPr>
            <p:cNvPr id="26" name="Connecteur droit avec flèche 25">
              <a:extLst>
                <a:ext uri="{FF2B5EF4-FFF2-40B4-BE49-F238E27FC236}">
                  <a16:creationId xmlns:a16="http://schemas.microsoft.com/office/drawing/2014/main" id="{6A45929C-2A8A-4747-AA9A-4F33CBF8513B}"/>
                </a:ext>
              </a:extLst>
            </p:cNvPr>
            <p:cNvCxnSpPr>
              <a:cxnSpLocks/>
            </p:cNvCxnSpPr>
            <p:nvPr/>
          </p:nvCxnSpPr>
          <p:spPr>
            <a:xfrm flipV="1">
              <a:off x="3416968" y="2965288"/>
              <a:ext cx="1515979" cy="46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ZoneTexte 28">
            <a:extLst>
              <a:ext uri="{FF2B5EF4-FFF2-40B4-BE49-F238E27FC236}">
                <a16:creationId xmlns:a16="http://schemas.microsoft.com/office/drawing/2014/main" id="{D2880517-8EE8-4902-A0FA-148ED55ED5AB}"/>
              </a:ext>
            </a:extLst>
          </p:cNvPr>
          <p:cNvSpPr txBox="1"/>
          <p:nvPr/>
        </p:nvSpPr>
        <p:spPr>
          <a:xfrm>
            <a:off x="8613376" y="3713259"/>
            <a:ext cx="2065423" cy="369332"/>
          </a:xfrm>
          <a:prstGeom prst="rect">
            <a:avLst/>
          </a:prstGeom>
          <a:noFill/>
        </p:spPr>
        <p:txBody>
          <a:bodyPr wrap="square" rtlCol="0">
            <a:spAutoFit/>
          </a:bodyPr>
          <a:lstStyle/>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Définition</a:t>
            </a:r>
          </a:p>
        </p:txBody>
      </p:sp>
    </p:spTree>
    <p:extLst>
      <p:ext uri="{BB962C8B-B14F-4D97-AF65-F5344CB8AC3E}">
        <p14:creationId xmlns:p14="http://schemas.microsoft.com/office/powerpoint/2010/main" val="19607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4720434" y="1867956"/>
            <a:ext cx="3600216" cy="646331"/>
          </a:xfrm>
          <a:prstGeom prst="rect">
            <a:avLst/>
          </a:prstGeom>
          <a:noFill/>
        </p:spPr>
        <p:txBody>
          <a:bodyPr wrap="non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 modèle </a:t>
            </a:r>
            <a:r>
              <a:rPr kumimoji="0" lang="fr-FR" sz="1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Mvc</a:t>
            </a:r>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Model, Vue, Controller</a:t>
            </a:r>
          </a:p>
          <a:p>
            <a:endParaRPr lang="fr-FR" dirty="0"/>
          </a:p>
        </p:txBody>
      </p:sp>
      <p:pic>
        <p:nvPicPr>
          <p:cNvPr id="8" name="Image 7">
            <a:extLst>
              <a:ext uri="{FF2B5EF4-FFF2-40B4-BE49-F238E27FC236}">
                <a16:creationId xmlns:a16="http://schemas.microsoft.com/office/drawing/2014/main" id="{7CA3134C-00E1-4264-AAAE-0F6D93426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57" y="3323525"/>
            <a:ext cx="5895200" cy="3193636"/>
          </a:xfrm>
          <a:prstGeom prst="rect">
            <a:avLst/>
          </a:prstGeom>
        </p:spPr>
      </p:pic>
      <p:pic>
        <p:nvPicPr>
          <p:cNvPr id="1026" name="Picture 2">
            <a:extLst>
              <a:ext uri="{FF2B5EF4-FFF2-40B4-BE49-F238E27FC236}">
                <a16:creationId xmlns:a16="http://schemas.microsoft.com/office/drawing/2014/main" id="{6B19510C-1D87-41A9-A4FF-8C7A7BFA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2343" y="4943960"/>
            <a:ext cx="457200" cy="39188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92B0DA31-5CC3-4922-8144-40F1ECCA784E}"/>
              </a:ext>
            </a:extLst>
          </p:cNvPr>
          <p:cNvSpPr txBox="1"/>
          <p:nvPr/>
        </p:nvSpPr>
        <p:spPr>
          <a:xfrm>
            <a:off x="9278973" y="5670284"/>
            <a:ext cx="1785257" cy="369332"/>
          </a:xfrm>
          <a:prstGeom prst="rect">
            <a:avLst/>
          </a:prstGeom>
          <a:noFill/>
        </p:spPr>
        <p:txBody>
          <a:bodyPr wrap="square" rtlCol="0">
            <a:spAutoFit/>
          </a:bodyPr>
          <a:lstStyle/>
          <a:p>
            <a:r>
              <a:rPr lang="fr-FR" dirty="0"/>
              <a:t>Csv, </a:t>
            </a:r>
            <a:r>
              <a:rPr lang="fr-FR" dirty="0" err="1"/>
              <a:t>Json</a:t>
            </a:r>
            <a:r>
              <a:rPr lang="fr-FR" dirty="0"/>
              <a:t> …</a:t>
            </a:r>
          </a:p>
        </p:txBody>
      </p:sp>
      <p:cxnSp>
        <p:nvCxnSpPr>
          <p:cNvPr id="11" name="Connecteur droit avec flèche 10">
            <a:extLst>
              <a:ext uri="{FF2B5EF4-FFF2-40B4-BE49-F238E27FC236}">
                <a16:creationId xmlns:a16="http://schemas.microsoft.com/office/drawing/2014/main" id="{E46880DC-C3BD-41D6-B99E-788FE3FE4064}"/>
              </a:ext>
            </a:extLst>
          </p:cNvPr>
          <p:cNvCxnSpPr/>
          <p:nvPr/>
        </p:nvCxnSpPr>
        <p:spPr>
          <a:xfrm>
            <a:off x="6868989" y="5485618"/>
            <a:ext cx="44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2F2B273-7225-4170-807B-88E28FD49887}"/>
              </a:ext>
            </a:extLst>
          </p:cNvPr>
          <p:cNvSpPr txBox="1"/>
          <p:nvPr/>
        </p:nvSpPr>
        <p:spPr>
          <a:xfrm>
            <a:off x="7419713" y="5300952"/>
            <a:ext cx="1164772" cy="369332"/>
          </a:xfrm>
          <a:prstGeom prst="rect">
            <a:avLst/>
          </a:prstGeom>
          <a:noFill/>
        </p:spPr>
        <p:txBody>
          <a:bodyPr wrap="square" rtlCol="0">
            <a:spAutoFit/>
          </a:bodyPr>
          <a:lstStyle/>
          <a:p>
            <a:r>
              <a:rPr lang="fr-FR" dirty="0"/>
              <a:t>Hibernate</a:t>
            </a:r>
          </a:p>
        </p:txBody>
      </p:sp>
      <p:pic>
        <p:nvPicPr>
          <p:cNvPr id="14" name="Image 13">
            <a:extLst>
              <a:ext uri="{FF2B5EF4-FFF2-40B4-BE49-F238E27FC236}">
                <a16:creationId xmlns:a16="http://schemas.microsoft.com/office/drawing/2014/main" id="{C2C6D893-F9E8-49EC-BFC6-8397AC110ECD}"/>
              </a:ext>
            </a:extLst>
          </p:cNvPr>
          <p:cNvPicPr>
            <a:picLocks noChangeAspect="1"/>
          </p:cNvPicPr>
          <p:nvPr/>
        </p:nvPicPr>
        <p:blipFill>
          <a:blip r:embed="rId5"/>
          <a:stretch>
            <a:fillRect/>
          </a:stretch>
        </p:blipFill>
        <p:spPr>
          <a:xfrm>
            <a:off x="8002099" y="2875361"/>
            <a:ext cx="3638550" cy="1114425"/>
          </a:xfrm>
          <a:prstGeom prst="rect">
            <a:avLst/>
          </a:prstGeom>
        </p:spPr>
      </p:pic>
      <p:cxnSp>
        <p:nvCxnSpPr>
          <p:cNvPr id="16" name="Connecteur droit avec flèche 15">
            <a:extLst>
              <a:ext uri="{FF2B5EF4-FFF2-40B4-BE49-F238E27FC236}">
                <a16:creationId xmlns:a16="http://schemas.microsoft.com/office/drawing/2014/main" id="{021D60C8-23FA-4287-8A15-1B5992CDB302}"/>
              </a:ext>
            </a:extLst>
          </p:cNvPr>
          <p:cNvCxnSpPr/>
          <p:nvPr/>
        </p:nvCxnSpPr>
        <p:spPr>
          <a:xfrm flipV="1">
            <a:off x="9700943" y="4082143"/>
            <a:ext cx="0" cy="50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ccolade ouvrante 16">
            <a:extLst>
              <a:ext uri="{FF2B5EF4-FFF2-40B4-BE49-F238E27FC236}">
                <a16:creationId xmlns:a16="http://schemas.microsoft.com/office/drawing/2014/main" id="{25B218FE-2DEF-4E58-B37D-6688AA2BA4D4}"/>
              </a:ext>
            </a:extLst>
          </p:cNvPr>
          <p:cNvSpPr/>
          <p:nvPr/>
        </p:nvSpPr>
        <p:spPr>
          <a:xfrm>
            <a:off x="8817429" y="4920343"/>
            <a:ext cx="228600" cy="1114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30" name="Groupe 29">
            <a:extLst>
              <a:ext uri="{FF2B5EF4-FFF2-40B4-BE49-F238E27FC236}">
                <a16:creationId xmlns:a16="http://schemas.microsoft.com/office/drawing/2014/main" id="{14C51DEB-7DCC-4A91-B1C0-2559FBEBD870}"/>
              </a:ext>
            </a:extLst>
          </p:cNvPr>
          <p:cNvGrpSpPr/>
          <p:nvPr/>
        </p:nvGrpSpPr>
        <p:grpSpPr>
          <a:xfrm>
            <a:off x="237338" y="1473481"/>
            <a:ext cx="3896176" cy="1414066"/>
            <a:chOff x="237338" y="1473481"/>
            <a:chExt cx="3896176" cy="1414066"/>
          </a:xfrm>
        </p:grpSpPr>
        <p:grpSp>
          <p:nvGrpSpPr>
            <p:cNvPr id="28" name="Groupe 27">
              <a:extLst>
                <a:ext uri="{FF2B5EF4-FFF2-40B4-BE49-F238E27FC236}">
                  <a16:creationId xmlns:a16="http://schemas.microsoft.com/office/drawing/2014/main" id="{557A2315-AEE3-464F-A455-7E86679B60D2}"/>
                </a:ext>
              </a:extLst>
            </p:cNvPr>
            <p:cNvGrpSpPr/>
            <p:nvPr/>
          </p:nvGrpSpPr>
          <p:grpSpPr>
            <a:xfrm>
              <a:off x="237338" y="1640268"/>
              <a:ext cx="1894114" cy="1114425"/>
              <a:chOff x="609600" y="2128335"/>
              <a:chExt cx="1894114" cy="1114425"/>
            </a:xfrm>
          </p:grpSpPr>
          <p:sp>
            <p:nvSpPr>
              <p:cNvPr id="18" name="ZoneTexte 17">
                <a:extLst>
                  <a:ext uri="{FF2B5EF4-FFF2-40B4-BE49-F238E27FC236}">
                    <a16:creationId xmlns:a16="http://schemas.microsoft.com/office/drawing/2014/main" id="{5E9552BF-F66D-48B9-BEAA-4D8C78E53968}"/>
                  </a:ext>
                </a:extLst>
              </p:cNvPr>
              <p:cNvSpPr txBox="1"/>
              <p:nvPr/>
            </p:nvSpPr>
            <p:spPr>
              <a:xfrm>
                <a:off x="1273629" y="2626507"/>
                <a:ext cx="1099457" cy="369332"/>
              </a:xfrm>
              <a:prstGeom prst="rect">
                <a:avLst/>
              </a:prstGeom>
              <a:noFill/>
              <a:ln>
                <a:solidFill>
                  <a:schemeClr val="tx1"/>
                </a:solidFill>
              </a:ln>
            </p:spPr>
            <p:txBody>
              <a:bodyPr wrap="square" rtlCol="0">
                <a:spAutoFit/>
              </a:bodyPr>
              <a:lstStyle/>
              <a:p>
                <a:r>
                  <a:rPr lang="fr-FR" dirty="0"/>
                  <a:t> </a:t>
                </a:r>
              </a:p>
            </p:txBody>
          </p:sp>
          <p:sp>
            <p:nvSpPr>
              <p:cNvPr id="19" name="ZoneTexte 18">
                <a:extLst>
                  <a:ext uri="{FF2B5EF4-FFF2-40B4-BE49-F238E27FC236}">
                    <a16:creationId xmlns:a16="http://schemas.microsoft.com/office/drawing/2014/main" id="{00A60E2D-2864-4BB7-84BE-70B87F313947}"/>
                  </a:ext>
                </a:extLst>
              </p:cNvPr>
              <p:cNvSpPr txBox="1"/>
              <p:nvPr/>
            </p:nvSpPr>
            <p:spPr>
              <a:xfrm>
                <a:off x="872657" y="2209800"/>
                <a:ext cx="1435114" cy="246221"/>
              </a:xfrm>
              <a:prstGeom prst="rect">
                <a:avLst/>
              </a:prstGeom>
              <a:noFill/>
            </p:spPr>
            <p:txBody>
              <a:bodyPr wrap="square" rtlCol="0">
                <a:spAutoFit/>
              </a:bodyPr>
              <a:lstStyle/>
              <a:p>
                <a:r>
                  <a:rPr lang="fr-FR" sz="1000" dirty="0"/>
                  <a:t>Ajouter un bateau</a:t>
                </a:r>
              </a:p>
            </p:txBody>
          </p:sp>
          <p:sp>
            <p:nvSpPr>
              <p:cNvPr id="20" name="ZoneTexte 19">
                <a:extLst>
                  <a:ext uri="{FF2B5EF4-FFF2-40B4-BE49-F238E27FC236}">
                    <a16:creationId xmlns:a16="http://schemas.microsoft.com/office/drawing/2014/main" id="{05E52A02-E68C-4A06-85EF-AADFF23A8D9F}"/>
                  </a:ext>
                </a:extLst>
              </p:cNvPr>
              <p:cNvSpPr txBox="1"/>
              <p:nvPr/>
            </p:nvSpPr>
            <p:spPr>
              <a:xfrm>
                <a:off x="609600" y="2626507"/>
                <a:ext cx="664029" cy="246221"/>
              </a:xfrm>
              <a:prstGeom prst="rect">
                <a:avLst/>
              </a:prstGeom>
              <a:noFill/>
            </p:spPr>
            <p:txBody>
              <a:bodyPr wrap="square" rtlCol="0">
                <a:spAutoFit/>
              </a:bodyPr>
              <a:lstStyle/>
              <a:p>
                <a:r>
                  <a:rPr lang="fr-FR" sz="1000" dirty="0"/>
                  <a:t>couleur</a:t>
                </a:r>
              </a:p>
            </p:txBody>
          </p:sp>
          <p:sp>
            <p:nvSpPr>
              <p:cNvPr id="21" name="Rectangle 20">
                <a:extLst>
                  <a:ext uri="{FF2B5EF4-FFF2-40B4-BE49-F238E27FC236}">
                    <a16:creationId xmlns:a16="http://schemas.microsoft.com/office/drawing/2014/main" id="{F957ED23-B53C-4FD9-99E6-FBC286097FE7}"/>
                  </a:ext>
                </a:extLst>
              </p:cNvPr>
              <p:cNvSpPr/>
              <p:nvPr/>
            </p:nvSpPr>
            <p:spPr>
              <a:xfrm>
                <a:off x="609600" y="2128335"/>
                <a:ext cx="1894114" cy="11144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ln>
                    <a:solidFill>
                      <a:schemeClr val="tx1"/>
                    </a:solidFill>
                  </a:ln>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grpSp>
        <p:sp>
          <p:nvSpPr>
            <p:cNvPr id="22" name="ZoneTexte 21">
              <a:extLst>
                <a:ext uri="{FF2B5EF4-FFF2-40B4-BE49-F238E27FC236}">
                  <a16:creationId xmlns:a16="http://schemas.microsoft.com/office/drawing/2014/main" id="{C0C2396C-27A3-47F4-9B42-AFEAAF23E53E}"/>
                </a:ext>
              </a:extLst>
            </p:cNvPr>
            <p:cNvSpPr txBox="1"/>
            <p:nvPr/>
          </p:nvSpPr>
          <p:spPr>
            <a:xfrm>
              <a:off x="2849000" y="1576123"/>
              <a:ext cx="1284514" cy="369332"/>
            </a:xfrm>
            <a:prstGeom prst="rect">
              <a:avLst/>
            </a:prstGeom>
            <a:noFill/>
          </p:spPr>
          <p:txBody>
            <a:bodyPr wrap="square" rtlCol="0">
              <a:spAutoFit/>
            </a:bodyPr>
            <a:lstStyle/>
            <a:p>
              <a:r>
                <a:rPr lang="fr-FR" dirty="0" err="1"/>
                <a:t>Thymeleaf</a:t>
              </a:r>
              <a:endParaRPr lang="fr-FR" dirty="0"/>
            </a:p>
          </p:txBody>
        </p:sp>
        <p:pic>
          <p:nvPicPr>
            <p:cNvPr id="24" name="Image 23">
              <a:extLst>
                <a:ext uri="{FF2B5EF4-FFF2-40B4-BE49-F238E27FC236}">
                  <a16:creationId xmlns:a16="http://schemas.microsoft.com/office/drawing/2014/main" id="{ABB5D7FC-2DB4-4E1F-9C3E-6160470389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4203" y="1473481"/>
              <a:ext cx="439610" cy="440471"/>
            </a:xfrm>
            <a:prstGeom prst="rect">
              <a:avLst/>
            </a:prstGeom>
          </p:spPr>
        </p:pic>
        <p:pic>
          <p:nvPicPr>
            <p:cNvPr id="26" name="Image 25">
              <a:extLst>
                <a:ext uri="{FF2B5EF4-FFF2-40B4-BE49-F238E27FC236}">
                  <a16:creationId xmlns:a16="http://schemas.microsoft.com/office/drawing/2014/main" id="{4F69D1E7-7C2E-40FD-AED6-47850B2E50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4203" y="1985894"/>
              <a:ext cx="497485" cy="432397"/>
            </a:xfrm>
            <a:prstGeom prst="rect">
              <a:avLst/>
            </a:prstGeom>
          </p:spPr>
        </p:pic>
        <p:sp>
          <p:nvSpPr>
            <p:cNvPr id="27" name="ZoneTexte 26">
              <a:extLst>
                <a:ext uri="{FF2B5EF4-FFF2-40B4-BE49-F238E27FC236}">
                  <a16:creationId xmlns:a16="http://schemas.microsoft.com/office/drawing/2014/main" id="{C212909B-4F28-4A52-A80C-4A2C40DDD2F4}"/>
                </a:ext>
              </a:extLst>
            </p:cNvPr>
            <p:cNvSpPr txBox="1"/>
            <p:nvPr/>
          </p:nvSpPr>
          <p:spPr>
            <a:xfrm>
              <a:off x="2892932" y="1950596"/>
              <a:ext cx="744114" cy="369332"/>
            </a:xfrm>
            <a:prstGeom prst="rect">
              <a:avLst/>
            </a:prstGeom>
            <a:noFill/>
          </p:spPr>
          <p:txBody>
            <a:bodyPr wrap="none" rtlCol="0">
              <a:spAutoFit/>
            </a:bodyPr>
            <a:lstStyle/>
            <a:p>
              <a:r>
                <a:rPr lang="fr-FR" dirty="0" err="1"/>
                <a:t>React</a:t>
              </a:r>
              <a:endParaRPr lang="fr-FR" dirty="0"/>
            </a:p>
          </p:txBody>
        </p:sp>
        <p:pic>
          <p:nvPicPr>
            <p:cNvPr id="1030" name="Picture 6" descr="Angular — Wikipédia">
              <a:extLst>
                <a:ext uri="{FF2B5EF4-FFF2-40B4-BE49-F238E27FC236}">
                  <a16:creationId xmlns:a16="http://schemas.microsoft.com/office/drawing/2014/main" id="{962E7911-FDB4-4EC2-8655-24BC46C3D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354203" y="2404791"/>
              <a:ext cx="482756" cy="48275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ZoneTexte 28">
            <a:extLst>
              <a:ext uri="{FF2B5EF4-FFF2-40B4-BE49-F238E27FC236}">
                <a16:creationId xmlns:a16="http://schemas.microsoft.com/office/drawing/2014/main" id="{1B3ED6EB-F289-4858-9066-0F4E730A3533}"/>
              </a:ext>
            </a:extLst>
          </p:cNvPr>
          <p:cNvSpPr txBox="1"/>
          <p:nvPr/>
        </p:nvSpPr>
        <p:spPr>
          <a:xfrm>
            <a:off x="2892932" y="2507772"/>
            <a:ext cx="1613754" cy="369332"/>
          </a:xfrm>
          <a:prstGeom prst="rect">
            <a:avLst/>
          </a:prstGeom>
          <a:noFill/>
        </p:spPr>
        <p:txBody>
          <a:bodyPr wrap="square" rtlCol="0">
            <a:spAutoFit/>
          </a:bodyPr>
          <a:lstStyle/>
          <a:p>
            <a:r>
              <a:rPr lang="fr-FR" dirty="0" err="1"/>
              <a:t>Angular</a:t>
            </a:r>
            <a:endParaRPr lang="fr-FR" dirty="0"/>
          </a:p>
        </p:txBody>
      </p:sp>
    </p:spTree>
    <p:extLst>
      <p:ext uri="{BB962C8B-B14F-4D97-AF65-F5344CB8AC3E}">
        <p14:creationId xmlns:p14="http://schemas.microsoft.com/office/powerpoint/2010/main" val="2125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184731" cy="646331"/>
          </a:xfrm>
          <a:prstGeom prst="rect">
            <a:avLst/>
          </a:prstGeom>
          <a:noFill/>
        </p:spPr>
        <p:txBody>
          <a:bodyPr wrap="none" rtlCol="0">
            <a:spAutoFit/>
          </a:bodyPr>
          <a:lstStyle/>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64300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4581703" cy="369332"/>
          </a:xfrm>
          <a:prstGeom prst="rect">
            <a:avLst/>
          </a:prstGeom>
          <a:noFill/>
        </p:spPr>
        <p:txBody>
          <a:bodyPr wrap="non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Les propriétés / attributs ou variables de classe</a:t>
            </a:r>
            <a:endParaRPr lang="fr-FR" dirty="0"/>
          </a:p>
        </p:txBody>
      </p:sp>
    </p:spTree>
    <p:extLst>
      <p:ext uri="{BB962C8B-B14F-4D97-AF65-F5344CB8AC3E}">
        <p14:creationId xmlns:p14="http://schemas.microsoft.com/office/powerpoint/2010/main" val="120508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Les modificateurs d’accès (visibilité)</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8" name="Groupe 7">
            <a:extLst>
              <a:ext uri="{FF2B5EF4-FFF2-40B4-BE49-F238E27FC236}">
                <a16:creationId xmlns:a16="http://schemas.microsoft.com/office/drawing/2014/main" id="{C04D44D2-A68D-4027-8402-A42F4309A81C}"/>
              </a:ext>
            </a:extLst>
          </p:cNvPr>
          <p:cNvGrpSpPr/>
          <p:nvPr/>
        </p:nvGrpSpPr>
        <p:grpSpPr>
          <a:xfrm>
            <a:off x="2320119" y="2006221"/>
            <a:ext cx="5445457" cy="2568560"/>
            <a:chOff x="2320119" y="2006221"/>
            <a:chExt cx="5445457" cy="2568560"/>
          </a:xfrm>
        </p:grpSpPr>
        <p:sp>
          <p:nvSpPr>
            <p:cNvPr id="4" name="ZoneTexte 3">
              <a:extLst>
                <a:ext uri="{FF2B5EF4-FFF2-40B4-BE49-F238E27FC236}">
                  <a16:creationId xmlns:a16="http://schemas.microsoft.com/office/drawing/2014/main" id="{A12A9560-DA2B-4403-991C-DC4D1BECE6A9}"/>
                </a:ext>
              </a:extLst>
            </p:cNvPr>
            <p:cNvSpPr txBox="1"/>
            <p:nvPr/>
          </p:nvSpPr>
          <p:spPr>
            <a:xfrm>
              <a:off x="2320119" y="2006221"/>
              <a:ext cx="2368271" cy="646331"/>
            </a:xfrm>
            <a:prstGeom prst="rect">
              <a:avLst/>
            </a:prstGeom>
            <a:solidFill>
              <a:schemeClr val="bg2"/>
            </a:solidFill>
            <a:ln>
              <a:solidFill>
                <a:schemeClr val="tx1"/>
              </a:solidFill>
            </a:ln>
          </p:spPr>
          <p:txBody>
            <a:bodyPr wrap="square" rtlCol="0">
              <a:spAutoFit/>
            </a:bodyPr>
            <a:lstStyle/>
            <a:p>
              <a:pPr algn="ctr"/>
              <a:r>
                <a:rPr lang="fr-FR" dirty="0"/>
                <a:t>public</a:t>
              </a:r>
            </a:p>
            <a:p>
              <a:pPr algn="ctr"/>
              <a:endParaRPr lang="fr-FR" dirty="0"/>
            </a:p>
          </p:txBody>
        </p:sp>
        <p:sp>
          <p:nvSpPr>
            <p:cNvPr id="5" name="ZoneTexte 4">
              <a:extLst>
                <a:ext uri="{FF2B5EF4-FFF2-40B4-BE49-F238E27FC236}">
                  <a16:creationId xmlns:a16="http://schemas.microsoft.com/office/drawing/2014/main" id="{B7B793D9-BD20-4703-A7C2-86939185831E}"/>
                </a:ext>
              </a:extLst>
            </p:cNvPr>
            <p:cNvSpPr txBox="1"/>
            <p:nvPr/>
          </p:nvSpPr>
          <p:spPr>
            <a:xfrm>
              <a:off x="5338549" y="2006221"/>
              <a:ext cx="2368271" cy="646331"/>
            </a:xfrm>
            <a:prstGeom prst="rect">
              <a:avLst/>
            </a:prstGeom>
            <a:solidFill>
              <a:schemeClr val="bg2"/>
            </a:solidFill>
            <a:ln>
              <a:solidFill>
                <a:schemeClr val="tx1"/>
              </a:solidFill>
            </a:ln>
          </p:spPr>
          <p:txBody>
            <a:bodyPr wrap="square" rtlCol="0">
              <a:spAutoFit/>
            </a:bodyPr>
            <a:lstStyle/>
            <a:p>
              <a:pPr algn="ctr"/>
              <a:r>
                <a:rPr lang="fr-FR" dirty="0" err="1"/>
                <a:t>private</a:t>
              </a:r>
              <a:endParaRPr lang="fr-FR" dirty="0"/>
            </a:p>
            <a:p>
              <a:pPr algn="ctr"/>
              <a:endParaRPr lang="fr-FR" dirty="0"/>
            </a:p>
          </p:txBody>
        </p:sp>
        <p:sp>
          <p:nvSpPr>
            <p:cNvPr id="6" name="ZoneTexte 5">
              <a:extLst>
                <a:ext uri="{FF2B5EF4-FFF2-40B4-BE49-F238E27FC236}">
                  <a16:creationId xmlns:a16="http://schemas.microsoft.com/office/drawing/2014/main" id="{2E470BB1-871D-4AC6-ADF3-77524F957EBE}"/>
                </a:ext>
              </a:extLst>
            </p:cNvPr>
            <p:cNvSpPr txBox="1"/>
            <p:nvPr/>
          </p:nvSpPr>
          <p:spPr>
            <a:xfrm>
              <a:off x="2320119" y="3928450"/>
              <a:ext cx="2368271" cy="646331"/>
            </a:xfrm>
            <a:prstGeom prst="rect">
              <a:avLst/>
            </a:prstGeom>
            <a:solidFill>
              <a:schemeClr val="bg2"/>
            </a:solidFill>
            <a:ln>
              <a:solidFill>
                <a:schemeClr val="tx1"/>
              </a:solidFill>
            </a:ln>
          </p:spPr>
          <p:txBody>
            <a:bodyPr wrap="square" rtlCol="0">
              <a:spAutoFit/>
            </a:bodyPr>
            <a:lstStyle/>
            <a:p>
              <a:pPr algn="ctr"/>
              <a:r>
                <a:rPr lang="fr-FR" dirty="0" err="1"/>
                <a:t>protected</a:t>
              </a:r>
              <a:endParaRPr lang="fr-FR" dirty="0"/>
            </a:p>
            <a:p>
              <a:pPr algn="ctr"/>
              <a:endParaRPr lang="fr-FR" dirty="0"/>
            </a:p>
          </p:txBody>
        </p:sp>
        <p:sp>
          <p:nvSpPr>
            <p:cNvPr id="7" name="ZoneTexte 6">
              <a:extLst>
                <a:ext uri="{FF2B5EF4-FFF2-40B4-BE49-F238E27FC236}">
                  <a16:creationId xmlns:a16="http://schemas.microsoft.com/office/drawing/2014/main" id="{2308FC67-00AA-4D14-B2B1-89FD3F9C2729}"/>
                </a:ext>
              </a:extLst>
            </p:cNvPr>
            <p:cNvSpPr txBox="1"/>
            <p:nvPr/>
          </p:nvSpPr>
          <p:spPr>
            <a:xfrm>
              <a:off x="5397305" y="3928450"/>
              <a:ext cx="2368271" cy="646331"/>
            </a:xfrm>
            <a:prstGeom prst="rect">
              <a:avLst/>
            </a:prstGeom>
            <a:solidFill>
              <a:schemeClr val="bg2"/>
            </a:solidFill>
            <a:ln>
              <a:solidFill>
                <a:schemeClr val="tx1"/>
              </a:solidFill>
            </a:ln>
          </p:spPr>
          <p:txBody>
            <a:bodyPr wrap="square" rtlCol="0">
              <a:spAutoFit/>
            </a:bodyPr>
            <a:lstStyle/>
            <a:p>
              <a:pPr algn="ctr"/>
              <a:r>
                <a:rPr lang="fr-FR" dirty="0"/>
                <a:t>package</a:t>
              </a:r>
            </a:p>
            <a:p>
              <a:pPr algn="ctr"/>
              <a:endParaRPr lang="fr-FR" dirty="0"/>
            </a:p>
          </p:txBody>
        </p:sp>
      </p:grpSp>
      <p:sp>
        <p:nvSpPr>
          <p:cNvPr id="9" name="ZoneTexte 8">
            <a:extLst>
              <a:ext uri="{FF2B5EF4-FFF2-40B4-BE49-F238E27FC236}">
                <a16:creationId xmlns:a16="http://schemas.microsoft.com/office/drawing/2014/main" id="{F023ECD7-F9E3-4520-9D1D-4392D9FA1C84}"/>
              </a:ext>
            </a:extLst>
          </p:cNvPr>
          <p:cNvSpPr txBox="1"/>
          <p:nvPr/>
        </p:nvSpPr>
        <p:spPr>
          <a:xfrm>
            <a:off x="2320118" y="2329386"/>
            <a:ext cx="2368271" cy="369332"/>
          </a:xfrm>
          <a:prstGeom prst="rect">
            <a:avLst/>
          </a:prstGeom>
          <a:noFill/>
        </p:spPr>
        <p:txBody>
          <a:bodyPr wrap="square" rtlCol="0">
            <a:spAutoFit/>
          </a:bodyPr>
          <a:lstStyle/>
          <a:p>
            <a:pPr algn="ctr"/>
            <a:r>
              <a:rPr lang="fr-FR" dirty="0"/>
              <a:t>Visible partout</a:t>
            </a:r>
          </a:p>
        </p:txBody>
      </p:sp>
      <p:sp>
        <p:nvSpPr>
          <p:cNvPr id="10" name="ZoneTexte 9">
            <a:extLst>
              <a:ext uri="{FF2B5EF4-FFF2-40B4-BE49-F238E27FC236}">
                <a16:creationId xmlns:a16="http://schemas.microsoft.com/office/drawing/2014/main" id="{1943EA90-11A5-4E20-B8E9-135447030DBE}"/>
              </a:ext>
            </a:extLst>
          </p:cNvPr>
          <p:cNvSpPr txBox="1"/>
          <p:nvPr/>
        </p:nvSpPr>
        <p:spPr>
          <a:xfrm>
            <a:off x="5243959" y="4251615"/>
            <a:ext cx="2674961" cy="382980"/>
          </a:xfrm>
          <a:prstGeom prst="rect">
            <a:avLst/>
          </a:prstGeom>
          <a:noFill/>
        </p:spPr>
        <p:txBody>
          <a:bodyPr wrap="square" rtlCol="0">
            <a:spAutoFit/>
          </a:bodyPr>
          <a:lstStyle/>
          <a:p>
            <a:pPr algn="ctr"/>
            <a:r>
              <a:rPr lang="fr-FR" dirty="0"/>
              <a:t>Visible dans le package</a:t>
            </a:r>
          </a:p>
        </p:txBody>
      </p:sp>
      <p:sp>
        <p:nvSpPr>
          <p:cNvPr id="11" name="ZoneTexte 10">
            <a:extLst>
              <a:ext uri="{FF2B5EF4-FFF2-40B4-BE49-F238E27FC236}">
                <a16:creationId xmlns:a16="http://schemas.microsoft.com/office/drawing/2014/main" id="{B7D96BF0-AB8C-419D-8441-9FA95612332E}"/>
              </a:ext>
            </a:extLst>
          </p:cNvPr>
          <p:cNvSpPr txBox="1"/>
          <p:nvPr/>
        </p:nvSpPr>
        <p:spPr>
          <a:xfrm>
            <a:off x="5185203" y="2315738"/>
            <a:ext cx="2674961" cy="382980"/>
          </a:xfrm>
          <a:prstGeom prst="rect">
            <a:avLst/>
          </a:prstGeom>
          <a:noFill/>
        </p:spPr>
        <p:txBody>
          <a:bodyPr wrap="square" rtlCol="0">
            <a:spAutoFit/>
          </a:bodyPr>
          <a:lstStyle/>
          <a:p>
            <a:pPr algn="ctr"/>
            <a:r>
              <a:rPr lang="fr-FR" dirty="0"/>
              <a:t>Visible classe courante</a:t>
            </a:r>
          </a:p>
        </p:txBody>
      </p:sp>
      <p:sp>
        <p:nvSpPr>
          <p:cNvPr id="12" name="ZoneTexte 11">
            <a:extLst>
              <a:ext uri="{FF2B5EF4-FFF2-40B4-BE49-F238E27FC236}">
                <a16:creationId xmlns:a16="http://schemas.microsoft.com/office/drawing/2014/main" id="{B5EBDB77-BE8F-43B4-8D5C-D42BD967E680}"/>
              </a:ext>
            </a:extLst>
          </p:cNvPr>
          <p:cNvSpPr txBox="1"/>
          <p:nvPr/>
        </p:nvSpPr>
        <p:spPr>
          <a:xfrm>
            <a:off x="2166772" y="4636534"/>
            <a:ext cx="2674961" cy="923330"/>
          </a:xfrm>
          <a:prstGeom prst="rect">
            <a:avLst/>
          </a:prstGeom>
          <a:noFill/>
        </p:spPr>
        <p:txBody>
          <a:bodyPr wrap="square" rtlCol="0">
            <a:spAutoFit/>
          </a:bodyPr>
          <a:lstStyle/>
          <a:p>
            <a:pPr algn="ctr"/>
            <a:r>
              <a:rPr lang="fr-FR" dirty="0"/>
              <a:t>Visible classe courante, package et classes enfant.</a:t>
            </a:r>
          </a:p>
        </p:txBody>
      </p:sp>
    </p:spTree>
    <p:extLst>
      <p:ext uri="{BB962C8B-B14F-4D97-AF65-F5344CB8AC3E}">
        <p14:creationId xmlns:p14="http://schemas.microsoft.com/office/powerpoint/2010/main" val="5782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Accesseurs et </a:t>
            </a: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muttateurs</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72680" y="2505670"/>
            <a:ext cx="1167307" cy="923330"/>
          </a:xfrm>
          <a:prstGeom prst="rect">
            <a:avLst/>
          </a:prstGeom>
          <a:noFill/>
          <a:ln>
            <a:solidFill>
              <a:schemeClr val="tx1"/>
            </a:solidFill>
          </a:ln>
        </p:spPr>
        <p:txBody>
          <a:bodyPr wrap="none" rtlCol="0">
            <a:spAutoFit/>
          </a:bodyPr>
          <a:lstStyle/>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accesseur</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ou</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getter</a:t>
            </a:r>
            <a:endParaRPr lang="fr-FR" dirty="0"/>
          </a:p>
        </p:txBody>
      </p:sp>
      <p:sp>
        <p:nvSpPr>
          <p:cNvPr id="4" name="ZoneTexte 3">
            <a:extLst>
              <a:ext uri="{FF2B5EF4-FFF2-40B4-BE49-F238E27FC236}">
                <a16:creationId xmlns:a16="http://schemas.microsoft.com/office/drawing/2014/main" id="{B9866431-AC29-459A-837A-9CE4C2880E38}"/>
              </a:ext>
            </a:extLst>
          </p:cNvPr>
          <p:cNvSpPr txBox="1"/>
          <p:nvPr/>
        </p:nvSpPr>
        <p:spPr>
          <a:xfrm>
            <a:off x="4414243" y="2566032"/>
            <a:ext cx="1047083" cy="923330"/>
          </a:xfrm>
          <a:prstGeom prst="rect">
            <a:avLst/>
          </a:prstGeom>
          <a:noFill/>
          <a:ln>
            <a:solidFill>
              <a:schemeClr val="tx1"/>
            </a:solidFill>
          </a:ln>
        </p:spPr>
        <p:txBody>
          <a:bodyPr wrap="none" rtlCol="0">
            <a:spAutoFit/>
          </a:bodyPr>
          <a:lstStyle/>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mutateur</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ou</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setter</a:t>
            </a:r>
            <a:endParaRPr lang="fr-FR" dirty="0"/>
          </a:p>
        </p:txBody>
      </p:sp>
    </p:spTree>
    <p:extLst>
      <p:ext uri="{BB962C8B-B14F-4D97-AF65-F5344CB8AC3E}">
        <p14:creationId xmlns:p14="http://schemas.microsoft.com/office/powerpoint/2010/main" val="20639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Facett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solidFill>
            <a:schemeClr val="bg1"/>
          </a:solidFill>
        </a:ln>
      </a:spPr>
      <a:bodyPr rtlCol="0" anchor="ctr"/>
      <a:lstStyle>
        <a:defPPr marL="342900" indent="-342900" algn="l">
          <a:buFont typeface="Wingdings" panose="05000000000000000000" pitchFamily="2" charset="2"/>
          <a:buChar char="ü"/>
          <a:defRPr sz="1600" b="1" smtClean="0">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947</Words>
  <Application>Microsoft Office PowerPoint</Application>
  <PresentationFormat>Grand écran</PresentationFormat>
  <Paragraphs>114</Paragraphs>
  <Slides>7</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Arial Narrow</vt:lpstr>
      <vt:lpstr>Calibri</vt:lpstr>
      <vt:lpstr>Candara</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32</cp:revision>
  <dcterms:created xsi:type="dcterms:W3CDTF">2022-02-15T18:34:34Z</dcterms:created>
  <dcterms:modified xsi:type="dcterms:W3CDTF">2022-02-23T18:42:59Z</dcterms:modified>
</cp:coreProperties>
</file>