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761" autoAdjust="0"/>
  </p:normalViewPr>
  <p:slideViewPr>
    <p:cSldViewPr snapToGrid="0">
      <p:cViewPr varScale="1">
        <p:scale>
          <a:sx n="122" d="100"/>
          <a:sy n="122" d="100"/>
        </p:scale>
        <p:origin x="1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C782-AE2D-4D6E-AD85-75A04AEC5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292D9E-ED16-449F-859D-DD08CDC87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BBF632-66C5-44BC-BDCA-FFCD0C497C71}"/>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5" name="Footer Placeholder 4">
            <a:extLst>
              <a:ext uri="{FF2B5EF4-FFF2-40B4-BE49-F238E27FC236}">
                <a16:creationId xmlns:a16="http://schemas.microsoft.com/office/drawing/2014/main" id="{A1ABC0A8-6C94-4EC2-B72F-CDE9C966F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C3028-0E2B-412D-A4CC-4265F40E0176}"/>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247502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8E32-7742-4BD4-B39E-8B04592685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5D2D3-BAF8-44F8-821B-60DA64E0C9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3625C-7B07-4BD8-BB37-120BBBD29520}"/>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5" name="Footer Placeholder 4">
            <a:extLst>
              <a:ext uri="{FF2B5EF4-FFF2-40B4-BE49-F238E27FC236}">
                <a16:creationId xmlns:a16="http://schemas.microsoft.com/office/drawing/2014/main" id="{A92CDCC7-BA07-4ADA-9342-CF30F0E9B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41853-A9F5-4BF3-A221-78548A6D0B64}"/>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295093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97101-6279-4538-8C6D-8DE638C1D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6EBE2-B6AF-4788-9D3F-F95E0722BA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E220B-1583-43E6-81DF-9BEA1ACF883E}"/>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5" name="Footer Placeholder 4">
            <a:extLst>
              <a:ext uri="{FF2B5EF4-FFF2-40B4-BE49-F238E27FC236}">
                <a16:creationId xmlns:a16="http://schemas.microsoft.com/office/drawing/2014/main" id="{4D81C777-21AB-4A54-AC10-59A55AA3A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33399-E466-4BD7-B929-13CD4BE21FA0}"/>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419289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E38F-753C-419D-A962-38A455F7F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F4CA0-5861-40A2-BBCB-31809830E7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805CD-2CCB-4778-AD27-B1AA62046BCD}"/>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5" name="Footer Placeholder 4">
            <a:extLst>
              <a:ext uri="{FF2B5EF4-FFF2-40B4-BE49-F238E27FC236}">
                <a16:creationId xmlns:a16="http://schemas.microsoft.com/office/drawing/2014/main" id="{162345C9-C68C-4050-A99D-34B49CD95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CE23E-D0E9-4DBE-AAC3-491E22A2FF00}"/>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292701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BB6A-1305-485E-A235-2CB73A212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422920-5D4D-4DE2-8223-B6B80E07AA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A9C888-83F1-4B69-BD9B-E3411BD994BB}"/>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5" name="Footer Placeholder 4">
            <a:extLst>
              <a:ext uri="{FF2B5EF4-FFF2-40B4-BE49-F238E27FC236}">
                <a16:creationId xmlns:a16="http://schemas.microsoft.com/office/drawing/2014/main" id="{6E3A37B8-67B0-4841-B9EE-7B400A9C7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FC92A-9924-45DE-9BEA-DF382DBFB177}"/>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405788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3D28-E46C-4C44-8877-87ECE238B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EC53D6-8594-4654-8473-2F3D2C4DF9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D2493E-65AF-4FF9-91AD-1BCD4D72C7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73F3F-E13F-4E02-8E2F-0D4D51763565}"/>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6" name="Footer Placeholder 5">
            <a:extLst>
              <a:ext uri="{FF2B5EF4-FFF2-40B4-BE49-F238E27FC236}">
                <a16:creationId xmlns:a16="http://schemas.microsoft.com/office/drawing/2014/main" id="{43564D6E-D966-4B47-90FF-05BDDB990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6C0EB-563A-446B-B186-B3EA71BA8434}"/>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315156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9BAE-7633-48E7-800A-4CEF51CF43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7C8FB8-685A-4B3D-895D-B78C2EE28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7E4CE2-0DB9-4CFF-A077-EFDE323EE6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396BAC-A3EA-45C0-AC13-B1BA47F8B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430F3E-0B82-41BB-9B70-B374499761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353FE0-46B2-44B8-B1E1-49102E2E9EC7}"/>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8" name="Footer Placeholder 7">
            <a:extLst>
              <a:ext uri="{FF2B5EF4-FFF2-40B4-BE49-F238E27FC236}">
                <a16:creationId xmlns:a16="http://schemas.microsoft.com/office/drawing/2014/main" id="{C9819931-338F-418F-89FE-293C51FF25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D87340-2CBB-49D1-A2ED-879A8841F2DB}"/>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139622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39E1-8F88-497C-8CC1-18E841EB8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894D7C-ADB1-48BC-921D-CD0B91350E73}"/>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4" name="Footer Placeholder 3">
            <a:extLst>
              <a:ext uri="{FF2B5EF4-FFF2-40B4-BE49-F238E27FC236}">
                <a16:creationId xmlns:a16="http://schemas.microsoft.com/office/drawing/2014/main" id="{B90C7F85-9DFB-4C72-992D-EFD8E0E918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789CE-ACD1-4ED4-A27C-55548EA379D4}"/>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110211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7E934-1233-4060-B4A8-29662698A40C}"/>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3" name="Footer Placeholder 2">
            <a:extLst>
              <a:ext uri="{FF2B5EF4-FFF2-40B4-BE49-F238E27FC236}">
                <a16:creationId xmlns:a16="http://schemas.microsoft.com/office/drawing/2014/main" id="{73627267-1FED-4471-91F6-E9FADA5319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3E5741-2D63-4ADA-8BB4-B695B0F08E7B}"/>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290404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0830-908A-42CF-B43D-646F7CE1D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FAF4D7-3C7D-42DB-B665-FD924E53D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FCAB15-F6BB-41B5-AD3E-A0B7CB193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887EE2-860A-4C79-964F-789BF9723BC5}"/>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6" name="Footer Placeholder 5">
            <a:extLst>
              <a:ext uri="{FF2B5EF4-FFF2-40B4-BE49-F238E27FC236}">
                <a16:creationId xmlns:a16="http://schemas.microsoft.com/office/drawing/2014/main" id="{C3B665E1-3A86-421E-8CCD-6C10CFD5E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BE0FC-F975-404F-9999-A17A1232ACF1}"/>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132038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8CC8-C85E-4EBC-BD2B-670DC8E4B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5BA27-62B7-4F23-A816-FAE18A2EB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5D3185-5C87-4E7B-B903-378A23614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D6C54B-A88B-40E3-9E3D-2F32F6096DF3}"/>
              </a:ext>
            </a:extLst>
          </p:cNvPr>
          <p:cNvSpPr>
            <a:spLocks noGrp="1"/>
          </p:cNvSpPr>
          <p:nvPr>
            <p:ph type="dt" sz="half" idx="10"/>
          </p:nvPr>
        </p:nvSpPr>
        <p:spPr/>
        <p:txBody>
          <a:bodyPr/>
          <a:lstStyle/>
          <a:p>
            <a:fld id="{D96141D1-A570-40EB-A149-F21059555874}" type="datetimeFigureOut">
              <a:rPr lang="en-US" smtClean="0"/>
              <a:t>12/4/2018</a:t>
            </a:fld>
            <a:endParaRPr lang="en-US"/>
          </a:p>
        </p:txBody>
      </p:sp>
      <p:sp>
        <p:nvSpPr>
          <p:cNvPr id="6" name="Footer Placeholder 5">
            <a:extLst>
              <a:ext uri="{FF2B5EF4-FFF2-40B4-BE49-F238E27FC236}">
                <a16:creationId xmlns:a16="http://schemas.microsoft.com/office/drawing/2014/main" id="{13095500-50E1-4EED-93EB-48B7415D5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B848C-CDF3-4B0B-B136-DD7273CA8669}"/>
              </a:ext>
            </a:extLst>
          </p:cNvPr>
          <p:cNvSpPr>
            <a:spLocks noGrp="1"/>
          </p:cNvSpPr>
          <p:nvPr>
            <p:ph type="sldNum" sz="quarter" idx="12"/>
          </p:nvPr>
        </p:nvSpPr>
        <p:spPr/>
        <p:txBody>
          <a:bodyPr/>
          <a:lstStyle/>
          <a:p>
            <a:fld id="{EC8AB21D-E6AC-4C20-BC97-3D72ABCE5B3D}" type="slidenum">
              <a:rPr lang="en-US" smtClean="0"/>
              <a:t>‹#›</a:t>
            </a:fld>
            <a:endParaRPr lang="en-US"/>
          </a:p>
        </p:txBody>
      </p:sp>
    </p:spTree>
    <p:extLst>
      <p:ext uri="{BB962C8B-B14F-4D97-AF65-F5344CB8AC3E}">
        <p14:creationId xmlns:p14="http://schemas.microsoft.com/office/powerpoint/2010/main" val="414906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07CF4-119C-4E3F-89A8-36F71340A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E4B301-4087-4F79-92E6-FE247D8EB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56ABC-D75F-4C28-9914-B0E870C11C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141D1-A570-40EB-A149-F21059555874}" type="datetimeFigureOut">
              <a:rPr lang="en-US" smtClean="0"/>
              <a:t>12/4/2018</a:t>
            </a:fld>
            <a:endParaRPr lang="en-US"/>
          </a:p>
        </p:txBody>
      </p:sp>
      <p:sp>
        <p:nvSpPr>
          <p:cNvPr id="5" name="Footer Placeholder 4">
            <a:extLst>
              <a:ext uri="{FF2B5EF4-FFF2-40B4-BE49-F238E27FC236}">
                <a16:creationId xmlns:a16="http://schemas.microsoft.com/office/drawing/2014/main" id="{5DD77BE9-E014-4816-8F53-3C66110C8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AEC4CC-82F7-4426-B330-B26D4D048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AB21D-E6AC-4C20-BC97-3D72ABCE5B3D}" type="slidenum">
              <a:rPr lang="en-US" smtClean="0"/>
              <a:t>‹#›</a:t>
            </a:fld>
            <a:endParaRPr lang="en-US"/>
          </a:p>
        </p:txBody>
      </p:sp>
    </p:spTree>
    <p:extLst>
      <p:ext uri="{BB962C8B-B14F-4D97-AF65-F5344CB8AC3E}">
        <p14:creationId xmlns:p14="http://schemas.microsoft.com/office/powerpoint/2010/main" val="4074499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in_lu@columbusstat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984-06B4-4318-96F2-2A13B4D3AC01}"/>
              </a:ext>
            </a:extLst>
          </p:cNvPr>
          <p:cNvSpPr>
            <a:spLocks noGrp="1"/>
          </p:cNvSpPr>
          <p:nvPr>
            <p:ph type="ctrTitle"/>
          </p:nvPr>
        </p:nvSpPr>
        <p:spPr/>
        <p:txBody>
          <a:bodyPr>
            <a:normAutofit fontScale="90000"/>
          </a:bodyPr>
          <a:lstStyle/>
          <a:p>
            <a:r>
              <a:rPr lang="en-US" b="1" dirty="0"/>
              <a:t>Modeling and Simulation for Fast Food Supply Chain Management</a:t>
            </a:r>
            <a:endParaRPr lang="en-US" dirty="0"/>
          </a:p>
        </p:txBody>
      </p:sp>
      <p:sp>
        <p:nvSpPr>
          <p:cNvPr id="3" name="Subtitle 2">
            <a:extLst>
              <a:ext uri="{FF2B5EF4-FFF2-40B4-BE49-F238E27FC236}">
                <a16:creationId xmlns:a16="http://schemas.microsoft.com/office/drawing/2014/main" id="{4BF9A63D-2AE4-43A3-A49B-0A8DCF7C373D}"/>
              </a:ext>
            </a:extLst>
          </p:cNvPr>
          <p:cNvSpPr>
            <a:spLocks noGrp="1"/>
          </p:cNvSpPr>
          <p:nvPr>
            <p:ph type="subTitle" idx="1"/>
          </p:nvPr>
        </p:nvSpPr>
        <p:spPr/>
        <p:txBody>
          <a:bodyPr>
            <a:normAutofit fontScale="77500" lnSpcReduction="20000"/>
          </a:bodyPr>
          <a:lstStyle/>
          <a:p>
            <a:pPr algn="r"/>
            <a:endParaRPr lang="en-US" dirty="0"/>
          </a:p>
          <a:p>
            <a:pPr algn="r"/>
            <a:r>
              <a:rPr lang="en-US" dirty="0"/>
              <a:t>Lu Lin, Columbus State University</a:t>
            </a:r>
          </a:p>
          <a:p>
            <a:pPr algn="r"/>
            <a:r>
              <a:rPr lang="en-US" dirty="0"/>
              <a:t>Computer Science </a:t>
            </a:r>
          </a:p>
          <a:p>
            <a:pPr algn="r"/>
            <a:r>
              <a:rPr lang="en-US" u="sng" dirty="0">
                <a:hlinkClick r:id="rId2"/>
              </a:rPr>
              <a:t>lin_lu@columbusstate.edu</a:t>
            </a:r>
            <a:endParaRPr lang="en-US" dirty="0"/>
          </a:p>
          <a:p>
            <a:pPr algn="r"/>
            <a:r>
              <a:rPr lang="en-US" dirty="0"/>
              <a:t>INSTRUCTOR: Dr. Anastasia </a:t>
            </a:r>
            <a:r>
              <a:rPr lang="en-US" dirty="0" err="1"/>
              <a:t>Angelopoulou</a:t>
            </a:r>
            <a:endParaRPr lang="en-US" dirty="0"/>
          </a:p>
          <a:p>
            <a:endParaRPr lang="en-US" dirty="0"/>
          </a:p>
        </p:txBody>
      </p:sp>
    </p:spTree>
    <p:extLst>
      <p:ext uri="{BB962C8B-B14F-4D97-AF65-F5344CB8AC3E}">
        <p14:creationId xmlns:p14="http://schemas.microsoft.com/office/powerpoint/2010/main" val="264448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9A93-2107-433E-9764-F7BFA0CE8E03}"/>
              </a:ext>
            </a:extLst>
          </p:cNvPr>
          <p:cNvSpPr>
            <a:spLocks noGrp="1"/>
          </p:cNvSpPr>
          <p:nvPr>
            <p:ph type="title"/>
          </p:nvPr>
        </p:nvSpPr>
        <p:spPr>
          <a:xfrm>
            <a:off x="633046" y="723578"/>
            <a:ext cx="4800225" cy="1645501"/>
          </a:xfrm>
        </p:spPr>
        <p:txBody>
          <a:bodyPr>
            <a:normAutofit/>
          </a:bodyPr>
          <a:lstStyle/>
          <a:p>
            <a:r>
              <a:rPr lang="en-US" sz="4800" b="1" dirty="0"/>
              <a:t>Simulation Results</a:t>
            </a:r>
            <a:endParaRPr lang="en-US" sz="4800" dirty="0"/>
          </a:p>
        </p:txBody>
      </p:sp>
      <p:sp>
        <p:nvSpPr>
          <p:cNvPr id="3" name="Content Placeholder 2">
            <a:extLst>
              <a:ext uri="{FF2B5EF4-FFF2-40B4-BE49-F238E27FC236}">
                <a16:creationId xmlns:a16="http://schemas.microsoft.com/office/drawing/2014/main" id="{6109960E-8BD6-4587-8AF0-D8A775A3FC0A}"/>
              </a:ext>
            </a:extLst>
          </p:cNvPr>
          <p:cNvSpPr>
            <a:spLocks noGrp="1"/>
          </p:cNvSpPr>
          <p:nvPr>
            <p:ph idx="1"/>
          </p:nvPr>
        </p:nvSpPr>
        <p:spPr>
          <a:xfrm>
            <a:off x="838200" y="2548467"/>
            <a:ext cx="4595071" cy="3628495"/>
          </a:xfrm>
        </p:spPr>
        <p:txBody>
          <a:bodyPr>
            <a:normAutofit/>
          </a:bodyPr>
          <a:lstStyle/>
          <a:p>
            <a:r>
              <a:rPr lang="en-US" dirty="0"/>
              <a:t>The overall processing power increases, indicated by a larger KPI as Figure h.</a:t>
            </a:r>
          </a:p>
          <a:p>
            <a:endParaRPr lang="en-US" dirty="0"/>
          </a:p>
          <a:p>
            <a:r>
              <a:rPr lang="en-US" dirty="0"/>
              <a:t>Balanced usage of resources and queue wait time as Figure </a:t>
            </a:r>
            <a:r>
              <a:rPr lang="en-US" dirty="0" err="1"/>
              <a:t>i</a:t>
            </a:r>
            <a:r>
              <a:rPr lang="en-US" dirty="0"/>
              <a:t> and j.</a:t>
            </a:r>
          </a:p>
          <a:p>
            <a:endParaRPr lang="en-US" sz="2000" dirty="0"/>
          </a:p>
        </p:txBody>
      </p:sp>
      <p:sp>
        <p:nvSpPr>
          <p:cNvPr id="13" name="Rectangle 12">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DC7D3CEC-1FB4-4698-868E-C071BF60E19E}"/>
              </a:ext>
            </a:extLst>
          </p:cNvPr>
          <p:cNvPicPr/>
          <p:nvPr/>
        </p:nvPicPr>
        <p:blipFill>
          <a:blip r:embed="rId2"/>
          <a:stretch>
            <a:fillRect/>
          </a:stretch>
        </p:blipFill>
        <p:spPr>
          <a:xfrm>
            <a:off x="7062244" y="3695492"/>
            <a:ext cx="4254760" cy="2369406"/>
          </a:xfrm>
          <a:prstGeom prst="rect">
            <a:avLst/>
          </a:prstGeom>
        </p:spPr>
      </p:pic>
      <p:sp>
        <p:nvSpPr>
          <p:cNvPr id="19" name="Rectangle 18">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025FFDB-0F5E-4774-8416-18AB153F6AAE}"/>
              </a:ext>
            </a:extLst>
          </p:cNvPr>
          <p:cNvPicPr/>
          <p:nvPr/>
        </p:nvPicPr>
        <p:blipFill>
          <a:blip r:embed="rId3"/>
          <a:stretch>
            <a:fillRect/>
          </a:stretch>
        </p:blipFill>
        <p:spPr>
          <a:xfrm>
            <a:off x="9189531" y="793103"/>
            <a:ext cx="3002280" cy="1457108"/>
          </a:xfrm>
          <a:prstGeom prst="rect">
            <a:avLst/>
          </a:prstGeom>
        </p:spPr>
      </p:pic>
      <p:pic>
        <p:nvPicPr>
          <p:cNvPr id="6" name="Picture 5">
            <a:extLst>
              <a:ext uri="{FF2B5EF4-FFF2-40B4-BE49-F238E27FC236}">
                <a16:creationId xmlns:a16="http://schemas.microsoft.com/office/drawing/2014/main" id="{10290560-E137-4952-BE99-D360FD492801}"/>
              </a:ext>
            </a:extLst>
          </p:cNvPr>
          <p:cNvPicPr/>
          <p:nvPr/>
        </p:nvPicPr>
        <p:blipFill>
          <a:blip r:embed="rId4"/>
          <a:stretch>
            <a:fillRect/>
          </a:stretch>
        </p:blipFill>
        <p:spPr>
          <a:xfrm>
            <a:off x="6090992" y="1133071"/>
            <a:ext cx="3007288" cy="1007754"/>
          </a:xfrm>
          <a:prstGeom prst="rect">
            <a:avLst/>
          </a:prstGeom>
        </p:spPr>
      </p:pic>
      <p:sp>
        <p:nvSpPr>
          <p:cNvPr id="9" name="Rectangle 8">
            <a:extLst>
              <a:ext uri="{FF2B5EF4-FFF2-40B4-BE49-F238E27FC236}">
                <a16:creationId xmlns:a16="http://schemas.microsoft.com/office/drawing/2014/main" id="{AA8C23DA-4545-45F2-98D5-0CD6371545ED}"/>
              </a:ext>
            </a:extLst>
          </p:cNvPr>
          <p:cNvSpPr/>
          <p:nvPr/>
        </p:nvSpPr>
        <p:spPr>
          <a:xfrm>
            <a:off x="6521840" y="2625028"/>
            <a:ext cx="2150589" cy="274049"/>
          </a:xfrm>
          <a:prstGeom prst="rect">
            <a:avLst/>
          </a:prstGeom>
        </p:spPr>
        <p:txBody>
          <a:bodyPr wrap="none">
            <a:spAutoFit/>
          </a:bodyPr>
          <a:lstStyle/>
          <a:p>
            <a:pPr algn="ctr">
              <a:lnSpc>
                <a:spcPct val="115000"/>
              </a:lnSpc>
            </a:pPr>
            <a:r>
              <a:rPr lang="en-US" sz="110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h. KPI (extra restaurant)</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Rectangle 13">
            <a:extLst>
              <a:ext uri="{FF2B5EF4-FFF2-40B4-BE49-F238E27FC236}">
                <a16:creationId xmlns:a16="http://schemas.microsoft.com/office/drawing/2014/main" id="{3E8CBEE4-5ED4-4E5B-BBF2-6EF321C3D9C2}"/>
              </a:ext>
            </a:extLst>
          </p:cNvPr>
          <p:cNvSpPr/>
          <p:nvPr/>
        </p:nvSpPr>
        <p:spPr>
          <a:xfrm>
            <a:off x="9141448" y="2664718"/>
            <a:ext cx="2918932" cy="468718"/>
          </a:xfrm>
          <a:prstGeom prst="rect">
            <a:avLst/>
          </a:prstGeom>
        </p:spPr>
        <p:txBody>
          <a:bodyPr wrap="square">
            <a:spAutoFit/>
          </a:bodyPr>
          <a:lstStyle/>
          <a:p>
            <a:pPr algn="ctr">
              <a:lnSpc>
                <a:spcPct val="115000"/>
              </a:lnSpc>
            </a:pPr>
            <a:r>
              <a:rPr lang="en-US" sz="110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i. Resource – Total Number Seized (extra restaurant)</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6" name="Rectangle 15">
            <a:extLst>
              <a:ext uri="{FF2B5EF4-FFF2-40B4-BE49-F238E27FC236}">
                <a16:creationId xmlns:a16="http://schemas.microsoft.com/office/drawing/2014/main" id="{A8626EC9-41DA-4B50-80AF-80B5745D3B65}"/>
              </a:ext>
            </a:extLst>
          </p:cNvPr>
          <p:cNvSpPr/>
          <p:nvPr/>
        </p:nvSpPr>
        <p:spPr>
          <a:xfrm>
            <a:off x="7666424" y="6373056"/>
            <a:ext cx="2648161" cy="274049"/>
          </a:xfrm>
          <a:prstGeom prst="rect">
            <a:avLst/>
          </a:prstGeom>
        </p:spPr>
        <p:txBody>
          <a:bodyPr wrap="none">
            <a:spAutoFit/>
          </a:bodyPr>
          <a:lstStyle/>
          <a:p>
            <a:pPr algn="ctr">
              <a:lnSpc>
                <a:spcPct val="115000"/>
              </a:lnSpc>
            </a:pPr>
            <a:r>
              <a:rPr lang="en-US" sz="110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j. Queue Time (extra restaurant)</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02811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488E-B639-46E6-8271-2612A0401419}"/>
              </a:ext>
            </a:extLst>
          </p:cNvPr>
          <p:cNvSpPr>
            <a:spLocks noGrp="1"/>
          </p:cNvSpPr>
          <p:nvPr>
            <p:ph type="title"/>
          </p:nvPr>
        </p:nvSpPr>
        <p:spPr/>
        <p:txBody>
          <a:bodyPr>
            <a:normAutofit/>
          </a:bodyPr>
          <a:lstStyle/>
          <a:p>
            <a:r>
              <a:rPr lang="en-US" sz="5400" b="1" dirty="0"/>
              <a:t>Conclusion and Main Findings</a:t>
            </a:r>
            <a:endParaRPr lang="en-US" sz="5400" dirty="0"/>
          </a:p>
        </p:txBody>
      </p:sp>
      <p:sp>
        <p:nvSpPr>
          <p:cNvPr id="3" name="Content Placeholder 2">
            <a:extLst>
              <a:ext uri="{FF2B5EF4-FFF2-40B4-BE49-F238E27FC236}">
                <a16:creationId xmlns:a16="http://schemas.microsoft.com/office/drawing/2014/main" id="{92AB269E-6440-4A6D-AFDE-C89717458908}"/>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 Through modelling simulation in ARENA, the main bottle neck was identified, and possible solutions were proposed and simulated.</a:t>
            </a:r>
          </a:p>
          <a:p>
            <a:pPr>
              <a:buFont typeface="Wingdings" panose="05000000000000000000" pitchFamily="2" charset="2"/>
              <a:buChar char="Ø"/>
            </a:pPr>
            <a:endParaRPr lang="en-US" dirty="0"/>
          </a:p>
          <a:p>
            <a:pPr>
              <a:buFont typeface="Wingdings" panose="05000000000000000000" pitchFamily="2" charset="2"/>
              <a:buChar char="Ø"/>
            </a:pPr>
            <a:r>
              <a:rPr lang="en-US" dirty="0"/>
              <a:t> The simulation indicates more balanced usage of resources and queue waiting time. The researcher proposed to add extra processing unit to the system to increase the overall processing power of the system and balance the resource usage. </a:t>
            </a:r>
          </a:p>
          <a:p>
            <a:pPr>
              <a:buFont typeface="Wingdings" panose="05000000000000000000" pitchFamily="2" charset="2"/>
              <a:buChar char="Ø"/>
            </a:pPr>
            <a:endParaRPr lang="en-US" dirty="0"/>
          </a:p>
          <a:p>
            <a:pPr>
              <a:buFont typeface="Wingdings" panose="05000000000000000000" pitchFamily="2" charset="2"/>
              <a:buChar char="Ø"/>
            </a:pPr>
            <a:r>
              <a:rPr lang="en-US" dirty="0"/>
              <a:t> The cost of adding extra processing unit is compared. The cost-benefit balance should be considered when making decisions during processes of food supply chain management.</a:t>
            </a:r>
          </a:p>
          <a:p>
            <a:pPr marL="0" indent="0">
              <a:buNone/>
            </a:pPr>
            <a:endParaRPr lang="en-US" dirty="0"/>
          </a:p>
        </p:txBody>
      </p:sp>
    </p:spTree>
    <p:extLst>
      <p:ext uri="{BB962C8B-B14F-4D97-AF65-F5344CB8AC3E}">
        <p14:creationId xmlns:p14="http://schemas.microsoft.com/office/powerpoint/2010/main" val="290282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A6D18-59B8-43D5-B442-832EB81853C3}"/>
              </a:ext>
            </a:extLst>
          </p:cNvPr>
          <p:cNvSpPr>
            <a:spLocks noGrp="1"/>
          </p:cNvSpPr>
          <p:nvPr>
            <p:ph type="title"/>
          </p:nvPr>
        </p:nvSpPr>
        <p:spPr>
          <a:xfrm>
            <a:off x="370489" y="643467"/>
            <a:ext cx="3933497" cy="1597315"/>
          </a:xfrm>
          <a:noFill/>
          <a:ln w="19050">
            <a:solidFill>
              <a:schemeClr val="bg1"/>
            </a:solidFill>
          </a:ln>
        </p:spPr>
        <p:txBody>
          <a:bodyPr wrap="square">
            <a:normAutofit/>
          </a:bodyPr>
          <a:lstStyle/>
          <a:p>
            <a:r>
              <a:rPr lang="en-US" sz="3600" b="1" dirty="0"/>
              <a:t>Typical Supply Chain Management (SCM) process</a:t>
            </a:r>
            <a:endParaRPr lang="en-US" sz="3600" b="1" dirty="0">
              <a:solidFill>
                <a:schemeClr val="bg1"/>
              </a:solidFill>
            </a:endParaRPr>
          </a:p>
        </p:txBody>
      </p:sp>
      <p:sp>
        <p:nvSpPr>
          <p:cNvPr id="9" name="Content Placeholder 8">
            <a:extLst>
              <a:ext uri="{FF2B5EF4-FFF2-40B4-BE49-F238E27FC236}">
                <a16:creationId xmlns:a16="http://schemas.microsoft.com/office/drawing/2014/main" id="{711A22AB-45D5-4E2F-BC54-4F0400E20774}"/>
              </a:ext>
            </a:extLst>
          </p:cNvPr>
          <p:cNvSpPr>
            <a:spLocks noGrp="1"/>
          </p:cNvSpPr>
          <p:nvPr>
            <p:ph idx="1"/>
          </p:nvPr>
        </p:nvSpPr>
        <p:spPr>
          <a:xfrm>
            <a:off x="0" y="2638044"/>
            <a:ext cx="4303986" cy="3415622"/>
          </a:xfrm>
        </p:spPr>
        <p:txBody>
          <a:bodyPr>
            <a:normAutofit fontScale="85000" lnSpcReduction="10000"/>
          </a:bodyPr>
          <a:lstStyle/>
          <a:p>
            <a:pPr marL="457200" lvl="1" indent="0">
              <a:buNone/>
            </a:pPr>
            <a:r>
              <a:rPr lang="en-US" dirty="0"/>
              <a:t>The SCM in fast food industry can be divided into a series of cycles:</a:t>
            </a:r>
          </a:p>
          <a:p>
            <a:pPr marL="914400" lvl="1" indent="-457200">
              <a:buFont typeface="+mj-lt"/>
              <a:buAutoNum type="alphaLcPeriod"/>
            </a:pPr>
            <a:r>
              <a:rPr lang="en-US" dirty="0"/>
              <a:t>Order is triggered when the inventory reaches a certain low point as it is consumed.</a:t>
            </a:r>
            <a:endParaRPr lang="en-US" sz="1400" dirty="0"/>
          </a:p>
          <a:p>
            <a:pPr marL="914400" lvl="1" indent="-457200">
              <a:buFont typeface="+mj-lt"/>
              <a:buAutoNum type="alphaLcPeriod"/>
            </a:pPr>
            <a:r>
              <a:rPr lang="en-US" dirty="0"/>
              <a:t>Verify the product availability.</a:t>
            </a:r>
            <a:endParaRPr lang="en-US" sz="1400" dirty="0"/>
          </a:p>
          <a:p>
            <a:pPr marL="914400" lvl="1" indent="-457200">
              <a:buFont typeface="+mj-lt"/>
              <a:buAutoNum type="alphaLcPeriod"/>
            </a:pPr>
            <a:r>
              <a:rPr lang="en-US" dirty="0"/>
              <a:t>Select the appropriate product based on availability, cost, quantity, delivery date, etc.</a:t>
            </a:r>
            <a:endParaRPr lang="en-US" sz="1400" dirty="0"/>
          </a:p>
          <a:p>
            <a:pPr marL="914400" lvl="1" indent="-457200">
              <a:buFont typeface="+mj-lt"/>
              <a:buAutoNum type="alphaLcPeriod"/>
            </a:pPr>
            <a:r>
              <a:rPr lang="en-US" dirty="0"/>
              <a:t>Receive, store, and distribute.</a:t>
            </a:r>
            <a:endParaRPr lang="en-US" sz="1400" dirty="0"/>
          </a:p>
          <a:p>
            <a:pPr marL="914400" lvl="1" indent="-457200">
              <a:buFont typeface="+mj-lt"/>
              <a:buAutoNum type="alphaLcPeriod"/>
            </a:pPr>
            <a:r>
              <a:rPr lang="en-US" dirty="0"/>
              <a:t>Budge and inventory management.</a:t>
            </a:r>
            <a:endParaRPr lang="en-US" sz="1400" dirty="0"/>
          </a:p>
        </p:txBody>
      </p:sp>
      <p:pic>
        <p:nvPicPr>
          <p:cNvPr id="7" name="Content Placeholder 3">
            <a:extLst>
              <a:ext uri="{FF2B5EF4-FFF2-40B4-BE49-F238E27FC236}">
                <a16:creationId xmlns:a16="http://schemas.microsoft.com/office/drawing/2014/main" id="{D257FF15-251B-4490-8EAD-44536BE4F805}"/>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403015"/>
            <a:ext cx="6250769" cy="3891103"/>
          </a:xfrm>
          <a:prstGeom prst="rect">
            <a:avLst/>
          </a:prstGeom>
          <a:noFill/>
        </p:spPr>
      </p:pic>
      <p:sp>
        <p:nvSpPr>
          <p:cNvPr id="5" name="Rectangle 4">
            <a:extLst>
              <a:ext uri="{FF2B5EF4-FFF2-40B4-BE49-F238E27FC236}">
                <a16:creationId xmlns:a16="http://schemas.microsoft.com/office/drawing/2014/main" id="{45A2054A-A078-4565-A6FE-F178CF9CEF62}"/>
              </a:ext>
            </a:extLst>
          </p:cNvPr>
          <p:cNvSpPr/>
          <p:nvPr/>
        </p:nvSpPr>
        <p:spPr>
          <a:xfrm>
            <a:off x="6196330" y="5684334"/>
            <a:ext cx="4573111" cy="369332"/>
          </a:xfrm>
          <a:prstGeom prst="rect">
            <a:avLst/>
          </a:prstGeom>
        </p:spPr>
        <p:txBody>
          <a:bodyPr wrap="none">
            <a:spAutoFit/>
          </a:bodyPr>
          <a:lstStyle/>
          <a:p>
            <a:r>
              <a:rPr lang="en-US" b="1"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1. A Typical Fast Food SCM Process</a:t>
            </a:r>
            <a:endParaRPr lang="en-US" dirty="0"/>
          </a:p>
        </p:txBody>
      </p:sp>
    </p:spTree>
    <p:extLst>
      <p:ext uri="{BB962C8B-B14F-4D97-AF65-F5344CB8AC3E}">
        <p14:creationId xmlns:p14="http://schemas.microsoft.com/office/powerpoint/2010/main" val="137057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43196F-12BC-4EAA-B762-E3CBBDF6E836}"/>
              </a:ext>
            </a:extLst>
          </p:cNvPr>
          <p:cNvSpPr>
            <a:spLocks noGrp="1"/>
          </p:cNvSpPr>
          <p:nvPr>
            <p:ph type="title"/>
          </p:nvPr>
        </p:nvSpPr>
        <p:spPr>
          <a:xfrm>
            <a:off x="3894083" y="365125"/>
            <a:ext cx="7654449" cy="1325563"/>
          </a:xfrm>
        </p:spPr>
        <p:txBody>
          <a:bodyPr>
            <a:normAutofit/>
          </a:bodyPr>
          <a:lstStyle/>
          <a:p>
            <a:r>
              <a:rPr lang="en-US" b="1" dirty="0"/>
              <a:t>Modeling and Simulation (MS) of SCM in fast food industry </a:t>
            </a:r>
          </a:p>
        </p:txBody>
      </p:sp>
      <p:pic>
        <p:nvPicPr>
          <p:cNvPr id="4" name="Picture 3">
            <a:extLst>
              <a:ext uri="{FF2B5EF4-FFF2-40B4-BE49-F238E27FC236}">
                <a16:creationId xmlns:a16="http://schemas.microsoft.com/office/drawing/2014/main" id="{97CA2538-CB1D-4F8F-B791-95E1DBC18484}"/>
              </a:ext>
            </a:extLst>
          </p:cNvPr>
          <p:cNvPicPr>
            <a:picLocks noChangeAspect="1"/>
          </p:cNvPicPr>
          <p:nvPr/>
        </p:nvPicPr>
        <p:blipFill>
          <a:blip r:embed="rId2"/>
          <a:stretch>
            <a:fillRect/>
          </a:stretch>
        </p:blipFill>
        <p:spPr>
          <a:xfrm>
            <a:off x="80408" y="1690688"/>
            <a:ext cx="3425957" cy="5151815"/>
          </a:xfrm>
          <a:prstGeom prst="rect">
            <a:avLst/>
          </a:prstGeom>
        </p:spPr>
      </p:pic>
      <p:sp>
        <p:nvSpPr>
          <p:cNvPr id="3" name="Content Placeholder 2">
            <a:extLst>
              <a:ext uri="{FF2B5EF4-FFF2-40B4-BE49-F238E27FC236}">
                <a16:creationId xmlns:a16="http://schemas.microsoft.com/office/drawing/2014/main" id="{728152D4-56E0-4784-A7D5-FB6C39DFC9EC}"/>
              </a:ext>
            </a:extLst>
          </p:cNvPr>
          <p:cNvSpPr>
            <a:spLocks noGrp="1"/>
          </p:cNvSpPr>
          <p:nvPr>
            <p:ph idx="1"/>
          </p:nvPr>
        </p:nvSpPr>
        <p:spPr>
          <a:xfrm>
            <a:off x="3736429" y="2022601"/>
            <a:ext cx="7812104" cy="4154361"/>
          </a:xfrm>
        </p:spPr>
        <p:txBody>
          <a:bodyPr>
            <a:normAutofit/>
          </a:bodyPr>
          <a:lstStyle/>
          <a:p>
            <a:r>
              <a:rPr lang="en-US" dirty="0"/>
              <a:t>ARENA software is used to build models and simulate a SCM case study. </a:t>
            </a:r>
          </a:p>
          <a:p>
            <a:r>
              <a:rPr lang="en-US" dirty="0"/>
              <a:t>MS represents a food supply chain system and examine its operations using different possible scenarios and conditions.</a:t>
            </a:r>
          </a:p>
          <a:p>
            <a:r>
              <a:rPr lang="en-US" dirty="0"/>
              <a:t>MS is powerful to support SCM decision making as it explores SCM optimization, cost control, risk management, etc.</a:t>
            </a:r>
          </a:p>
        </p:txBody>
      </p:sp>
    </p:spTree>
    <p:extLst>
      <p:ext uri="{BB962C8B-B14F-4D97-AF65-F5344CB8AC3E}">
        <p14:creationId xmlns:p14="http://schemas.microsoft.com/office/powerpoint/2010/main" val="817753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6F7CBF-A1A8-4FCE-AF9C-288199C45D37}"/>
              </a:ext>
            </a:extLst>
          </p:cNvPr>
          <p:cNvSpPr>
            <a:spLocks noGrp="1"/>
          </p:cNvSpPr>
          <p:nvPr>
            <p:ph idx="1"/>
          </p:nvPr>
        </p:nvSpPr>
        <p:spPr>
          <a:xfrm>
            <a:off x="78828" y="1363717"/>
            <a:ext cx="4575468" cy="5494283"/>
          </a:xfrm>
        </p:spPr>
        <p:txBody>
          <a:bodyPr anchor="ctr">
            <a:normAutofit fontScale="55000" lnSpcReduction="20000"/>
          </a:bodyPr>
          <a:lstStyle/>
          <a:p>
            <a:pPr marL="514350" indent="-514350">
              <a:buFont typeface="+mj-lt"/>
              <a:buAutoNum type="arabicPeriod"/>
            </a:pPr>
            <a:r>
              <a:rPr lang="en-US" sz="3300" dirty="0"/>
              <a:t>The case is the supply chain (SC) of a local fast food chain store. Five food suppliers serve as create units to produce “food” as the main Entity in this simulation model. Each food supplier produces food based on a certain distribution model.</a:t>
            </a:r>
          </a:p>
          <a:p>
            <a:pPr marL="514350" indent="-514350">
              <a:buFont typeface="+mj-lt"/>
              <a:buAutoNum type="arabicPeriod"/>
            </a:pPr>
            <a:r>
              <a:rPr lang="en-US" sz="3300" dirty="0"/>
              <a:t>Food is sent to two storage centers (east and west) waiting for distribution. Because of geographical limitation, food supplier 1-3 can only ship to east storage center and food supplier 4-5 can only ship to west. Storage centers are process units that can seize, delay and release a certain number of “storage space” as the first Resource in this simulation model. </a:t>
            </a:r>
          </a:p>
          <a:p>
            <a:pPr marL="514350" indent="-514350">
              <a:buFont typeface="+mj-lt"/>
              <a:buAutoNum type="arabicPeriod"/>
            </a:pPr>
            <a:r>
              <a:rPr lang="en-US" sz="3300" dirty="0"/>
              <a:t>Finally, food is distributed to five local restaurants. Because of geographical limitation, east storage center can distribute food to restaurant 1-2 whereas west storage center can distribute to restaurant 3-5. Restaurants are another type of process unit that can seize, delay and release a second type of Resource “consumption”. </a:t>
            </a:r>
          </a:p>
          <a:p>
            <a:pPr marL="514350" indent="-514350">
              <a:buFont typeface="+mj-lt"/>
              <a:buAutoNum type="arabicPeriod"/>
            </a:pPr>
            <a:r>
              <a:rPr lang="en-US" sz="3300" dirty="0"/>
              <a:t>After consumption food is disposed.</a:t>
            </a:r>
          </a:p>
          <a:p>
            <a:endParaRPr lang="en-US" sz="2000" dirty="0">
              <a:solidFill>
                <a:schemeClr val="bg1"/>
              </a:solidFill>
            </a:endParaRPr>
          </a:p>
        </p:txBody>
      </p:sp>
      <p:pic>
        <p:nvPicPr>
          <p:cNvPr id="4" name="Picture 3">
            <a:extLst>
              <a:ext uri="{FF2B5EF4-FFF2-40B4-BE49-F238E27FC236}">
                <a16:creationId xmlns:a16="http://schemas.microsoft.com/office/drawing/2014/main" id="{A692F2A0-D05C-482F-AEFB-F24C6F2199C4}"/>
              </a:ext>
            </a:extLst>
          </p:cNvPr>
          <p:cNvPicPr/>
          <p:nvPr/>
        </p:nvPicPr>
        <p:blipFill>
          <a:blip r:embed="rId2"/>
          <a:stretch>
            <a:fillRect/>
          </a:stretch>
        </p:blipFill>
        <p:spPr>
          <a:xfrm>
            <a:off x="4832131" y="1274152"/>
            <a:ext cx="7070835" cy="4879428"/>
          </a:xfrm>
          <a:prstGeom prst="rect">
            <a:avLst/>
          </a:prstGeom>
        </p:spPr>
      </p:pic>
      <p:sp>
        <p:nvSpPr>
          <p:cNvPr id="5" name="Rectangle 4">
            <a:extLst>
              <a:ext uri="{FF2B5EF4-FFF2-40B4-BE49-F238E27FC236}">
                <a16:creationId xmlns:a16="http://schemas.microsoft.com/office/drawing/2014/main" id="{84FE3BAB-6B80-4711-8341-C5D41E1285E2}"/>
              </a:ext>
            </a:extLst>
          </p:cNvPr>
          <p:cNvSpPr/>
          <p:nvPr/>
        </p:nvSpPr>
        <p:spPr>
          <a:xfrm>
            <a:off x="6922172" y="6153580"/>
            <a:ext cx="2303836" cy="373051"/>
          </a:xfrm>
          <a:prstGeom prst="rect">
            <a:avLst/>
          </a:prstGeom>
        </p:spPr>
        <p:txBody>
          <a:bodyPr wrap="none">
            <a:spAutoFit/>
          </a:bodyPr>
          <a:lstStyle/>
          <a:p>
            <a:pPr algn="ctr">
              <a:lnSpc>
                <a:spcPct val="107000"/>
              </a:lnSpc>
            </a:pPr>
            <a:r>
              <a:rPr lang="en-US" b="1"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2. Flow Chart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0" name="Title 9">
            <a:extLst>
              <a:ext uri="{FF2B5EF4-FFF2-40B4-BE49-F238E27FC236}">
                <a16:creationId xmlns:a16="http://schemas.microsoft.com/office/drawing/2014/main" id="{E8DC446D-C2FA-4049-B03D-57FF8030F70D}"/>
              </a:ext>
            </a:extLst>
          </p:cNvPr>
          <p:cNvSpPr>
            <a:spLocks noGrp="1"/>
          </p:cNvSpPr>
          <p:nvPr>
            <p:ph type="title"/>
          </p:nvPr>
        </p:nvSpPr>
        <p:spPr>
          <a:xfrm>
            <a:off x="840827" y="141552"/>
            <a:ext cx="10510345" cy="1072393"/>
          </a:xfrm>
        </p:spPr>
        <p:txBody>
          <a:bodyPr>
            <a:normAutofit/>
          </a:bodyPr>
          <a:lstStyle/>
          <a:p>
            <a:pPr algn="ctr"/>
            <a:r>
              <a:rPr lang="en-US" sz="6000" b="1" dirty="0"/>
              <a:t>Case Study Background</a:t>
            </a:r>
            <a:endParaRPr lang="en-US" sz="6000" dirty="0"/>
          </a:p>
        </p:txBody>
      </p:sp>
    </p:spTree>
    <p:extLst>
      <p:ext uri="{BB962C8B-B14F-4D97-AF65-F5344CB8AC3E}">
        <p14:creationId xmlns:p14="http://schemas.microsoft.com/office/powerpoint/2010/main" val="414211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1C07C4-BBD7-444A-B33F-111D42644999}"/>
              </a:ext>
            </a:extLst>
          </p:cNvPr>
          <p:cNvPicPr/>
          <p:nvPr/>
        </p:nvPicPr>
        <p:blipFill rotWithShape="1">
          <a:blip r:embed="rId2">
            <a:alphaModFix amt="35000"/>
            <a:extLst/>
          </a:blip>
          <a:srcRect b="443"/>
          <a:stretch/>
        </p:blipFill>
        <p:spPr>
          <a:xfrm>
            <a:off x="20" y="10"/>
            <a:ext cx="12191980" cy="6857990"/>
          </a:xfrm>
          <a:prstGeom prst="rect">
            <a:avLst/>
          </a:prstGeom>
        </p:spPr>
      </p:pic>
      <p:sp>
        <p:nvSpPr>
          <p:cNvPr id="2" name="Title 1">
            <a:extLst>
              <a:ext uri="{FF2B5EF4-FFF2-40B4-BE49-F238E27FC236}">
                <a16:creationId xmlns:a16="http://schemas.microsoft.com/office/drawing/2014/main" id="{42201822-A905-4D03-AA04-BB0CC07B5D7E}"/>
              </a:ext>
            </a:extLst>
          </p:cNvPr>
          <p:cNvSpPr>
            <a:spLocks noGrp="1"/>
          </p:cNvSpPr>
          <p:nvPr>
            <p:ph type="title"/>
          </p:nvPr>
        </p:nvSpPr>
        <p:spPr>
          <a:xfrm>
            <a:off x="838200" y="365125"/>
            <a:ext cx="10515600" cy="1325563"/>
          </a:xfrm>
        </p:spPr>
        <p:txBody>
          <a:bodyPr>
            <a:normAutofit/>
          </a:bodyPr>
          <a:lstStyle/>
          <a:p>
            <a:r>
              <a:rPr lang="en-US" sz="6000" b="1" dirty="0"/>
              <a:t>Simulation configuration</a:t>
            </a:r>
            <a:endParaRPr lang="en-US" sz="6000" b="1" dirty="0">
              <a:solidFill>
                <a:srgbClr val="FFFFFF"/>
              </a:solidFill>
            </a:endParaRPr>
          </a:p>
        </p:txBody>
      </p:sp>
      <p:sp>
        <p:nvSpPr>
          <p:cNvPr id="3" name="Content Placeholder 2">
            <a:extLst>
              <a:ext uri="{FF2B5EF4-FFF2-40B4-BE49-F238E27FC236}">
                <a16:creationId xmlns:a16="http://schemas.microsoft.com/office/drawing/2014/main" id="{EB9D9AE6-AC8D-4DAC-8FFF-DDBB730F3E57}"/>
              </a:ext>
            </a:extLst>
          </p:cNvPr>
          <p:cNvSpPr>
            <a:spLocks noGrp="1"/>
          </p:cNvSpPr>
          <p:nvPr>
            <p:ph idx="1"/>
          </p:nvPr>
        </p:nvSpPr>
        <p:spPr>
          <a:xfrm>
            <a:off x="118241" y="1825625"/>
            <a:ext cx="11824138" cy="4772244"/>
          </a:xfrm>
        </p:spPr>
        <p:txBody>
          <a:bodyPr>
            <a:normAutofit fontScale="92500" lnSpcReduction="10000"/>
          </a:bodyPr>
          <a:lstStyle/>
          <a:p>
            <a:pPr marL="914400" lvl="1" indent="-457200">
              <a:buFont typeface="+mj-lt"/>
              <a:buAutoNum type="arabicPeriod"/>
            </a:pPr>
            <a:r>
              <a:rPr lang="en-US" dirty="0"/>
              <a:t>One type of Entity is produced by five suppliers, following triangular distribution TRIA(5, 6, 7) in minutes.</a:t>
            </a:r>
          </a:p>
          <a:p>
            <a:pPr marL="914400" lvl="1" indent="-457200">
              <a:buFont typeface="+mj-lt"/>
              <a:buAutoNum type="arabicPeriod"/>
            </a:pPr>
            <a:endParaRPr lang="en-US" sz="1400" dirty="0"/>
          </a:p>
          <a:p>
            <a:pPr marL="914400" lvl="1" indent="-457200">
              <a:buFont typeface="+mj-lt"/>
              <a:buAutoNum type="arabicPeriod"/>
            </a:pPr>
            <a:r>
              <a:rPr lang="en-US" dirty="0"/>
              <a:t>East and West Storage Center both seize, delay and release one type of Resource. The delay time is set to 20 minutes, simulating that it takes 20 minutes to store a unit of food and prepare for distribution. The maximum capacity is set to infinity to simplify model, whereas in practice storage capacity should be limited.</a:t>
            </a:r>
          </a:p>
          <a:p>
            <a:pPr marL="914400" lvl="1" indent="-457200">
              <a:buFont typeface="+mj-lt"/>
              <a:buAutoNum type="arabicPeriod"/>
            </a:pPr>
            <a:endParaRPr lang="en-US" sz="1400" dirty="0"/>
          </a:p>
          <a:p>
            <a:pPr marL="914400" lvl="1" indent="-457200">
              <a:buFont typeface="+mj-lt"/>
              <a:buAutoNum type="arabicPeriod"/>
            </a:pPr>
            <a:r>
              <a:rPr lang="en-US" dirty="0"/>
              <a:t>East and West Distributor distributes entities randomly. East Distributor is two-way by 50% chance and West Distributor is N-way by chance, each of which is at 33.3%.</a:t>
            </a:r>
          </a:p>
          <a:p>
            <a:pPr marL="914400" lvl="1" indent="-457200">
              <a:buFont typeface="+mj-lt"/>
              <a:buAutoNum type="arabicPeriod"/>
            </a:pPr>
            <a:endParaRPr lang="en-US" sz="1400" dirty="0"/>
          </a:p>
          <a:p>
            <a:pPr marL="914400" lvl="1" indent="-457200">
              <a:buFont typeface="+mj-lt"/>
              <a:buAutoNum type="arabicPeriod"/>
            </a:pPr>
            <a:r>
              <a:rPr lang="en-US" dirty="0"/>
              <a:t>Restaurant 1 – 5 all seize, delay and release their own resources. The delay time is all set to follow triangular distribution TRIA(0, 2, 15) in minutes. To simplify, the maximum capacities are all set to 1, meaning that each restaurant can only process (sell) one unit of food at once.</a:t>
            </a:r>
          </a:p>
          <a:p>
            <a:pPr marL="914400" lvl="1" indent="-457200">
              <a:buFont typeface="+mj-lt"/>
              <a:buAutoNum type="arabicPeriod"/>
            </a:pPr>
            <a:endParaRPr lang="en-US" sz="1400" dirty="0"/>
          </a:p>
          <a:p>
            <a:pPr marL="914400" lvl="1" indent="-457200">
              <a:buFont typeface="+mj-lt"/>
              <a:buAutoNum type="arabicPeriod"/>
            </a:pPr>
            <a:r>
              <a:rPr lang="en-US" dirty="0"/>
              <a:t>10 replications were run to minimize randomness, each of which runs for 2 hours.</a:t>
            </a:r>
            <a:endParaRPr lang="en-US" sz="1400" dirty="0"/>
          </a:p>
          <a:p>
            <a:endParaRPr lang="en-US" dirty="0">
              <a:solidFill>
                <a:srgbClr val="FFFFFF"/>
              </a:solidFill>
            </a:endParaRPr>
          </a:p>
        </p:txBody>
      </p:sp>
    </p:spTree>
    <p:extLst>
      <p:ext uri="{BB962C8B-B14F-4D97-AF65-F5344CB8AC3E}">
        <p14:creationId xmlns:p14="http://schemas.microsoft.com/office/powerpoint/2010/main" val="231467130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1A27-2C7A-479C-9933-5D3EF14669DB}"/>
              </a:ext>
            </a:extLst>
          </p:cNvPr>
          <p:cNvSpPr>
            <a:spLocks noGrp="1"/>
          </p:cNvSpPr>
          <p:nvPr>
            <p:ph type="title"/>
          </p:nvPr>
        </p:nvSpPr>
        <p:spPr>
          <a:xfrm>
            <a:off x="54708" y="65058"/>
            <a:ext cx="4515803" cy="1645501"/>
          </a:xfrm>
        </p:spPr>
        <p:txBody>
          <a:bodyPr>
            <a:normAutofit/>
          </a:bodyPr>
          <a:lstStyle/>
          <a:p>
            <a:r>
              <a:rPr lang="en-US" b="1" dirty="0"/>
              <a:t>Simulation Results</a:t>
            </a:r>
          </a:p>
        </p:txBody>
      </p:sp>
      <p:sp>
        <p:nvSpPr>
          <p:cNvPr id="3" name="Content Placeholder 2">
            <a:extLst>
              <a:ext uri="{FF2B5EF4-FFF2-40B4-BE49-F238E27FC236}">
                <a16:creationId xmlns:a16="http://schemas.microsoft.com/office/drawing/2014/main" id="{20976C1F-9F29-4F01-A0D7-2AD048A026AF}"/>
              </a:ext>
            </a:extLst>
          </p:cNvPr>
          <p:cNvSpPr>
            <a:spLocks noGrp="1"/>
          </p:cNvSpPr>
          <p:nvPr>
            <p:ph idx="1"/>
          </p:nvPr>
        </p:nvSpPr>
        <p:spPr>
          <a:xfrm>
            <a:off x="460568" y="1775617"/>
            <a:ext cx="3930880" cy="3968691"/>
          </a:xfrm>
        </p:spPr>
        <p:txBody>
          <a:bodyPr>
            <a:normAutofit/>
          </a:bodyPr>
          <a:lstStyle/>
          <a:p>
            <a:pPr marL="514350" indent="-514350">
              <a:buFont typeface="+mj-lt"/>
              <a:buAutoNum type="alphaLcPeriod"/>
            </a:pPr>
            <a:r>
              <a:rPr lang="en-US" sz="2400" dirty="0"/>
              <a:t>Total number out (number of foods disposed) (Figure a)</a:t>
            </a:r>
          </a:p>
          <a:p>
            <a:pPr marL="514350" indent="-514350">
              <a:buFont typeface="+mj-lt"/>
              <a:buAutoNum type="alphaLcPeriod"/>
            </a:pPr>
            <a:r>
              <a:rPr lang="en-US" sz="2400" dirty="0"/>
              <a:t>Total number of resources seized (Figure b)</a:t>
            </a:r>
          </a:p>
          <a:p>
            <a:pPr marL="514350" indent="-514350">
              <a:buFont typeface="+mj-lt"/>
              <a:buAutoNum type="alphaLcPeriod"/>
            </a:pPr>
            <a:r>
              <a:rPr lang="en-US" sz="2400" dirty="0"/>
              <a:t>Queue waiting time (Figure c)</a:t>
            </a:r>
          </a:p>
          <a:p>
            <a:pPr marL="514350" indent="-514350">
              <a:buFont typeface="+mj-lt"/>
              <a:buAutoNum type="alphaLcPeriod"/>
            </a:pPr>
            <a:r>
              <a:rPr lang="en-US" sz="2400" dirty="0"/>
              <a:t>Queue number waiting (Figure d)</a:t>
            </a:r>
          </a:p>
        </p:txBody>
      </p:sp>
      <p:sp>
        <p:nvSpPr>
          <p:cNvPr id="21" name="Rectangle 20">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E8CB9493-0C35-424F-A645-F1E924521B1D}"/>
              </a:ext>
            </a:extLst>
          </p:cNvPr>
          <p:cNvPicPr/>
          <p:nvPr/>
        </p:nvPicPr>
        <p:blipFill>
          <a:blip r:embed="rId2"/>
          <a:stretch>
            <a:fillRect/>
          </a:stretch>
        </p:blipFill>
        <p:spPr>
          <a:xfrm>
            <a:off x="4860141" y="1524001"/>
            <a:ext cx="4111054" cy="1075288"/>
          </a:xfrm>
          <a:prstGeom prst="rect">
            <a:avLst/>
          </a:prstGeom>
        </p:spPr>
      </p:pic>
      <p:sp>
        <p:nvSpPr>
          <p:cNvPr id="25" name="Rectangle 24">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BAB699D7-CEDC-4207-B3F0-5E283072DFED}"/>
              </a:ext>
            </a:extLst>
          </p:cNvPr>
          <p:cNvPicPr/>
          <p:nvPr/>
        </p:nvPicPr>
        <p:blipFill>
          <a:blip r:embed="rId3"/>
          <a:stretch>
            <a:fillRect/>
          </a:stretch>
        </p:blipFill>
        <p:spPr>
          <a:xfrm>
            <a:off x="9118156" y="953477"/>
            <a:ext cx="2766017" cy="1645811"/>
          </a:xfrm>
          <a:prstGeom prst="rect">
            <a:avLst/>
          </a:prstGeom>
        </p:spPr>
      </p:pic>
      <p:sp>
        <p:nvSpPr>
          <p:cNvPr id="34" name="Rectangle 26">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06E062A4-499E-47A4-928F-2E20D22767F0}"/>
              </a:ext>
            </a:extLst>
          </p:cNvPr>
          <p:cNvPicPr/>
          <p:nvPr/>
        </p:nvPicPr>
        <p:blipFill>
          <a:blip r:embed="rId4"/>
          <a:stretch>
            <a:fillRect/>
          </a:stretch>
        </p:blipFill>
        <p:spPr>
          <a:xfrm>
            <a:off x="5009463" y="5016558"/>
            <a:ext cx="3775899" cy="669062"/>
          </a:xfrm>
          <a:prstGeom prst="rect">
            <a:avLst/>
          </a:prstGeom>
        </p:spPr>
      </p:pic>
      <p:sp>
        <p:nvSpPr>
          <p:cNvPr id="35" name="Rectangle 28">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B325D28A-066D-4E4C-9219-9F99CC098886}"/>
              </a:ext>
            </a:extLst>
          </p:cNvPr>
          <p:cNvPicPr/>
          <p:nvPr/>
        </p:nvPicPr>
        <p:blipFill>
          <a:blip r:embed="rId5"/>
          <a:stretch>
            <a:fillRect/>
          </a:stretch>
        </p:blipFill>
        <p:spPr>
          <a:xfrm>
            <a:off x="9118157" y="4155753"/>
            <a:ext cx="2766016" cy="1161774"/>
          </a:xfrm>
          <a:prstGeom prst="rect">
            <a:avLst/>
          </a:prstGeom>
        </p:spPr>
      </p:pic>
      <p:sp>
        <p:nvSpPr>
          <p:cNvPr id="9" name="Rectangle 8">
            <a:extLst>
              <a:ext uri="{FF2B5EF4-FFF2-40B4-BE49-F238E27FC236}">
                <a16:creationId xmlns:a16="http://schemas.microsoft.com/office/drawing/2014/main" id="{8EDB61D0-795F-47F5-9DB5-D61469337041}"/>
              </a:ext>
            </a:extLst>
          </p:cNvPr>
          <p:cNvSpPr/>
          <p:nvPr/>
        </p:nvSpPr>
        <p:spPr>
          <a:xfrm>
            <a:off x="5930440" y="6030016"/>
            <a:ext cx="1150298" cy="261610"/>
          </a:xfrm>
          <a:prstGeom prst="rect">
            <a:avLst/>
          </a:prstGeom>
        </p:spPr>
        <p:txBody>
          <a:bodyPr wrap="square">
            <a:spAutoFit/>
          </a:bodyPr>
          <a:lstStyle/>
          <a:p>
            <a:r>
              <a:rPr lang="en-US" sz="110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a. KPI</a:t>
            </a:r>
            <a:endParaRPr lang="en-US" sz="1100" dirty="0"/>
          </a:p>
        </p:txBody>
      </p:sp>
      <p:sp>
        <p:nvSpPr>
          <p:cNvPr id="40" name="Rectangle 39">
            <a:extLst>
              <a:ext uri="{FF2B5EF4-FFF2-40B4-BE49-F238E27FC236}">
                <a16:creationId xmlns:a16="http://schemas.microsoft.com/office/drawing/2014/main" id="{2AA8D9B4-69DA-4B35-A914-1AF54EB61F95}"/>
              </a:ext>
            </a:extLst>
          </p:cNvPr>
          <p:cNvSpPr/>
          <p:nvPr/>
        </p:nvSpPr>
        <p:spPr>
          <a:xfrm>
            <a:off x="9118156" y="2926084"/>
            <a:ext cx="2766017" cy="261610"/>
          </a:xfrm>
          <a:prstGeom prst="rect">
            <a:avLst/>
          </a:prstGeom>
        </p:spPr>
        <p:txBody>
          <a:bodyPr wrap="square">
            <a:spAutoFit/>
          </a:bodyPr>
          <a:lstStyle/>
          <a:p>
            <a:r>
              <a:rPr lang="en-US" sz="105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b. Resource - Total Number Seized</a:t>
            </a:r>
            <a:endParaRPr lang="en-US" sz="1050" dirty="0"/>
          </a:p>
        </p:txBody>
      </p:sp>
      <p:sp>
        <p:nvSpPr>
          <p:cNvPr id="10" name="Rectangle 9">
            <a:extLst>
              <a:ext uri="{FF2B5EF4-FFF2-40B4-BE49-F238E27FC236}">
                <a16:creationId xmlns:a16="http://schemas.microsoft.com/office/drawing/2014/main" id="{E68A03AB-6115-458A-9CB3-CE27EA35414E}"/>
              </a:ext>
            </a:extLst>
          </p:cNvPr>
          <p:cNvSpPr/>
          <p:nvPr/>
        </p:nvSpPr>
        <p:spPr>
          <a:xfrm>
            <a:off x="9434351" y="5916112"/>
            <a:ext cx="2186817" cy="274049"/>
          </a:xfrm>
          <a:prstGeom prst="rect">
            <a:avLst/>
          </a:prstGeom>
        </p:spPr>
        <p:txBody>
          <a:bodyPr wrap="none">
            <a:spAutoFit/>
          </a:bodyPr>
          <a:lstStyle/>
          <a:p>
            <a:pPr algn="ctr">
              <a:lnSpc>
                <a:spcPct val="115000"/>
              </a:lnSpc>
            </a:pPr>
            <a:r>
              <a:rPr lang="en-US" sz="110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c. Queue – Waiting Time</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1" name="Rectangle 10">
            <a:extLst>
              <a:ext uri="{FF2B5EF4-FFF2-40B4-BE49-F238E27FC236}">
                <a16:creationId xmlns:a16="http://schemas.microsoft.com/office/drawing/2014/main" id="{E06937A6-3129-43DE-931E-26CAE849805A}"/>
              </a:ext>
            </a:extLst>
          </p:cNvPr>
          <p:cNvSpPr/>
          <p:nvPr/>
        </p:nvSpPr>
        <p:spPr>
          <a:xfrm>
            <a:off x="5703495" y="3235382"/>
            <a:ext cx="2387834" cy="274049"/>
          </a:xfrm>
          <a:prstGeom prst="rect">
            <a:avLst/>
          </a:prstGeom>
        </p:spPr>
        <p:txBody>
          <a:bodyPr wrap="none">
            <a:spAutoFit/>
          </a:bodyPr>
          <a:lstStyle/>
          <a:p>
            <a:pPr algn="ctr">
              <a:lnSpc>
                <a:spcPct val="115000"/>
              </a:lnSpc>
            </a:pPr>
            <a:r>
              <a:rPr lang="en-US" sz="110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d. Queue – Number Waiting</a:t>
            </a:r>
            <a:endParaRPr lang="en-US" sz="1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100009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86B8A-EB84-497A-AFEC-A41B6D3DEF88}"/>
              </a:ext>
            </a:extLst>
          </p:cNvPr>
          <p:cNvSpPr>
            <a:spLocks noGrp="1"/>
          </p:cNvSpPr>
          <p:nvPr>
            <p:ph type="title"/>
          </p:nvPr>
        </p:nvSpPr>
        <p:spPr>
          <a:xfrm>
            <a:off x="214604" y="643467"/>
            <a:ext cx="4049486" cy="1597315"/>
          </a:xfrm>
          <a:noFill/>
          <a:ln w="19050">
            <a:solidFill>
              <a:schemeClr val="bg1"/>
            </a:solidFill>
          </a:ln>
        </p:spPr>
        <p:txBody>
          <a:bodyPr wrap="square">
            <a:normAutofit fontScale="90000"/>
          </a:bodyPr>
          <a:lstStyle/>
          <a:p>
            <a:pPr algn="ctr"/>
            <a:r>
              <a:rPr lang="en-US" sz="4900" b="1" dirty="0"/>
              <a:t>Comparison and Optimization (1)</a:t>
            </a:r>
            <a:br>
              <a:rPr lang="en-US" dirty="0"/>
            </a:br>
            <a:endParaRPr lang="en-US" sz="2800" dirty="0">
              <a:solidFill>
                <a:schemeClr val="bg1"/>
              </a:solidFill>
            </a:endParaRPr>
          </a:p>
        </p:txBody>
      </p:sp>
      <p:sp>
        <p:nvSpPr>
          <p:cNvPr id="3" name="Content Placeholder 2">
            <a:extLst>
              <a:ext uri="{FF2B5EF4-FFF2-40B4-BE49-F238E27FC236}">
                <a16:creationId xmlns:a16="http://schemas.microsoft.com/office/drawing/2014/main" id="{317BC1E7-A212-43EE-9794-AF3954CE70AE}"/>
              </a:ext>
            </a:extLst>
          </p:cNvPr>
          <p:cNvSpPr>
            <a:spLocks noGrp="1"/>
          </p:cNvSpPr>
          <p:nvPr>
            <p:ph idx="1"/>
          </p:nvPr>
        </p:nvSpPr>
        <p:spPr>
          <a:xfrm>
            <a:off x="70337" y="2638044"/>
            <a:ext cx="4501663" cy="3415622"/>
          </a:xfrm>
        </p:spPr>
        <p:txBody>
          <a:bodyPr>
            <a:normAutofit fontScale="77500" lnSpcReduction="20000"/>
          </a:bodyPr>
          <a:lstStyle/>
          <a:p>
            <a:pPr>
              <a:buFont typeface="Wingdings" panose="05000000000000000000" pitchFamily="2" charset="2"/>
              <a:buChar char="Ø"/>
            </a:pPr>
            <a:r>
              <a:rPr lang="en-US" dirty="0"/>
              <a:t> The main bottle neck on the east side where the processing power of two restaurants cannot keep up with the speed of the entity produced and distributed to them, hence cause long wait time in queue.</a:t>
            </a:r>
          </a:p>
          <a:p>
            <a:pPr>
              <a:buFont typeface="Wingdings" panose="05000000000000000000" pitchFamily="2" charset="2"/>
              <a:buChar char="Ø"/>
            </a:pPr>
            <a:endParaRPr lang="en-US" dirty="0"/>
          </a:p>
          <a:p>
            <a:pPr>
              <a:buFont typeface="Wingdings" panose="05000000000000000000" pitchFamily="2" charset="2"/>
              <a:buChar char="Ø"/>
            </a:pPr>
            <a:r>
              <a:rPr lang="en-US" dirty="0"/>
              <a:t> One possible solution is to make East Distributor distribute to restaurant 3 and leave only restaurant 4 and 5 to West Distributor. </a:t>
            </a:r>
          </a:p>
          <a:p>
            <a:endParaRPr lang="en-US" sz="2000" dirty="0">
              <a:solidFill>
                <a:schemeClr val="bg1"/>
              </a:solidFill>
            </a:endParaRPr>
          </a:p>
        </p:txBody>
      </p:sp>
      <p:pic>
        <p:nvPicPr>
          <p:cNvPr id="4" name="Picture 3">
            <a:extLst>
              <a:ext uri="{FF2B5EF4-FFF2-40B4-BE49-F238E27FC236}">
                <a16:creationId xmlns:a16="http://schemas.microsoft.com/office/drawing/2014/main" id="{8E646B15-219C-463D-A393-99B3CE917E4E}"/>
              </a:ext>
            </a:extLst>
          </p:cNvPr>
          <p:cNvPicPr/>
          <p:nvPr/>
        </p:nvPicPr>
        <p:blipFill>
          <a:blip r:embed="rId2"/>
          <a:stretch>
            <a:fillRect/>
          </a:stretch>
        </p:blipFill>
        <p:spPr>
          <a:xfrm>
            <a:off x="4650908" y="1306286"/>
            <a:ext cx="7541093" cy="4366725"/>
          </a:xfrm>
          <a:prstGeom prst="rect">
            <a:avLst/>
          </a:prstGeom>
        </p:spPr>
      </p:pic>
      <p:sp>
        <p:nvSpPr>
          <p:cNvPr id="5" name="Rectangle 4">
            <a:extLst>
              <a:ext uri="{FF2B5EF4-FFF2-40B4-BE49-F238E27FC236}">
                <a16:creationId xmlns:a16="http://schemas.microsoft.com/office/drawing/2014/main" id="{F88F3E8C-3F26-474D-B72E-B64BEBB47804}"/>
              </a:ext>
            </a:extLst>
          </p:cNvPr>
          <p:cNvSpPr/>
          <p:nvPr/>
        </p:nvSpPr>
        <p:spPr>
          <a:xfrm>
            <a:off x="6591565" y="6053666"/>
            <a:ext cx="3871894" cy="369332"/>
          </a:xfrm>
          <a:prstGeom prst="rect">
            <a:avLst/>
          </a:prstGeom>
        </p:spPr>
        <p:txBody>
          <a:bodyPr wrap="none">
            <a:spAutoFit/>
          </a:bodyPr>
          <a:lstStyle/>
          <a:p>
            <a:r>
              <a:rPr lang="en-US"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3. The re-balanced flowchart </a:t>
            </a:r>
            <a:endParaRPr lang="en-US" dirty="0"/>
          </a:p>
        </p:txBody>
      </p:sp>
    </p:spTree>
    <p:extLst>
      <p:ext uri="{BB962C8B-B14F-4D97-AF65-F5344CB8AC3E}">
        <p14:creationId xmlns:p14="http://schemas.microsoft.com/office/powerpoint/2010/main" val="155367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B911-A741-456F-8C14-648C76A4B3E2}"/>
              </a:ext>
            </a:extLst>
          </p:cNvPr>
          <p:cNvSpPr>
            <a:spLocks noGrp="1"/>
          </p:cNvSpPr>
          <p:nvPr>
            <p:ph type="title"/>
          </p:nvPr>
        </p:nvSpPr>
        <p:spPr>
          <a:xfrm>
            <a:off x="5116878" y="629266"/>
            <a:ext cx="6422849" cy="1676603"/>
          </a:xfrm>
        </p:spPr>
        <p:txBody>
          <a:bodyPr>
            <a:normAutofit/>
          </a:bodyPr>
          <a:lstStyle/>
          <a:p>
            <a:r>
              <a:rPr lang="en-US" sz="4800" b="1" dirty="0"/>
              <a:t>Simulation Results</a:t>
            </a:r>
            <a:endParaRPr lang="en-US" sz="4800" dirty="0"/>
          </a:p>
        </p:txBody>
      </p:sp>
      <p:sp>
        <p:nvSpPr>
          <p:cNvPr id="17" name="Rectangle 10">
            <a:extLst>
              <a:ext uri="{FF2B5EF4-FFF2-40B4-BE49-F238E27FC236}">
                <a16:creationId xmlns:a16="http://schemas.microsoft.com/office/drawing/2014/main" id="{BBDB9CBB-F581-4208-9C34-D4E8577A9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3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F8F2DBF4-5F7B-457C-98A0-0337482F2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5021378-475A-49FD-A203-0E2286D29685}"/>
              </a:ext>
            </a:extLst>
          </p:cNvPr>
          <p:cNvPicPr/>
          <p:nvPr/>
        </p:nvPicPr>
        <p:blipFill>
          <a:blip r:embed="rId2"/>
          <a:stretch>
            <a:fillRect/>
          </a:stretch>
        </p:blipFill>
        <p:spPr>
          <a:xfrm>
            <a:off x="836365" y="2718577"/>
            <a:ext cx="2604083" cy="1635351"/>
          </a:xfrm>
          <a:prstGeom prst="rect">
            <a:avLst/>
          </a:prstGeom>
          <a:effectLst/>
        </p:spPr>
      </p:pic>
      <p:pic>
        <p:nvPicPr>
          <p:cNvPr id="4" name="Picture 3">
            <a:extLst>
              <a:ext uri="{FF2B5EF4-FFF2-40B4-BE49-F238E27FC236}">
                <a16:creationId xmlns:a16="http://schemas.microsoft.com/office/drawing/2014/main" id="{DD61958B-2475-4EAA-97FE-952C008919E1}"/>
              </a:ext>
            </a:extLst>
          </p:cNvPr>
          <p:cNvPicPr/>
          <p:nvPr/>
        </p:nvPicPr>
        <p:blipFill>
          <a:blip r:embed="rId3"/>
          <a:stretch>
            <a:fillRect/>
          </a:stretch>
        </p:blipFill>
        <p:spPr>
          <a:xfrm>
            <a:off x="652273" y="484633"/>
            <a:ext cx="3026664" cy="1461042"/>
          </a:xfrm>
          <a:prstGeom prst="rect">
            <a:avLst/>
          </a:prstGeom>
        </p:spPr>
      </p:pic>
      <p:pic>
        <p:nvPicPr>
          <p:cNvPr id="6" name="Picture 5">
            <a:extLst>
              <a:ext uri="{FF2B5EF4-FFF2-40B4-BE49-F238E27FC236}">
                <a16:creationId xmlns:a16="http://schemas.microsoft.com/office/drawing/2014/main" id="{097422EF-EF1A-43DF-AED9-5D12D318BCF5}"/>
              </a:ext>
            </a:extLst>
          </p:cNvPr>
          <p:cNvPicPr/>
          <p:nvPr/>
        </p:nvPicPr>
        <p:blipFill>
          <a:blip r:embed="rId4"/>
          <a:stretch>
            <a:fillRect/>
          </a:stretch>
        </p:blipFill>
        <p:spPr>
          <a:xfrm>
            <a:off x="804672" y="4920156"/>
            <a:ext cx="3026663" cy="484266"/>
          </a:xfrm>
          <a:prstGeom prst="rect">
            <a:avLst/>
          </a:prstGeom>
        </p:spPr>
      </p:pic>
      <p:sp>
        <p:nvSpPr>
          <p:cNvPr id="3" name="Content Placeholder 2">
            <a:extLst>
              <a:ext uri="{FF2B5EF4-FFF2-40B4-BE49-F238E27FC236}">
                <a16:creationId xmlns:a16="http://schemas.microsoft.com/office/drawing/2014/main" id="{F009CBDA-FDBE-4F6B-8BFB-019BD063097A}"/>
              </a:ext>
            </a:extLst>
          </p:cNvPr>
          <p:cNvSpPr>
            <a:spLocks noGrp="1"/>
          </p:cNvSpPr>
          <p:nvPr>
            <p:ph idx="1"/>
          </p:nvPr>
        </p:nvSpPr>
        <p:spPr>
          <a:xfrm>
            <a:off x="5116880" y="2438400"/>
            <a:ext cx="6422848" cy="3785419"/>
          </a:xfrm>
        </p:spPr>
        <p:txBody>
          <a:bodyPr>
            <a:normAutofit/>
          </a:bodyPr>
          <a:lstStyle/>
          <a:p>
            <a:r>
              <a:rPr lang="en-US" dirty="0"/>
              <a:t>Figure e and f shows more balanced usage of restaurant resources and queue wait time.</a:t>
            </a:r>
          </a:p>
          <a:p>
            <a:endParaRPr lang="en-US" dirty="0"/>
          </a:p>
          <a:p>
            <a:r>
              <a:rPr lang="en-US" dirty="0"/>
              <a:t>However, the overall processing power of the system does not increase. KPI remains approximately the same. </a:t>
            </a:r>
          </a:p>
          <a:p>
            <a:endParaRPr lang="en-US" sz="2000" dirty="0"/>
          </a:p>
        </p:txBody>
      </p:sp>
      <p:sp>
        <p:nvSpPr>
          <p:cNvPr id="7" name="Rectangle 6">
            <a:extLst>
              <a:ext uri="{FF2B5EF4-FFF2-40B4-BE49-F238E27FC236}">
                <a16:creationId xmlns:a16="http://schemas.microsoft.com/office/drawing/2014/main" id="{75CB1707-672F-4328-AEB9-35FB18BAB99B}"/>
              </a:ext>
            </a:extLst>
          </p:cNvPr>
          <p:cNvSpPr/>
          <p:nvPr/>
        </p:nvSpPr>
        <p:spPr>
          <a:xfrm>
            <a:off x="804673" y="1955001"/>
            <a:ext cx="2604084" cy="400302"/>
          </a:xfrm>
          <a:prstGeom prst="rect">
            <a:avLst/>
          </a:prstGeom>
        </p:spPr>
        <p:txBody>
          <a:bodyPr wrap="square">
            <a:spAutoFit/>
          </a:bodyPr>
          <a:lstStyle/>
          <a:p>
            <a:pPr>
              <a:lnSpc>
                <a:spcPct val="115000"/>
              </a:lnSpc>
            </a:pPr>
            <a:r>
              <a:rPr lang="en-US" sz="90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e. Resource – Total Number Seized </a:t>
            </a:r>
          </a:p>
          <a:p>
            <a:pPr>
              <a:lnSpc>
                <a:spcPct val="115000"/>
              </a:lnSpc>
            </a:pPr>
            <a:r>
              <a:rPr lang="en-US" sz="90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(re-balanced)</a:t>
            </a:r>
            <a:endParaRPr lang="en-US" sz="7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CBC25559-46CE-41EB-B3AA-7839BA3BB730}"/>
              </a:ext>
            </a:extLst>
          </p:cNvPr>
          <p:cNvSpPr/>
          <p:nvPr/>
        </p:nvSpPr>
        <p:spPr>
          <a:xfrm>
            <a:off x="836365" y="4331109"/>
            <a:ext cx="2322752" cy="253916"/>
          </a:xfrm>
          <a:prstGeom prst="rect">
            <a:avLst/>
          </a:prstGeom>
        </p:spPr>
        <p:txBody>
          <a:bodyPr wrap="none">
            <a:spAutoFit/>
          </a:bodyPr>
          <a:lstStyle/>
          <a:p>
            <a:r>
              <a:rPr lang="en-US" sz="105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f. Queue Time (re-balanced)</a:t>
            </a:r>
            <a:endParaRPr lang="en-US" dirty="0"/>
          </a:p>
        </p:txBody>
      </p:sp>
      <p:sp>
        <p:nvSpPr>
          <p:cNvPr id="9" name="Rectangle 8">
            <a:extLst>
              <a:ext uri="{FF2B5EF4-FFF2-40B4-BE49-F238E27FC236}">
                <a16:creationId xmlns:a16="http://schemas.microsoft.com/office/drawing/2014/main" id="{23666706-790B-4B46-9BA4-54F197C5B3CB}"/>
              </a:ext>
            </a:extLst>
          </p:cNvPr>
          <p:cNvSpPr/>
          <p:nvPr/>
        </p:nvSpPr>
        <p:spPr>
          <a:xfrm>
            <a:off x="1101983" y="5515388"/>
            <a:ext cx="1791516" cy="265778"/>
          </a:xfrm>
          <a:prstGeom prst="rect">
            <a:avLst/>
          </a:prstGeom>
        </p:spPr>
        <p:txBody>
          <a:bodyPr wrap="none">
            <a:spAutoFit/>
          </a:bodyPr>
          <a:lstStyle/>
          <a:p>
            <a:pPr algn="ctr">
              <a:lnSpc>
                <a:spcPct val="115000"/>
              </a:lnSpc>
            </a:pPr>
            <a:r>
              <a:rPr lang="en-US" sz="1050"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g. KPI (re-balanced)</a:t>
            </a:r>
            <a:endParaRPr lang="en-US" sz="9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381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65734-78BF-45C0-ADD8-FFB9E64D4138}"/>
              </a:ext>
            </a:extLst>
          </p:cNvPr>
          <p:cNvSpPr>
            <a:spLocks noGrp="1"/>
          </p:cNvSpPr>
          <p:nvPr>
            <p:ph type="title"/>
          </p:nvPr>
        </p:nvSpPr>
        <p:spPr>
          <a:xfrm>
            <a:off x="146180" y="643467"/>
            <a:ext cx="4173893" cy="1597315"/>
          </a:xfrm>
          <a:noFill/>
          <a:ln w="19050">
            <a:solidFill>
              <a:schemeClr val="bg1"/>
            </a:solidFill>
          </a:ln>
        </p:spPr>
        <p:txBody>
          <a:bodyPr wrap="square">
            <a:normAutofit fontScale="90000"/>
          </a:bodyPr>
          <a:lstStyle/>
          <a:p>
            <a:pPr algn="ctr"/>
            <a:br>
              <a:rPr lang="en-US" b="1" dirty="0"/>
            </a:br>
            <a:r>
              <a:rPr lang="en-US" sz="4900" b="1" dirty="0"/>
              <a:t>Comparison and Optimization (2)</a:t>
            </a:r>
            <a:br>
              <a:rPr lang="en-US" dirty="0"/>
            </a:br>
            <a:endParaRPr lang="en-US" sz="2800" dirty="0">
              <a:solidFill>
                <a:schemeClr val="bg1"/>
              </a:solidFill>
            </a:endParaRPr>
          </a:p>
        </p:txBody>
      </p:sp>
      <p:sp>
        <p:nvSpPr>
          <p:cNvPr id="3" name="Content Placeholder 2">
            <a:extLst>
              <a:ext uri="{FF2B5EF4-FFF2-40B4-BE49-F238E27FC236}">
                <a16:creationId xmlns:a16="http://schemas.microsoft.com/office/drawing/2014/main" id="{10CB16FB-7DF5-4EEE-BD23-0256B0EFBB63}"/>
              </a:ext>
            </a:extLst>
          </p:cNvPr>
          <p:cNvSpPr>
            <a:spLocks noGrp="1"/>
          </p:cNvSpPr>
          <p:nvPr>
            <p:ph idx="1"/>
          </p:nvPr>
        </p:nvSpPr>
        <p:spPr>
          <a:xfrm>
            <a:off x="146181" y="2638044"/>
            <a:ext cx="4508116" cy="3415622"/>
          </a:xfrm>
        </p:spPr>
        <p:txBody>
          <a:bodyPr>
            <a:normAutofit/>
          </a:bodyPr>
          <a:lstStyle/>
          <a:p>
            <a:pPr>
              <a:buFont typeface="Wingdings" panose="05000000000000000000" pitchFamily="2" charset="2"/>
              <a:buChar char="Ø"/>
            </a:pPr>
            <a:r>
              <a:rPr lang="en-US" dirty="0"/>
              <a:t> To increase the overall processing power of the system and balance the resource usage, we add extra processing unit to the system, by opening one more restaurant on the east side. </a:t>
            </a:r>
            <a:endParaRPr lang="en-US" sz="2000" dirty="0">
              <a:solidFill>
                <a:schemeClr val="bg1"/>
              </a:solidFill>
            </a:endParaRPr>
          </a:p>
        </p:txBody>
      </p:sp>
      <p:pic>
        <p:nvPicPr>
          <p:cNvPr id="5" name="Picture 4">
            <a:extLst>
              <a:ext uri="{FF2B5EF4-FFF2-40B4-BE49-F238E27FC236}">
                <a16:creationId xmlns:a16="http://schemas.microsoft.com/office/drawing/2014/main" id="{92612EB3-D5C0-4A4E-96A9-355CE180EB48}"/>
              </a:ext>
            </a:extLst>
          </p:cNvPr>
          <p:cNvPicPr/>
          <p:nvPr/>
        </p:nvPicPr>
        <p:blipFill>
          <a:blip r:embed="rId2"/>
          <a:stretch>
            <a:fillRect/>
          </a:stretch>
        </p:blipFill>
        <p:spPr>
          <a:xfrm>
            <a:off x="4777273" y="1017037"/>
            <a:ext cx="7268547" cy="4413379"/>
          </a:xfrm>
          <a:prstGeom prst="rect">
            <a:avLst/>
          </a:prstGeom>
        </p:spPr>
      </p:pic>
      <p:sp>
        <p:nvSpPr>
          <p:cNvPr id="7" name="Rectangle 6">
            <a:extLst>
              <a:ext uri="{FF2B5EF4-FFF2-40B4-BE49-F238E27FC236}">
                <a16:creationId xmlns:a16="http://schemas.microsoft.com/office/drawing/2014/main" id="{717FF5DF-A554-4730-931B-CE98D4478465}"/>
              </a:ext>
            </a:extLst>
          </p:cNvPr>
          <p:cNvSpPr/>
          <p:nvPr/>
        </p:nvSpPr>
        <p:spPr>
          <a:xfrm>
            <a:off x="5938422" y="6053666"/>
            <a:ext cx="4580678" cy="369332"/>
          </a:xfrm>
          <a:prstGeom prst="rect">
            <a:avLst/>
          </a:prstGeom>
        </p:spPr>
        <p:txBody>
          <a:bodyPr wrap="none">
            <a:spAutoFit/>
          </a:bodyPr>
          <a:lstStyle/>
          <a:p>
            <a:r>
              <a:rPr lang="en-US" spc="15" dirty="0">
                <a:solidFill>
                  <a:srgbClr val="565A5C"/>
                </a:solidFill>
                <a:latin typeface="Lato" panose="020F0502020204030203" pitchFamily="34" charset="0"/>
                <a:ea typeface="Times New Roman" panose="02020603050405020304" pitchFamily="18" charset="0"/>
                <a:cs typeface="Times New Roman" panose="02020603050405020304" pitchFamily="18" charset="0"/>
              </a:rPr>
              <a:t>Figure 4. The flowchart  (Extra Restaurant)</a:t>
            </a:r>
            <a:endParaRPr lang="en-US" dirty="0"/>
          </a:p>
        </p:txBody>
      </p:sp>
    </p:spTree>
    <p:extLst>
      <p:ext uri="{BB962C8B-B14F-4D97-AF65-F5344CB8AC3E}">
        <p14:creationId xmlns:p14="http://schemas.microsoft.com/office/powerpoint/2010/main" val="49621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905</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Lato</vt:lpstr>
      <vt:lpstr>Wingdings</vt:lpstr>
      <vt:lpstr>Office Theme</vt:lpstr>
      <vt:lpstr>Modeling and Simulation for Fast Food Supply Chain Management</vt:lpstr>
      <vt:lpstr>Typical Supply Chain Management (SCM) process</vt:lpstr>
      <vt:lpstr>Modeling and Simulation (MS) of SCM in fast food industry </vt:lpstr>
      <vt:lpstr>Case Study Background</vt:lpstr>
      <vt:lpstr>Simulation configuration</vt:lpstr>
      <vt:lpstr>Simulation Results</vt:lpstr>
      <vt:lpstr>Comparison and Optimization (1) </vt:lpstr>
      <vt:lpstr>Simulation Results</vt:lpstr>
      <vt:lpstr> Comparison and Optimization (2) </vt:lpstr>
      <vt:lpstr>Simulation Results</vt:lpstr>
      <vt:lpstr>Conclusion and Main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for Fast Food Supply Chain Management</dc:title>
  <dc:creator>Lu Lin</dc:creator>
  <cp:lastModifiedBy>Lu Lin</cp:lastModifiedBy>
  <cp:revision>34</cp:revision>
  <dcterms:created xsi:type="dcterms:W3CDTF">2018-12-05T02:15:37Z</dcterms:created>
  <dcterms:modified xsi:type="dcterms:W3CDTF">2018-12-05T02:32:18Z</dcterms:modified>
</cp:coreProperties>
</file>