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9" r:id="rId2"/>
    <p:sldId id="274" r:id="rId3"/>
    <p:sldId id="258" r:id="rId4"/>
    <p:sldId id="257" r:id="rId5"/>
    <p:sldId id="261" r:id="rId6"/>
    <p:sldId id="262" r:id="rId7"/>
    <p:sldId id="267" r:id="rId8"/>
    <p:sldId id="279" r:id="rId9"/>
    <p:sldId id="256" r:id="rId10"/>
    <p:sldId id="285" r:id="rId11"/>
    <p:sldId id="268" r:id="rId12"/>
    <p:sldId id="278" r:id="rId13"/>
    <p:sldId id="264" r:id="rId14"/>
    <p:sldId id="265" r:id="rId15"/>
    <p:sldId id="280" r:id="rId16"/>
    <p:sldId id="281" r:id="rId17"/>
    <p:sldId id="286" r:id="rId18"/>
    <p:sldId id="269" r:id="rId19"/>
    <p:sldId id="275" r:id="rId20"/>
    <p:sldId id="282" r:id="rId21"/>
    <p:sldId id="283"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son Kanou" initials="EK" lastIdx="1" clrIdx="0"/>
  <p:cmAuthor id="2" name="ndjie junior" initials="nj" lastIdx="1" clrIdx="1">
    <p:extLst>
      <p:ext uri="{19B8F6BF-5375-455C-9EA6-DF929625EA0E}">
        <p15:presenceInfo xmlns:p15="http://schemas.microsoft.com/office/powerpoint/2012/main" userId="0f39474f0f2a44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7030A0"/>
    <a:srgbClr val="971E9E"/>
    <a:srgbClr val="303033"/>
    <a:srgbClr val="ABF0FF"/>
    <a:srgbClr val="7541C8"/>
    <a:srgbClr val="535359"/>
    <a:srgbClr val="414541"/>
    <a:srgbClr val="00B050"/>
    <a:srgbClr val="180E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3690" autoAdjust="0"/>
  </p:normalViewPr>
  <p:slideViewPr>
    <p:cSldViewPr snapToGrid="0">
      <p:cViewPr>
        <p:scale>
          <a:sx n="50" d="100"/>
          <a:sy n="50" d="100"/>
        </p:scale>
        <p:origin x="904" y="308"/>
      </p:cViewPr>
      <p:guideLst>
        <p:guide orient="horz" pos="2160"/>
        <p:guide pos="3840"/>
      </p:guideLst>
    </p:cSldViewPr>
  </p:slideViewPr>
  <p:notesTextViewPr>
    <p:cViewPr>
      <p:scale>
        <a:sx n="1" d="1"/>
        <a:sy n="1" d="1"/>
      </p:scale>
      <p:origin x="0" y="-227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9-24T13:11:43.610"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24-08-12T10:58:06.487"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D57CC-F880-4764-9AAD-441D23C029C3}" type="datetimeFigureOut">
              <a:rPr lang="fr-FR" smtClean="0"/>
              <a:t>11/08/2024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7BD0B-8A1B-4129-ABB3-6A35941DBCA2}" type="slidenum">
              <a:rPr lang="fr-FR" smtClean="0"/>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050" dirty="0"/>
              <a:t>Merci</a:t>
            </a:r>
            <a:r>
              <a:rPr lang="fr-FR" sz="1050" baseline="0" dirty="0"/>
              <a:t> monsieur le président du jury de me passer la parole.</a:t>
            </a:r>
          </a:p>
          <a:p>
            <a:r>
              <a:rPr lang="fr-FR" sz="1050" baseline="0" dirty="0"/>
              <a:t>Monsieur le président du jury, Honorable membre du jury, mesdames et messieurs; avant de commencer mon propos, je voudrais souhaiter à l’assemblée ici présente la bienvenue au sein de cette institution de l’excellence, comme son nom l’indique centre d’excellence technologie Paul Biya, pour la validation ou du moins la présentation de mon travail effectué durant ces 3 derniers mois en vue de l’obtention du DITI.</a:t>
            </a:r>
          </a:p>
          <a:p>
            <a:endParaRPr lang="fr-FR" dirty="0"/>
          </a:p>
        </p:txBody>
      </p:sp>
      <p:sp>
        <p:nvSpPr>
          <p:cNvPr id="4" name="Espace réservé du numéro de diapositive 3"/>
          <p:cNvSpPr>
            <a:spLocks noGrp="1"/>
          </p:cNvSpPr>
          <p:nvPr>
            <p:ph type="sldNum" sz="quarter" idx="10"/>
          </p:nvPr>
        </p:nvSpPr>
        <p:spPr/>
        <p:txBody>
          <a:bodyPr/>
          <a:lstStyle/>
          <a:p>
            <a:fld id="{68C7BD0B-8A1B-4129-ABB3-6A35941DBCA2}" type="slidenum">
              <a:rPr lang="fr-FR" smtClean="0"/>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C7BD0B-8A1B-4129-ABB3-6A35941DBCA2}" type="slidenum">
              <a:rPr lang="fr-FR" smtClean="0"/>
              <a:t>5</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C7BD0B-8A1B-4129-ABB3-6A35941DBCA2}" type="slidenum">
              <a:rPr lang="fr-FR" smtClean="0"/>
              <a:t>6</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are five consequences resulting from the issues in the current attendance and disciplinary management system at AICS-Cameroon:</a:t>
            </a:r>
          </a:p>
          <a:p>
            <a:endParaRPr lang="en-US" dirty="0"/>
          </a:p>
          <a:p>
            <a:r>
              <a:rPr lang="en-US" dirty="0"/>
              <a:t>1. **Inaccurate Attendance Records**:</a:t>
            </a:r>
          </a:p>
          <a:p>
            <a:r>
              <a:rPr lang="en-US" dirty="0"/>
              <a:t>   - **Consequence**: Favoritism by class delegates can lead to inflated attendance records for absent students. This undermines the accuracy of attendance data and can affect academic and disciplinary evaluations.</a:t>
            </a:r>
          </a:p>
          <a:p>
            <a:endParaRPr lang="en-US" dirty="0"/>
          </a:p>
          <a:p>
            <a:r>
              <a:rPr lang="en-US" dirty="0"/>
              <a:t>2. **Delayed Identification of Truancy**:</a:t>
            </a:r>
          </a:p>
          <a:p>
            <a:r>
              <a:rPr lang="en-US" dirty="0"/>
              <a:t>   - **Consequence**: Weekly attendance data is only updated and posted after a month, leading to a significant delay in identifying and addressing chronic absenteeism. Students can continue to skip classes without immediate consequences.</a:t>
            </a:r>
          </a:p>
          <a:p>
            <a:endParaRPr lang="en-US" dirty="0"/>
          </a:p>
          <a:p>
            <a:r>
              <a:rPr lang="en-US" dirty="0"/>
              <a:t>3. **Inconsistent Exam Integrity**:</a:t>
            </a:r>
          </a:p>
          <a:p>
            <a:r>
              <a:rPr lang="en-US" dirty="0"/>
              <a:t>   - **Consequence**: The lack of robust identity verification during exams may lead to academic dishonesty, such as students having others write exams on their behalf. This compromises the fairness and credibility of the examination process.</a:t>
            </a:r>
          </a:p>
          <a:p>
            <a:endParaRPr lang="en-US" dirty="0"/>
          </a:p>
          <a:p>
            <a:r>
              <a:rPr lang="en-US" dirty="0"/>
              <a:t>4. **Ineffective Disciplinary Communication**:</a:t>
            </a:r>
          </a:p>
          <a:p>
            <a:r>
              <a:rPr lang="en-US" dirty="0"/>
              <a:t>   - **Consequence**: Students often inform their parents about disciplinary actions rather than the school administration. This can result in poor communication and delayed responses from parents, potentially exacerbating behavioral issues.</a:t>
            </a:r>
          </a:p>
          <a:p>
            <a:endParaRPr lang="en-US" dirty="0"/>
          </a:p>
          <a:p>
            <a:r>
              <a:rPr lang="en-US" dirty="0"/>
              <a:t>5. **Lack of Real-Time Parental Insight**:</a:t>
            </a:r>
          </a:p>
          <a:p>
            <a:r>
              <a:rPr lang="en-US" dirty="0"/>
              <a:t>   - **Consequence**: Parents only receive attendance and fee status information at the end of the academic year, which prevents them from taking timely action to address their child's academic and behavioral issues. </a:t>
            </a:r>
            <a:r>
              <a:rPr lang="en-US"/>
              <a:t>This lack of real-time updates can lead to increased student failures and unresolved issues.</a:t>
            </a:r>
            <a:endParaRPr lang="fr-FR" dirty="0"/>
          </a:p>
        </p:txBody>
      </p:sp>
      <p:sp>
        <p:nvSpPr>
          <p:cNvPr id="4" name="Espace réservé du numéro de diapositive 3"/>
          <p:cNvSpPr>
            <a:spLocks noGrp="1"/>
          </p:cNvSpPr>
          <p:nvPr>
            <p:ph type="sldNum" sz="quarter" idx="10"/>
          </p:nvPr>
        </p:nvSpPr>
        <p:spPr/>
        <p:txBody>
          <a:bodyPr/>
          <a:lstStyle/>
          <a:p>
            <a:fld id="{68C7BD0B-8A1B-4129-ABB3-6A35941DBCA2}" type="slidenum">
              <a:rPr lang="fr-FR" smtClean="0"/>
              <a:t>7</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C7BD0B-8A1B-4129-ABB3-6A35941DBCA2}" type="slidenum">
              <a:rPr lang="fr-FR" smtClean="0"/>
              <a:t>8</a:t>
            </a:fld>
            <a:endParaRPr lang="fr-FR"/>
          </a:p>
        </p:txBody>
      </p:sp>
    </p:spTree>
    <p:extLst>
      <p:ext uri="{BB962C8B-B14F-4D97-AF65-F5344CB8AC3E}">
        <p14:creationId xmlns:p14="http://schemas.microsoft.com/office/powerpoint/2010/main" val="2111637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are five short points on the advantages of a face recognition system for attendance:</a:t>
            </a:r>
          </a:p>
          <a:p>
            <a:endParaRPr lang="en-US" dirty="0"/>
          </a:p>
          <a:p>
            <a:r>
              <a:rPr lang="en-US" dirty="0"/>
              <a:t>1. **Improved Accuracy and Reliability**: Face recognition systems offer a more accurate and reliable method of tracking attendance compared to traditional manual sign-in or card-based systems. They can precisely identify individuals and eliminate the possibility of proxy attendance or buddy punching.</a:t>
            </a:r>
          </a:p>
          <a:p>
            <a:endParaRPr lang="en-US" dirty="0"/>
          </a:p>
          <a:p>
            <a:r>
              <a:rPr lang="en-US" dirty="0"/>
              <a:t>2. **Increased Efficiency and Time Savings**: Automated face recognition eliminates the need for manual attendance tracking, streamlining the process and reducing the time spent on administrative tasks. This can lead to significant time savings and increased productivity.</a:t>
            </a:r>
          </a:p>
          <a:p>
            <a:endParaRPr lang="en-US" dirty="0"/>
          </a:p>
          <a:p>
            <a:r>
              <a:rPr lang="en-US" dirty="0"/>
              <a:t>3. **Enhanced Security and Fraud Prevention**: Face recognition systems can help prevent attendance-related fraud, as they can accurately identify individuals and prevent unauthorized access or proxy attendance.</a:t>
            </a:r>
          </a:p>
          <a:p>
            <a:endParaRPr lang="en-US" dirty="0"/>
          </a:p>
          <a:p>
            <a:r>
              <a:rPr lang="en-US" dirty="0"/>
              <a:t>4. **Scalability and Flexibility**: Face recognition systems can be easily scaled to handle large numbers of employees or students, making them suitable for organizations of various sizes. They can also be integrated with other systems, such as HR or payroll, for seamless data management.</a:t>
            </a:r>
          </a:p>
          <a:p>
            <a:endParaRPr lang="en-US" dirty="0"/>
          </a:p>
          <a:p>
            <a:r>
              <a:rPr lang="en-US" dirty="0"/>
              <a:t>5. **Improved Attendance Monitoring and Analysis**: Face recognition systems can provide detailed attendance data, allowing organizations to monitor and analyze attendance patterns, identify trends, and make informed decisions about workforce management or academic performance.</a:t>
            </a:r>
          </a:p>
        </p:txBody>
      </p:sp>
      <p:sp>
        <p:nvSpPr>
          <p:cNvPr id="4" name="Espace réservé du numéro de diapositive 3"/>
          <p:cNvSpPr>
            <a:spLocks noGrp="1"/>
          </p:cNvSpPr>
          <p:nvPr>
            <p:ph type="sldNum" sz="quarter" idx="10"/>
          </p:nvPr>
        </p:nvSpPr>
        <p:spPr/>
        <p:txBody>
          <a:bodyPr/>
          <a:lstStyle/>
          <a:p>
            <a:fld id="{68C7BD0B-8A1B-4129-ABB3-6A35941DBCA2}" type="slidenum">
              <a:rPr lang="fr-FR" smtClean="0"/>
              <a:t>12</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C7BD0B-8A1B-4129-ABB3-6A35941DBCA2}" type="slidenum">
              <a:rPr lang="fr-FR" smtClean="0"/>
              <a:t>13</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C7BD0B-8A1B-4129-ABB3-6A35941DBCA2}" type="slidenum">
              <a:rPr lang="fr-FR" smtClean="0"/>
              <a:t>14</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8C7BD0B-8A1B-4129-ABB3-6A35941DBCA2}" type="slidenum">
              <a:rPr lang="fr-FR" smtClean="0"/>
              <a:t>19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a:p>
        </p:txBody>
      </p:sp>
      <p:sp>
        <p:nvSpPr>
          <p:cNvPr id="4" name="Espace réservé de la date 3"/>
          <p:cNvSpPr>
            <a:spLocks noGrp="1"/>
          </p:cNvSpPr>
          <p:nvPr>
            <p:ph type="dt" sz="half" idx="10"/>
          </p:nvPr>
        </p:nvSpPr>
        <p:spPr/>
        <p:txBody>
          <a:bodyPr/>
          <a:lstStyle/>
          <a:p>
            <a:fld id="{DD20C865-55A8-4A88-9866-40C75D31755D}" type="datetimeFigureOut">
              <a:rPr lang="en-US" smtClean="0"/>
              <a:t>8/11/2024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51D24E0-8C08-4D06-BACC-08DBC40F22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DD20C865-55A8-4A88-9866-40C75D31755D}" type="datetimeFigureOut">
              <a:rPr lang="en-US" smtClean="0"/>
              <a:t>8/11/2024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51D24E0-8C08-4D06-BACC-08DBC40F22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DD20C865-55A8-4A88-9866-40C75D31755D}" type="datetimeFigureOut">
              <a:rPr lang="en-US" smtClean="0"/>
              <a:t>8/11/2024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51D24E0-8C08-4D06-BACC-08DBC40F22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DD20C865-55A8-4A88-9866-40C75D31755D}" type="datetimeFigureOut">
              <a:rPr lang="en-US" smtClean="0"/>
              <a:t>8/11/2024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51D24E0-8C08-4D06-BACC-08DBC40F22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DD20C865-55A8-4A88-9866-40C75D31755D}" type="datetimeFigureOut">
              <a:rPr lang="en-US" smtClean="0"/>
              <a:t>8/11/2024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51D24E0-8C08-4D06-BACC-08DBC40F22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fld id="{DD20C865-55A8-4A88-9866-40C75D31755D}" type="datetimeFigureOut">
              <a:rPr lang="en-US" smtClean="0"/>
              <a:t>8/11/2024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51D24E0-8C08-4D06-BACC-08DBC40F22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fld id="{DD20C865-55A8-4A88-9866-40C75D31755D}" type="datetimeFigureOut">
              <a:rPr lang="en-US" smtClean="0"/>
              <a:t>8/11/2024</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951D24E0-8C08-4D06-BACC-08DBC40F22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DD20C865-55A8-4A88-9866-40C75D31755D}" type="datetimeFigureOut">
              <a:rPr lang="en-US" smtClean="0"/>
              <a:t>8/11/2024</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951D24E0-8C08-4D06-BACC-08DBC40F22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D20C865-55A8-4A88-9866-40C75D31755D}" type="datetimeFigureOut">
              <a:rPr lang="en-US" smtClean="0"/>
              <a:t>8/11/2024</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951D24E0-8C08-4D06-BACC-08DBC40F22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DD20C865-55A8-4A88-9866-40C75D31755D}" type="datetimeFigureOut">
              <a:rPr lang="en-US" smtClean="0"/>
              <a:t>8/11/2024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51D24E0-8C08-4D06-BACC-08DBC40F22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DD20C865-55A8-4A88-9866-40C75D31755D}" type="datetimeFigureOut">
              <a:rPr lang="en-US" smtClean="0"/>
              <a:t>8/11/2024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51D24E0-8C08-4D06-BACC-08DBC40F22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0C865-55A8-4A88-9866-40C75D31755D}" type="datetimeFigureOut">
              <a:rPr lang="en-US" smtClean="0"/>
              <a:t>8/11/2024</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D24E0-8C08-4D06-BACC-08DBC40F22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slide" Target="slide3.xml"/><Relationship Id="rId12"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jpeg"/><Relationship Id="rId4" Type="http://schemas.openxmlformats.org/officeDocument/2006/relationships/slide" Target="slide4.xml"/><Relationship Id="rId9" Type="http://schemas.openxmlformats.org/officeDocument/2006/relationships/image" Target="../media/image5.jpeg"/><Relationship Id="rId1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xml"/><Relationship Id="rId5" Type="http://schemas.openxmlformats.org/officeDocument/2006/relationships/image" Target="../media/image39.jpe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4.png"/><Relationship Id="rId7" Type="http://schemas.openxmlformats.org/officeDocument/2006/relationships/image" Target="../media/image21.png"/><Relationship Id="rId12"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50.png"/><Relationship Id="rId5" Type="http://schemas.openxmlformats.org/officeDocument/2006/relationships/image" Target="../media/image46.jpeg"/><Relationship Id="rId10" Type="http://schemas.openxmlformats.org/officeDocument/2006/relationships/image" Target="../media/image49.png"/><Relationship Id="rId4" Type="http://schemas.openxmlformats.org/officeDocument/2006/relationships/image" Target="../media/image45.emf"/><Relationship Id="rId9" Type="http://schemas.openxmlformats.org/officeDocument/2006/relationships/image" Target="../media/image48.jpe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3.svg"/></Relationships>
</file>

<file path=ppt/slides/_rels/slide1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jpeg"/><Relationship Id="rId7" Type="http://schemas.openxmlformats.org/officeDocument/2006/relationships/image" Target="../media/image6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6.jpeg"/><Relationship Id="rId4" Type="http://schemas.openxmlformats.org/officeDocument/2006/relationships/image" Target="../media/image60.jpeg"/><Relationship Id="rId9" Type="http://schemas.openxmlformats.org/officeDocument/2006/relationships/image" Target="../media/image65.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5.emf"/><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8.jpe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jpeg"/><Relationship Id="rId2" Type="http://schemas.openxmlformats.org/officeDocument/2006/relationships/image" Target="../media/image19.GIF"/><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7.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4.emf"/><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7" name="Image 6">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375041">
            <a:off x="7632945" y="442814"/>
            <a:ext cx="5115751" cy="3499341"/>
          </a:xfrm>
          <a:prstGeom prst="rect">
            <a:avLst/>
          </a:prstGeom>
        </p:spPr>
      </p:pic>
      <p:pic>
        <p:nvPicPr>
          <p:cNvPr id="8" name="Image 7">
            <a:hlinkClick r:id="" action="ppaction://hlinkshowjump?jump=nextslide" highlightClick="1"/>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7866" y="459722"/>
            <a:ext cx="4730822" cy="3312368"/>
          </a:xfrm>
          <a:prstGeom prst="rect">
            <a:avLst/>
          </a:prstGeom>
        </p:spPr>
      </p:pic>
      <p:pic>
        <p:nvPicPr>
          <p:cNvPr id="9" name="Imag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529447">
            <a:off x="-443315" y="795291"/>
            <a:ext cx="5829300" cy="3886200"/>
          </a:xfrm>
          <a:prstGeom prst="rect">
            <a:avLst/>
          </a:prstGeom>
        </p:spPr>
      </p:pic>
      <p:sp>
        <p:nvSpPr>
          <p:cNvPr id="17" name="Rectangle 16"/>
          <p:cNvSpPr/>
          <p:nvPr/>
        </p:nvSpPr>
        <p:spPr>
          <a:xfrm>
            <a:off x="5487799" y="2674109"/>
            <a:ext cx="1573615" cy="2608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bliqueBottomRight"/>
              <a:lightRig rig="threePt" dir="t"/>
            </a:scene3d>
          </a:bodyPr>
          <a:lstStyle/>
          <a:p>
            <a:pPr algn="ctr"/>
            <a:r>
              <a:rPr lang="en-US" sz="1000" b="1" dirty="0">
                <a:solidFill>
                  <a:schemeClr val="tx1"/>
                </a:solidFill>
              </a:rPr>
              <a:t>FACE TRACK</a:t>
            </a:r>
          </a:p>
        </p:txBody>
      </p:sp>
      <p:pic>
        <p:nvPicPr>
          <p:cNvPr id="59" name="Image 58">
            <a:hlinkClick r:id="rId7"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5163656">
            <a:off x="1440887" y="2027504"/>
            <a:ext cx="2060895" cy="1421775"/>
          </a:xfrm>
          <a:prstGeom prst="rect">
            <a:avLst/>
          </a:prstGeom>
        </p:spPr>
      </p:pic>
      <p:sp>
        <p:nvSpPr>
          <p:cNvPr id="60" name="Rectangle 59"/>
          <p:cNvSpPr/>
          <p:nvPr/>
        </p:nvSpPr>
        <p:spPr>
          <a:xfrm>
            <a:off x="2257241" y="3535379"/>
            <a:ext cx="8957929" cy="140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070C0"/>
                </a:solidFill>
              </a:rPr>
              <a:t>WELCOME TO MY PROJECT VALIDATION </a:t>
            </a:r>
          </a:p>
        </p:txBody>
      </p:sp>
      <p:sp>
        <p:nvSpPr>
          <p:cNvPr id="5" name="Ellipse 4"/>
          <p:cNvSpPr/>
          <p:nvPr/>
        </p:nvSpPr>
        <p:spPr>
          <a:xfrm>
            <a:off x="11790310" y="6449877"/>
            <a:ext cx="371924" cy="371924"/>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pic>
        <p:nvPicPr>
          <p:cNvPr id="1028" name="Picture 4" descr="11 Free face recognition apps for Android &amp; iOS | Free apps for Android ...">
            <a:extLst>
              <a:ext uri="{FF2B5EF4-FFF2-40B4-BE49-F238E27FC236}">
                <a16:creationId xmlns:a16="http://schemas.microsoft.com/office/drawing/2014/main" id="{CCD943CF-152B-48E4-B2F0-8C1A3103255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473224" y="1147798"/>
            <a:ext cx="1422494" cy="14224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DD072BF3-4F1C-4F7F-9E2B-812F96059B60}"/>
                  </a:ext>
                </a:extLst>
              </p:cNvPr>
              <p:cNvGraphicFramePr>
                <a:graphicFrameLocks noChangeAspect="1"/>
              </p:cNvGraphicFramePr>
              <p:nvPr>
                <p:extLst>
                  <p:ext uri="{D42A27DB-BD31-4B8C-83A1-F6EECF244321}">
                    <p14:modId xmlns:p14="http://schemas.microsoft.com/office/powerpoint/2010/main" val="4176097558"/>
                  </p:ext>
                </p:extLst>
              </p:nvPr>
            </p:nvGraphicFramePr>
            <p:xfrm rot="17724735">
              <a:off x="8983849" y="1637871"/>
              <a:ext cx="2229090" cy="1616192"/>
            </p:xfrm>
            <a:graphic>
              <a:graphicData uri="http://schemas.microsoft.com/office/powerpoint/2016/slidezoom">
                <pslz:sldZm>
                  <pslz:sldZmObj sldId="274" cId="0">
                    <pslz:zmPr id="{E06D9229-4E4B-4522-BEB2-D18D3C66DD47}" returnToParent="0" transitionDur="1000">
                      <p166:blipFill xmlns:p166="http://schemas.microsoft.com/office/powerpoint/2016/6/main">
                        <a:blip r:embed="rId11"/>
                        <a:stretch>
                          <a:fillRect/>
                        </a:stretch>
                      </p166:blipFill>
                      <p166:spPr xmlns:p166="http://schemas.microsoft.com/office/powerpoint/2016/6/main">
                        <a:xfrm rot="17724735">
                          <a:off x="0" y="0"/>
                          <a:ext cx="2229090" cy="1616192"/>
                        </a:xfrm>
                        <a:prstGeom prst="rect">
                          <a:avLst/>
                        </a:prstGeom>
                        <a:ln w="3175">
                          <a:solidFill>
                            <a:prstClr val="ltGray"/>
                          </a:solidFill>
                        </a:ln>
                      </p166:spPr>
                    </pslz:zmPr>
                  </pslz:sldZmObj>
                </pslz:sldZm>
              </a:graphicData>
            </a:graphic>
          </p:graphicFrame>
        </mc:Choice>
        <mc:Fallback>
          <p:pic>
            <p:nvPicPr>
              <p:cNvPr id="3" name="Slide Zoom 2">
                <a:hlinkClick r:id="rId12" action="ppaction://hlinksldjump"/>
                <a:extLst>
                  <a:ext uri="{FF2B5EF4-FFF2-40B4-BE49-F238E27FC236}">
                    <a16:creationId xmlns:a16="http://schemas.microsoft.com/office/drawing/2014/main" id="{DD072BF3-4F1C-4F7F-9E2B-812F96059B60}"/>
                  </a:ext>
                </a:extLst>
              </p:cNvPr>
              <p:cNvPicPr>
                <a:picLocks noGrp="1" noRot="1" noChangeAspect="1" noMove="1" noResize="1" noEditPoints="1" noAdjustHandles="1" noChangeArrowheads="1" noChangeShapeType="1"/>
              </p:cNvPicPr>
              <p:nvPr/>
            </p:nvPicPr>
            <p:blipFill>
              <a:blip r:embed="rId11"/>
              <a:stretch>
                <a:fillRect/>
              </a:stretch>
            </p:blipFill>
            <p:spPr>
              <a:xfrm rot="17724735">
                <a:off x="8983849" y="1637871"/>
                <a:ext cx="2229090" cy="1616192"/>
              </a:xfrm>
              <a:prstGeom prst="rect">
                <a:avLst/>
              </a:prstGeom>
              <a:ln w="3175">
                <a:solidFill>
                  <a:prstClr val="ltGray"/>
                </a:solidFill>
              </a:ln>
            </p:spPr>
          </p:pic>
        </mc:Fallback>
      </mc:AlternateContent>
      <p:pic>
        <p:nvPicPr>
          <p:cNvPr id="13" name="Picture 12">
            <a:extLst>
              <a:ext uri="{FF2B5EF4-FFF2-40B4-BE49-F238E27FC236}">
                <a16:creationId xmlns:a16="http://schemas.microsoft.com/office/drawing/2014/main" id="{A04B2EBD-69EF-40DB-A2AE-DA77F792771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60674" y="4449099"/>
            <a:ext cx="3447594" cy="23903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7292975" y="1659188"/>
            <a:ext cx="2170540" cy="554577"/>
            <a:chOff x="7067800" y="1323249"/>
            <a:chExt cx="2170540" cy="554577"/>
          </a:xfrm>
        </p:grpSpPr>
        <p:sp>
          <p:nvSpPr>
            <p:cNvPr id="17" name="Flèche droite 16"/>
            <p:cNvSpPr/>
            <p:nvPr/>
          </p:nvSpPr>
          <p:spPr>
            <a:xfrm rot="12482531">
              <a:off x="7067800" y="1568056"/>
              <a:ext cx="1811251" cy="309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èche droite 17"/>
            <p:cNvSpPr/>
            <p:nvPr/>
          </p:nvSpPr>
          <p:spPr>
            <a:xfrm rot="1582360">
              <a:off x="7427089" y="1323249"/>
              <a:ext cx="1811251" cy="309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4797865" y="2144602"/>
            <a:ext cx="2318240" cy="376745"/>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tx1"/>
                </a:solidFill>
              </a:rPr>
              <a:t>From a simple click</a:t>
            </a:r>
          </a:p>
        </p:txBody>
      </p:sp>
      <p:pic>
        <p:nvPicPr>
          <p:cNvPr id="11266" name="Picture 2" descr="Image result for camera de surveillance">
            <a:extLst>
              <a:ext uri="{FF2B5EF4-FFF2-40B4-BE49-F238E27FC236}">
                <a16:creationId xmlns:a16="http://schemas.microsoft.com/office/drawing/2014/main" id="{51E100BA-4D30-4660-8640-78E808FBE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0851" y="239026"/>
            <a:ext cx="2172268" cy="1811337"/>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E059ED52-B242-487B-83E8-7F1841EB72DC}"/>
              </a:ext>
            </a:extLst>
          </p:cNvPr>
          <p:cNvGrpSpPr/>
          <p:nvPr/>
        </p:nvGrpSpPr>
        <p:grpSpPr>
          <a:xfrm>
            <a:off x="30928" y="2612819"/>
            <a:ext cx="5962650" cy="3971925"/>
            <a:chOff x="30928" y="2612819"/>
            <a:chExt cx="5962650" cy="3971925"/>
          </a:xfrm>
        </p:grpSpPr>
        <p:pic>
          <p:nvPicPr>
            <p:cNvPr id="11268" name="Picture 4" descr="Illustration de concept d'ordinateur de bureau">
              <a:extLst>
                <a:ext uri="{FF2B5EF4-FFF2-40B4-BE49-F238E27FC236}">
                  <a16:creationId xmlns:a16="http://schemas.microsoft.com/office/drawing/2014/main" id="{5E5DDBDE-B9D5-48A7-8EF4-8B9B51359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8" y="2612819"/>
              <a:ext cx="5962650" cy="39719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D80BBBF8-4EE5-4BC6-A8FD-B14F80DE66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2498" y="3586268"/>
              <a:ext cx="2451702" cy="1423445"/>
            </a:xfrm>
            <a:prstGeom prst="rect">
              <a:avLst/>
            </a:prstGeom>
          </p:spPr>
        </p:pic>
      </p:grpSp>
      <p:pic>
        <p:nvPicPr>
          <p:cNvPr id="11270" name="Picture 6" descr="Groupe d'étude du peuple africain">
            <a:extLst>
              <a:ext uri="{FF2B5EF4-FFF2-40B4-BE49-F238E27FC236}">
                <a16:creationId xmlns:a16="http://schemas.microsoft.com/office/drawing/2014/main" id="{6AF6DA0E-2C1E-43C6-9315-76BBC39301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2975" y="2892259"/>
            <a:ext cx="4220564" cy="2811462"/>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5052CC59-B602-49DF-8008-FFF103BBEFCC}"/>
              </a:ext>
            </a:extLst>
          </p:cNvPr>
          <p:cNvGrpSpPr/>
          <p:nvPr/>
        </p:nvGrpSpPr>
        <p:grpSpPr>
          <a:xfrm rot="7308392">
            <a:off x="2452679" y="1576563"/>
            <a:ext cx="2170540" cy="554577"/>
            <a:chOff x="7067800" y="1323249"/>
            <a:chExt cx="2170540" cy="554577"/>
          </a:xfrm>
        </p:grpSpPr>
        <p:sp>
          <p:nvSpPr>
            <p:cNvPr id="22" name="Flèche droite 16">
              <a:extLst>
                <a:ext uri="{FF2B5EF4-FFF2-40B4-BE49-F238E27FC236}">
                  <a16:creationId xmlns:a16="http://schemas.microsoft.com/office/drawing/2014/main" id="{64583FCC-6148-4688-A068-1B86AF787A84}"/>
                </a:ext>
              </a:extLst>
            </p:cNvPr>
            <p:cNvSpPr/>
            <p:nvPr/>
          </p:nvSpPr>
          <p:spPr>
            <a:xfrm rot="12482531">
              <a:off x="7067800" y="1568056"/>
              <a:ext cx="1811251" cy="309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èche droite 17">
              <a:extLst>
                <a:ext uri="{FF2B5EF4-FFF2-40B4-BE49-F238E27FC236}">
                  <a16:creationId xmlns:a16="http://schemas.microsoft.com/office/drawing/2014/main" id="{5559BC32-F6A0-4D01-BCA9-8D9B2339BF41}"/>
                </a:ext>
              </a:extLst>
            </p:cNvPr>
            <p:cNvSpPr/>
            <p:nvPr/>
          </p:nvSpPr>
          <p:spPr>
            <a:xfrm rot="1582360">
              <a:off x="7427089" y="1323249"/>
              <a:ext cx="1811251" cy="309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wipe(down)">
                                      <p:cBhvr>
                                        <p:cTn id="23"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
          <p:cNvSpPr/>
          <p:nvPr/>
        </p:nvSpPr>
        <p:spPr>
          <a:xfrm>
            <a:off x="818473" y="52493"/>
            <a:ext cx="4482190" cy="692727"/>
          </a:xfrm>
          <a:prstGeom prst="roundRect">
            <a:avLst/>
          </a:prstGeom>
          <a:solidFill>
            <a:schemeClr val="accent1">
              <a:lumMod val="75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PROPOSED SOLUTION</a:t>
            </a:r>
          </a:p>
        </p:txBody>
      </p:sp>
      <p:sp>
        <p:nvSpPr>
          <p:cNvPr id="11" name="ZoneTexte 10"/>
          <p:cNvSpPr txBox="1"/>
          <p:nvPr/>
        </p:nvSpPr>
        <p:spPr>
          <a:xfrm>
            <a:off x="-88482" y="4189250"/>
            <a:ext cx="1940531" cy="400110"/>
          </a:xfrm>
          <a:prstGeom prst="rect">
            <a:avLst/>
          </a:prstGeom>
          <a:noFill/>
        </p:spPr>
        <p:txBody>
          <a:bodyPr wrap="none" rtlCol="0">
            <a:spAutoFit/>
          </a:bodyPr>
          <a:lstStyle/>
          <a:p>
            <a:r>
              <a:rPr lang="fr-FR" sz="2000" b="1" dirty="0">
                <a:solidFill>
                  <a:srgbClr val="FF0000"/>
                </a:solidFill>
              </a:rPr>
              <a:t> web application</a:t>
            </a:r>
          </a:p>
        </p:txBody>
      </p:sp>
      <p:cxnSp>
        <p:nvCxnSpPr>
          <p:cNvPr id="18" name="Straight Connector 122"/>
          <p:cNvCxnSpPr/>
          <p:nvPr/>
        </p:nvCxnSpPr>
        <p:spPr>
          <a:xfrm flipV="1">
            <a:off x="1513915" y="1842348"/>
            <a:ext cx="1095935" cy="81296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125"/>
          <p:cNvCxnSpPr>
            <a:endCxn id="32" idx="1"/>
          </p:cNvCxnSpPr>
          <p:nvPr/>
        </p:nvCxnSpPr>
        <p:spPr>
          <a:xfrm flipV="1">
            <a:off x="1662040" y="2725955"/>
            <a:ext cx="1314707" cy="40819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124"/>
          <p:cNvCxnSpPr>
            <a:endCxn id="33" idx="1"/>
          </p:cNvCxnSpPr>
          <p:nvPr/>
        </p:nvCxnSpPr>
        <p:spPr>
          <a:xfrm flipV="1">
            <a:off x="1670703" y="3182981"/>
            <a:ext cx="1356330" cy="28708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8" name="Straight Connector 122"/>
          <p:cNvCxnSpPr/>
          <p:nvPr/>
        </p:nvCxnSpPr>
        <p:spPr>
          <a:xfrm>
            <a:off x="1641275" y="3979158"/>
            <a:ext cx="1303126" cy="121379"/>
          </a:xfrm>
          <a:prstGeom prst="line">
            <a:avLst/>
          </a:prstGeom>
        </p:spPr>
        <p:style>
          <a:lnRef idx="3">
            <a:schemeClr val="accent4"/>
          </a:lnRef>
          <a:fillRef idx="0">
            <a:schemeClr val="accent4"/>
          </a:fillRef>
          <a:effectRef idx="2">
            <a:schemeClr val="accent4"/>
          </a:effectRef>
          <a:fontRef idx="minor">
            <a:schemeClr val="tx1"/>
          </a:fontRef>
        </p:style>
      </p:cxnSp>
      <p:sp>
        <p:nvSpPr>
          <p:cNvPr id="31" name="ZoneTexte 30"/>
          <p:cNvSpPr txBox="1"/>
          <p:nvPr/>
        </p:nvSpPr>
        <p:spPr>
          <a:xfrm>
            <a:off x="2609850" y="1593410"/>
            <a:ext cx="3448636" cy="400110"/>
          </a:xfrm>
          <a:prstGeom prst="rect">
            <a:avLst/>
          </a:prstGeom>
          <a:noFill/>
        </p:spPr>
        <p:txBody>
          <a:bodyPr wrap="none" rtlCol="0">
            <a:spAutoFit/>
          </a:bodyPr>
          <a:lstStyle/>
          <a:p>
            <a:r>
              <a:rPr lang="fr-FR" sz="2000" b="1" dirty="0"/>
              <a:t>Real Time Attendance </a:t>
            </a:r>
            <a:r>
              <a:rPr lang="fr-FR" sz="2000" b="1" dirty="0" err="1"/>
              <a:t>Tracking</a:t>
            </a:r>
            <a:endParaRPr lang="fr-FR" sz="2000" b="1" dirty="0"/>
          </a:p>
        </p:txBody>
      </p:sp>
      <p:sp>
        <p:nvSpPr>
          <p:cNvPr id="32" name="ZoneTexte 31"/>
          <p:cNvSpPr txBox="1"/>
          <p:nvPr/>
        </p:nvSpPr>
        <p:spPr>
          <a:xfrm>
            <a:off x="2976747" y="2525900"/>
            <a:ext cx="2486771" cy="400110"/>
          </a:xfrm>
          <a:prstGeom prst="rect">
            <a:avLst/>
          </a:prstGeom>
          <a:noFill/>
        </p:spPr>
        <p:txBody>
          <a:bodyPr wrap="none" rtlCol="0">
            <a:spAutoFit/>
          </a:bodyPr>
          <a:lstStyle/>
          <a:p>
            <a:r>
              <a:rPr lang="fr-FR" sz="2000" b="1" dirty="0" err="1"/>
              <a:t>Enhanced</a:t>
            </a:r>
            <a:r>
              <a:rPr lang="fr-FR" sz="2000" b="1" dirty="0"/>
              <a:t> </a:t>
            </a:r>
            <a:r>
              <a:rPr lang="fr-FR" sz="2000" b="1" dirty="0" err="1"/>
              <a:t>verification</a:t>
            </a:r>
            <a:endParaRPr lang="fr-FR" sz="2000" b="1" dirty="0"/>
          </a:p>
        </p:txBody>
      </p:sp>
      <p:sp>
        <p:nvSpPr>
          <p:cNvPr id="33" name="ZoneTexte 32"/>
          <p:cNvSpPr txBox="1"/>
          <p:nvPr/>
        </p:nvSpPr>
        <p:spPr>
          <a:xfrm>
            <a:off x="3027033" y="2982926"/>
            <a:ext cx="2463047" cy="400110"/>
          </a:xfrm>
          <a:prstGeom prst="rect">
            <a:avLst/>
          </a:prstGeom>
          <a:noFill/>
        </p:spPr>
        <p:txBody>
          <a:bodyPr wrap="none" rtlCol="0">
            <a:spAutoFit/>
          </a:bodyPr>
          <a:lstStyle/>
          <a:p>
            <a:r>
              <a:rPr lang="fr-FR" sz="2000" b="1" dirty="0"/>
              <a:t>Parental </a:t>
            </a:r>
            <a:r>
              <a:rPr lang="fr-FR" sz="2000" b="1" dirty="0" err="1"/>
              <a:t>Involvement</a:t>
            </a:r>
            <a:endParaRPr lang="fr-FR" sz="2000" b="1" dirty="0"/>
          </a:p>
        </p:txBody>
      </p:sp>
      <p:sp>
        <p:nvSpPr>
          <p:cNvPr id="34" name="ZoneTexte 33"/>
          <p:cNvSpPr txBox="1"/>
          <p:nvPr/>
        </p:nvSpPr>
        <p:spPr>
          <a:xfrm>
            <a:off x="3014143" y="3443184"/>
            <a:ext cx="2821151" cy="400110"/>
          </a:xfrm>
          <a:prstGeom prst="rect">
            <a:avLst/>
          </a:prstGeom>
          <a:noFill/>
        </p:spPr>
        <p:txBody>
          <a:bodyPr wrap="square" rtlCol="0">
            <a:spAutoFit/>
          </a:bodyPr>
          <a:lstStyle/>
          <a:p>
            <a:r>
              <a:rPr lang="fr-FR" sz="2000" b="1" dirty="0" err="1"/>
              <a:t>Remote</a:t>
            </a:r>
            <a:r>
              <a:rPr lang="fr-FR" sz="2000" b="1" dirty="0"/>
              <a:t> </a:t>
            </a:r>
            <a:r>
              <a:rPr lang="fr-FR" sz="2000" b="1" dirty="0" err="1"/>
              <a:t>troubleshooting</a:t>
            </a:r>
            <a:endParaRPr lang="fr-FR" sz="2000" b="1" dirty="0"/>
          </a:p>
        </p:txBody>
      </p:sp>
      <p:sp>
        <p:nvSpPr>
          <p:cNvPr id="19" name="Ellipse 18"/>
          <p:cNvSpPr/>
          <p:nvPr/>
        </p:nvSpPr>
        <p:spPr>
          <a:xfrm>
            <a:off x="11648661" y="6467061"/>
            <a:ext cx="513574" cy="354740"/>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11</a:t>
            </a:r>
          </a:p>
        </p:txBody>
      </p:sp>
      <p:sp>
        <p:nvSpPr>
          <p:cNvPr id="20" name="Freeform 42"/>
          <p:cNvSpPr/>
          <p:nvPr/>
        </p:nvSpPr>
        <p:spPr>
          <a:xfrm rot="19845976" flipH="1" flipV="1">
            <a:off x="-590907" y="5693820"/>
            <a:ext cx="1285087" cy="1422273"/>
          </a:xfrm>
          <a:custGeom>
            <a:avLst/>
            <a:gdLst>
              <a:gd name="connsiteX0" fmla="*/ 4827014 w 4827014"/>
              <a:gd name="connsiteY0" fmla="*/ 1290950 h 3332957"/>
              <a:gd name="connsiteX1" fmla="*/ 2997951 w 4827014"/>
              <a:gd name="connsiteY1" fmla="*/ 267308 h 3332957"/>
              <a:gd name="connsiteX2" fmla="*/ 2984275 w 4827014"/>
              <a:gd name="connsiteY2" fmla="*/ 272750 h 3332957"/>
              <a:gd name="connsiteX3" fmla="*/ 2763294 w 4827014"/>
              <a:gd name="connsiteY3" fmla="*/ 369318 h 3332957"/>
              <a:gd name="connsiteX4" fmla="*/ 2620015 w 4827014"/>
              <a:gd name="connsiteY4" fmla="*/ 401676 h 3332957"/>
              <a:gd name="connsiteX5" fmla="*/ 1703630 w 4827014"/>
              <a:gd name="connsiteY5" fmla="*/ 125286 h 3332957"/>
              <a:gd name="connsiteX6" fmla="*/ 806648 w 4827014"/>
              <a:gd name="connsiteY6" fmla="*/ 68660 h 3332957"/>
              <a:gd name="connsiteX7" fmla="*/ 60407 w 4827014"/>
              <a:gd name="connsiteY7" fmla="*/ 845248 h 3332957"/>
              <a:gd name="connsiteX8" fmla="*/ 170850 w 4827014"/>
              <a:gd name="connsiteY8" fmla="*/ 2038445 h 3332957"/>
              <a:gd name="connsiteX9" fmla="*/ 1021566 w 4827014"/>
              <a:gd name="connsiteY9" fmla="*/ 2860873 h 3332957"/>
              <a:gd name="connsiteX10" fmla="*/ 2230477 w 4827014"/>
              <a:gd name="connsiteY10" fmla="*/ 3211417 h 3332957"/>
              <a:gd name="connsiteX11" fmla="*/ 3324468 w 4827014"/>
              <a:gd name="connsiteY11" fmla="*/ 3332758 h 3332957"/>
              <a:gd name="connsiteX12" fmla="*/ 3600834 w 4827014"/>
              <a:gd name="connsiteY12" fmla="*/ 3317233 h 3332957"/>
              <a:gd name="connsiteX13" fmla="*/ 3701921 w 4827014"/>
              <a:gd name="connsiteY13" fmla="*/ 3301287 h 333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27014" h="3332957">
                <a:moveTo>
                  <a:pt x="4827014" y="1290950"/>
                </a:moveTo>
                <a:lnTo>
                  <a:pt x="2997951" y="267308"/>
                </a:lnTo>
                <a:lnTo>
                  <a:pt x="2984275" y="272750"/>
                </a:lnTo>
                <a:cubicBezTo>
                  <a:pt x="2910024" y="304096"/>
                  <a:pt x="2836426" y="336623"/>
                  <a:pt x="2763294" y="369318"/>
                </a:cubicBezTo>
                <a:cubicBezTo>
                  <a:pt x="2718520" y="389541"/>
                  <a:pt x="2669268" y="400327"/>
                  <a:pt x="2620015" y="401676"/>
                </a:cubicBezTo>
                <a:cubicBezTo>
                  <a:pt x="2294654" y="425944"/>
                  <a:pt x="1993172" y="262807"/>
                  <a:pt x="1703630" y="125286"/>
                </a:cubicBezTo>
                <a:cubicBezTo>
                  <a:pt x="1414089" y="-12236"/>
                  <a:pt x="1108130" y="-44593"/>
                  <a:pt x="806648" y="68660"/>
                </a:cubicBezTo>
                <a:cubicBezTo>
                  <a:pt x="476810" y="192698"/>
                  <a:pt x="148463" y="533803"/>
                  <a:pt x="60407" y="845248"/>
                </a:cubicBezTo>
                <a:cubicBezTo>
                  <a:pt x="-57499" y="1263203"/>
                  <a:pt x="6678" y="1632623"/>
                  <a:pt x="170850" y="2038445"/>
                </a:cubicBezTo>
                <a:cubicBezTo>
                  <a:pt x="315621" y="2398426"/>
                  <a:pt x="646953" y="2680209"/>
                  <a:pt x="1021566" y="2860873"/>
                </a:cubicBezTo>
                <a:cubicBezTo>
                  <a:pt x="1396179" y="3041538"/>
                  <a:pt x="1814074" y="3134567"/>
                  <a:pt x="2230477" y="3211417"/>
                </a:cubicBezTo>
                <a:cubicBezTo>
                  <a:pt x="2591658" y="3278829"/>
                  <a:pt x="2955824" y="3336804"/>
                  <a:pt x="3324468" y="3332758"/>
                </a:cubicBezTo>
                <a:cubicBezTo>
                  <a:pt x="3416629" y="3331747"/>
                  <a:pt x="3509069" y="3326776"/>
                  <a:pt x="3600834" y="3317233"/>
                </a:cubicBezTo>
                <a:lnTo>
                  <a:pt x="3701921" y="3301287"/>
                </a:lnTo>
                <a:close/>
              </a:path>
            </a:pathLst>
          </a:cu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cxnSp>
        <p:nvCxnSpPr>
          <p:cNvPr id="24" name="Straight Connector 125"/>
          <p:cNvCxnSpPr>
            <a:endCxn id="27" idx="1"/>
          </p:cNvCxnSpPr>
          <p:nvPr/>
        </p:nvCxnSpPr>
        <p:spPr>
          <a:xfrm flipV="1">
            <a:off x="1643418" y="2281178"/>
            <a:ext cx="1366482" cy="612816"/>
          </a:xfrm>
          <a:prstGeom prst="line">
            <a:avLst/>
          </a:prstGeom>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3009900" y="2081123"/>
            <a:ext cx="1937069" cy="400110"/>
          </a:xfrm>
          <a:prstGeom prst="rect">
            <a:avLst/>
          </a:prstGeom>
          <a:noFill/>
        </p:spPr>
        <p:txBody>
          <a:bodyPr wrap="none" rtlCol="0">
            <a:spAutoFit/>
          </a:bodyPr>
          <a:lstStyle/>
          <a:p>
            <a:r>
              <a:rPr lang="fr-FR" sz="2000" b="1" dirty="0"/>
              <a:t>Regular Updates</a:t>
            </a:r>
          </a:p>
        </p:txBody>
      </p:sp>
      <p:cxnSp>
        <p:nvCxnSpPr>
          <p:cNvPr id="12" name="Connecteur en arc 11"/>
          <p:cNvCxnSpPr/>
          <p:nvPr/>
        </p:nvCxnSpPr>
        <p:spPr>
          <a:xfrm rot="5400000" flipH="1" flipV="1">
            <a:off x="2749243" y="1770458"/>
            <a:ext cx="5586559" cy="2664979"/>
          </a:xfrm>
          <a:prstGeom prst="curvedConnector3">
            <a:avLst>
              <a:gd name="adj1" fmla="val 28006"/>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2986858" y="3901937"/>
            <a:ext cx="2821151" cy="707886"/>
          </a:xfrm>
          <a:prstGeom prst="rect">
            <a:avLst/>
          </a:prstGeom>
          <a:noFill/>
        </p:spPr>
        <p:txBody>
          <a:bodyPr wrap="square" rtlCol="0">
            <a:spAutoFit/>
          </a:bodyPr>
          <a:lstStyle/>
          <a:p>
            <a:r>
              <a:rPr lang="fr-FR" sz="2000" b="1" dirty="0"/>
              <a:t>Digital Attendance System</a:t>
            </a:r>
          </a:p>
        </p:txBody>
      </p:sp>
      <p:cxnSp>
        <p:nvCxnSpPr>
          <p:cNvPr id="45" name="Straight Connector 122"/>
          <p:cNvCxnSpPr>
            <a:endCxn id="34" idx="1"/>
          </p:cNvCxnSpPr>
          <p:nvPr/>
        </p:nvCxnSpPr>
        <p:spPr>
          <a:xfrm flipV="1">
            <a:off x="1641275" y="3643239"/>
            <a:ext cx="1372868" cy="1377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196" name="Picture 4">
            <a:extLst>
              <a:ext uri="{FF2B5EF4-FFF2-40B4-BE49-F238E27FC236}">
                <a16:creationId xmlns:a16="http://schemas.microsoft.com/office/drawing/2014/main" id="{65CC78C1-1523-4660-BB41-DE1AF9D5C7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1694" y="5347196"/>
            <a:ext cx="1828700" cy="18287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F9DEBBAF-CA36-47B8-BFD9-246301F53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72" y="2726819"/>
            <a:ext cx="2055225" cy="147587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521CB207-FA98-428B-995E-0E32A6AEDFF3}"/>
              </a:ext>
            </a:extLst>
          </p:cNvPr>
          <p:cNvPicPr>
            <a:picLocks noChangeAspect="1"/>
          </p:cNvPicPr>
          <p:nvPr/>
        </p:nvPicPr>
        <p:blipFill>
          <a:blip r:embed="rId4"/>
          <a:stretch>
            <a:fillRect/>
          </a:stretch>
        </p:blipFill>
        <p:spPr>
          <a:xfrm>
            <a:off x="108277" y="2929454"/>
            <a:ext cx="1372868" cy="831645"/>
          </a:xfrm>
          <a:prstGeom prst="rect">
            <a:avLst/>
          </a:prstGeom>
        </p:spPr>
      </p:pic>
      <p:pic>
        <p:nvPicPr>
          <p:cNvPr id="8200" name="Picture 8" descr="solution Icône">
            <a:extLst>
              <a:ext uri="{FF2B5EF4-FFF2-40B4-BE49-F238E27FC236}">
                <a16:creationId xmlns:a16="http://schemas.microsoft.com/office/drawing/2014/main" id="{6064F98B-C40D-43B0-A039-A17A190FE6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6348" y="1939175"/>
            <a:ext cx="2887722" cy="2887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1000"/>
                                        <p:tgtEl>
                                          <p:spTgt spid="32"/>
                                        </p:tgtEl>
                                      </p:cBhvr>
                                    </p:animEffect>
                                    <p:anim calcmode="lin" valueType="num">
                                      <p:cBhvr>
                                        <p:cTn id="19" dur="1000" fill="hold"/>
                                        <p:tgtEl>
                                          <p:spTgt spid="32"/>
                                        </p:tgtEl>
                                        <p:attrNameLst>
                                          <p:attrName>ppt_x</p:attrName>
                                        </p:attrNameLst>
                                      </p:cBhvr>
                                      <p:tavLst>
                                        <p:tav tm="0">
                                          <p:val>
                                            <p:strVal val="#ppt_x"/>
                                          </p:val>
                                        </p:tav>
                                        <p:tav tm="100000">
                                          <p:val>
                                            <p:strVal val="#ppt_x"/>
                                          </p:val>
                                        </p:tav>
                                      </p:tavLst>
                                    </p:anim>
                                    <p:anim calcmode="lin" valueType="num">
                                      <p:cBhvr>
                                        <p:cTn id="2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27"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à coins arrondis 10"/>
          <p:cNvSpPr/>
          <p:nvPr/>
        </p:nvSpPr>
        <p:spPr>
          <a:xfrm>
            <a:off x="3763617" y="543339"/>
            <a:ext cx="7558412" cy="724018"/>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Advantages of  Face Track</a:t>
            </a:r>
          </a:p>
        </p:txBody>
      </p:sp>
      <p:sp>
        <p:nvSpPr>
          <p:cNvPr id="12" name="Freeform 42"/>
          <p:cNvSpPr/>
          <p:nvPr/>
        </p:nvSpPr>
        <p:spPr>
          <a:xfrm rot="19845976" flipH="1" flipV="1">
            <a:off x="-682824" y="5341367"/>
            <a:ext cx="1610499" cy="1713833"/>
          </a:xfrm>
          <a:custGeom>
            <a:avLst/>
            <a:gdLst>
              <a:gd name="connsiteX0" fmla="*/ 4827014 w 4827014"/>
              <a:gd name="connsiteY0" fmla="*/ 1290950 h 3332957"/>
              <a:gd name="connsiteX1" fmla="*/ 2997951 w 4827014"/>
              <a:gd name="connsiteY1" fmla="*/ 267308 h 3332957"/>
              <a:gd name="connsiteX2" fmla="*/ 2984275 w 4827014"/>
              <a:gd name="connsiteY2" fmla="*/ 272750 h 3332957"/>
              <a:gd name="connsiteX3" fmla="*/ 2763294 w 4827014"/>
              <a:gd name="connsiteY3" fmla="*/ 369318 h 3332957"/>
              <a:gd name="connsiteX4" fmla="*/ 2620015 w 4827014"/>
              <a:gd name="connsiteY4" fmla="*/ 401676 h 3332957"/>
              <a:gd name="connsiteX5" fmla="*/ 1703630 w 4827014"/>
              <a:gd name="connsiteY5" fmla="*/ 125286 h 3332957"/>
              <a:gd name="connsiteX6" fmla="*/ 806648 w 4827014"/>
              <a:gd name="connsiteY6" fmla="*/ 68660 h 3332957"/>
              <a:gd name="connsiteX7" fmla="*/ 60407 w 4827014"/>
              <a:gd name="connsiteY7" fmla="*/ 845248 h 3332957"/>
              <a:gd name="connsiteX8" fmla="*/ 170850 w 4827014"/>
              <a:gd name="connsiteY8" fmla="*/ 2038445 h 3332957"/>
              <a:gd name="connsiteX9" fmla="*/ 1021566 w 4827014"/>
              <a:gd name="connsiteY9" fmla="*/ 2860873 h 3332957"/>
              <a:gd name="connsiteX10" fmla="*/ 2230477 w 4827014"/>
              <a:gd name="connsiteY10" fmla="*/ 3211417 h 3332957"/>
              <a:gd name="connsiteX11" fmla="*/ 3324468 w 4827014"/>
              <a:gd name="connsiteY11" fmla="*/ 3332758 h 3332957"/>
              <a:gd name="connsiteX12" fmla="*/ 3600834 w 4827014"/>
              <a:gd name="connsiteY12" fmla="*/ 3317233 h 3332957"/>
              <a:gd name="connsiteX13" fmla="*/ 3701921 w 4827014"/>
              <a:gd name="connsiteY13" fmla="*/ 3301287 h 333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27014" h="3332957">
                <a:moveTo>
                  <a:pt x="4827014" y="1290950"/>
                </a:moveTo>
                <a:lnTo>
                  <a:pt x="2997951" y="267308"/>
                </a:lnTo>
                <a:lnTo>
                  <a:pt x="2984275" y="272750"/>
                </a:lnTo>
                <a:cubicBezTo>
                  <a:pt x="2910024" y="304096"/>
                  <a:pt x="2836426" y="336623"/>
                  <a:pt x="2763294" y="369318"/>
                </a:cubicBezTo>
                <a:cubicBezTo>
                  <a:pt x="2718520" y="389541"/>
                  <a:pt x="2669268" y="400327"/>
                  <a:pt x="2620015" y="401676"/>
                </a:cubicBezTo>
                <a:cubicBezTo>
                  <a:pt x="2294654" y="425944"/>
                  <a:pt x="1993172" y="262807"/>
                  <a:pt x="1703630" y="125286"/>
                </a:cubicBezTo>
                <a:cubicBezTo>
                  <a:pt x="1414089" y="-12236"/>
                  <a:pt x="1108130" y="-44593"/>
                  <a:pt x="806648" y="68660"/>
                </a:cubicBezTo>
                <a:cubicBezTo>
                  <a:pt x="476810" y="192698"/>
                  <a:pt x="148463" y="533803"/>
                  <a:pt x="60407" y="845248"/>
                </a:cubicBezTo>
                <a:cubicBezTo>
                  <a:pt x="-57499" y="1263203"/>
                  <a:pt x="6678" y="1632623"/>
                  <a:pt x="170850" y="2038445"/>
                </a:cubicBezTo>
                <a:cubicBezTo>
                  <a:pt x="315621" y="2398426"/>
                  <a:pt x="646953" y="2680209"/>
                  <a:pt x="1021566" y="2860873"/>
                </a:cubicBezTo>
                <a:cubicBezTo>
                  <a:pt x="1396179" y="3041538"/>
                  <a:pt x="1814074" y="3134567"/>
                  <a:pt x="2230477" y="3211417"/>
                </a:cubicBezTo>
                <a:cubicBezTo>
                  <a:pt x="2591658" y="3278829"/>
                  <a:pt x="2955824" y="3336804"/>
                  <a:pt x="3324468" y="3332758"/>
                </a:cubicBezTo>
                <a:cubicBezTo>
                  <a:pt x="3416629" y="3331747"/>
                  <a:pt x="3509069" y="3326776"/>
                  <a:pt x="3600834" y="3317233"/>
                </a:cubicBezTo>
                <a:lnTo>
                  <a:pt x="3701921" y="3301287"/>
                </a:lnTo>
                <a:close/>
              </a:path>
            </a:pathLst>
          </a:cu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3" name="Rectangle 12"/>
          <p:cNvSpPr/>
          <p:nvPr/>
        </p:nvSpPr>
        <p:spPr>
          <a:xfrm>
            <a:off x="4620331" y="1018"/>
            <a:ext cx="45719" cy="542321"/>
          </a:xfrm>
          <a:prstGeom prst="rect">
            <a:avLst/>
          </a:prstGeom>
          <a:solidFill>
            <a:schemeClr val="accent1">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288358" y="1018"/>
            <a:ext cx="45719" cy="542321"/>
          </a:xfrm>
          <a:prstGeom prst="rect">
            <a:avLst/>
          </a:prstGeom>
          <a:solidFill>
            <a:schemeClr val="accent1">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3775327" y="3134633"/>
            <a:ext cx="3641757" cy="1061428"/>
            <a:chOff x="3775327" y="3134633"/>
            <a:chExt cx="3641757" cy="1061428"/>
          </a:xfrm>
        </p:grpSpPr>
        <p:grpSp>
          <p:nvGrpSpPr>
            <p:cNvPr id="46" name="Groupe 45"/>
            <p:cNvGrpSpPr/>
            <p:nvPr/>
          </p:nvGrpSpPr>
          <p:grpSpPr>
            <a:xfrm>
              <a:off x="3775327" y="3134633"/>
              <a:ext cx="3641757" cy="1061428"/>
              <a:chOff x="3763617" y="1668520"/>
              <a:chExt cx="3641757" cy="1061428"/>
            </a:xfrm>
          </p:grpSpPr>
          <p:grpSp>
            <p:nvGrpSpPr>
              <p:cNvPr id="47" name="Groupe 46"/>
              <p:cNvGrpSpPr/>
              <p:nvPr/>
            </p:nvGrpSpPr>
            <p:grpSpPr>
              <a:xfrm>
                <a:off x="3763617" y="1668520"/>
                <a:ext cx="3641757" cy="1061428"/>
                <a:chOff x="3763617" y="1668520"/>
                <a:chExt cx="3641757" cy="1061428"/>
              </a:xfrm>
            </p:grpSpPr>
            <p:grpSp>
              <p:nvGrpSpPr>
                <p:cNvPr id="49" name="Groupe 48"/>
                <p:cNvGrpSpPr/>
                <p:nvPr/>
              </p:nvGrpSpPr>
              <p:grpSpPr>
                <a:xfrm>
                  <a:off x="3763617" y="1668520"/>
                  <a:ext cx="3641757" cy="1061428"/>
                  <a:chOff x="3763617" y="1668520"/>
                  <a:chExt cx="3641757" cy="1061428"/>
                </a:xfrm>
                <a:solidFill>
                  <a:srgbClr val="00B0F0"/>
                </a:solidFill>
              </p:grpSpPr>
              <p:sp>
                <p:nvSpPr>
                  <p:cNvPr id="51" name="Organigramme : Terminateur 50"/>
                  <p:cNvSpPr/>
                  <p:nvPr/>
                </p:nvSpPr>
                <p:spPr>
                  <a:xfrm>
                    <a:off x="3763617" y="1736034"/>
                    <a:ext cx="3641757" cy="887895"/>
                  </a:xfrm>
                  <a:prstGeom prst="flowChartTerminator">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TIME AND COST SAVING</a:t>
                    </a:r>
                  </a:p>
                </p:txBody>
              </p:sp>
              <p:sp>
                <p:nvSpPr>
                  <p:cNvPr id="52" name="Ellipse 51"/>
                  <p:cNvSpPr/>
                  <p:nvPr/>
                </p:nvSpPr>
                <p:spPr>
                  <a:xfrm>
                    <a:off x="3829879" y="1836181"/>
                    <a:ext cx="657931" cy="6817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732104" y="1668520"/>
                    <a:ext cx="673270" cy="1061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riangle rectangle 49"/>
                <p:cNvSpPr/>
                <p:nvPr/>
              </p:nvSpPr>
              <p:spPr>
                <a:xfrm rot="13795203">
                  <a:off x="6382343" y="1903533"/>
                  <a:ext cx="669231" cy="56497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Demi-cadre 47"/>
              <p:cNvSpPr/>
              <p:nvPr/>
            </p:nvSpPr>
            <p:spPr>
              <a:xfrm rot="8347044">
                <a:off x="6484964" y="1852843"/>
                <a:ext cx="617375" cy="698755"/>
              </a:xfrm>
              <a:prstGeom prst="halfFrame">
                <a:avLst>
                  <a:gd name="adj1" fmla="val 8358"/>
                  <a:gd name="adj2" fmla="val 7317"/>
                </a:avLst>
              </a:prstGeom>
              <a:solidFill>
                <a:schemeClr val="accent1">
                  <a:lumMod val="75000"/>
                </a:schemeClr>
              </a:solidFill>
              <a:ln>
                <a:solidFill>
                  <a:srgbClr val="971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79" name="Image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0217" y="3386498"/>
              <a:ext cx="545507" cy="545507"/>
            </a:xfrm>
            <a:prstGeom prst="rect">
              <a:avLst/>
            </a:prstGeom>
          </p:spPr>
        </p:pic>
      </p:grpSp>
      <p:sp>
        <p:nvSpPr>
          <p:cNvPr id="102" name="Ellipse 101"/>
          <p:cNvSpPr/>
          <p:nvPr/>
        </p:nvSpPr>
        <p:spPr>
          <a:xfrm>
            <a:off x="11648661" y="6467061"/>
            <a:ext cx="513574" cy="354740"/>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12</a:t>
            </a:r>
          </a:p>
        </p:txBody>
      </p:sp>
      <p:pic>
        <p:nvPicPr>
          <p:cNvPr id="6" name="Image 5"/>
          <p:cNvPicPr>
            <a:picLocks noChangeAspect="1"/>
          </p:cNvPicPr>
          <p:nvPr/>
        </p:nvPicPr>
        <p:blipFill>
          <a:blip r:embed="rId4"/>
          <a:stretch>
            <a:fillRect/>
          </a:stretch>
        </p:blipFill>
        <p:spPr>
          <a:xfrm>
            <a:off x="1430556" y="2950290"/>
            <a:ext cx="682099" cy="680668"/>
          </a:xfrm>
          <a:prstGeom prst="rect">
            <a:avLst/>
          </a:prstGeom>
        </p:spPr>
      </p:pic>
      <p:grpSp>
        <p:nvGrpSpPr>
          <p:cNvPr id="7" name="Group 6"/>
          <p:cNvGrpSpPr/>
          <p:nvPr/>
        </p:nvGrpSpPr>
        <p:grpSpPr>
          <a:xfrm>
            <a:off x="3763615" y="1722780"/>
            <a:ext cx="3641757" cy="1061428"/>
            <a:chOff x="3763615" y="1722780"/>
            <a:chExt cx="3641757" cy="1061428"/>
          </a:xfrm>
        </p:grpSpPr>
        <p:grpSp>
          <p:nvGrpSpPr>
            <p:cNvPr id="37" name="Groupe 36"/>
            <p:cNvGrpSpPr/>
            <p:nvPr/>
          </p:nvGrpSpPr>
          <p:grpSpPr>
            <a:xfrm>
              <a:off x="3763615" y="1722780"/>
              <a:ext cx="3641757" cy="1061428"/>
              <a:chOff x="3763618" y="1668520"/>
              <a:chExt cx="3641757" cy="1061428"/>
            </a:xfrm>
          </p:grpSpPr>
          <p:grpSp>
            <p:nvGrpSpPr>
              <p:cNvPr id="36" name="Groupe 35"/>
              <p:cNvGrpSpPr/>
              <p:nvPr/>
            </p:nvGrpSpPr>
            <p:grpSpPr>
              <a:xfrm>
                <a:off x="3763618" y="1668520"/>
                <a:ext cx="3641757" cy="1061428"/>
                <a:chOff x="3763618" y="1668520"/>
                <a:chExt cx="3641757" cy="1061428"/>
              </a:xfrm>
            </p:grpSpPr>
            <p:grpSp>
              <p:nvGrpSpPr>
                <p:cNvPr id="32" name="Groupe 31"/>
                <p:cNvGrpSpPr/>
                <p:nvPr/>
              </p:nvGrpSpPr>
              <p:grpSpPr>
                <a:xfrm>
                  <a:off x="3763618" y="1668520"/>
                  <a:ext cx="3641757" cy="1061428"/>
                  <a:chOff x="3763618" y="1668520"/>
                  <a:chExt cx="3641757" cy="1061428"/>
                </a:xfrm>
                <a:solidFill>
                  <a:srgbClr val="00B0F0"/>
                </a:solidFill>
              </p:grpSpPr>
              <p:sp>
                <p:nvSpPr>
                  <p:cNvPr id="25" name="Organigramme : Terminateur 24"/>
                  <p:cNvSpPr/>
                  <p:nvPr/>
                </p:nvSpPr>
                <p:spPr>
                  <a:xfrm>
                    <a:off x="3763618" y="1736034"/>
                    <a:ext cx="3641757" cy="887895"/>
                  </a:xfrm>
                  <a:prstGeom prst="flowChartTerminator">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ACCESSIBILITY</a:t>
                    </a:r>
                  </a:p>
                </p:txBody>
              </p:sp>
              <p:sp>
                <p:nvSpPr>
                  <p:cNvPr id="29" name="Ellipse 28"/>
                  <p:cNvSpPr/>
                  <p:nvPr/>
                </p:nvSpPr>
                <p:spPr>
                  <a:xfrm>
                    <a:off x="3829879" y="1836181"/>
                    <a:ext cx="657931" cy="6817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732104" y="1668520"/>
                    <a:ext cx="673270" cy="1061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riangle rectangle 29"/>
                <p:cNvSpPr/>
                <p:nvPr/>
              </p:nvSpPr>
              <p:spPr>
                <a:xfrm rot="13795203">
                  <a:off x="6382343" y="1903533"/>
                  <a:ext cx="669231" cy="56497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Demi-cadre 33"/>
              <p:cNvSpPr/>
              <p:nvPr/>
            </p:nvSpPr>
            <p:spPr>
              <a:xfrm rot="8347044">
                <a:off x="6484964" y="1852843"/>
                <a:ext cx="617375" cy="698755"/>
              </a:xfrm>
              <a:prstGeom prst="halfFrame">
                <a:avLst>
                  <a:gd name="adj1" fmla="val 8358"/>
                  <a:gd name="adj2" fmla="val 7317"/>
                </a:avLst>
              </a:prstGeom>
              <a:solidFill>
                <a:schemeClr val="accent1">
                  <a:lumMod val="75000"/>
                </a:schemeClr>
              </a:solidFill>
              <a:ln>
                <a:solidFill>
                  <a:srgbClr val="971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28" name="Picture 4" descr="Accessibility fill icon vector png isolated on white backgrou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1535" y="1999379"/>
              <a:ext cx="482139" cy="4821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8023670" y="1749285"/>
            <a:ext cx="3641757" cy="1061428"/>
            <a:chOff x="8023670" y="1749285"/>
            <a:chExt cx="3641757" cy="1061428"/>
          </a:xfrm>
        </p:grpSpPr>
        <p:grpSp>
          <p:nvGrpSpPr>
            <p:cNvPr id="38" name="Groupe 37"/>
            <p:cNvGrpSpPr/>
            <p:nvPr/>
          </p:nvGrpSpPr>
          <p:grpSpPr>
            <a:xfrm>
              <a:off x="8023670" y="1749285"/>
              <a:ext cx="3641757" cy="1061428"/>
              <a:chOff x="3763617" y="1668520"/>
              <a:chExt cx="3641757" cy="1061428"/>
            </a:xfrm>
          </p:grpSpPr>
          <p:grpSp>
            <p:nvGrpSpPr>
              <p:cNvPr id="39" name="Groupe 38"/>
              <p:cNvGrpSpPr/>
              <p:nvPr/>
            </p:nvGrpSpPr>
            <p:grpSpPr>
              <a:xfrm>
                <a:off x="3763617" y="1668520"/>
                <a:ext cx="3641757" cy="1061428"/>
                <a:chOff x="3763617" y="1668520"/>
                <a:chExt cx="3641757" cy="1061428"/>
              </a:xfrm>
            </p:grpSpPr>
            <p:grpSp>
              <p:nvGrpSpPr>
                <p:cNvPr id="41" name="Groupe 40"/>
                <p:cNvGrpSpPr/>
                <p:nvPr/>
              </p:nvGrpSpPr>
              <p:grpSpPr>
                <a:xfrm>
                  <a:off x="3763617" y="1668520"/>
                  <a:ext cx="3641757" cy="1061428"/>
                  <a:chOff x="3763617" y="1668520"/>
                  <a:chExt cx="3641757" cy="1061428"/>
                </a:xfrm>
                <a:solidFill>
                  <a:srgbClr val="00B0F0"/>
                </a:solidFill>
              </p:grpSpPr>
              <p:sp>
                <p:nvSpPr>
                  <p:cNvPr id="43" name="Organigramme : Terminateur 42"/>
                  <p:cNvSpPr/>
                  <p:nvPr/>
                </p:nvSpPr>
                <p:spPr>
                  <a:xfrm>
                    <a:off x="3763617" y="1736034"/>
                    <a:ext cx="3641757" cy="887895"/>
                  </a:xfrm>
                  <a:prstGeom prst="flowChartTerminator">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STATS </a:t>
                    </a:r>
                  </a:p>
                </p:txBody>
              </p:sp>
              <p:sp>
                <p:nvSpPr>
                  <p:cNvPr id="44" name="Ellipse 43"/>
                  <p:cNvSpPr/>
                  <p:nvPr/>
                </p:nvSpPr>
                <p:spPr>
                  <a:xfrm>
                    <a:off x="3829879" y="1836181"/>
                    <a:ext cx="657931" cy="6817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732104" y="1668520"/>
                    <a:ext cx="673270" cy="1061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riangle rectangle 41"/>
                <p:cNvSpPr/>
                <p:nvPr/>
              </p:nvSpPr>
              <p:spPr>
                <a:xfrm rot="13795203">
                  <a:off x="6382343" y="1903533"/>
                  <a:ext cx="669231" cy="56497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Demi-cadre 39"/>
              <p:cNvSpPr/>
              <p:nvPr/>
            </p:nvSpPr>
            <p:spPr>
              <a:xfrm rot="8347044">
                <a:off x="6484964" y="1852843"/>
                <a:ext cx="617375" cy="698755"/>
              </a:xfrm>
              <a:prstGeom prst="halfFrame">
                <a:avLst>
                  <a:gd name="adj1" fmla="val 8358"/>
                  <a:gd name="adj2" fmla="val 7317"/>
                </a:avLst>
              </a:prstGeom>
              <a:solidFill>
                <a:schemeClr val="accent1">
                  <a:lumMod val="75000"/>
                </a:schemeClr>
              </a:solidFill>
              <a:ln>
                <a:solidFill>
                  <a:srgbClr val="971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30" name="Picture 6" descr="Analytics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01947" y="2036577"/>
              <a:ext cx="444941" cy="444941"/>
            </a:xfrm>
            <a:prstGeom prst="rect">
              <a:avLst/>
            </a:prstGeom>
            <a:noFill/>
            <a:extLst>
              <a:ext uri="{909E8E84-426E-40DD-AFC4-6F175D3DCCD1}">
                <a14:hiddenFill xmlns:a14="http://schemas.microsoft.com/office/drawing/2010/main">
                  <a:solidFill>
                    <a:srgbClr val="FFFFFF"/>
                  </a:solidFill>
                </a14:hiddenFill>
              </a:ext>
            </a:extLst>
          </p:spPr>
        </p:pic>
      </p:grpSp>
      <p:pic>
        <p:nvPicPr>
          <p:cNvPr id="81" name="Picture 80">
            <a:extLst>
              <a:ext uri="{FF2B5EF4-FFF2-40B4-BE49-F238E27FC236}">
                <a16:creationId xmlns:a16="http://schemas.microsoft.com/office/drawing/2014/main" id="{FD37529F-E110-455D-8AE4-ECBF0D01D0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127" y="3730099"/>
            <a:ext cx="2742155" cy="1968727"/>
          </a:xfrm>
          <a:prstGeom prst="rect">
            <a:avLst/>
          </a:prstGeom>
        </p:spPr>
      </p:pic>
      <p:pic>
        <p:nvPicPr>
          <p:cNvPr id="18" name="Picture 17">
            <a:extLst>
              <a:ext uri="{FF2B5EF4-FFF2-40B4-BE49-F238E27FC236}">
                <a16:creationId xmlns:a16="http://schemas.microsoft.com/office/drawing/2014/main" id="{AF3EC5AD-B9E1-4F68-9F0E-ACAF36D432D5}"/>
              </a:ext>
            </a:extLst>
          </p:cNvPr>
          <p:cNvPicPr>
            <a:picLocks noChangeAspect="1"/>
          </p:cNvPicPr>
          <p:nvPr/>
        </p:nvPicPr>
        <p:blipFill>
          <a:blip r:embed="rId8"/>
          <a:stretch>
            <a:fillRect/>
          </a:stretch>
        </p:blipFill>
        <p:spPr>
          <a:xfrm>
            <a:off x="586671" y="4030603"/>
            <a:ext cx="1873757" cy="1135069"/>
          </a:xfrm>
          <a:prstGeom prst="rect">
            <a:avLst/>
          </a:prstGeom>
        </p:spPr>
      </p:pic>
      <p:pic>
        <p:nvPicPr>
          <p:cNvPr id="84" name="Picture 2" descr="Web Camera Clip Art">
            <a:extLst>
              <a:ext uri="{FF2B5EF4-FFF2-40B4-BE49-F238E27FC236}">
                <a16:creationId xmlns:a16="http://schemas.microsoft.com/office/drawing/2014/main" id="{A42631C3-7D8C-497A-91D8-A995AF90D4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257" y="645028"/>
            <a:ext cx="1714500" cy="171450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CCDAC7D0-67B5-4093-9CA7-406DE1878D4A}"/>
              </a:ext>
            </a:extLst>
          </p:cNvPr>
          <p:cNvGrpSpPr/>
          <p:nvPr/>
        </p:nvGrpSpPr>
        <p:grpSpPr>
          <a:xfrm>
            <a:off x="3581401" y="4569332"/>
            <a:ext cx="3823972" cy="1061428"/>
            <a:chOff x="3581401" y="4569332"/>
            <a:chExt cx="3823972" cy="1061428"/>
          </a:xfrm>
        </p:grpSpPr>
        <p:grpSp>
          <p:nvGrpSpPr>
            <p:cNvPr id="62" name="Groupe 61"/>
            <p:cNvGrpSpPr/>
            <p:nvPr/>
          </p:nvGrpSpPr>
          <p:grpSpPr>
            <a:xfrm>
              <a:off x="3581401" y="4569332"/>
              <a:ext cx="3823972" cy="1061428"/>
              <a:chOff x="3581403" y="1668520"/>
              <a:chExt cx="3823972" cy="1061428"/>
            </a:xfrm>
          </p:grpSpPr>
          <p:grpSp>
            <p:nvGrpSpPr>
              <p:cNvPr id="63" name="Groupe 62"/>
              <p:cNvGrpSpPr/>
              <p:nvPr/>
            </p:nvGrpSpPr>
            <p:grpSpPr>
              <a:xfrm>
                <a:off x="3581403" y="1668520"/>
                <a:ext cx="3823972" cy="1061428"/>
                <a:chOff x="3581403" y="1668520"/>
                <a:chExt cx="3823972" cy="1061428"/>
              </a:xfrm>
            </p:grpSpPr>
            <p:grpSp>
              <p:nvGrpSpPr>
                <p:cNvPr id="65" name="Groupe 64"/>
                <p:cNvGrpSpPr/>
                <p:nvPr/>
              </p:nvGrpSpPr>
              <p:grpSpPr>
                <a:xfrm>
                  <a:off x="3581403" y="1668520"/>
                  <a:ext cx="3823972" cy="1061428"/>
                  <a:chOff x="3581403" y="1668520"/>
                  <a:chExt cx="3823972" cy="1061428"/>
                </a:xfrm>
                <a:solidFill>
                  <a:srgbClr val="00B0F0"/>
                </a:solidFill>
              </p:grpSpPr>
              <p:sp>
                <p:nvSpPr>
                  <p:cNvPr id="67" name="Organigramme : Terminateur 66"/>
                  <p:cNvSpPr/>
                  <p:nvPr/>
                </p:nvSpPr>
                <p:spPr>
                  <a:xfrm>
                    <a:off x="3581403" y="1736034"/>
                    <a:ext cx="3823972" cy="887895"/>
                  </a:xfrm>
                  <a:prstGeom prst="flowChartTerminator">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bg1"/>
                        </a:solidFill>
                        <a:effectLst/>
                        <a:latin typeface="-apple-system"/>
                      </a:rPr>
                      <a:t>   Scalability and Flexibility</a:t>
                    </a:r>
                    <a:endParaRPr lang="en-US" dirty="0">
                      <a:solidFill>
                        <a:schemeClr val="bg1"/>
                      </a:solidFill>
                    </a:endParaRPr>
                  </a:p>
                </p:txBody>
              </p:sp>
              <p:sp>
                <p:nvSpPr>
                  <p:cNvPr id="68" name="Ellipse 67"/>
                  <p:cNvSpPr/>
                  <p:nvPr/>
                </p:nvSpPr>
                <p:spPr>
                  <a:xfrm>
                    <a:off x="3694901" y="1841769"/>
                    <a:ext cx="657931" cy="6817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732104" y="1668520"/>
                    <a:ext cx="673270" cy="1061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riangle rectangle 65"/>
                <p:cNvSpPr/>
                <p:nvPr/>
              </p:nvSpPr>
              <p:spPr>
                <a:xfrm rot="13795203">
                  <a:off x="6382343" y="1903533"/>
                  <a:ext cx="669231" cy="56497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Demi-cadre 63"/>
              <p:cNvSpPr/>
              <p:nvPr/>
            </p:nvSpPr>
            <p:spPr>
              <a:xfrm rot="8347044">
                <a:off x="6484964" y="1852843"/>
                <a:ext cx="617375" cy="698755"/>
              </a:xfrm>
              <a:prstGeom prst="halfFrame">
                <a:avLst>
                  <a:gd name="adj1" fmla="val 8358"/>
                  <a:gd name="adj2" fmla="val 7317"/>
                </a:avLst>
              </a:prstGeom>
              <a:solidFill>
                <a:schemeClr val="accent1">
                  <a:lumMod val="75000"/>
                </a:schemeClr>
              </a:solidFill>
              <a:ln>
                <a:solidFill>
                  <a:srgbClr val="971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2290" name="Picture 2" descr="prise de décision Icône">
              <a:extLst>
                <a:ext uri="{FF2B5EF4-FFF2-40B4-BE49-F238E27FC236}">
                  <a16:creationId xmlns:a16="http://schemas.microsoft.com/office/drawing/2014/main" id="{D3587D39-8456-4F4F-8546-CCD1312F6F6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698029" y="4764753"/>
              <a:ext cx="621869" cy="6218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18554B9F-CAEF-4CE7-96D2-9224B1FC1FF4}"/>
              </a:ext>
            </a:extLst>
          </p:cNvPr>
          <p:cNvGrpSpPr/>
          <p:nvPr/>
        </p:nvGrpSpPr>
        <p:grpSpPr>
          <a:xfrm>
            <a:off x="7667926" y="3010979"/>
            <a:ext cx="4389918" cy="1061428"/>
            <a:chOff x="7667926" y="3010979"/>
            <a:chExt cx="4389918" cy="1061428"/>
          </a:xfrm>
        </p:grpSpPr>
        <p:grpSp>
          <p:nvGrpSpPr>
            <p:cNvPr id="54" name="Groupe 53"/>
            <p:cNvGrpSpPr/>
            <p:nvPr/>
          </p:nvGrpSpPr>
          <p:grpSpPr>
            <a:xfrm>
              <a:off x="7667926" y="3010979"/>
              <a:ext cx="4389918" cy="1061428"/>
              <a:chOff x="3406124" y="1668520"/>
              <a:chExt cx="3999251" cy="1061428"/>
            </a:xfrm>
          </p:grpSpPr>
          <p:grpSp>
            <p:nvGrpSpPr>
              <p:cNvPr id="55" name="Groupe 54"/>
              <p:cNvGrpSpPr/>
              <p:nvPr/>
            </p:nvGrpSpPr>
            <p:grpSpPr>
              <a:xfrm>
                <a:off x="3406124" y="1668520"/>
                <a:ext cx="3999251" cy="1061428"/>
                <a:chOff x="3406124" y="1668520"/>
                <a:chExt cx="3999251" cy="1061428"/>
              </a:xfrm>
            </p:grpSpPr>
            <p:grpSp>
              <p:nvGrpSpPr>
                <p:cNvPr id="57" name="Groupe 56"/>
                <p:cNvGrpSpPr/>
                <p:nvPr/>
              </p:nvGrpSpPr>
              <p:grpSpPr>
                <a:xfrm>
                  <a:off x="3406124" y="1668520"/>
                  <a:ext cx="3999251" cy="1061428"/>
                  <a:chOff x="3406124" y="1668520"/>
                  <a:chExt cx="3999251" cy="1061428"/>
                </a:xfrm>
                <a:solidFill>
                  <a:srgbClr val="00B0F0"/>
                </a:solidFill>
              </p:grpSpPr>
              <p:sp>
                <p:nvSpPr>
                  <p:cNvPr id="59" name="Organigramme : Terminateur 58"/>
                  <p:cNvSpPr/>
                  <p:nvPr/>
                </p:nvSpPr>
                <p:spPr>
                  <a:xfrm>
                    <a:off x="3406124" y="1746397"/>
                    <a:ext cx="3999251" cy="857973"/>
                  </a:xfrm>
                  <a:prstGeom prst="flowChartTerminator">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bg1"/>
                        </a:solidFill>
                        <a:effectLst/>
                        <a:latin typeface="+mj-lt"/>
                      </a:rPr>
                      <a:t>Enhanced Security and Fraud Prevention</a:t>
                    </a:r>
                    <a:endParaRPr lang="en-US" sz="1400" dirty="0">
                      <a:solidFill>
                        <a:schemeClr val="bg1"/>
                      </a:solidFill>
                      <a:latin typeface="+mj-lt"/>
                    </a:endParaRPr>
                  </a:p>
                </p:txBody>
              </p:sp>
              <p:sp>
                <p:nvSpPr>
                  <p:cNvPr id="60" name="Ellipse 59"/>
                  <p:cNvSpPr/>
                  <p:nvPr/>
                </p:nvSpPr>
                <p:spPr>
                  <a:xfrm>
                    <a:off x="3461609" y="1819016"/>
                    <a:ext cx="657931" cy="6817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a:off x="6732104" y="1668520"/>
                    <a:ext cx="673270" cy="1061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riangle rectangle 57"/>
                <p:cNvSpPr/>
                <p:nvPr/>
              </p:nvSpPr>
              <p:spPr>
                <a:xfrm rot="13795203">
                  <a:off x="6432836" y="1944302"/>
                  <a:ext cx="676731" cy="630408"/>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Demi-cadre 55"/>
              <p:cNvSpPr/>
              <p:nvPr/>
            </p:nvSpPr>
            <p:spPr>
              <a:xfrm rot="8347044">
                <a:off x="6484964" y="1852843"/>
                <a:ext cx="617375" cy="698755"/>
              </a:xfrm>
              <a:prstGeom prst="halfFrame">
                <a:avLst>
                  <a:gd name="adj1" fmla="val 8358"/>
                  <a:gd name="adj2" fmla="val 7317"/>
                </a:avLst>
              </a:prstGeom>
              <a:solidFill>
                <a:schemeClr val="accent1">
                  <a:lumMod val="75000"/>
                </a:schemeClr>
              </a:solidFill>
              <a:ln>
                <a:solidFill>
                  <a:srgbClr val="971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2292" name="Picture 4" descr="récupération Icône">
              <a:extLst>
                <a:ext uri="{FF2B5EF4-FFF2-40B4-BE49-F238E27FC236}">
                  <a16:creationId xmlns:a16="http://schemas.microsoft.com/office/drawing/2014/main" id="{165145D0-34D4-414C-8A79-98319E94FAF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47971" y="3170137"/>
              <a:ext cx="626332" cy="6263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432E9811-4E19-480E-B3CF-F548DB7EF4A3}"/>
              </a:ext>
            </a:extLst>
          </p:cNvPr>
          <p:cNvGrpSpPr/>
          <p:nvPr/>
        </p:nvGrpSpPr>
        <p:grpSpPr>
          <a:xfrm>
            <a:off x="7522163" y="4480351"/>
            <a:ext cx="4759412" cy="1061428"/>
            <a:chOff x="7522163" y="4480351"/>
            <a:chExt cx="4759412" cy="1061428"/>
          </a:xfrm>
        </p:grpSpPr>
        <p:grpSp>
          <p:nvGrpSpPr>
            <p:cNvPr id="70" name="Groupe 69"/>
            <p:cNvGrpSpPr/>
            <p:nvPr/>
          </p:nvGrpSpPr>
          <p:grpSpPr>
            <a:xfrm>
              <a:off x="7522163" y="4480351"/>
              <a:ext cx="4759412" cy="1061428"/>
              <a:chOff x="3379601" y="1668520"/>
              <a:chExt cx="4025773" cy="1061428"/>
            </a:xfrm>
          </p:grpSpPr>
          <p:grpSp>
            <p:nvGrpSpPr>
              <p:cNvPr id="71" name="Groupe 70"/>
              <p:cNvGrpSpPr/>
              <p:nvPr/>
            </p:nvGrpSpPr>
            <p:grpSpPr>
              <a:xfrm>
                <a:off x="3379601" y="1668520"/>
                <a:ext cx="4025773" cy="1061428"/>
                <a:chOff x="3379601" y="1668520"/>
                <a:chExt cx="4025773" cy="1061428"/>
              </a:xfrm>
            </p:grpSpPr>
            <p:grpSp>
              <p:nvGrpSpPr>
                <p:cNvPr id="73" name="Groupe 72"/>
                <p:cNvGrpSpPr/>
                <p:nvPr/>
              </p:nvGrpSpPr>
              <p:grpSpPr>
                <a:xfrm>
                  <a:off x="3379601" y="1668520"/>
                  <a:ext cx="4025773" cy="1061428"/>
                  <a:chOff x="3379601" y="1668520"/>
                  <a:chExt cx="4025773" cy="1061428"/>
                </a:xfrm>
                <a:solidFill>
                  <a:srgbClr val="00B0F0"/>
                </a:solidFill>
              </p:grpSpPr>
              <p:sp>
                <p:nvSpPr>
                  <p:cNvPr id="75" name="Organigramme : Terminateur 74"/>
                  <p:cNvSpPr/>
                  <p:nvPr/>
                </p:nvSpPr>
                <p:spPr>
                  <a:xfrm>
                    <a:off x="3379601" y="1722505"/>
                    <a:ext cx="3854640" cy="887895"/>
                  </a:xfrm>
                  <a:prstGeom prst="flowChartTerminator">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bg1"/>
                        </a:solidFill>
                        <a:effectLst/>
                        <a:latin typeface="+mj-lt"/>
                      </a:rPr>
                      <a:t>Improved Accuracy and Reliability</a:t>
                    </a:r>
                    <a:endParaRPr lang="en-US" dirty="0">
                      <a:solidFill>
                        <a:schemeClr val="bg1"/>
                      </a:solidFill>
                      <a:latin typeface="+mj-lt"/>
                    </a:endParaRPr>
                  </a:p>
                </p:txBody>
              </p:sp>
              <p:sp>
                <p:nvSpPr>
                  <p:cNvPr id="76" name="Ellipse 75"/>
                  <p:cNvSpPr/>
                  <p:nvPr/>
                </p:nvSpPr>
                <p:spPr>
                  <a:xfrm>
                    <a:off x="3409498" y="1825586"/>
                    <a:ext cx="598435" cy="6817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6732104" y="1668520"/>
                    <a:ext cx="673270" cy="1061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riangle rectangle 73"/>
                <p:cNvSpPr/>
                <p:nvPr/>
              </p:nvSpPr>
              <p:spPr>
                <a:xfrm rot="13795203">
                  <a:off x="6382343" y="1903533"/>
                  <a:ext cx="669231" cy="56497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Demi-cadre 71"/>
              <p:cNvSpPr/>
              <p:nvPr/>
            </p:nvSpPr>
            <p:spPr>
              <a:xfrm rot="8347044">
                <a:off x="6484964" y="1852843"/>
                <a:ext cx="617375" cy="698755"/>
              </a:xfrm>
              <a:prstGeom prst="halfFrame">
                <a:avLst>
                  <a:gd name="adj1" fmla="val 8358"/>
                  <a:gd name="adj2" fmla="val 7317"/>
                </a:avLst>
              </a:prstGeom>
              <a:solidFill>
                <a:schemeClr val="accent1">
                  <a:lumMod val="75000"/>
                </a:schemeClr>
              </a:solidFill>
              <a:ln>
                <a:solidFill>
                  <a:srgbClr val="971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2294" name="Picture 6" descr="fiabilité Icône">
              <a:extLst>
                <a:ext uri="{FF2B5EF4-FFF2-40B4-BE49-F238E27FC236}">
                  <a16:creationId xmlns:a16="http://schemas.microsoft.com/office/drawing/2014/main" id="{E63D2D03-876A-4DCE-BF77-F55DA09FB1B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13039" y="4664265"/>
              <a:ext cx="600913" cy="60091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e 30"/>
          <p:cNvGrpSpPr/>
          <p:nvPr/>
        </p:nvGrpSpPr>
        <p:grpSpPr>
          <a:xfrm flipH="1">
            <a:off x="4998388" y="3349622"/>
            <a:ext cx="416986" cy="427066"/>
            <a:chOff x="4395884" y="1321728"/>
            <a:chExt cx="3706715" cy="3796316"/>
          </a:xfrm>
        </p:grpSpPr>
        <p:sp>
          <p:nvSpPr>
            <p:cNvPr id="32" name="Ellipse 31"/>
            <p:cNvSpPr/>
            <p:nvPr/>
          </p:nvSpPr>
          <p:spPr>
            <a:xfrm>
              <a:off x="4395884" y="1321728"/>
              <a:ext cx="3706715" cy="3796316"/>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Ellipse 32"/>
            <p:cNvSpPr/>
            <p:nvPr/>
          </p:nvSpPr>
          <p:spPr>
            <a:xfrm>
              <a:off x="4548284" y="1486828"/>
              <a:ext cx="3371963" cy="3453472"/>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e 33"/>
          <p:cNvGrpSpPr/>
          <p:nvPr/>
        </p:nvGrpSpPr>
        <p:grpSpPr>
          <a:xfrm flipH="1">
            <a:off x="5583124" y="3755348"/>
            <a:ext cx="1084268" cy="1110479"/>
            <a:chOff x="4395884" y="1321728"/>
            <a:chExt cx="3706715" cy="3796316"/>
          </a:xfrm>
        </p:grpSpPr>
        <p:sp>
          <p:nvSpPr>
            <p:cNvPr id="35" name="Ellipse 34"/>
            <p:cNvSpPr/>
            <p:nvPr/>
          </p:nvSpPr>
          <p:spPr>
            <a:xfrm>
              <a:off x="4395884" y="1321728"/>
              <a:ext cx="3706715" cy="3796316"/>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Ellipse 35"/>
            <p:cNvSpPr/>
            <p:nvPr/>
          </p:nvSpPr>
          <p:spPr>
            <a:xfrm>
              <a:off x="4548284" y="1486828"/>
              <a:ext cx="3371963" cy="3453472"/>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e 36"/>
          <p:cNvGrpSpPr/>
          <p:nvPr/>
        </p:nvGrpSpPr>
        <p:grpSpPr>
          <a:xfrm flipH="1">
            <a:off x="6761348" y="4300585"/>
            <a:ext cx="1482539" cy="1518378"/>
            <a:chOff x="4395884" y="1321728"/>
            <a:chExt cx="3706715" cy="3796316"/>
          </a:xfrm>
        </p:grpSpPr>
        <p:sp>
          <p:nvSpPr>
            <p:cNvPr id="38" name="Ellipse 37"/>
            <p:cNvSpPr/>
            <p:nvPr/>
          </p:nvSpPr>
          <p:spPr>
            <a:xfrm>
              <a:off x="4395884" y="1321728"/>
              <a:ext cx="3706715" cy="3796316"/>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Ellipse 38"/>
            <p:cNvSpPr/>
            <p:nvPr/>
          </p:nvSpPr>
          <p:spPr>
            <a:xfrm>
              <a:off x="4548284" y="1486828"/>
              <a:ext cx="3371963" cy="3453472"/>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Rounded Corners 1"/>
          <p:cNvSpPr/>
          <p:nvPr/>
        </p:nvSpPr>
        <p:spPr>
          <a:xfrm>
            <a:off x="6324600" y="0"/>
            <a:ext cx="5867400" cy="402772"/>
          </a:xfrm>
          <a:prstGeom prst="roundRect">
            <a:avLst>
              <a:gd name="adj" fmla="val 32456"/>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latin typeface="Rockwell" panose="02060603020205020403" pitchFamily="18" charset="0"/>
              </a:rPr>
              <a:t>Approach:UML</a:t>
            </a:r>
            <a:r>
              <a:rPr lang="fr-FR" dirty="0">
                <a:latin typeface="Rockwell" panose="02060603020205020403" pitchFamily="18" charset="0"/>
              </a:rPr>
              <a:t>(</a:t>
            </a:r>
            <a:r>
              <a:rPr lang="en-US" dirty="0">
                <a:latin typeface="Rockwell" panose="02060603020205020403" pitchFamily="18" charset="0"/>
              </a:rPr>
              <a:t>Unified Modeling Language)</a:t>
            </a:r>
          </a:p>
        </p:txBody>
      </p:sp>
      <p:grpSp>
        <p:nvGrpSpPr>
          <p:cNvPr id="4" name="Group 4"/>
          <p:cNvGrpSpPr/>
          <p:nvPr/>
        </p:nvGrpSpPr>
        <p:grpSpPr>
          <a:xfrm>
            <a:off x="75066" y="3817841"/>
            <a:ext cx="5334559" cy="2001122"/>
            <a:chOff x="6846556" y="1376386"/>
            <a:chExt cx="5334559" cy="2001122"/>
          </a:xfrm>
        </p:grpSpPr>
        <p:sp>
          <p:nvSpPr>
            <p:cNvPr id="5" name="Rectangle 4"/>
            <p:cNvSpPr/>
            <p:nvPr/>
          </p:nvSpPr>
          <p:spPr>
            <a:xfrm>
              <a:off x="7696201" y="2160485"/>
              <a:ext cx="4484914" cy="500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n-US" sz="1600" b="0" i="0" dirty="0">
                  <a:solidFill>
                    <a:schemeClr val="tx1"/>
                  </a:solidFill>
                  <a:effectLst/>
                  <a:latin typeface="Rockwell" panose="02060603020205020403" pitchFamily="18" charset="0"/>
                </a:rPr>
                <a:t>Driven by user needs</a:t>
              </a:r>
              <a:endParaRPr lang="en-US" sz="1600" dirty="0">
                <a:solidFill>
                  <a:schemeClr val="tx1"/>
                </a:solidFill>
                <a:latin typeface="Rockwell" panose="02060603020205020403" pitchFamily="18" charset="0"/>
              </a:endParaRPr>
            </a:p>
          </p:txBody>
        </p:sp>
        <p:sp>
          <p:nvSpPr>
            <p:cNvPr id="6" name="Rectangle 5"/>
            <p:cNvSpPr/>
            <p:nvPr/>
          </p:nvSpPr>
          <p:spPr>
            <a:xfrm>
              <a:off x="7477885" y="2674905"/>
              <a:ext cx="4060947" cy="176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n-US" sz="1600" b="0" i="0" dirty="0">
                  <a:solidFill>
                    <a:schemeClr val="tx1"/>
                  </a:solidFill>
                  <a:effectLst/>
                  <a:latin typeface="Rockwell" panose="02060603020205020403" pitchFamily="18" charset="0"/>
                </a:rPr>
                <a:t>Formal and standardized language</a:t>
              </a:r>
              <a:endParaRPr lang="en-US" sz="1600" dirty="0">
                <a:solidFill>
                  <a:schemeClr val="tx1"/>
                </a:solidFill>
                <a:latin typeface="Rockwell" panose="02060603020205020403" pitchFamily="18" charset="0"/>
              </a:endParaRPr>
            </a:p>
          </p:txBody>
        </p:sp>
        <p:sp>
          <p:nvSpPr>
            <p:cNvPr id="7" name="Rectangle 6"/>
            <p:cNvSpPr/>
            <p:nvPr/>
          </p:nvSpPr>
          <p:spPr>
            <a:xfrm>
              <a:off x="6846556" y="2876765"/>
              <a:ext cx="4354862" cy="500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fr-FR" sz="1600" dirty="0">
                  <a:solidFill>
                    <a:schemeClr val="tx1"/>
                  </a:solidFill>
                  <a:latin typeface="Rockwell" panose="02060603020205020403" pitchFamily="18" charset="0"/>
                </a:rPr>
                <a:t>Support de communication performant</a:t>
              </a:r>
              <a:endParaRPr lang="en-US" sz="1600" dirty="0">
                <a:solidFill>
                  <a:schemeClr val="tx1"/>
                </a:solidFill>
                <a:latin typeface="Rockwell" panose="02060603020205020403" pitchFamily="18" charset="0"/>
              </a:endParaRPr>
            </a:p>
          </p:txBody>
        </p:sp>
        <p:sp>
          <p:nvSpPr>
            <p:cNvPr id="8" name="Rectangle: Rounded Corners 9"/>
            <p:cNvSpPr/>
            <p:nvPr/>
          </p:nvSpPr>
          <p:spPr>
            <a:xfrm>
              <a:off x="7957457" y="1376386"/>
              <a:ext cx="4223658" cy="593928"/>
            </a:xfrm>
            <a:prstGeom prst="roundRect">
              <a:avLst>
                <a:gd name="adj" fmla="val 3245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err="1">
                  <a:solidFill>
                    <a:schemeClr val="tx1"/>
                  </a:solidFill>
                  <a:latin typeface="Rockwell" panose="02060603020205020403" pitchFamily="18" charset="0"/>
                </a:rPr>
                <a:t>Why</a:t>
              </a:r>
              <a:r>
                <a:rPr lang="fr-FR" sz="4000" dirty="0">
                  <a:solidFill>
                    <a:schemeClr val="tx1"/>
                  </a:solidFill>
                  <a:latin typeface="Rockwell" panose="02060603020205020403" pitchFamily="18" charset="0"/>
                </a:rPr>
                <a:t> UML?</a:t>
              </a:r>
              <a:endParaRPr lang="en-US" sz="4000" dirty="0">
                <a:solidFill>
                  <a:schemeClr val="tx1"/>
                </a:solidFill>
                <a:latin typeface="Rockwell" panose="02060603020205020403" pitchFamily="18" charset="0"/>
              </a:endParaRPr>
            </a:p>
          </p:txBody>
        </p:sp>
      </p:grpSp>
      <p:grpSp>
        <p:nvGrpSpPr>
          <p:cNvPr id="9" name="Group 12"/>
          <p:cNvGrpSpPr/>
          <p:nvPr/>
        </p:nvGrpSpPr>
        <p:grpSpPr>
          <a:xfrm>
            <a:off x="72513" y="-17415"/>
            <a:ext cx="4883597" cy="3552817"/>
            <a:chOff x="336881" y="296956"/>
            <a:chExt cx="4883597" cy="3552817"/>
          </a:xfrm>
        </p:grpSpPr>
        <p:pic>
          <p:nvPicPr>
            <p:cNvPr id="10" name="Graphic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6881" y="296956"/>
              <a:ext cx="4883597" cy="3552817"/>
            </a:xfrm>
            <a:prstGeom prst="rect">
              <a:avLst/>
            </a:prstGeom>
          </p:spPr>
        </p:pic>
        <p:sp>
          <p:nvSpPr>
            <p:cNvPr id="11" name="Rectangle 10"/>
            <p:cNvSpPr/>
            <p:nvPr/>
          </p:nvSpPr>
          <p:spPr>
            <a:xfrm>
              <a:off x="336881" y="3022769"/>
              <a:ext cx="1988393" cy="6076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2">
                      <a:lumMod val="75000"/>
                    </a:schemeClr>
                  </a:solidFill>
                  <a:latin typeface="Rockwell" panose="02060603020205020403" pitchFamily="18" charset="0"/>
                </a:rPr>
                <a:t>Version 2.5</a:t>
              </a:r>
              <a:endParaRPr lang="en-US" sz="2400" dirty="0">
                <a:solidFill>
                  <a:schemeClr val="accent2">
                    <a:lumMod val="75000"/>
                  </a:schemeClr>
                </a:solidFill>
                <a:latin typeface="Rockwell" panose="02060603020205020403" pitchFamily="18" charset="0"/>
              </a:endParaRPr>
            </a:p>
          </p:txBody>
        </p:sp>
      </p:grpSp>
      <p:grpSp>
        <p:nvGrpSpPr>
          <p:cNvPr id="13" name="Group 37"/>
          <p:cNvGrpSpPr/>
          <p:nvPr/>
        </p:nvGrpSpPr>
        <p:grpSpPr>
          <a:xfrm>
            <a:off x="5777304" y="670232"/>
            <a:ext cx="2973795" cy="5291719"/>
            <a:chOff x="4985658" y="812450"/>
            <a:chExt cx="2973795" cy="5291719"/>
          </a:xfrm>
        </p:grpSpPr>
        <p:grpSp>
          <p:nvGrpSpPr>
            <p:cNvPr id="14" name="Group 14"/>
            <p:cNvGrpSpPr/>
            <p:nvPr/>
          </p:nvGrpSpPr>
          <p:grpSpPr>
            <a:xfrm>
              <a:off x="4985658" y="812450"/>
              <a:ext cx="2973795" cy="5291719"/>
              <a:chOff x="0" y="1045029"/>
              <a:chExt cx="2973795" cy="5291719"/>
            </a:xfrm>
          </p:grpSpPr>
          <p:cxnSp>
            <p:nvCxnSpPr>
              <p:cNvPr id="18" name="Straight Connector 15"/>
              <p:cNvCxnSpPr/>
              <p:nvPr/>
            </p:nvCxnSpPr>
            <p:spPr>
              <a:xfrm flipH="1">
                <a:off x="1486203" y="1672337"/>
                <a:ext cx="30541" cy="4664411"/>
              </a:xfrm>
              <a:prstGeom prst="line">
                <a:avLst/>
              </a:prstGeom>
              <a:ln w="149225">
                <a:solidFill>
                  <a:srgbClr val="971E9E"/>
                </a:solidFill>
              </a:ln>
              <a:scene3d>
                <a:camera prst="orthographicFront"/>
                <a:lightRig rig="threePt" dir="t"/>
              </a:scene3d>
              <a:sp3d>
                <a:bevelT w="139700" h="139700" prst="divot"/>
              </a:sp3d>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a:off x="0" y="1045029"/>
                <a:ext cx="2856178" cy="5007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Rockwell" panose="02060603020205020403" pitchFamily="18" charset="0"/>
                  </a:rPr>
                  <a:t>Static view</a:t>
                </a:r>
              </a:p>
            </p:txBody>
          </p:sp>
          <p:sp>
            <p:nvSpPr>
              <p:cNvPr id="20" name="Rectangle: Rounded Corners 17"/>
              <p:cNvSpPr/>
              <p:nvPr/>
            </p:nvSpPr>
            <p:spPr>
              <a:xfrm>
                <a:off x="117617" y="1890242"/>
                <a:ext cx="2856178" cy="500742"/>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latin typeface="Rockwell" panose="02060603020205020403" pitchFamily="18" charset="0"/>
                  </a:rPr>
                  <a:t>Usecase</a:t>
                </a:r>
                <a:r>
                  <a:rPr lang="fr-FR" dirty="0">
                    <a:latin typeface="Rockwell" panose="02060603020205020403" pitchFamily="18" charset="0"/>
                  </a:rPr>
                  <a:t> </a:t>
                </a:r>
                <a:r>
                  <a:rPr lang="fr-FR" dirty="0" err="1">
                    <a:latin typeface="Rockwell" panose="02060603020205020403" pitchFamily="18" charset="0"/>
                  </a:rPr>
                  <a:t>diagram</a:t>
                </a:r>
                <a:endParaRPr lang="en-US" dirty="0">
                  <a:latin typeface="Rockwell" panose="02060603020205020403" pitchFamily="18" charset="0"/>
                </a:endParaRPr>
              </a:p>
            </p:txBody>
          </p:sp>
          <p:sp>
            <p:nvSpPr>
              <p:cNvPr id="21" name="Rectangle: Rounded Corners 18"/>
              <p:cNvSpPr/>
              <p:nvPr/>
            </p:nvSpPr>
            <p:spPr>
              <a:xfrm>
                <a:off x="108461" y="3561279"/>
                <a:ext cx="2856177" cy="513064"/>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 Objet </a:t>
                </a:r>
                <a:r>
                  <a:rPr lang="fr-FR" dirty="0" err="1">
                    <a:latin typeface="Rockwell" panose="02060603020205020403" pitchFamily="18" charset="0"/>
                  </a:rPr>
                  <a:t>diagram</a:t>
                </a:r>
                <a:endParaRPr lang="en-US" dirty="0">
                  <a:latin typeface="Rockwell" panose="02060603020205020403" pitchFamily="18" charset="0"/>
                </a:endParaRPr>
              </a:p>
            </p:txBody>
          </p:sp>
        </p:grpSp>
        <p:sp>
          <p:nvSpPr>
            <p:cNvPr id="15" name="Rectangle: Rounded Corners 19"/>
            <p:cNvSpPr/>
            <p:nvPr/>
          </p:nvSpPr>
          <p:spPr>
            <a:xfrm>
              <a:off x="5094118" y="4011272"/>
              <a:ext cx="2856178" cy="500742"/>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 Class </a:t>
              </a:r>
              <a:r>
                <a:rPr lang="fr-FR" dirty="0" err="1">
                  <a:latin typeface="Rockwell" panose="02060603020205020403" pitchFamily="18" charset="0"/>
                </a:rPr>
                <a:t>diagram</a:t>
              </a:r>
              <a:endParaRPr lang="en-US" dirty="0">
                <a:latin typeface="Rockwell" panose="02060603020205020403" pitchFamily="18" charset="0"/>
              </a:endParaRPr>
            </a:p>
          </p:txBody>
        </p:sp>
        <p:sp>
          <p:nvSpPr>
            <p:cNvPr id="16" name="Rectangle: Rounded Corners 21"/>
            <p:cNvSpPr/>
            <p:nvPr/>
          </p:nvSpPr>
          <p:spPr>
            <a:xfrm>
              <a:off x="5103275" y="4692055"/>
              <a:ext cx="2856178" cy="500742"/>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Component </a:t>
              </a:r>
              <a:r>
                <a:rPr lang="fr-FR" dirty="0" err="1">
                  <a:latin typeface="Rockwell" panose="02060603020205020403" pitchFamily="18" charset="0"/>
                </a:rPr>
                <a:t>diagram</a:t>
              </a:r>
              <a:endParaRPr lang="en-US" dirty="0">
                <a:latin typeface="Rockwell" panose="02060603020205020403" pitchFamily="18" charset="0"/>
              </a:endParaRPr>
            </a:p>
          </p:txBody>
        </p:sp>
        <p:sp>
          <p:nvSpPr>
            <p:cNvPr id="17" name="Rectangle: Rounded Corners 22"/>
            <p:cNvSpPr/>
            <p:nvPr/>
          </p:nvSpPr>
          <p:spPr>
            <a:xfrm>
              <a:off x="5103275" y="5372791"/>
              <a:ext cx="2856178" cy="500742"/>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latin typeface="Rockwell" panose="02060603020205020403" pitchFamily="18" charset="0"/>
                </a:rPr>
                <a:t>Deployment</a:t>
              </a:r>
              <a:r>
                <a:rPr lang="fr-FR" dirty="0">
                  <a:latin typeface="Rockwell" panose="02060603020205020403" pitchFamily="18" charset="0"/>
                </a:rPr>
                <a:t> </a:t>
              </a:r>
              <a:r>
                <a:rPr lang="fr-FR" dirty="0" err="1">
                  <a:latin typeface="Rockwell" panose="02060603020205020403" pitchFamily="18" charset="0"/>
                </a:rPr>
                <a:t>diagram</a:t>
              </a:r>
              <a:endParaRPr lang="en-US" dirty="0">
                <a:latin typeface="Rockwell" panose="02060603020205020403" pitchFamily="18" charset="0"/>
              </a:endParaRPr>
            </a:p>
          </p:txBody>
        </p:sp>
      </p:grpSp>
      <p:grpSp>
        <p:nvGrpSpPr>
          <p:cNvPr id="22" name="Group 38"/>
          <p:cNvGrpSpPr/>
          <p:nvPr/>
        </p:nvGrpSpPr>
        <p:grpSpPr>
          <a:xfrm>
            <a:off x="5880560" y="722335"/>
            <a:ext cx="6120715" cy="5291719"/>
            <a:chOff x="5524707" y="845778"/>
            <a:chExt cx="6120715" cy="5291719"/>
          </a:xfrm>
        </p:grpSpPr>
        <p:grpSp>
          <p:nvGrpSpPr>
            <p:cNvPr id="23" name="Group 30"/>
            <p:cNvGrpSpPr/>
            <p:nvPr/>
          </p:nvGrpSpPr>
          <p:grpSpPr>
            <a:xfrm>
              <a:off x="5524707" y="845778"/>
              <a:ext cx="6120715" cy="5291719"/>
              <a:chOff x="-3175882" y="1045029"/>
              <a:chExt cx="6120715" cy="5291719"/>
            </a:xfrm>
          </p:grpSpPr>
          <p:cxnSp>
            <p:nvCxnSpPr>
              <p:cNvPr id="26" name="Straight Connector 31"/>
              <p:cNvCxnSpPr/>
              <p:nvPr/>
            </p:nvCxnSpPr>
            <p:spPr>
              <a:xfrm flipH="1">
                <a:off x="1486203" y="1672337"/>
                <a:ext cx="30541" cy="4664411"/>
              </a:xfrm>
              <a:prstGeom prst="line">
                <a:avLst/>
              </a:prstGeom>
              <a:ln w="149225">
                <a:solidFill>
                  <a:srgbClr val="971E9E"/>
                </a:solidFill>
              </a:ln>
              <a:scene3d>
                <a:camera prst="orthographicFront"/>
                <a:lightRig rig="threePt" dir="t"/>
              </a:scene3d>
              <a:sp3d>
                <a:bevelT w="139700" h="139700" prst="divot"/>
              </a:sp3d>
            </p:spPr>
            <p:style>
              <a:lnRef idx="3">
                <a:schemeClr val="accent1"/>
              </a:lnRef>
              <a:fillRef idx="0">
                <a:schemeClr val="accent1"/>
              </a:fillRef>
              <a:effectRef idx="2">
                <a:schemeClr val="accent1"/>
              </a:effectRef>
              <a:fontRef idx="minor">
                <a:schemeClr val="tx1"/>
              </a:fontRef>
            </p:style>
          </p:cxnSp>
          <p:sp>
            <p:nvSpPr>
              <p:cNvPr id="27" name="Rectangle 26"/>
              <p:cNvSpPr/>
              <p:nvPr/>
            </p:nvSpPr>
            <p:spPr>
              <a:xfrm>
                <a:off x="0" y="1045029"/>
                <a:ext cx="2856178" cy="5007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ysClr val="windowText" lastClr="000000"/>
                    </a:solidFill>
                    <a:latin typeface="Rockwell" panose="02060603020205020403" pitchFamily="18" charset="0"/>
                  </a:rPr>
                  <a:t>Dynamic </a:t>
                </a:r>
                <a:r>
                  <a:rPr lang="fr-FR" sz="2000" dirty="0" err="1">
                    <a:solidFill>
                      <a:sysClr val="windowText" lastClr="000000"/>
                    </a:solidFill>
                    <a:latin typeface="Rockwell" panose="02060603020205020403" pitchFamily="18" charset="0"/>
                  </a:rPr>
                  <a:t>view</a:t>
                </a:r>
                <a:endParaRPr lang="en-US" sz="2000" dirty="0">
                  <a:solidFill>
                    <a:sysClr val="windowText" lastClr="000000"/>
                  </a:solidFill>
                  <a:latin typeface="Rockwell" panose="02060603020205020403" pitchFamily="18" charset="0"/>
                </a:endParaRPr>
              </a:p>
            </p:txBody>
          </p:sp>
          <p:sp>
            <p:nvSpPr>
              <p:cNvPr id="28" name="Rectangle: Rounded Corners 33"/>
              <p:cNvSpPr/>
              <p:nvPr/>
            </p:nvSpPr>
            <p:spPr>
              <a:xfrm>
                <a:off x="88655" y="2312772"/>
                <a:ext cx="2856178" cy="500742"/>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Communication </a:t>
                </a:r>
                <a:r>
                  <a:rPr lang="fr-FR" dirty="0" err="1">
                    <a:latin typeface="Rockwell" panose="02060603020205020403" pitchFamily="18" charset="0"/>
                  </a:rPr>
                  <a:t>diagram</a:t>
                </a:r>
                <a:endParaRPr lang="en-US" dirty="0">
                  <a:latin typeface="Rockwell" panose="02060603020205020403" pitchFamily="18" charset="0"/>
                </a:endParaRPr>
              </a:p>
            </p:txBody>
          </p:sp>
          <p:sp>
            <p:nvSpPr>
              <p:cNvPr id="29" name="Rectangle: Rounded Corners 34"/>
              <p:cNvSpPr/>
              <p:nvPr/>
            </p:nvSpPr>
            <p:spPr>
              <a:xfrm>
                <a:off x="88655" y="3070408"/>
                <a:ext cx="2856177" cy="513064"/>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latin typeface="Rockwell" panose="02060603020205020403" pitchFamily="18" charset="0"/>
                  </a:rPr>
                  <a:t>Sequence</a:t>
                </a:r>
                <a:r>
                  <a:rPr lang="fr-FR" dirty="0">
                    <a:latin typeface="Rockwell" panose="02060603020205020403" pitchFamily="18" charset="0"/>
                  </a:rPr>
                  <a:t> </a:t>
                </a:r>
                <a:r>
                  <a:rPr lang="fr-FR" dirty="0" err="1">
                    <a:latin typeface="Rockwell" panose="02060603020205020403" pitchFamily="18" charset="0"/>
                  </a:rPr>
                  <a:t>diagram</a:t>
                </a:r>
                <a:endParaRPr lang="en-US" dirty="0">
                  <a:latin typeface="Rockwell" panose="02060603020205020403" pitchFamily="18" charset="0"/>
                </a:endParaRPr>
              </a:p>
            </p:txBody>
          </p:sp>
          <p:sp>
            <p:nvSpPr>
              <p:cNvPr id="3" name="Rectangle: Rounded Corners 33"/>
              <p:cNvSpPr/>
              <p:nvPr/>
            </p:nvSpPr>
            <p:spPr>
              <a:xfrm>
                <a:off x="-3175882" y="2652574"/>
                <a:ext cx="2856178" cy="500742"/>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ckwell" panose="02060603020205020403" pitchFamily="18" charset="0"/>
                  </a:rPr>
                  <a:t>Package diagrams</a:t>
                </a:r>
              </a:p>
            </p:txBody>
          </p:sp>
        </p:grpSp>
        <p:sp>
          <p:nvSpPr>
            <p:cNvPr id="24" name="Rectangle: Rounded Corners 35"/>
            <p:cNvSpPr/>
            <p:nvPr/>
          </p:nvSpPr>
          <p:spPr>
            <a:xfrm>
              <a:off x="8789244" y="3601741"/>
              <a:ext cx="2856177" cy="513064"/>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State Machine </a:t>
              </a:r>
              <a:r>
                <a:rPr lang="fr-FR" dirty="0" err="1">
                  <a:latin typeface="Rockwell" panose="02060603020205020403" pitchFamily="18" charset="0"/>
                </a:rPr>
                <a:t>diagram</a:t>
              </a:r>
              <a:endParaRPr lang="en-US" dirty="0">
                <a:latin typeface="Rockwell" panose="02060603020205020403" pitchFamily="18" charset="0"/>
              </a:endParaRPr>
            </a:p>
          </p:txBody>
        </p:sp>
        <p:sp>
          <p:nvSpPr>
            <p:cNvPr id="25" name="Rectangle: Rounded Corners 36"/>
            <p:cNvSpPr/>
            <p:nvPr/>
          </p:nvSpPr>
          <p:spPr>
            <a:xfrm>
              <a:off x="8789244" y="4297161"/>
              <a:ext cx="2856177" cy="513064"/>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Activity </a:t>
              </a:r>
              <a:r>
                <a:rPr lang="fr-FR" dirty="0" err="1">
                  <a:latin typeface="Rockwell" panose="02060603020205020403" pitchFamily="18" charset="0"/>
                </a:rPr>
                <a:t>diagram</a:t>
              </a:r>
              <a:endParaRPr lang="en-US" dirty="0">
                <a:latin typeface="Rockwell" panose="02060603020205020403" pitchFamily="18" charset="0"/>
              </a:endParaRPr>
            </a:p>
          </p:txBody>
        </p:sp>
      </p:grpSp>
      <p:sp>
        <p:nvSpPr>
          <p:cNvPr id="30" name="Ellipse 29"/>
          <p:cNvSpPr/>
          <p:nvPr/>
        </p:nvSpPr>
        <p:spPr>
          <a:xfrm>
            <a:off x="11648661" y="6467061"/>
            <a:ext cx="513574" cy="354740"/>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2"/>
          <p:cNvSpPr/>
          <p:nvPr/>
        </p:nvSpPr>
        <p:spPr>
          <a:xfrm rot="19845976" flipH="1" flipV="1">
            <a:off x="-682824" y="5341367"/>
            <a:ext cx="1610499" cy="1713833"/>
          </a:xfrm>
          <a:custGeom>
            <a:avLst/>
            <a:gdLst>
              <a:gd name="connsiteX0" fmla="*/ 4827014 w 4827014"/>
              <a:gd name="connsiteY0" fmla="*/ 1290950 h 3332957"/>
              <a:gd name="connsiteX1" fmla="*/ 2997951 w 4827014"/>
              <a:gd name="connsiteY1" fmla="*/ 267308 h 3332957"/>
              <a:gd name="connsiteX2" fmla="*/ 2984275 w 4827014"/>
              <a:gd name="connsiteY2" fmla="*/ 272750 h 3332957"/>
              <a:gd name="connsiteX3" fmla="*/ 2763294 w 4827014"/>
              <a:gd name="connsiteY3" fmla="*/ 369318 h 3332957"/>
              <a:gd name="connsiteX4" fmla="*/ 2620015 w 4827014"/>
              <a:gd name="connsiteY4" fmla="*/ 401676 h 3332957"/>
              <a:gd name="connsiteX5" fmla="*/ 1703630 w 4827014"/>
              <a:gd name="connsiteY5" fmla="*/ 125286 h 3332957"/>
              <a:gd name="connsiteX6" fmla="*/ 806648 w 4827014"/>
              <a:gd name="connsiteY6" fmla="*/ 68660 h 3332957"/>
              <a:gd name="connsiteX7" fmla="*/ 60407 w 4827014"/>
              <a:gd name="connsiteY7" fmla="*/ 845248 h 3332957"/>
              <a:gd name="connsiteX8" fmla="*/ 170850 w 4827014"/>
              <a:gd name="connsiteY8" fmla="*/ 2038445 h 3332957"/>
              <a:gd name="connsiteX9" fmla="*/ 1021566 w 4827014"/>
              <a:gd name="connsiteY9" fmla="*/ 2860873 h 3332957"/>
              <a:gd name="connsiteX10" fmla="*/ 2230477 w 4827014"/>
              <a:gd name="connsiteY10" fmla="*/ 3211417 h 3332957"/>
              <a:gd name="connsiteX11" fmla="*/ 3324468 w 4827014"/>
              <a:gd name="connsiteY11" fmla="*/ 3332758 h 3332957"/>
              <a:gd name="connsiteX12" fmla="*/ 3600834 w 4827014"/>
              <a:gd name="connsiteY12" fmla="*/ 3317233 h 3332957"/>
              <a:gd name="connsiteX13" fmla="*/ 3701921 w 4827014"/>
              <a:gd name="connsiteY13" fmla="*/ 3301287 h 333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27014" h="3332957">
                <a:moveTo>
                  <a:pt x="4827014" y="1290950"/>
                </a:moveTo>
                <a:lnTo>
                  <a:pt x="2997951" y="267308"/>
                </a:lnTo>
                <a:lnTo>
                  <a:pt x="2984275" y="272750"/>
                </a:lnTo>
                <a:cubicBezTo>
                  <a:pt x="2910024" y="304096"/>
                  <a:pt x="2836426" y="336623"/>
                  <a:pt x="2763294" y="369318"/>
                </a:cubicBezTo>
                <a:cubicBezTo>
                  <a:pt x="2718520" y="389541"/>
                  <a:pt x="2669268" y="400327"/>
                  <a:pt x="2620015" y="401676"/>
                </a:cubicBezTo>
                <a:cubicBezTo>
                  <a:pt x="2294654" y="425944"/>
                  <a:pt x="1993172" y="262807"/>
                  <a:pt x="1703630" y="125286"/>
                </a:cubicBezTo>
                <a:cubicBezTo>
                  <a:pt x="1414089" y="-12236"/>
                  <a:pt x="1108130" y="-44593"/>
                  <a:pt x="806648" y="68660"/>
                </a:cubicBezTo>
                <a:cubicBezTo>
                  <a:pt x="476810" y="192698"/>
                  <a:pt x="148463" y="533803"/>
                  <a:pt x="60407" y="845248"/>
                </a:cubicBezTo>
                <a:cubicBezTo>
                  <a:pt x="-57499" y="1263203"/>
                  <a:pt x="6678" y="1632623"/>
                  <a:pt x="170850" y="2038445"/>
                </a:cubicBezTo>
                <a:cubicBezTo>
                  <a:pt x="315621" y="2398426"/>
                  <a:pt x="646953" y="2680209"/>
                  <a:pt x="1021566" y="2860873"/>
                </a:cubicBezTo>
                <a:cubicBezTo>
                  <a:pt x="1396179" y="3041538"/>
                  <a:pt x="1814074" y="3134567"/>
                  <a:pt x="2230477" y="3211417"/>
                </a:cubicBezTo>
                <a:cubicBezTo>
                  <a:pt x="2591658" y="3278829"/>
                  <a:pt x="2955824" y="3336804"/>
                  <a:pt x="3324468" y="3332758"/>
                </a:cubicBezTo>
                <a:cubicBezTo>
                  <a:pt x="3416629" y="3331747"/>
                  <a:pt x="3509069" y="3326776"/>
                  <a:pt x="3600834" y="3317233"/>
                </a:cubicBezTo>
                <a:lnTo>
                  <a:pt x="3701921" y="330128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2" name="Rectangle: Rounded Corners 1"/>
          <p:cNvSpPr/>
          <p:nvPr/>
        </p:nvSpPr>
        <p:spPr>
          <a:xfrm>
            <a:off x="6324600" y="0"/>
            <a:ext cx="5867400" cy="402772"/>
          </a:xfrm>
          <a:prstGeom prst="roundRect">
            <a:avLst>
              <a:gd name="adj" fmla="val 32456"/>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METHODOLOGY:2TUP(</a:t>
            </a:r>
            <a:r>
              <a:rPr lang="en-US" dirty="0">
                <a:latin typeface="Rockwell" panose="02060603020205020403" pitchFamily="18" charset="0"/>
              </a:rPr>
              <a:t>Two Track Unified Process)</a:t>
            </a:r>
          </a:p>
        </p:txBody>
      </p:sp>
      <p:grpSp>
        <p:nvGrpSpPr>
          <p:cNvPr id="4" name="Group 42"/>
          <p:cNvGrpSpPr/>
          <p:nvPr/>
        </p:nvGrpSpPr>
        <p:grpSpPr>
          <a:xfrm>
            <a:off x="0" y="1045029"/>
            <a:ext cx="7275698" cy="5630642"/>
            <a:chOff x="0" y="1045029"/>
            <a:chExt cx="7275698" cy="5630642"/>
          </a:xfrm>
        </p:grpSpPr>
        <p:grpSp>
          <p:nvGrpSpPr>
            <p:cNvPr id="5" name="Group 20"/>
            <p:cNvGrpSpPr/>
            <p:nvPr/>
          </p:nvGrpSpPr>
          <p:grpSpPr>
            <a:xfrm>
              <a:off x="1516743" y="1545771"/>
              <a:ext cx="4086434" cy="5128536"/>
              <a:chOff x="221343" y="674914"/>
              <a:chExt cx="4086434" cy="5128536"/>
            </a:xfrm>
          </p:grpSpPr>
          <p:cxnSp>
            <p:nvCxnSpPr>
              <p:cNvPr id="16" name="Straight Connector 17"/>
              <p:cNvCxnSpPr/>
              <p:nvPr/>
            </p:nvCxnSpPr>
            <p:spPr>
              <a:xfrm flipH="1">
                <a:off x="2264560" y="2905830"/>
                <a:ext cx="1" cy="2897620"/>
              </a:xfrm>
              <a:prstGeom prst="line">
                <a:avLst/>
              </a:prstGeom>
              <a:ln w="149225">
                <a:solidFill>
                  <a:schemeClr val="accent6">
                    <a:lumMod val="75000"/>
                  </a:schemeClr>
                </a:solidFill>
              </a:ln>
              <a:scene3d>
                <a:camera prst="orthographicFront"/>
                <a:lightRig rig="threePt" dir="t"/>
              </a:scene3d>
              <a:sp3d>
                <a:bevelT w="139700" h="139700" prst="divot"/>
              </a:sp3d>
            </p:spPr>
            <p:style>
              <a:lnRef idx="3">
                <a:schemeClr val="accent1"/>
              </a:lnRef>
              <a:fillRef idx="0">
                <a:schemeClr val="accent1"/>
              </a:fillRef>
              <a:effectRef idx="2">
                <a:schemeClr val="accent1"/>
              </a:effectRef>
              <a:fontRef idx="minor">
                <a:schemeClr val="tx1"/>
              </a:fontRef>
            </p:style>
          </p:cxnSp>
          <p:cxnSp>
            <p:nvCxnSpPr>
              <p:cNvPr id="17" name="Straight Connector 18"/>
              <p:cNvCxnSpPr/>
              <p:nvPr/>
            </p:nvCxnSpPr>
            <p:spPr>
              <a:xfrm>
                <a:off x="221343" y="801480"/>
                <a:ext cx="2043217" cy="2104350"/>
              </a:xfrm>
              <a:prstGeom prst="line">
                <a:avLst/>
              </a:prstGeom>
              <a:ln w="149225">
                <a:solidFill>
                  <a:srgbClr val="971E9E"/>
                </a:solidFill>
              </a:ln>
              <a:scene3d>
                <a:camera prst="orthographicFront"/>
                <a:lightRig rig="threePt" dir="t"/>
              </a:scene3d>
              <a:sp3d>
                <a:bevelT w="139700" h="139700" prst="divot"/>
              </a:sp3d>
            </p:spPr>
            <p:style>
              <a:lnRef idx="3">
                <a:schemeClr val="accent1"/>
              </a:lnRef>
              <a:fillRef idx="0">
                <a:schemeClr val="accent1"/>
              </a:fillRef>
              <a:effectRef idx="2">
                <a:schemeClr val="accent1"/>
              </a:effectRef>
              <a:fontRef idx="minor">
                <a:schemeClr val="tx1"/>
              </a:fontRef>
            </p:style>
          </p:cxnSp>
          <p:cxnSp>
            <p:nvCxnSpPr>
              <p:cNvPr id="18" name="Straight Connector 19"/>
              <p:cNvCxnSpPr/>
              <p:nvPr/>
            </p:nvCxnSpPr>
            <p:spPr>
              <a:xfrm flipH="1">
                <a:off x="2264562" y="674914"/>
                <a:ext cx="2043215" cy="2230916"/>
              </a:xfrm>
              <a:prstGeom prst="line">
                <a:avLst/>
              </a:prstGeom>
              <a:ln w="149225">
                <a:solidFill>
                  <a:schemeClr val="accent6">
                    <a:lumMod val="75000"/>
                  </a:schemeClr>
                </a:solidFill>
              </a:ln>
              <a:scene3d>
                <a:camera prst="orthographicFront"/>
                <a:lightRig rig="threePt" dir="t"/>
              </a:scene3d>
              <a:sp3d>
                <a:bevelT w="139700" h="139700" prst="divot"/>
              </a:sp3d>
            </p:spPr>
            <p:style>
              <a:lnRef idx="3">
                <a:schemeClr val="accent1"/>
              </a:lnRef>
              <a:fillRef idx="0">
                <a:schemeClr val="accent1"/>
              </a:fillRef>
              <a:effectRef idx="2">
                <a:schemeClr val="accent1"/>
              </a:effectRef>
              <a:fontRef idx="minor">
                <a:schemeClr val="tx1"/>
              </a:fontRef>
            </p:style>
          </p:cxnSp>
          <p:cxnSp>
            <p:nvCxnSpPr>
              <p:cNvPr id="19" name="Straight Connector 43"/>
              <p:cNvCxnSpPr/>
              <p:nvPr/>
            </p:nvCxnSpPr>
            <p:spPr>
              <a:xfrm flipH="1">
                <a:off x="2264559" y="2905830"/>
                <a:ext cx="1" cy="2897620"/>
              </a:xfrm>
              <a:prstGeom prst="line">
                <a:avLst/>
              </a:prstGeom>
              <a:ln w="149225">
                <a:solidFill>
                  <a:srgbClr val="971E9E"/>
                </a:solidFill>
              </a:ln>
              <a:scene3d>
                <a:camera prst="orthographicFront"/>
                <a:lightRig rig="threePt" dir="t"/>
              </a:scene3d>
              <a:sp3d>
                <a:bevelT w="139700" h="139700" prst="divot"/>
              </a:sp3d>
            </p:spPr>
            <p:style>
              <a:lnRef idx="3">
                <a:schemeClr val="accent1"/>
              </a:lnRef>
              <a:fillRef idx="0">
                <a:schemeClr val="accent1"/>
              </a:fillRef>
              <a:effectRef idx="2">
                <a:schemeClr val="accent1"/>
              </a:effectRef>
              <a:fontRef idx="minor">
                <a:schemeClr val="tx1"/>
              </a:fontRef>
            </p:style>
          </p:cxnSp>
          <p:cxnSp>
            <p:nvCxnSpPr>
              <p:cNvPr id="20" name="Straight Connector 44"/>
              <p:cNvCxnSpPr/>
              <p:nvPr/>
            </p:nvCxnSpPr>
            <p:spPr>
              <a:xfrm flipH="1">
                <a:off x="2264561" y="674914"/>
                <a:ext cx="2043215" cy="2230916"/>
              </a:xfrm>
              <a:prstGeom prst="line">
                <a:avLst/>
              </a:prstGeom>
              <a:ln w="149225">
                <a:solidFill>
                  <a:srgbClr val="971E9E"/>
                </a:solidFill>
              </a:ln>
              <a:scene3d>
                <a:camera prst="orthographicFront"/>
                <a:lightRig rig="threePt" dir="t"/>
              </a:scene3d>
              <a:sp3d>
                <a:bevelT w="139700" h="139700" prst="divot"/>
              </a:sp3d>
            </p:spPr>
            <p:style>
              <a:lnRef idx="3">
                <a:schemeClr val="accent1"/>
              </a:lnRef>
              <a:fillRef idx="0">
                <a:schemeClr val="accent1"/>
              </a:fillRef>
              <a:effectRef idx="2">
                <a:schemeClr val="accent1"/>
              </a:effectRef>
              <a:fontRef idx="minor">
                <a:schemeClr val="tx1"/>
              </a:fontRef>
            </p:style>
          </p:cxnSp>
        </p:grpSp>
        <p:sp>
          <p:nvSpPr>
            <p:cNvPr id="6" name="Rectangle 5"/>
            <p:cNvSpPr/>
            <p:nvPr/>
          </p:nvSpPr>
          <p:spPr>
            <a:xfrm>
              <a:off x="3559959" y="6174929"/>
              <a:ext cx="2993572" cy="5007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err="1">
                  <a:solidFill>
                    <a:sysClr val="windowText" lastClr="000000"/>
                  </a:solidFill>
                  <a:latin typeface="Rockwell" panose="02060603020205020403" pitchFamily="18" charset="0"/>
                </a:rPr>
                <a:t>Realization</a:t>
              </a:r>
              <a:r>
                <a:rPr lang="fr-FR" sz="2000" dirty="0">
                  <a:solidFill>
                    <a:sysClr val="windowText" lastClr="000000"/>
                  </a:solidFill>
                  <a:latin typeface="Rockwell" panose="02060603020205020403" pitchFamily="18" charset="0"/>
                </a:rPr>
                <a:t> </a:t>
              </a:r>
              <a:r>
                <a:rPr lang="fr-FR" sz="2000" dirty="0" err="1">
                  <a:solidFill>
                    <a:sysClr val="windowText" lastClr="000000"/>
                  </a:solidFill>
                  <a:latin typeface="Rockwell" panose="02060603020205020403" pitchFamily="18" charset="0"/>
                </a:rPr>
                <a:t>branch</a:t>
              </a:r>
              <a:endParaRPr lang="en-US" sz="2000" dirty="0">
                <a:solidFill>
                  <a:sysClr val="windowText" lastClr="000000"/>
                </a:solidFill>
                <a:latin typeface="Rockwell" panose="02060603020205020403" pitchFamily="18" charset="0"/>
              </a:endParaRPr>
            </a:p>
          </p:txBody>
        </p:sp>
        <p:sp>
          <p:nvSpPr>
            <p:cNvPr id="7" name="Rectangle 6"/>
            <p:cNvSpPr/>
            <p:nvPr/>
          </p:nvSpPr>
          <p:spPr>
            <a:xfrm>
              <a:off x="4408715" y="1045029"/>
              <a:ext cx="2820716" cy="5007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err="1">
                  <a:solidFill>
                    <a:sysClr val="windowText" lastClr="000000"/>
                  </a:solidFill>
                  <a:latin typeface="Rockwell" panose="02060603020205020403" pitchFamily="18" charset="0"/>
                </a:rPr>
                <a:t>Technical</a:t>
              </a:r>
              <a:r>
                <a:rPr lang="fr-FR" sz="2000" dirty="0">
                  <a:solidFill>
                    <a:sysClr val="windowText" lastClr="000000"/>
                  </a:solidFill>
                  <a:latin typeface="Rockwell" panose="02060603020205020403" pitchFamily="18" charset="0"/>
                </a:rPr>
                <a:t> </a:t>
              </a:r>
              <a:r>
                <a:rPr lang="fr-FR" sz="2000" dirty="0" err="1">
                  <a:solidFill>
                    <a:sysClr val="windowText" lastClr="000000"/>
                  </a:solidFill>
                  <a:latin typeface="Rockwell" panose="02060603020205020403" pitchFamily="18" charset="0"/>
                </a:rPr>
                <a:t>branch</a:t>
              </a:r>
              <a:endParaRPr lang="en-US" sz="2000" dirty="0">
                <a:solidFill>
                  <a:sysClr val="windowText" lastClr="000000"/>
                </a:solidFill>
                <a:latin typeface="Rockwell" panose="02060603020205020403" pitchFamily="18" charset="0"/>
              </a:endParaRPr>
            </a:p>
          </p:txBody>
        </p:sp>
        <p:sp>
          <p:nvSpPr>
            <p:cNvPr id="8" name="Rectangle 7"/>
            <p:cNvSpPr/>
            <p:nvPr/>
          </p:nvSpPr>
          <p:spPr>
            <a:xfrm>
              <a:off x="0" y="1045029"/>
              <a:ext cx="2856178" cy="5007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err="1">
                  <a:solidFill>
                    <a:sysClr val="windowText" lastClr="000000"/>
                  </a:solidFill>
                  <a:latin typeface="Rockwell" panose="02060603020205020403" pitchFamily="18" charset="0"/>
                </a:rPr>
                <a:t>Functional</a:t>
              </a:r>
              <a:r>
                <a:rPr lang="fr-FR" sz="2000" dirty="0">
                  <a:solidFill>
                    <a:sysClr val="windowText" lastClr="000000"/>
                  </a:solidFill>
                  <a:latin typeface="Rockwell" panose="02060603020205020403" pitchFamily="18" charset="0"/>
                </a:rPr>
                <a:t> </a:t>
              </a:r>
              <a:r>
                <a:rPr lang="fr-FR" sz="2000" dirty="0" err="1">
                  <a:solidFill>
                    <a:sysClr val="windowText" lastClr="000000"/>
                  </a:solidFill>
                  <a:latin typeface="Rockwell" panose="02060603020205020403" pitchFamily="18" charset="0"/>
                </a:rPr>
                <a:t>branch</a:t>
              </a:r>
              <a:endParaRPr lang="en-US" sz="2000" dirty="0">
                <a:solidFill>
                  <a:sysClr val="windowText" lastClr="000000"/>
                </a:solidFill>
                <a:latin typeface="Rockwell" panose="02060603020205020403" pitchFamily="18" charset="0"/>
              </a:endParaRPr>
            </a:p>
          </p:txBody>
        </p:sp>
        <p:sp>
          <p:nvSpPr>
            <p:cNvPr id="9" name="Rectangle: Rounded Corners 27"/>
            <p:cNvSpPr/>
            <p:nvPr/>
          </p:nvSpPr>
          <p:spPr>
            <a:xfrm>
              <a:off x="511629" y="1970314"/>
              <a:ext cx="2856178" cy="500742"/>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Capture of business </a:t>
              </a:r>
              <a:r>
                <a:rPr lang="fr-FR" dirty="0" err="1">
                  <a:latin typeface="Rockwell" panose="02060603020205020403" pitchFamily="18" charset="0"/>
                </a:rPr>
                <a:t>requirements</a:t>
              </a:r>
              <a:endParaRPr lang="en-US" dirty="0">
                <a:latin typeface="Rockwell" panose="02060603020205020403" pitchFamily="18" charset="0"/>
              </a:endParaRPr>
            </a:p>
          </p:txBody>
        </p:sp>
        <p:sp>
          <p:nvSpPr>
            <p:cNvPr id="10" name="Rectangle: Rounded Corners 28"/>
            <p:cNvSpPr/>
            <p:nvPr/>
          </p:nvSpPr>
          <p:spPr>
            <a:xfrm>
              <a:off x="4419520" y="1918280"/>
              <a:ext cx="2856178" cy="500742"/>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Capture of </a:t>
              </a:r>
              <a:r>
                <a:rPr lang="fr-FR" dirty="0" err="1">
                  <a:latin typeface="Rockwell" panose="02060603020205020403" pitchFamily="18" charset="0"/>
                </a:rPr>
                <a:t>technical</a:t>
              </a:r>
              <a:r>
                <a:rPr lang="fr-FR" dirty="0">
                  <a:latin typeface="Rockwell" panose="02060603020205020403" pitchFamily="18" charset="0"/>
                </a:rPr>
                <a:t> </a:t>
              </a:r>
              <a:r>
                <a:rPr lang="fr-FR" dirty="0" err="1">
                  <a:latin typeface="Rockwell" panose="02060603020205020403" pitchFamily="18" charset="0"/>
                </a:rPr>
                <a:t>requirement</a:t>
              </a:r>
              <a:endParaRPr lang="en-US" dirty="0">
                <a:latin typeface="Rockwell" panose="02060603020205020403" pitchFamily="18" charset="0"/>
              </a:endParaRPr>
            </a:p>
          </p:txBody>
        </p:sp>
        <p:sp>
          <p:nvSpPr>
            <p:cNvPr id="11" name="Rectangle: Rounded Corners 29"/>
            <p:cNvSpPr/>
            <p:nvPr/>
          </p:nvSpPr>
          <p:spPr>
            <a:xfrm>
              <a:off x="936190" y="2661229"/>
              <a:ext cx="2623770" cy="500742"/>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latin typeface="Rockwell" panose="02060603020205020403" pitchFamily="18" charset="0"/>
                </a:rPr>
                <a:t>Analysis</a:t>
              </a:r>
              <a:r>
                <a:rPr lang="fr-FR" dirty="0">
                  <a:latin typeface="Rockwell" panose="02060603020205020403" pitchFamily="18" charset="0"/>
                </a:rPr>
                <a:t> </a:t>
              </a:r>
              <a:endParaRPr lang="en-US" dirty="0">
                <a:latin typeface="Rockwell" panose="02060603020205020403" pitchFamily="18" charset="0"/>
              </a:endParaRPr>
            </a:p>
          </p:txBody>
        </p:sp>
        <p:sp>
          <p:nvSpPr>
            <p:cNvPr id="12" name="Rectangle: Rounded Corners 30"/>
            <p:cNvSpPr/>
            <p:nvPr/>
          </p:nvSpPr>
          <p:spPr>
            <a:xfrm>
              <a:off x="3999017" y="2661229"/>
              <a:ext cx="2856178" cy="500742"/>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latin typeface="Rockwell" panose="02060603020205020403" pitchFamily="18" charset="0"/>
                </a:rPr>
                <a:t>Generic</a:t>
              </a:r>
              <a:r>
                <a:rPr lang="fr-FR" dirty="0">
                  <a:latin typeface="Rockwell" panose="02060603020205020403" pitchFamily="18" charset="0"/>
                </a:rPr>
                <a:t> design</a:t>
              </a:r>
              <a:endParaRPr lang="en-US" dirty="0">
                <a:latin typeface="Rockwell" panose="02060603020205020403" pitchFamily="18" charset="0"/>
              </a:endParaRPr>
            </a:p>
          </p:txBody>
        </p:sp>
        <p:sp>
          <p:nvSpPr>
            <p:cNvPr id="13" name="Rectangle: Rounded Corners 31"/>
            <p:cNvSpPr/>
            <p:nvPr/>
          </p:nvSpPr>
          <p:spPr>
            <a:xfrm>
              <a:off x="2401783" y="3999518"/>
              <a:ext cx="2316351" cy="500742"/>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Preliminary design</a:t>
              </a:r>
              <a:endParaRPr lang="en-US" dirty="0">
                <a:latin typeface="Rockwell" panose="02060603020205020403" pitchFamily="18" charset="0"/>
              </a:endParaRPr>
            </a:p>
          </p:txBody>
        </p:sp>
        <p:sp>
          <p:nvSpPr>
            <p:cNvPr id="14" name="Rectangle: Rounded Corners 32"/>
            <p:cNvSpPr/>
            <p:nvPr/>
          </p:nvSpPr>
          <p:spPr>
            <a:xfrm>
              <a:off x="2401782" y="4740755"/>
              <a:ext cx="2316351" cy="500742"/>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latin typeface="Rockwell" panose="02060603020205020403" pitchFamily="18" charset="0"/>
                </a:rPr>
                <a:t>Detailed</a:t>
              </a:r>
              <a:r>
                <a:rPr lang="fr-FR" dirty="0">
                  <a:latin typeface="Rockwell" panose="02060603020205020403" pitchFamily="18" charset="0"/>
                </a:rPr>
                <a:t> design</a:t>
              </a:r>
              <a:endParaRPr lang="en-US" dirty="0">
                <a:latin typeface="Rockwell" panose="02060603020205020403" pitchFamily="18" charset="0"/>
              </a:endParaRPr>
            </a:p>
          </p:txBody>
        </p:sp>
        <p:sp>
          <p:nvSpPr>
            <p:cNvPr id="15" name="Rectangle: Rounded Corners 33"/>
            <p:cNvSpPr/>
            <p:nvPr/>
          </p:nvSpPr>
          <p:spPr>
            <a:xfrm>
              <a:off x="2401782" y="5481992"/>
              <a:ext cx="2316351" cy="500742"/>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Rockwell" panose="02060603020205020403" pitchFamily="18" charset="0"/>
                </a:rPr>
                <a:t>Coding;test</a:t>
              </a:r>
              <a:r>
                <a:rPr lang="en-US" dirty="0">
                  <a:latin typeface="Rockwell" panose="02060603020205020403" pitchFamily="18" charset="0"/>
                </a:rPr>
                <a:t> and recipe</a:t>
              </a:r>
            </a:p>
          </p:txBody>
        </p:sp>
      </p:grpSp>
      <p:grpSp>
        <p:nvGrpSpPr>
          <p:cNvPr id="21" name="Group 41"/>
          <p:cNvGrpSpPr/>
          <p:nvPr/>
        </p:nvGrpSpPr>
        <p:grpSpPr>
          <a:xfrm>
            <a:off x="7022945" y="1364593"/>
            <a:ext cx="5325920" cy="2844219"/>
            <a:chOff x="6855195" y="1376386"/>
            <a:chExt cx="5325920" cy="2844219"/>
          </a:xfrm>
        </p:grpSpPr>
        <p:sp>
          <p:nvSpPr>
            <p:cNvPr id="22" name="Rectangle 21"/>
            <p:cNvSpPr/>
            <p:nvPr/>
          </p:nvSpPr>
          <p:spPr>
            <a:xfrm>
              <a:off x="7696201" y="2160485"/>
              <a:ext cx="4484914" cy="500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n-US" sz="1600" b="0" i="0" dirty="0">
                  <a:solidFill>
                    <a:schemeClr val="tx1"/>
                  </a:solidFill>
                  <a:effectLst/>
                  <a:latin typeface="Rockwell" panose="02060603020205020403" pitchFamily="18" charset="0"/>
                </a:rPr>
                <a:t>Driven by user requirements</a:t>
              </a:r>
              <a:endParaRPr lang="en-US" sz="1600" dirty="0">
                <a:solidFill>
                  <a:schemeClr val="tx1"/>
                </a:solidFill>
                <a:latin typeface="Rockwell" panose="02060603020205020403" pitchFamily="18" charset="0"/>
              </a:endParaRPr>
            </a:p>
          </p:txBody>
        </p:sp>
        <p:sp>
          <p:nvSpPr>
            <p:cNvPr id="23" name="Rectangle 22"/>
            <p:cNvSpPr/>
            <p:nvPr/>
          </p:nvSpPr>
          <p:spPr>
            <a:xfrm>
              <a:off x="7402286" y="2770249"/>
              <a:ext cx="2856179" cy="28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n-US" sz="1600" b="0" i="0" dirty="0">
                  <a:solidFill>
                    <a:schemeClr val="tx1"/>
                  </a:solidFill>
                  <a:effectLst/>
                  <a:latin typeface="Rockwell" panose="02060603020205020403" pitchFamily="18" charset="0"/>
                </a:rPr>
                <a:t>Driven by risks</a:t>
              </a:r>
              <a:endParaRPr lang="en-US" sz="1600" dirty="0">
                <a:solidFill>
                  <a:schemeClr val="tx1"/>
                </a:solidFill>
                <a:latin typeface="Rockwell" panose="02060603020205020403" pitchFamily="18" charset="0"/>
              </a:endParaRPr>
            </a:p>
          </p:txBody>
        </p:sp>
        <p:sp>
          <p:nvSpPr>
            <p:cNvPr id="24" name="Rectangle 23"/>
            <p:cNvSpPr/>
            <p:nvPr/>
          </p:nvSpPr>
          <p:spPr>
            <a:xfrm>
              <a:off x="7255328" y="3078387"/>
              <a:ext cx="3150094" cy="566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fr-FR" sz="1600" dirty="0" err="1">
                  <a:solidFill>
                    <a:schemeClr val="tx1"/>
                  </a:solidFill>
                  <a:latin typeface="Rockwell" panose="02060603020205020403" pitchFamily="18" charset="0"/>
                </a:rPr>
                <a:t>Centered</a:t>
              </a:r>
              <a:r>
                <a:rPr lang="fr-FR" sz="1600" dirty="0">
                  <a:solidFill>
                    <a:schemeClr val="tx1"/>
                  </a:solidFill>
                  <a:latin typeface="Rockwell" panose="02060603020205020403" pitchFamily="18" charset="0"/>
                </a:rPr>
                <a:t> on architecture</a:t>
              </a:r>
              <a:endParaRPr lang="en-US" sz="1600" dirty="0">
                <a:solidFill>
                  <a:schemeClr val="tx1"/>
                </a:solidFill>
                <a:latin typeface="Rockwell" panose="02060603020205020403" pitchFamily="18" charset="0"/>
              </a:endParaRPr>
            </a:p>
          </p:txBody>
        </p:sp>
        <p:sp>
          <p:nvSpPr>
            <p:cNvPr id="25" name="Rectangle 24"/>
            <p:cNvSpPr/>
            <p:nvPr/>
          </p:nvSpPr>
          <p:spPr>
            <a:xfrm>
              <a:off x="6855195" y="3605890"/>
              <a:ext cx="2626259" cy="614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n-US" sz="1600" b="0" i="0" dirty="0">
                  <a:solidFill>
                    <a:schemeClr val="tx1"/>
                  </a:solidFill>
                  <a:effectLst/>
                  <a:latin typeface="-apple-system"/>
                </a:rPr>
                <a:t>Component-oriented</a:t>
              </a:r>
              <a:endParaRPr lang="en-US" sz="1600" dirty="0">
                <a:solidFill>
                  <a:schemeClr val="tx1"/>
                </a:solidFill>
                <a:latin typeface="Rockwell" panose="02060603020205020403" pitchFamily="18" charset="0"/>
              </a:endParaRPr>
            </a:p>
          </p:txBody>
        </p:sp>
        <p:sp>
          <p:nvSpPr>
            <p:cNvPr id="26" name="Rectangle: Rounded Corners 40"/>
            <p:cNvSpPr/>
            <p:nvPr/>
          </p:nvSpPr>
          <p:spPr>
            <a:xfrm>
              <a:off x="7957457" y="1376386"/>
              <a:ext cx="4223658" cy="593928"/>
            </a:xfrm>
            <a:prstGeom prst="roundRect">
              <a:avLst>
                <a:gd name="adj" fmla="val 3245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err="1">
                  <a:solidFill>
                    <a:schemeClr val="tx1"/>
                  </a:solidFill>
                  <a:latin typeface="Rockwell" panose="02060603020205020403" pitchFamily="18" charset="0"/>
                </a:rPr>
                <a:t>Why</a:t>
              </a:r>
              <a:r>
                <a:rPr lang="fr-FR" sz="4000" dirty="0">
                  <a:solidFill>
                    <a:schemeClr val="tx1"/>
                  </a:solidFill>
                  <a:latin typeface="Rockwell" panose="02060603020205020403" pitchFamily="18" charset="0"/>
                </a:rPr>
                <a:t> 2TUP?</a:t>
              </a:r>
              <a:endParaRPr lang="en-US" sz="4000" dirty="0">
                <a:solidFill>
                  <a:schemeClr val="tx1"/>
                </a:solidFill>
                <a:latin typeface="Rockwell" panose="02060603020205020403" pitchFamily="18" charset="0"/>
              </a:endParaRPr>
            </a:p>
          </p:txBody>
        </p:sp>
      </p:grpSp>
      <p:grpSp>
        <p:nvGrpSpPr>
          <p:cNvPr id="32" name="Groupe 31"/>
          <p:cNvGrpSpPr/>
          <p:nvPr/>
        </p:nvGrpSpPr>
        <p:grpSpPr>
          <a:xfrm flipH="1">
            <a:off x="4998388" y="3349622"/>
            <a:ext cx="416986" cy="427066"/>
            <a:chOff x="4395884" y="1321728"/>
            <a:chExt cx="3706715" cy="3796316"/>
          </a:xfrm>
        </p:grpSpPr>
        <p:sp>
          <p:nvSpPr>
            <p:cNvPr id="33" name="Ellipse 32"/>
            <p:cNvSpPr/>
            <p:nvPr/>
          </p:nvSpPr>
          <p:spPr>
            <a:xfrm>
              <a:off x="4395884" y="1321728"/>
              <a:ext cx="3706715" cy="3796316"/>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llipse 33"/>
            <p:cNvSpPr/>
            <p:nvPr/>
          </p:nvSpPr>
          <p:spPr>
            <a:xfrm>
              <a:off x="4548284" y="1486828"/>
              <a:ext cx="3371963" cy="3453472"/>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e 34"/>
          <p:cNvGrpSpPr/>
          <p:nvPr/>
        </p:nvGrpSpPr>
        <p:grpSpPr>
          <a:xfrm flipH="1">
            <a:off x="5583124" y="3755348"/>
            <a:ext cx="1084268" cy="1110479"/>
            <a:chOff x="4395884" y="1321728"/>
            <a:chExt cx="3706715" cy="3796316"/>
          </a:xfrm>
        </p:grpSpPr>
        <p:sp>
          <p:nvSpPr>
            <p:cNvPr id="36" name="Ellipse 35"/>
            <p:cNvSpPr/>
            <p:nvPr/>
          </p:nvSpPr>
          <p:spPr>
            <a:xfrm>
              <a:off x="4395884" y="1321728"/>
              <a:ext cx="3706715" cy="3796316"/>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Ellipse 36"/>
            <p:cNvSpPr/>
            <p:nvPr/>
          </p:nvSpPr>
          <p:spPr>
            <a:xfrm>
              <a:off x="4548284" y="1486828"/>
              <a:ext cx="3371963" cy="3453472"/>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e 37"/>
          <p:cNvGrpSpPr/>
          <p:nvPr/>
        </p:nvGrpSpPr>
        <p:grpSpPr>
          <a:xfrm flipH="1">
            <a:off x="6761348" y="4300585"/>
            <a:ext cx="1482539" cy="1518378"/>
            <a:chOff x="4395884" y="1321728"/>
            <a:chExt cx="3706715" cy="3796316"/>
          </a:xfrm>
        </p:grpSpPr>
        <p:sp>
          <p:nvSpPr>
            <p:cNvPr id="39" name="Ellipse 38"/>
            <p:cNvSpPr/>
            <p:nvPr/>
          </p:nvSpPr>
          <p:spPr>
            <a:xfrm>
              <a:off x="4395884" y="1321728"/>
              <a:ext cx="3706715" cy="3796316"/>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Ellipse 39"/>
            <p:cNvSpPr/>
            <p:nvPr/>
          </p:nvSpPr>
          <p:spPr>
            <a:xfrm>
              <a:off x="4548284" y="1486828"/>
              <a:ext cx="3371963" cy="3453472"/>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Ellipse 40"/>
          <p:cNvSpPr/>
          <p:nvPr/>
        </p:nvSpPr>
        <p:spPr>
          <a:xfrm>
            <a:off x="11648661" y="6467061"/>
            <a:ext cx="513574" cy="354740"/>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14</a:t>
            </a:r>
          </a:p>
        </p:txBody>
      </p:sp>
      <p:pic>
        <p:nvPicPr>
          <p:cNvPr id="42" name="Picture 2" descr="Web Camera Clip Art">
            <a:extLst>
              <a:ext uri="{FF2B5EF4-FFF2-40B4-BE49-F238E27FC236}">
                <a16:creationId xmlns:a16="http://schemas.microsoft.com/office/drawing/2014/main" id="{EA4BAA2D-6B9A-4061-8407-357E57C31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200" y="4616501"/>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1045029"/>
            <a:ext cx="3559960" cy="2731658"/>
            <a:chOff x="0" y="1045029"/>
            <a:chExt cx="3559960" cy="2731658"/>
          </a:xfrm>
        </p:grpSpPr>
        <p:cxnSp>
          <p:nvCxnSpPr>
            <p:cNvPr id="3" name="Straight Connector 1"/>
            <p:cNvCxnSpPr/>
            <p:nvPr/>
          </p:nvCxnSpPr>
          <p:spPr>
            <a:xfrm>
              <a:off x="1516743" y="1672337"/>
              <a:ext cx="2043217" cy="2104350"/>
            </a:xfrm>
            <a:prstGeom prst="line">
              <a:avLst/>
            </a:prstGeom>
            <a:ln w="149225">
              <a:solidFill>
                <a:srgbClr val="971E9E"/>
              </a:solidFill>
            </a:ln>
            <a:scene3d>
              <a:camera prst="orthographicFront"/>
              <a:lightRig rig="threePt" dir="t"/>
            </a:scene3d>
            <a:sp3d>
              <a:bevelT w="139700" h="139700" prst="divot"/>
            </a:sp3d>
          </p:spPr>
          <p:style>
            <a:lnRef idx="3">
              <a:schemeClr val="accent1"/>
            </a:lnRef>
            <a:fillRef idx="0">
              <a:schemeClr val="accent1"/>
            </a:fillRef>
            <a:effectRef idx="2">
              <a:schemeClr val="accent1"/>
            </a:effectRef>
            <a:fontRef idx="minor">
              <a:schemeClr val="tx1"/>
            </a:fontRef>
          </p:style>
        </p:cxnSp>
        <p:sp>
          <p:nvSpPr>
            <p:cNvPr id="4" name="Rectangle 3"/>
            <p:cNvSpPr/>
            <p:nvPr/>
          </p:nvSpPr>
          <p:spPr>
            <a:xfrm>
              <a:off x="0" y="1045029"/>
              <a:ext cx="2856178" cy="5007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latin typeface="Rockwell" panose="02060603020205020403" pitchFamily="18" charset="0"/>
                </a:rPr>
                <a:t> </a:t>
              </a:r>
              <a:r>
                <a:rPr lang="fr-FR" sz="2000" dirty="0" err="1">
                  <a:solidFill>
                    <a:schemeClr val="tx1"/>
                  </a:solidFill>
                  <a:latin typeface="Rockwell" panose="02060603020205020403" pitchFamily="18" charset="0"/>
                </a:rPr>
                <a:t>Functionnal</a:t>
              </a:r>
              <a:r>
                <a:rPr lang="fr-FR" sz="2000" dirty="0">
                  <a:solidFill>
                    <a:schemeClr val="tx1"/>
                  </a:solidFill>
                  <a:latin typeface="Rockwell" panose="02060603020205020403" pitchFamily="18" charset="0"/>
                </a:rPr>
                <a:t> </a:t>
              </a:r>
              <a:r>
                <a:rPr lang="fr-FR" sz="2000" dirty="0" err="1">
                  <a:solidFill>
                    <a:schemeClr val="tx1"/>
                  </a:solidFill>
                  <a:latin typeface="Rockwell" panose="02060603020205020403" pitchFamily="18" charset="0"/>
                </a:rPr>
                <a:t>branch</a:t>
              </a:r>
              <a:endParaRPr lang="en-US" sz="2000" dirty="0">
                <a:solidFill>
                  <a:schemeClr val="tx1"/>
                </a:solidFill>
                <a:latin typeface="Rockwell" panose="02060603020205020403" pitchFamily="18" charset="0"/>
              </a:endParaRPr>
            </a:p>
          </p:txBody>
        </p:sp>
        <p:sp>
          <p:nvSpPr>
            <p:cNvPr id="5" name="Rectangle: Rounded Corners 3"/>
            <p:cNvSpPr/>
            <p:nvPr/>
          </p:nvSpPr>
          <p:spPr>
            <a:xfrm>
              <a:off x="511629" y="1970314"/>
              <a:ext cx="2856178" cy="500742"/>
            </a:xfrm>
            <a:prstGeom prst="roundRect">
              <a:avLst>
                <a:gd name="adj" fmla="val 33231"/>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Capture of business </a:t>
              </a:r>
              <a:r>
                <a:rPr lang="fr-FR" dirty="0" err="1">
                  <a:latin typeface="Rockwell" panose="02060603020205020403" pitchFamily="18" charset="0"/>
                </a:rPr>
                <a:t>requirements</a:t>
              </a:r>
              <a:endParaRPr lang="en-US" dirty="0">
                <a:latin typeface="Rockwell" panose="02060603020205020403" pitchFamily="18" charset="0"/>
              </a:endParaRPr>
            </a:p>
          </p:txBody>
        </p:sp>
        <p:sp>
          <p:nvSpPr>
            <p:cNvPr id="6" name="Rectangle: Rounded Corners 4"/>
            <p:cNvSpPr/>
            <p:nvPr/>
          </p:nvSpPr>
          <p:spPr>
            <a:xfrm>
              <a:off x="936190" y="2661229"/>
              <a:ext cx="2623770" cy="500742"/>
            </a:xfrm>
            <a:prstGeom prst="roundRect">
              <a:avLst>
                <a:gd name="adj" fmla="val 33231"/>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latin typeface="Rockwell" panose="02060603020205020403" pitchFamily="18" charset="0"/>
                </a:rPr>
                <a:t>Analysis</a:t>
              </a:r>
              <a:r>
                <a:rPr lang="fr-FR" dirty="0">
                  <a:latin typeface="Rockwell" panose="02060603020205020403" pitchFamily="18" charset="0"/>
                </a:rPr>
                <a:t> </a:t>
              </a:r>
              <a:endParaRPr lang="en-US" dirty="0">
                <a:latin typeface="Rockwell" panose="02060603020205020403" pitchFamily="18" charset="0"/>
              </a:endParaRPr>
            </a:p>
          </p:txBody>
        </p:sp>
      </p:grpSp>
      <p:sp>
        <p:nvSpPr>
          <p:cNvPr id="7" name="Rectangle: Rounded Corners 6"/>
          <p:cNvSpPr/>
          <p:nvPr/>
        </p:nvSpPr>
        <p:spPr>
          <a:xfrm>
            <a:off x="-166775" y="0"/>
            <a:ext cx="5867400" cy="402772"/>
          </a:xfrm>
          <a:prstGeom prst="roundRect">
            <a:avLst>
              <a:gd name="adj" fmla="val 32456"/>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METHODOLOGY:</a:t>
            </a:r>
            <a:endParaRPr lang="en-US" dirty="0">
              <a:latin typeface="Rockwell" panose="02060603020205020403" pitchFamily="18" charset="0"/>
            </a:endParaRPr>
          </a:p>
        </p:txBody>
      </p:sp>
      <p:sp>
        <p:nvSpPr>
          <p:cNvPr id="11" name="Rectangle 10"/>
          <p:cNvSpPr/>
          <p:nvPr/>
        </p:nvSpPr>
        <p:spPr>
          <a:xfrm>
            <a:off x="720622" y="5033297"/>
            <a:ext cx="4092606" cy="5007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Rockwell" panose="02060603020205020403" pitchFamily="18" charset="0"/>
              </a:rPr>
              <a:t>Activity</a:t>
            </a:r>
            <a:r>
              <a:rPr lang="en-US" dirty="0">
                <a:solidFill>
                  <a:schemeClr val="tx1"/>
                </a:solidFill>
                <a:latin typeface="Rockwell" panose="02060603020205020403" pitchFamily="18" charset="0"/>
              </a:rPr>
              <a:t> diagram</a:t>
            </a:r>
          </a:p>
        </p:txBody>
      </p:sp>
      <p:sp>
        <p:nvSpPr>
          <p:cNvPr id="18" name="Oval 124"/>
          <p:cNvSpPr/>
          <p:nvPr/>
        </p:nvSpPr>
        <p:spPr>
          <a:xfrm>
            <a:off x="11649075" y="6405351"/>
            <a:ext cx="478853" cy="402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Medium" panose="02040604050005020304" pitchFamily="18" charset="0"/>
              </a:rPr>
              <a:t>6</a:t>
            </a:r>
            <a:endParaRPr lang="en-US" dirty="0">
              <a:latin typeface="Amasis MT Pro Medium" panose="02040604050005020304" pitchFamily="18" charset="0"/>
            </a:endParaRPr>
          </a:p>
        </p:txBody>
      </p:sp>
      <p:sp>
        <p:nvSpPr>
          <p:cNvPr id="21" name="Ellipse 20"/>
          <p:cNvSpPr/>
          <p:nvPr/>
        </p:nvSpPr>
        <p:spPr>
          <a:xfrm>
            <a:off x="11614354" y="6383120"/>
            <a:ext cx="513574" cy="354740"/>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15</a:t>
            </a:r>
          </a:p>
        </p:txBody>
      </p:sp>
      <p:sp>
        <p:nvSpPr>
          <p:cNvPr id="8" name="Rectangle 7"/>
          <p:cNvSpPr/>
          <p:nvPr/>
        </p:nvSpPr>
        <p:spPr>
          <a:xfrm>
            <a:off x="887397" y="4342382"/>
            <a:ext cx="4092606" cy="5007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Rockwell" panose="02060603020205020403" pitchFamily="18" charset="0"/>
              </a:rPr>
              <a:t>Usecase</a:t>
            </a:r>
            <a:r>
              <a:rPr lang="en-US" sz="2400" dirty="0">
                <a:solidFill>
                  <a:schemeClr val="tx1"/>
                </a:solidFill>
                <a:latin typeface="Rockwell" panose="02060603020205020403" pitchFamily="18" charset="0"/>
              </a:rPr>
              <a:t> diagram</a:t>
            </a:r>
          </a:p>
        </p:txBody>
      </p:sp>
      <p:sp>
        <p:nvSpPr>
          <p:cNvPr id="14" name="Rectangle 2"/>
          <p:cNvSpPr>
            <a:spLocks noChangeArrowheads="1"/>
          </p:cNvSpPr>
          <p:nvPr/>
        </p:nvSpPr>
        <p:spPr bwMode="auto">
          <a:xfrm>
            <a:off x="6201955" y="820200"/>
            <a:ext cx="71253" cy="1150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pic>
        <p:nvPicPr>
          <p:cNvPr id="16" name="Picture 15">
            <a:extLst>
              <a:ext uri="{FF2B5EF4-FFF2-40B4-BE49-F238E27FC236}">
                <a16:creationId xmlns:a16="http://schemas.microsoft.com/office/drawing/2014/main" id="{013CE89F-F916-4057-9B89-97B02614ED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36771" y="402772"/>
            <a:ext cx="5943600" cy="5194935"/>
          </a:xfrm>
          <a:prstGeom prst="rect">
            <a:avLst/>
          </a:prstGeom>
          <a:noFill/>
          <a:ln>
            <a:noFill/>
          </a:ln>
        </p:spPr>
      </p:pic>
      <p:pic>
        <p:nvPicPr>
          <p:cNvPr id="17" name="Picture 16">
            <a:extLst>
              <a:ext uri="{FF2B5EF4-FFF2-40B4-BE49-F238E27FC236}">
                <a16:creationId xmlns:a16="http://schemas.microsoft.com/office/drawing/2014/main" id="{84682963-E2EF-4E41-8E29-5E44780676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9680" y="371529"/>
            <a:ext cx="5964674" cy="61018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0" y="0"/>
            <a:ext cx="5867400" cy="402772"/>
          </a:xfrm>
          <a:prstGeom prst="roundRect">
            <a:avLst>
              <a:gd name="adj" fmla="val 32456"/>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METHODOLOGY:</a:t>
            </a:r>
            <a:r>
              <a:rPr lang="en-US" dirty="0">
                <a:latin typeface="Rockwell" panose="02060603020205020403" pitchFamily="18" charset="0"/>
              </a:rPr>
              <a:t> SEQUENCE DIAGRAM</a:t>
            </a:r>
          </a:p>
        </p:txBody>
      </p:sp>
      <p:grpSp>
        <p:nvGrpSpPr>
          <p:cNvPr id="4" name="Group 6"/>
          <p:cNvGrpSpPr/>
          <p:nvPr/>
        </p:nvGrpSpPr>
        <p:grpSpPr>
          <a:xfrm>
            <a:off x="164815" y="562046"/>
            <a:ext cx="2316352" cy="2897620"/>
            <a:chOff x="94011" y="531380"/>
            <a:chExt cx="2316352" cy="2897620"/>
          </a:xfrm>
        </p:grpSpPr>
        <p:cxnSp>
          <p:nvCxnSpPr>
            <p:cNvPr id="5" name="Straight Connector 3"/>
            <p:cNvCxnSpPr/>
            <p:nvPr/>
          </p:nvCxnSpPr>
          <p:spPr>
            <a:xfrm flipH="1">
              <a:off x="1252188" y="531380"/>
              <a:ext cx="1" cy="2897620"/>
            </a:xfrm>
            <a:prstGeom prst="line">
              <a:avLst/>
            </a:prstGeom>
            <a:ln w="149225">
              <a:solidFill>
                <a:srgbClr val="971E9E"/>
              </a:solidFill>
            </a:ln>
            <a:scene3d>
              <a:camera prst="orthographicFront"/>
              <a:lightRig rig="threePt" dir="t"/>
            </a:scene3d>
            <a:sp3d>
              <a:bevelT w="139700" h="139700" prst="divot"/>
            </a:sp3d>
          </p:spPr>
          <p:style>
            <a:lnRef idx="3">
              <a:schemeClr val="accent1"/>
            </a:lnRef>
            <a:fillRef idx="0">
              <a:schemeClr val="accent1"/>
            </a:fillRef>
            <a:effectRef idx="2">
              <a:schemeClr val="accent1"/>
            </a:effectRef>
            <a:fontRef idx="minor">
              <a:schemeClr val="tx1"/>
            </a:fontRef>
          </p:style>
        </p:cxnSp>
        <p:sp>
          <p:nvSpPr>
            <p:cNvPr id="6" name="Rectangle: Rounded Corners 4"/>
            <p:cNvSpPr/>
            <p:nvPr/>
          </p:nvSpPr>
          <p:spPr>
            <a:xfrm>
              <a:off x="94012" y="754211"/>
              <a:ext cx="2316351" cy="500742"/>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Preliminary design</a:t>
              </a:r>
              <a:endParaRPr lang="en-US" dirty="0">
                <a:latin typeface="Rockwell" panose="02060603020205020403" pitchFamily="18" charset="0"/>
              </a:endParaRPr>
            </a:p>
          </p:txBody>
        </p:sp>
        <p:sp>
          <p:nvSpPr>
            <p:cNvPr id="7" name="Rectangle: Rounded Corners 5"/>
            <p:cNvSpPr/>
            <p:nvPr/>
          </p:nvSpPr>
          <p:spPr>
            <a:xfrm>
              <a:off x="94011" y="1495448"/>
              <a:ext cx="2316351" cy="500742"/>
            </a:xfrm>
            <a:prstGeom prst="roundRect">
              <a:avLst>
                <a:gd name="adj" fmla="val 3323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latin typeface="Rockwell" panose="02060603020205020403" pitchFamily="18" charset="0"/>
                </a:rPr>
                <a:t>Detailed</a:t>
              </a:r>
              <a:r>
                <a:rPr lang="fr-FR" dirty="0">
                  <a:latin typeface="Rockwell" panose="02060603020205020403" pitchFamily="18" charset="0"/>
                </a:rPr>
                <a:t> design</a:t>
              </a:r>
              <a:endParaRPr lang="en-US" dirty="0">
                <a:latin typeface="Rockwell" panose="02060603020205020403" pitchFamily="18" charset="0"/>
              </a:endParaRPr>
            </a:p>
          </p:txBody>
        </p:sp>
      </p:grpSp>
      <p:sp>
        <p:nvSpPr>
          <p:cNvPr id="12" name="Rectangle 11"/>
          <p:cNvSpPr/>
          <p:nvPr/>
        </p:nvSpPr>
        <p:spPr>
          <a:xfrm>
            <a:off x="774495" y="4330403"/>
            <a:ext cx="4092606" cy="5007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Rockwell" panose="02060603020205020403" pitchFamily="18" charset="0"/>
              </a:rPr>
              <a:t>Sequence diagram</a:t>
            </a:r>
          </a:p>
        </p:txBody>
      </p:sp>
      <p:sp>
        <p:nvSpPr>
          <p:cNvPr id="14" name="Oval 15"/>
          <p:cNvSpPr/>
          <p:nvPr/>
        </p:nvSpPr>
        <p:spPr>
          <a:xfrm>
            <a:off x="11649075" y="6405351"/>
            <a:ext cx="478853" cy="402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Medium" panose="02040604050005020304" pitchFamily="18" charset="0"/>
              </a:rPr>
              <a:t>6</a:t>
            </a:r>
            <a:endParaRPr lang="en-US" dirty="0">
              <a:latin typeface="Amasis MT Pro Medium" panose="02040604050005020304" pitchFamily="18" charset="0"/>
            </a:endParaRPr>
          </a:p>
        </p:txBody>
      </p:sp>
      <p:sp>
        <p:nvSpPr>
          <p:cNvPr id="18" name="Ellipse 17"/>
          <p:cNvSpPr/>
          <p:nvPr/>
        </p:nvSpPr>
        <p:spPr>
          <a:xfrm>
            <a:off x="11614354" y="6368322"/>
            <a:ext cx="513574" cy="354740"/>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16</a:t>
            </a:r>
          </a:p>
        </p:txBody>
      </p:sp>
      <p:pic>
        <p:nvPicPr>
          <p:cNvPr id="11" name="Picture 10">
            <a:extLst>
              <a:ext uri="{FF2B5EF4-FFF2-40B4-BE49-F238E27FC236}">
                <a16:creationId xmlns:a16="http://schemas.microsoft.com/office/drawing/2014/main" id="{C000D134-6EC0-4C36-AA51-028BE5EB4C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06899" y="562046"/>
            <a:ext cx="5219688" cy="61610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
          <p:cNvSpPr/>
          <p:nvPr/>
        </p:nvSpPr>
        <p:spPr>
          <a:xfrm>
            <a:off x="0" y="0"/>
            <a:ext cx="5184762" cy="692727"/>
          </a:xfrm>
          <a:prstGeom prst="roundRect">
            <a:avLst/>
          </a:prstGeom>
          <a:solidFill>
            <a:schemeClr val="accent1">
              <a:lumMod val="75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Logical  architecture</a:t>
            </a:r>
          </a:p>
        </p:txBody>
      </p:sp>
      <p:pic>
        <p:nvPicPr>
          <p:cNvPr id="3" name="Picture 2"/>
          <p:cNvPicPr/>
          <p:nvPr/>
        </p:nvPicPr>
        <p:blipFill>
          <a:blip r:embed="rId2"/>
          <a:stretch>
            <a:fillRect/>
          </a:stretch>
        </p:blipFill>
        <p:spPr>
          <a:xfrm>
            <a:off x="2611682" y="1041465"/>
            <a:ext cx="8548577" cy="53380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5184762" cy="692727"/>
          </a:xfrm>
          <a:prstGeom prst="roundRect">
            <a:avLst/>
          </a:prstGeom>
          <a:solidFill>
            <a:schemeClr val="accent1">
              <a:lumMod val="75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architecture</a:t>
            </a:r>
          </a:p>
        </p:txBody>
      </p:sp>
      <p:sp>
        <p:nvSpPr>
          <p:cNvPr id="4" name="Ellipse 3"/>
          <p:cNvSpPr/>
          <p:nvPr/>
        </p:nvSpPr>
        <p:spPr>
          <a:xfrm>
            <a:off x="11648661" y="6467061"/>
            <a:ext cx="513574" cy="354740"/>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17</a:t>
            </a:r>
          </a:p>
        </p:txBody>
      </p:sp>
      <p:pic>
        <p:nvPicPr>
          <p:cNvPr id="5" name="Picture 4">
            <a:extLst>
              <a:ext uri="{FF2B5EF4-FFF2-40B4-BE49-F238E27FC236}">
                <a16:creationId xmlns:a16="http://schemas.microsoft.com/office/drawing/2014/main" id="{623AD47B-B8CA-47DD-B79E-CF14055E470C}"/>
              </a:ext>
            </a:extLst>
          </p:cNvPr>
          <p:cNvPicPr/>
          <p:nvPr/>
        </p:nvPicPr>
        <p:blipFill>
          <a:blip r:embed="rId2">
            <a:extLst>
              <a:ext uri="{28A0092B-C50C-407E-A947-70E740481C1C}">
                <a14:useLocalDpi xmlns:a14="http://schemas.microsoft.com/office/drawing/2010/main" val="0"/>
              </a:ext>
            </a:extLst>
          </a:blip>
          <a:stretch>
            <a:fillRect/>
          </a:stretch>
        </p:blipFill>
        <p:spPr>
          <a:xfrm>
            <a:off x="993788" y="1289050"/>
            <a:ext cx="9890112" cy="50609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
          <p:cNvSpPr/>
          <p:nvPr/>
        </p:nvSpPr>
        <p:spPr>
          <a:xfrm>
            <a:off x="36596" y="52493"/>
            <a:ext cx="5898981" cy="692727"/>
          </a:xfrm>
          <a:prstGeom prst="roundRect">
            <a:avLst/>
          </a:prstGeom>
          <a:solidFill>
            <a:schemeClr val="accent1">
              <a:lumMod val="75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Software and languages used</a:t>
            </a:r>
          </a:p>
        </p:txBody>
      </p:sp>
      <p:pic>
        <p:nvPicPr>
          <p:cNvPr id="5" name="Image 4" descr="C:\Users\Edson Kanou\Desktop\projet stage\visual.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7361" y="1504700"/>
            <a:ext cx="1044810" cy="1044810"/>
          </a:xfrm>
          <a:prstGeom prst="rect">
            <a:avLst/>
          </a:prstGeom>
          <a:noFill/>
          <a:ln>
            <a:noFill/>
          </a:ln>
        </p:spPr>
      </p:pic>
      <p:sp>
        <p:nvSpPr>
          <p:cNvPr id="6" name="ZoneTexte 5"/>
          <p:cNvSpPr txBox="1"/>
          <p:nvPr/>
        </p:nvSpPr>
        <p:spPr>
          <a:xfrm>
            <a:off x="2543928" y="1016084"/>
            <a:ext cx="1800429" cy="369332"/>
          </a:xfrm>
          <a:prstGeom prst="rect">
            <a:avLst/>
          </a:prstGeom>
          <a:noFill/>
        </p:spPr>
        <p:txBody>
          <a:bodyPr wrap="none" rtlCol="0">
            <a:spAutoFit/>
          </a:bodyPr>
          <a:lstStyle/>
          <a:p>
            <a:r>
              <a:rPr lang="fr-FR" b="1" dirty="0"/>
              <a:t> web </a:t>
            </a:r>
            <a:r>
              <a:rPr lang="fr-FR" b="1" dirty="0" err="1"/>
              <a:t>programing</a:t>
            </a:r>
            <a:endParaRPr lang="fr-FR" b="1" dirty="0"/>
          </a:p>
        </p:txBody>
      </p:sp>
      <p:cxnSp>
        <p:nvCxnSpPr>
          <p:cNvPr id="8" name="Connecteur droit 7"/>
          <p:cNvCxnSpPr/>
          <p:nvPr/>
        </p:nvCxnSpPr>
        <p:spPr>
          <a:xfrm>
            <a:off x="2347214" y="1241391"/>
            <a:ext cx="43111" cy="5590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5082294" y="1297575"/>
            <a:ext cx="6489" cy="55736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flipH="1">
            <a:off x="7445336" y="1390050"/>
            <a:ext cx="21959" cy="54414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5170972" y="1056725"/>
            <a:ext cx="2359685" cy="369332"/>
          </a:xfrm>
          <a:prstGeom prst="rect">
            <a:avLst/>
          </a:prstGeom>
          <a:noFill/>
        </p:spPr>
        <p:txBody>
          <a:bodyPr wrap="none" rtlCol="0">
            <a:spAutoFit/>
          </a:bodyPr>
          <a:lstStyle/>
          <a:p>
            <a:r>
              <a:rPr lang="fr-FR" b="1" dirty="0" err="1"/>
              <a:t>Schemas</a:t>
            </a:r>
            <a:r>
              <a:rPr lang="fr-FR" b="1" dirty="0"/>
              <a:t> and </a:t>
            </a:r>
            <a:r>
              <a:rPr lang="fr-FR" b="1" dirty="0" err="1"/>
              <a:t>diagrams</a:t>
            </a:r>
            <a:endParaRPr lang="fr-FR" b="1" dirty="0"/>
          </a:p>
        </p:txBody>
      </p:sp>
      <p:sp>
        <p:nvSpPr>
          <p:cNvPr id="13" name="ZoneTexte 12"/>
          <p:cNvSpPr txBox="1"/>
          <p:nvPr/>
        </p:nvSpPr>
        <p:spPr>
          <a:xfrm>
            <a:off x="567836" y="1017831"/>
            <a:ext cx="1459182" cy="369332"/>
          </a:xfrm>
          <a:prstGeom prst="rect">
            <a:avLst/>
          </a:prstGeom>
          <a:noFill/>
        </p:spPr>
        <p:txBody>
          <a:bodyPr wrap="none" rtlCol="0">
            <a:spAutoFit/>
          </a:bodyPr>
          <a:lstStyle/>
          <a:p>
            <a:r>
              <a:rPr lang="fr-FR" b="1" dirty="0" err="1"/>
              <a:t>Backend</a:t>
            </a:r>
            <a:r>
              <a:rPr lang="fr-FR" b="1" dirty="0"/>
              <a:t>(API)</a:t>
            </a:r>
          </a:p>
        </p:txBody>
      </p:sp>
      <p:sp>
        <p:nvSpPr>
          <p:cNvPr id="17" name="ZoneTexte 16"/>
          <p:cNvSpPr txBox="1"/>
          <p:nvPr/>
        </p:nvSpPr>
        <p:spPr>
          <a:xfrm>
            <a:off x="7879255" y="1016084"/>
            <a:ext cx="1403782" cy="369332"/>
          </a:xfrm>
          <a:prstGeom prst="rect">
            <a:avLst/>
          </a:prstGeom>
          <a:noFill/>
        </p:spPr>
        <p:txBody>
          <a:bodyPr wrap="none" rtlCol="0">
            <a:spAutoFit/>
          </a:bodyPr>
          <a:lstStyle/>
          <a:p>
            <a:r>
              <a:rPr lang="fr-FR" b="1" dirty="0"/>
              <a:t>Organisation</a:t>
            </a:r>
          </a:p>
        </p:txBody>
      </p:sp>
      <p:pic>
        <p:nvPicPr>
          <p:cNvPr id="20" name="Image 19" descr="C:\Users\Edson Kanou\Desktop\projet stage\postman.jpg"/>
          <p:cNvPicPr/>
          <p:nvPr/>
        </p:nvPicPr>
        <p:blipFill>
          <a:blip r:embed="rId4">
            <a:extLst>
              <a:ext uri="{28A0092B-C50C-407E-A947-70E740481C1C}">
                <a14:useLocalDpi xmlns:a14="http://schemas.microsoft.com/office/drawing/2010/main" val="0"/>
              </a:ext>
            </a:extLst>
          </a:blip>
          <a:srcRect/>
          <a:stretch>
            <a:fillRect/>
          </a:stretch>
        </p:blipFill>
        <p:spPr bwMode="auto">
          <a:xfrm>
            <a:off x="667783" y="1325210"/>
            <a:ext cx="1014785" cy="1014785"/>
          </a:xfrm>
          <a:prstGeom prst="rect">
            <a:avLst/>
          </a:prstGeom>
          <a:noFill/>
          <a:ln>
            <a:noFill/>
          </a:ln>
        </p:spPr>
      </p:pic>
      <p:pic>
        <p:nvPicPr>
          <p:cNvPr id="21" name="Image 20" descr="C:\Users\Edson Kanou\Desktop\projet stage\drawio.png"/>
          <p:cNvPicPr/>
          <p:nvPr/>
        </p:nvPicPr>
        <p:blipFill>
          <a:blip r:embed="rId5">
            <a:extLst>
              <a:ext uri="{28A0092B-C50C-407E-A947-70E740481C1C}">
                <a14:useLocalDpi xmlns:a14="http://schemas.microsoft.com/office/drawing/2010/main" val="0"/>
              </a:ext>
            </a:extLst>
          </a:blip>
          <a:srcRect/>
          <a:stretch>
            <a:fillRect/>
          </a:stretch>
        </p:blipFill>
        <p:spPr bwMode="auto">
          <a:xfrm>
            <a:off x="5977235" y="1623715"/>
            <a:ext cx="716280" cy="716280"/>
          </a:xfrm>
          <a:prstGeom prst="rect">
            <a:avLst/>
          </a:prstGeom>
          <a:noFill/>
          <a:ln>
            <a:noFill/>
          </a:ln>
        </p:spPr>
      </p:pic>
      <p:pic>
        <p:nvPicPr>
          <p:cNvPr id="24" name="Image 23" descr="C:\Users\Edson Kanou\Desktop\projet stage\github.png"/>
          <p:cNvPicPr/>
          <p:nvPr/>
        </p:nvPicPr>
        <p:blipFill>
          <a:blip r:embed="rId6">
            <a:extLst>
              <a:ext uri="{28A0092B-C50C-407E-A947-70E740481C1C}">
                <a14:useLocalDpi xmlns:a14="http://schemas.microsoft.com/office/drawing/2010/main" val="0"/>
              </a:ext>
            </a:extLst>
          </a:blip>
          <a:srcRect/>
          <a:stretch>
            <a:fillRect/>
          </a:stretch>
        </p:blipFill>
        <p:spPr bwMode="auto">
          <a:xfrm>
            <a:off x="7945991" y="1796846"/>
            <a:ext cx="1325880" cy="741045"/>
          </a:xfrm>
          <a:prstGeom prst="rect">
            <a:avLst/>
          </a:prstGeom>
          <a:noFill/>
          <a:ln>
            <a:noFill/>
          </a:ln>
        </p:spPr>
      </p:pic>
      <p:pic>
        <p:nvPicPr>
          <p:cNvPr id="26" name="Image 25" descr="C:\Users\Edson Kanou\Desktop\projet stage\react.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27361" y="2668794"/>
            <a:ext cx="1076325" cy="675640"/>
          </a:xfrm>
          <a:prstGeom prst="rect">
            <a:avLst/>
          </a:prstGeom>
          <a:noFill/>
          <a:ln>
            <a:noFill/>
          </a:ln>
        </p:spPr>
      </p:pic>
      <p:pic>
        <p:nvPicPr>
          <p:cNvPr id="31" name="Image 30" descr="C:\Users\Edson Kanou\Downloads\JavaScript-LogoPNG1.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3234" y="4022860"/>
            <a:ext cx="1398321" cy="873891"/>
          </a:xfrm>
          <a:prstGeom prst="rect">
            <a:avLst/>
          </a:prstGeom>
          <a:noFill/>
          <a:ln>
            <a:noFill/>
          </a:ln>
        </p:spPr>
      </p:pic>
      <p:pic>
        <p:nvPicPr>
          <p:cNvPr id="33" name="Image 32" descr="C:\Users\Edson Kanou\Downloads\JavaScript-LogoPNG1.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46970" y="3673826"/>
            <a:ext cx="1398321" cy="873891"/>
          </a:xfrm>
          <a:prstGeom prst="rect">
            <a:avLst/>
          </a:prstGeom>
          <a:noFill/>
          <a:ln>
            <a:noFill/>
          </a:ln>
        </p:spPr>
      </p:pic>
      <p:pic>
        <p:nvPicPr>
          <p:cNvPr id="36" name="Image 35" descr="C:\Users\Edson Kanou\Downloads\mongodb-logo.pn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5046" y="2989139"/>
            <a:ext cx="765810" cy="896620"/>
          </a:xfrm>
          <a:prstGeom prst="rect">
            <a:avLst/>
          </a:prstGeom>
          <a:noFill/>
          <a:ln>
            <a:noFill/>
          </a:ln>
        </p:spPr>
      </p:pic>
      <p:sp>
        <p:nvSpPr>
          <p:cNvPr id="37" name="Ellipse 36"/>
          <p:cNvSpPr/>
          <p:nvPr/>
        </p:nvSpPr>
        <p:spPr>
          <a:xfrm>
            <a:off x="11648661" y="6467061"/>
            <a:ext cx="513574" cy="354740"/>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20</a:t>
            </a:r>
          </a:p>
        </p:txBody>
      </p:sp>
      <p:pic>
        <p:nvPicPr>
          <p:cNvPr id="38" name="Image 37" descr="C:\Users\Edson Kanou\Desktop\projet stage\visual.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591" y="2230647"/>
            <a:ext cx="826385" cy="879466"/>
          </a:xfrm>
          <a:prstGeom prst="rect">
            <a:avLst/>
          </a:prstGeom>
          <a:noFill/>
          <a:ln>
            <a:noFill/>
          </a:ln>
        </p:spPr>
      </p:pic>
      <p:pic>
        <p:nvPicPr>
          <p:cNvPr id="27" name="Picture 26">
            <a:extLst>
              <a:ext uri="{FF2B5EF4-FFF2-40B4-BE49-F238E27FC236}">
                <a16:creationId xmlns:a16="http://schemas.microsoft.com/office/drawing/2014/main" id="{03C4FA88-ED35-46B3-B85C-D07661E81445}"/>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781489" y="5293560"/>
            <a:ext cx="1031875" cy="103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2"/>
          <p:cNvSpPr/>
          <p:nvPr/>
        </p:nvSpPr>
        <p:spPr>
          <a:xfrm rot="19845976" flipH="1" flipV="1">
            <a:off x="-682824" y="5341367"/>
            <a:ext cx="1610499" cy="1713833"/>
          </a:xfrm>
          <a:custGeom>
            <a:avLst/>
            <a:gdLst>
              <a:gd name="connsiteX0" fmla="*/ 4827014 w 4827014"/>
              <a:gd name="connsiteY0" fmla="*/ 1290950 h 3332957"/>
              <a:gd name="connsiteX1" fmla="*/ 2997951 w 4827014"/>
              <a:gd name="connsiteY1" fmla="*/ 267308 h 3332957"/>
              <a:gd name="connsiteX2" fmla="*/ 2984275 w 4827014"/>
              <a:gd name="connsiteY2" fmla="*/ 272750 h 3332957"/>
              <a:gd name="connsiteX3" fmla="*/ 2763294 w 4827014"/>
              <a:gd name="connsiteY3" fmla="*/ 369318 h 3332957"/>
              <a:gd name="connsiteX4" fmla="*/ 2620015 w 4827014"/>
              <a:gd name="connsiteY4" fmla="*/ 401676 h 3332957"/>
              <a:gd name="connsiteX5" fmla="*/ 1703630 w 4827014"/>
              <a:gd name="connsiteY5" fmla="*/ 125286 h 3332957"/>
              <a:gd name="connsiteX6" fmla="*/ 806648 w 4827014"/>
              <a:gd name="connsiteY6" fmla="*/ 68660 h 3332957"/>
              <a:gd name="connsiteX7" fmla="*/ 60407 w 4827014"/>
              <a:gd name="connsiteY7" fmla="*/ 845248 h 3332957"/>
              <a:gd name="connsiteX8" fmla="*/ 170850 w 4827014"/>
              <a:gd name="connsiteY8" fmla="*/ 2038445 h 3332957"/>
              <a:gd name="connsiteX9" fmla="*/ 1021566 w 4827014"/>
              <a:gd name="connsiteY9" fmla="*/ 2860873 h 3332957"/>
              <a:gd name="connsiteX10" fmla="*/ 2230477 w 4827014"/>
              <a:gd name="connsiteY10" fmla="*/ 3211417 h 3332957"/>
              <a:gd name="connsiteX11" fmla="*/ 3324468 w 4827014"/>
              <a:gd name="connsiteY11" fmla="*/ 3332758 h 3332957"/>
              <a:gd name="connsiteX12" fmla="*/ 3600834 w 4827014"/>
              <a:gd name="connsiteY12" fmla="*/ 3317233 h 3332957"/>
              <a:gd name="connsiteX13" fmla="*/ 3701921 w 4827014"/>
              <a:gd name="connsiteY13" fmla="*/ 3301287 h 333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27014" h="3332957">
                <a:moveTo>
                  <a:pt x="4827014" y="1290950"/>
                </a:moveTo>
                <a:lnTo>
                  <a:pt x="2997951" y="267308"/>
                </a:lnTo>
                <a:lnTo>
                  <a:pt x="2984275" y="272750"/>
                </a:lnTo>
                <a:cubicBezTo>
                  <a:pt x="2910024" y="304096"/>
                  <a:pt x="2836426" y="336623"/>
                  <a:pt x="2763294" y="369318"/>
                </a:cubicBezTo>
                <a:cubicBezTo>
                  <a:pt x="2718520" y="389541"/>
                  <a:pt x="2669268" y="400327"/>
                  <a:pt x="2620015" y="401676"/>
                </a:cubicBezTo>
                <a:cubicBezTo>
                  <a:pt x="2294654" y="425944"/>
                  <a:pt x="1993172" y="262807"/>
                  <a:pt x="1703630" y="125286"/>
                </a:cubicBezTo>
                <a:cubicBezTo>
                  <a:pt x="1414089" y="-12236"/>
                  <a:pt x="1108130" y="-44593"/>
                  <a:pt x="806648" y="68660"/>
                </a:cubicBezTo>
                <a:cubicBezTo>
                  <a:pt x="476810" y="192698"/>
                  <a:pt x="148463" y="533803"/>
                  <a:pt x="60407" y="845248"/>
                </a:cubicBezTo>
                <a:cubicBezTo>
                  <a:pt x="-57499" y="1263203"/>
                  <a:pt x="6678" y="1632623"/>
                  <a:pt x="170850" y="2038445"/>
                </a:cubicBezTo>
                <a:cubicBezTo>
                  <a:pt x="315621" y="2398426"/>
                  <a:pt x="646953" y="2680209"/>
                  <a:pt x="1021566" y="2860873"/>
                </a:cubicBezTo>
                <a:cubicBezTo>
                  <a:pt x="1396179" y="3041538"/>
                  <a:pt x="1814074" y="3134567"/>
                  <a:pt x="2230477" y="3211417"/>
                </a:cubicBezTo>
                <a:cubicBezTo>
                  <a:pt x="2591658" y="3278829"/>
                  <a:pt x="2955824" y="3336804"/>
                  <a:pt x="3324468" y="3332758"/>
                </a:cubicBezTo>
                <a:cubicBezTo>
                  <a:pt x="3416629" y="3331747"/>
                  <a:pt x="3509069" y="3326776"/>
                  <a:pt x="3600834" y="3317233"/>
                </a:cubicBezTo>
                <a:lnTo>
                  <a:pt x="3701921" y="330128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6" name="Freeform 42"/>
          <p:cNvSpPr/>
          <p:nvPr/>
        </p:nvSpPr>
        <p:spPr>
          <a:xfrm rot="363234" flipH="1" flipV="1">
            <a:off x="-556928" y="-310684"/>
            <a:ext cx="1610499" cy="1713833"/>
          </a:xfrm>
          <a:custGeom>
            <a:avLst/>
            <a:gdLst>
              <a:gd name="connsiteX0" fmla="*/ 4827014 w 4827014"/>
              <a:gd name="connsiteY0" fmla="*/ 1290950 h 3332957"/>
              <a:gd name="connsiteX1" fmla="*/ 2997951 w 4827014"/>
              <a:gd name="connsiteY1" fmla="*/ 267308 h 3332957"/>
              <a:gd name="connsiteX2" fmla="*/ 2984275 w 4827014"/>
              <a:gd name="connsiteY2" fmla="*/ 272750 h 3332957"/>
              <a:gd name="connsiteX3" fmla="*/ 2763294 w 4827014"/>
              <a:gd name="connsiteY3" fmla="*/ 369318 h 3332957"/>
              <a:gd name="connsiteX4" fmla="*/ 2620015 w 4827014"/>
              <a:gd name="connsiteY4" fmla="*/ 401676 h 3332957"/>
              <a:gd name="connsiteX5" fmla="*/ 1703630 w 4827014"/>
              <a:gd name="connsiteY5" fmla="*/ 125286 h 3332957"/>
              <a:gd name="connsiteX6" fmla="*/ 806648 w 4827014"/>
              <a:gd name="connsiteY6" fmla="*/ 68660 h 3332957"/>
              <a:gd name="connsiteX7" fmla="*/ 60407 w 4827014"/>
              <a:gd name="connsiteY7" fmla="*/ 845248 h 3332957"/>
              <a:gd name="connsiteX8" fmla="*/ 170850 w 4827014"/>
              <a:gd name="connsiteY8" fmla="*/ 2038445 h 3332957"/>
              <a:gd name="connsiteX9" fmla="*/ 1021566 w 4827014"/>
              <a:gd name="connsiteY9" fmla="*/ 2860873 h 3332957"/>
              <a:gd name="connsiteX10" fmla="*/ 2230477 w 4827014"/>
              <a:gd name="connsiteY10" fmla="*/ 3211417 h 3332957"/>
              <a:gd name="connsiteX11" fmla="*/ 3324468 w 4827014"/>
              <a:gd name="connsiteY11" fmla="*/ 3332758 h 3332957"/>
              <a:gd name="connsiteX12" fmla="*/ 3600834 w 4827014"/>
              <a:gd name="connsiteY12" fmla="*/ 3317233 h 3332957"/>
              <a:gd name="connsiteX13" fmla="*/ 3701921 w 4827014"/>
              <a:gd name="connsiteY13" fmla="*/ 3301287 h 333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27014" h="3332957">
                <a:moveTo>
                  <a:pt x="4827014" y="1290950"/>
                </a:moveTo>
                <a:lnTo>
                  <a:pt x="2997951" y="267308"/>
                </a:lnTo>
                <a:lnTo>
                  <a:pt x="2984275" y="272750"/>
                </a:lnTo>
                <a:cubicBezTo>
                  <a:pt x="2910024" y="304096"/>
                  <a:pt x="2836426" y="336623"/>
                  <a:pt x="2763294" y="369318"/>
                </a:cubicBezTo>
                <a:cubicBezTo>
                  <a:pt x="2718520" y="389541"/>
                  <a:pt x="2669268" y="400327"/>
                  <a:pt x="2620015" y="401676"/>
                </a:cubicBezTo>
                <a:cubicBezTo>
                  <a:pt x="2294654" y="425944"/>
                  <a:pt x="1993172" y="262807"/>
                  <a:pt x="1703630" y="125286"/>
                </a:cubicBezTo>
                <a:cubicBezTo>
                  <a:pt x="1414089" y="-12236"/>
                  <a:pt x="1108130" y="-44593"/>
                  <a:pt x="806648" y="68660"/>
                </a:cubicBezTo>
                <a:cubicBezTo>
                  <a:pt x="476810" y="192698"/>
                  <a:pt x="148463" y="533803"/>
                  <a:pt x="60407" y="845248"/>
                </a:cubicBezTo>
                <a:cubicBezTo>
                  <a:pt x="-57499" y="1263203"/>
                  <a:pt x="6678" y="1632623"/>
                  <a:pt x="170850" y="2038445"/>
                </a:cubicBezTo>
                <a:cubicBezTo>
                  <a:pt x="315621" y="2398426"/>
                  <a:pt x="646953" y="2680209"/>
                  <a:pt x="1021566" y="2860873"/>
                </a:cubicBezTo>
                <a:cubicBezTo>
                  <a:pt x="1396179" y="3041538"/>
                  <a:pt x="1814074" y="3134567"/>
                  <a:pt x="2230477" y="3211417"/>
                </a:cubicBezTo>
                <a:cubicBezTo>
                  <a:pt x="2591658" y="3278829"/>
                  <a:pt x="2955824" y="3336804"/>
                  <a:pt x="3324468" y="3332758"/>
                </a:cubicBezTo>
                <a:cubicBezTo>
                  <a:pt x="3416629" y="3331747"/>
                  <a:pt x="3509069" y="3326776"/>
                  <a:pt x="3600834" y="3317233"/>
                </a:cubicBezTo>
                <a:lnTo>
                  <a:pt x="3701921" y="330128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7" name="Freeform 42"/>
          <p:cNvSpPr/>
          <p:nvPr/>
        </p:nvSpPr>
        <p:spPr>
          <a:xfrm rot="2519906" flipV="1">
            <a:off x="11420450" y="6121986"/>
            <a:ext cx="1897937" cy="1713833"/>
          </a:xfrm>
          <a:custGeom>
            <a:avLst/>
            <a:gdLst>
              <a:gd name="connsiteX0" fmla="*/ 4827014 w 4827014"/>
              <a:gd name="connsiteY0" fmla="*/ 1290950 h 3332957"/>
              <a:gd name="connsiteX1" fmla="*/ 2997951 w 4827014"/>
              <a:gd name="connsiteY1" fmla="*/ 267308 h 3332957"/>
              <a:gd name="connsiteX2" fmla="*/ 2984275 w 4827014"/>
              <a:gd name="connsiteY2" fmla="*/ 272750 h 3332957"/>
              <a:gd name="connsiteX3" fmla="*/ 2763294 w 4827014"/>
              <a:gd name="connsiteY3" fmla="*/ 369318 h 3332957"/>
              <a:gd name="connsiteX4" fmla="*/ 2620015 w 4827014"/>
              <a:gd name="connsiteY4" fmla="*/ 401676 h 3332957"/>
              <a:gd name="connsiteX5" fmla="*/ 1703630 w 4827014"/>
              <a:gd name="connsiteY5" fmla="*/ 125286 h 3332957"/>
              <a:gd name="connsiteX6" fmla="*/ 806648 w 4827014"/>
              <a:gd name="connsiteY6" fmla="*/ 68660 h 3332957"/>
              <a:gd name="connsiteX7" fmla="*/ 60407 w 4827014"/>
              <a:gd name="connsiteY7" fmla="*/ 845248 h 3332957"/>
              <a:gd name="connsiteX8" fmla="*/ 170850 w 4827014"/>
              <a:gd name="connsiteY8" fmla="*/ 2038445 h 3332957"/>
              <a:gd name="connsiteX9" fmla="*/ 1021566 w 4827014"/>
              <a:gd name="connsiteY9" fmla="*/ 2860873 h 3332957"/>
              <a:gd name="connsiteX10" fmla="*/ 2230477 w 4827014"/>
              <a:gd name="connsiteY10" fmla="*/ 3211417 h 3332957"/>
              <a:gd name="connsiteX11" fmla="*/ 3324468 w 4827014"/>
              <a:gd name="connsiteY11" fmla="*/ 3332758 h 3332957"/>
              <a:gd name="connsiteX12" fmla="*/ 3600834 w 4827014"/>
              <a:gd name="connsiteY12" fmla="*/ 3317233 h 3332957"/>
              <a:gd name="connsiteX13" fmla="*/ 3701921 w 4827014"/>
              <a:gd name="connsiteY13" fmla="*/ 3301287 h 333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27014" h="3332957">
                <a:moveTo>
                  <a:pt x="4827014" y="1290950"/>
                </a:moveTo>
                <a:lnTo>
                  <a:pt x="2997951" y="267308"/>
                </a:lnTo>
                <a:lnTo>
                  <a:pt x="2984275" y="272750"/>
                </a:lnTo>
                <a:cubicBezTo>
                  <a:pt x="2910024" y="304096"/>
                  <a:pt x="2836426" y="336623"/>
                  <a:pt x="2763294" y="369318"/>
                </a:cubicBezTo>
                <a:cubicBezTo>
                  <a:pt x="2718520" y="389541"/>
                  <a:pt x="2669268" y="400327"/>
                  <a:pt x="2620015" y="401676"/>
                </a:cubicBezTo>
                <a:cubicBezTo>
                  <a:pt x="2294654" y="425944"/>
                  <a:pt x="1993172" y="262807"/>
                  <a:pt x="1703630" y="125286"/>
                </a:cubicBezTo>
                <a:cubicBezTo>
                  <a:pt x="1414089" y="-12236"/>
                  <a:pt x="1108130" y="-44593"/>
                  <a:pt x="806648" y="68660"/>
                </a:cubicBezTo>
                <a:cubicBezTo>
                  <a:pt x="476810" y="192698"/>
                  <a:pt x="148463" y="533803"/>
                  <a:pt x="60407" y="845248"/>
                </a:cubicBezTo>
                <a:cubicBezTo>
                  <a:pt x="-57499" y="1263203"/>
                  <a:pt x="6678" y="1632623"/>
                  <a:pt x="170850" y="2038445"/>
                </a:cubicBezTo>
                <a:cubicBezTo>
                  <a:pt x="315621" y="2398426"/>
                  <a:pt x="646953" y="2680209"/>
                  <a:pt x="1021566" y="2860873"/>
                </a:cubicBezTo>
                <a:cubicBezTo>
                  <a:pt x="1396179" y="3041538"/>
                  <a:pt x="1814074" y="3134567"/>
                  <a:pt x="2230477" y="3211417"/>
                </a:cubicBezTo>
                <a:cubicBezTo>
                  <a:pt x="2591658" y="3278829"/>
                  <a:pt x="2955824" y="3336804"/>
                  <a:pt x="3324468" y="3332758"/>
                </a:cubicBezTo>
                <a:cubicBezTo>
                  <a:pt x="3416629" y="3331747"/>
                  <a:pt x="3509069" y="3326776"/>
                  <a:pt x="3600834" y="3317233"/>
                </a:cubicBezTo>
                <a:lnTo>
                  <a:pt x="3701921" y="330128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8" name="Freeform 42"/>
          <p:cNvSpPr/>
          <p:nvPr/>
        </p:nvSpPr>
        <p:spPr>
          <a:xfrm rot="10800000" flipH="1" flipV="1">
            <a:off x="9501994" y="637966"/>
            <a:ext cx="5319161" cy="5656948"/>
          </a:xfrm>
          <a:custGeom>
            <a:avLst/>
            <a:gdLst>
              <a:gd name="connsiteX0" fmla="*/ 4827014 w 4827014"/>
              <a:gd name="connsiteY0" fmla="*/ 1290950 h 3332957"/>
              <a:gd name="connsiteX1" fmla="*/ 2997951 w 4827014"/>
              <a:gd name="connsiteY1" fmla="*/ 267308 h 3332957"/>
              <a:gd name="connsiteX2" fmla="*/ 2984275 w 4827014"/>
              <a:gd name="connsiteY2" fmla="*/ 272750 h 3332957"/>
              <a:gd name="connsiteX3" fmla="*/ 2763294 w 4827014"/>
              <a:gd name="connsiteY3" fmla="*/ 369318 h 3332957"/>
              <a:gd name="connsiteX4" fmla="*/ 2620015 w 4827014"/>
              <a:gd name="connsiteY4" fmla="*/ 401676 h 3332957"/>
              <a:gd name="connsiteX5" fmla="*/ 1703630 w 4827014"/>
              <a:gd name="connsiteY5" fmla="*/ 125286 h 3332957"/>
              <a:gd name="connsiteX6" fmla="*/ 806648 w 4827014"/>
              <a:gd name="connsiteY6" fmla="*/ 68660 h 3332957"/>
              <a:gd name="connsiteX7" fmla="*/ 60407 w 4827014"/>
              <a:gd name="connsiteY7" fmla="*/ 845248 h 3332957"/>
              <a:gd name="connsiteX8" fmla="*/ 170850 w 4827014"/>
              <a:gd name="connsiteY8" fmla="*/ 2038445 h 3332957"/>
              <a:gd name="connsiteX9" fmla="*/ 1021566 w 4827014"/>
              <a:gd name="connsiteY9" fmla="*/ 2860873 h 3332957"/>
              <a:gd name="connsiteX10" fmla="*/ 2230477 w 4827014"/>
              <a:gd name="connsiteY10" fmla="*/ 3211417 h 3332957"/>
              <a:gd name="connsiteX11" fmla="*/ 3324468 w 4827014"/>
              <a:gd name="connsiteY11" fmla="*/ 3332758 h 3332957"/>
              <a:gd name="connsiteX12" fmla="*/ 3600834 w 4827014"/>
              <a:gd name="connsiteY12" fmla="*/ 3317233 h 3332957"/>
              <a:gd name="connsiteX13" fmla="*/ 3701921 w 4827014"/>
              <a:gd name="connsiteY13" fmla="*/ 3301287 h 333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27014" h="3332957">
                <a:moveTo>
                  <a:pt x="4827014" y="1290950"/>
                </a:moveTo>
                <a:lnTo>
                  <a:pt x="2997951" y="267308"/>
                </a:lnTo>
                <a:lnTo>
                  <a:pt x="2984275" y="272750"/>
                </a:lnTo>
                <a:cubicBezTo>
                  <a:pt x="2910024" y="304096"/>
                  <a:pt x="2836426" y="336623"/>
                  <a:pt x="2763294" y="369318"/>
                </a:cubicBezTo>
                <a:cubicBezTo>
                  <a:pt x="2718520" y="389541"/>
                  <a:pt x="2669268" y="400327"/>
                  <a:pt x="2620015" y="401676"/>
                </a:cubicBezTo>
                <a:cubicBezTo>
                  <a:pt x="2294654" y="425944"/>
                  <a:pt x="1993172" y="262807"/>
                  <a:pt x="1703630" y="125286"/>
                </a:cubicBezTo>
                <a:cubicBezTo>
                  <a:pt x="1414089" y="-12236"/>
                  <a:pt x="1108130" y="-44593"/>
                  <a:pt x="806648" y="68660"/>
                </a:cubicBezTo>
                <a:cubicBezTo>
                  <a:pt x="476810" y="192698"/>
                  <a:pt x="148463" y="533803"/>
                  <a:pt x="60407" y="845248"/>
                </a:cubicBezTo>
                <a:cubicBezTo>
                  <a:pt x="-57499" y="1263203"/>
                  <a:pt x="6678" y="1632623"/>
                  <a:pt x="170850" y="2038445"/>
                </a:cubicBezTo>
                <a:cubicBezTo>
                  <a:pt x="315621" y="2398426"/>
                  <a:pt x="646953" y="2680209"/>
                  <a:pt x="1021566" y="2860873"/>
                </a:cubicBezTo>
                <a:cubicBezTo>
                  <a:pt x="1396179" y="3041538"/>
                  <a:pt x="1814074" y="3134567"/>
                  <a:pt x="2230477" y="3211417"/>
                </a:cubicBezTo>
                <a:cubicBezTo>
                  <a:pt x="2591658" y="3278829"/>
                  <a:pt x="2955824" y="3336804"/>
                  <a:pt x="3324468" y="3332758"/>
                </a:cubicBezTo>
                <a:cubicBezTo>
                  <a:pt x="3416629" y="3331747"/>
                  <a:pt x="3509069" y="3326776"/>
                  <a:pt x="3600834" y="3317233"/>
                </a:cubicBezTo>
                <a:lnTo>
                  <a:pt x="3701921" y="3301287"/>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pic>
        <p:nvPicPr>
          <p:cNvPr id="11" name="Image 10" descr="C:\Users\Edson Kanou\Desktop\projet stage\rapport\images\LOG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5319" y="281189"/>
            <a:ext cx="1137323" cy="899495"/>
          </a:xfrm>
          <a:prstGeom prst="rect">
            <a:avLst/>
          </a:prstGeom>
          <a:noFill/>
          <a:ln>
            <a:noFill/>
          </a:ln>
        </p:spPr>
      </p:pic>
      <p:sp>
        <p:nvSpPr>
          <p:cNvPr id="12" name="Rectangle 11"/>
          <p:cNvSpPr/>
          <p:nvPr/>
        </p:nvSpPr>
        <p:spPr>
          <a:xfrm>
            <a:off x="2218497" y="1285597"/>
            <a:ext cx="7426370" cy="2062103"/>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accent5"/>
                </a:solidFill>
                <a:effectLst/>
                <a:latin typeface="Times New Roman" panose="02020603050405020304" pitchFamily="18" charset="0"/>
                <a:ea typeface="Times New Roman" panose="02020603050405020304" pitchFamily="18" charset="0"/>
                <a:cs typeface="Times New Roman" panose="02020603050405020304" pitchFamily="18" charset="0"/>
              </a:rPr>
              <a:t>FACE RECOGNITION ASSISTED ONLINE STUDENT FOLLOW-UP PLATFORM: Case study AICS-Cameroon</a:t>
            </a:r>
            <a:endParaRPr kumimoji="0" lang="en-US" altLang="en-US" sz="3200" b="0" i="0" u="none" strike="noStrike" cap="none" normalizeH="0" baseline="0" dirty="0">
              <a:ln>
                <a:noFill/>
              </a:ln>
              <a:solidFill>
                <a:schemeClr val="accent5"/>
              </a:solidFill>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2500397" y="3283232"/>
            <a:ext cx="6665843" cy="700000"/>
          </a:xfrm>
          <a:prstGeom prst="rect">
            <a:avLst/>
          </a:prstGeom>
        </p:spPr>
        <p:txBody>
          <a:bodyPr wrap="square">
            <a:spAutoFit/>
          </a:bodyPr>
          <a:lstStyle/>
          <a:p>
            <a:pPr algn="ctr">
              <a:lnSpc>
                <a:spcPct val="150000"/>
              </a:lnSpc>
              <a:spcAft>
                <a:spcPts val="0"/>
              </a:spcAft>
            </a:pP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Internship carried out from 1</a:t>
            </a:r>
            <a:r>
              <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july</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to 9th  2023</a:t>
            </a:r>
          </a:p>
          <a:p>
            <a:pPr algn="ctr">
              <a:lnSpc>
                <a:spcPct val="150000"/>
              </a:lnSpc>
              <a:spcAft>
                <a:spcPts val="0"/>
              </a:spcAft>
            </a:pP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In view of obtaining a </a:t>
            </a:r>
            <a:r>
              <a:rPr lang="en-US"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Engineering Diploma </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computer Sciences</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13"/>
          <p:cNvSpPr/>
          <p:nvPr/>
        </p:nvSpPr>
        <p:spPr>
          <a:xfrm>
            <a:off x="2785319" y="4070292"/>
            <a:ext cx="6096000" cy="854080"/>
          </a:xfrm>
          <a:prstGeom prst="rect">
            <a:avLst/>
          </a:prstGeom>
        </p:spPr>
        <p:txBody>
          <a:bodyPr>
            <a:spAutoFit/>
          </a:bodyPr>
          <a:lstStyle/>
          <a:p>
            <a:pPr algn="ctr">
              <a:lnSpc>
                <a:spcPct val="150000"/>
              </a:lnSpc>
              <a:spcAft>
                <a:spcPts val="0"/>
              </a:spcAft>
            </a:pPr>
            <a:r>
              <a:rPr lang="en-US" sz="1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Written by: </a:t>
            </a:r>
          </a:p>
          <a:p>
            <a:pPr algn="ctr">
              <a:lnSpc>
                <a:spcPct val="150000"/>
              </a:lnSpc>
              <a:spcAft>
                <a:spcPts val="0"/>
              </a:spcAft>
            </a:pPr>
            <a:r>
              <a:rPr lang="en-US" sz="11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NJIE NDJIE RAYMOND JUNIOR</a:t>
            </a:r>
            <a:endParaRPr lang="en-US" sz="1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en-US" sz="1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Level III Software Engineering student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535184" y="5315800"/>
            <a:ext cx="6096000" cy="1338828"/>
          </a:xfrm>
          <a:prstGeom prst="rect">
            <a:avLst/>
          </a:prstGeom>
        </p:spPr>
        <p:txBody>
          <a:bodyPr>
            <a:spAutoFit/>
          </a:bodyPr>
          <a:lstStyle/>
          <a:p>
            <a:pPr algn="ctr">
              <a:lnSpc>
                <a:spcPct val="150000"/>
              </a:lnSpc>
              <a:spcAft>
                <a:spcPts val="0"/>
              </a:spcAft>
            </a:pPr>
            <a:r>
              <a:rPr lang="en-US" b="1" u="sng"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Academic</a:t>
            </a:r>
            <a:r>
              <a:rPr lang="en-US" b="1"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u="sng"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supervisor</a:t>
            </a:r>
            <a:r>
              <a:rPr lang="en-US" b="1"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Mr</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Ndenge</a:t>
            </a: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Computer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engineer</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Rectangle 15"/>
          <p:cNvSpPr/>
          <p:nvPr/>
        </p:nvSpPr>
        <p:spPr>
          <a:xfrm>
            <a:off x="6130660" y="5158230"/>
            <a:ext cx="6096000" cy="1338828"/>
          </a:xfrm>
          <a:prstGeom prst="rect">
            <a:avLst/>
          </a:prstGeom>
        </p:spPr>
        <p:txBody>
          <a:bodyPr>
            <a:spAutoFit/>
          </a:bodyPr>
          <a:lstStyle/>
          <a:p>
            <a:pPr algn="ctr">
              <a:lnSpc>
                <a:spcPct val="150000"/>
              </a:lnSpc>
              <a:spcAft>
                <a:spcPts val="0"/>
              </a:spcAft>
            </a:pPr>
            <a:r>
              <a:rPr lang="en-US" b="1"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Professional Supervisor: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Mr. Bom Gabriel</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Director of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Welldone</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Planet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Rectangle 16"/>
          <p:cNvSpPr/>
          <p:nvPr/>
        </p:nvSpPr>
        <p:spPr>
          <a:xfrm>
            <a:off x="4846289" y="6378513"/>
            <a:ext cx="2170787" cy="376834"/>
          </a:xfrm>
          <a:prstGeom prst="rect">
            <a:avLst/>
          </a:prstGeom>
        </p:spPr>
        <p:txBody>
          <a:bodyPr wrap="none">
            <a:spAutoFit/>
          </a:bodyPr>
          <a:lstStyle/>
          <a:p>
            <a:pPr algn="ctr">
              <a:lnSpc>
                <a:spcPct val="150000"/>
              </a:lnSpc>
              <a:spcAft>
                <a:spcPts val="0"/>
              </a:spcAft>
            </a:pPr>
            <a:r>
              <a:rPr lang="en-US" sz="1400" dirty="0">
                <a:solidFill>
                  <a:schemeClr val="accent5"/>
                </a:solidFill>
                <a:latin typeface="Times New Roman" panose="02020603050405020304" pitchFamily="18" charset="0"/>
                <a:ea typeface="Calibri" panose="020F0502020204030204" pitchFamily="34" charset="0"/>
                <a:cs typeface="Times New Roman" panose="02020603050405020304" pitchFamily="18" charset="0"/>
              </a:rPr>
              <a:t>Academic year 2023 / 2024</a:t>
            </a:r>
          </a:p>
        </p:txBody>
      </p:sp>
      <p:sp>
        <p:nvSpPr>
          <p:cNvPr id="20" name="Ellipse 19"/>
          <p:cNvSpPr/>
          <p:nvPr/>
        </p:nvSpPr>
        <p:spPr>
          <a:xfrm>
            <a:off x="11789650" y="6383423"/>
            <a:ext cx="371924" cy="371924"/>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pic>
        <p:nvPicPr>
          <p:cNvPr id="18" name="Picture 17">
            <a:extLst>
              <a:ext uri="{FF2B5EF4-FFF2-40B4-BE49-F238E27FC236}">
                <a16:creationId xmlns:a16="http://schemas.microsoft.com/office/drawing/2014/main" id="{E3CA4F05-5683-48E1-B40D-9C15FDB3D0A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52440" y="281189"/>
            <a:ext cx="985965" cy="899451"/>
          </a:xfrm>
          <a:prstGeom prst="rect">
            <a:avLst/>
          </a:prstGeom>
          <a:noFill/>
          <a:ln>
            <a:noFill/>
          </a:ln>
        </p:spPr>
      </p:pic>
      <p:pic>
        <p:nvPicPr>
          <p:cNvPr id="10" name="Picture 9">
            <a:extLst>
              <a:ext uri="{FF2B5EF4-FFF2-40B4-BE49-F238E27FC236}">
                <a16:creationId xmlns:a16="http://schemas.microsoft.com/office/drawing/2014/main" id="{F67DD4DA-E79F-4812-BBBF-2745134FC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6295" y="3347700"/>
            <a:ext cx="2455279" cy="1638692"/>
          </a:xfrm>
          <a:prstGeom prst="rect">
            <a:avLst/>
          </a:prstGeom>
        </p:spPr>
      </p:pic>
      <p:pic>
        <p:nvPicPr>
          <p:cNvPr id="21" name="Picture 4" descr="11 Free face recognition apps for Android &amp; iOS | Free apps for Android ...">
            <a:extLst>
              <a:ext uri="{FF2B5EF4-FFF2-40B4-BE49-F238E27FC236}">
                <a16:creationId xmlns:a16="http://schemas.microsoft.com/office/drawing/2014/main" id="{13C92C14-CF65-4610-B926-F92222AC0F1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66307" y="1553962"/>
            <a:ext cx="1422494" cy="14224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4240716" y="1619625"/>
            <a:ext cx="6296199" cy="167099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DEMONSTRATION</a:t>
            </a:r>
          </a:p>
        </p:txBody>
      </p:sp>
      <p:sp>
        <p:nvSpPr>
          <p:cNvPr id="7" name="Freeform 42"/>
          <p:cNvSpPr/>
          <p:nvPr/>
        </p:nvSpPr>
        <p:spPr>
          <a:xfrm rot="19845976" flipH="1" flipV="1">
            <a:off x="-950110" y="5425774"/>
            <a:ext cx="1610499" cy="1713833"/>
          </a:xfrm>
          <a:custGeom>
            <a:avLst/>
            <a:gdLst>
              <a:gd name="connsiteX0" fmla="*/ 4827014 w 4827014"/>
              <a:gd name="connsiteY0" fmla="*/ 1290950 h 3332957"/>
              <a:gd name="connsiteX1" fmla="*/ 2997951 w 4827014"/>
              <a:gd name="connsiteY1" fmla="*/ 267308 h 3332957"/>
              <a:gd name="connsiteX2" fmla="*/ 2984275 w 4827014"/>
              <a:gd name="connsiteY2" fmla="*/ 272750 h 3332957"/>
              <a:gd name="connsiteX3" fmla="*/ 2763294 w 4827014"/>
              <a:gd name="connsiteY3" fmla="*/ 369318 h 3332957"/>
              <a:gd name="connsiteX4" fmla="*/ 2620015 w 4827014"/>
              <a:gd name="connsiteY4" fmla="*/ 401676 h 3332957"/>
              <a:gd name="connsiteX5" fmla="*/ 1703630 w 4827014"/>
              <a:gd name="connsiteY5" fmla="*/ 125286 h 3332957"/>
              <a:gd name="connsiteX6" fmla="*/ 806648 w 4827014"/>
              <a:gd name="connsiteY6" fmla="*/ 68660 h 3332957"/>
              <a:gd name="connsiteX7" fmla="*/ 60407 w 4827014"/>
              <a:gd name="connsiteY7" fmla="*/ 845248 h 3332957"/>
              <a:gd name="connsiteX8" fmla="*/ 170850 w 4827014"/>
              <a:gd name="connsiteY8" fmla="*/ 2038445 h 3332957"/>
              <a:gd name="connsiteX9" fmla="*/ 1021566 w 4827014"/>
              <a:gd name="connsiteY9" fmla="*/ 2860873 h 3332957"/>
              <a:gd name="connsiteX10" fmla="*/ 2230477 w 4827014"/>
              <a:gd name="connsiteY10" fmla="*/ 3211417 h 3332957"/>
              <a:gd name="connsiteX11" fmla="*/ 3324468 w 4827014"/>
              <a:gd name="connsiteY11" fmla="*/ 3332758 h 3332957"/>
              <a:gd name="connsiteX12" fmla="*/ 3600834 w 4827014"/>
              <a:gd name="connsiteY12" fmla="*/ 3317233 h 3332957"/>
              <a:gd name="connsiteX13" fmla="*/ 3701921 w 4827014"/>
              <a:gd name="connsiteY13" fmla="*/ 3301287 h 333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27014" h="3332957">
                <a:moveTo>
                  <a:pt x="4827014" y="1290950"/>
                </a:moveTo>
                <a:lnTo>
                  <a:pt x="2997951" y="267308"/>
                </a:lnTo>
                <a:lnTo>
                  <a:pt x="2984275" y="272750"/>
                </a:lnTo>
                <a:cubicBezTo>
                  <a:pt x="2910024" y="304096"/>
                  <a:pt x="2836426" y="336623"/>
                  <a:pt x="2763294" y="369318"/>
                </a:cubicBezTo>
                <a:cubicBezTo>
                  <a:pt x="2718520" y="389541"/>
                  <a:pt x="2669268" y="400327"/>
                  <a:pt x="2620015" y="401676"/>
                </a:cubicBezTo>
                <a:cubicBezTo>
                  <a:pt x="2294654" y="425944"/>
                  <a:pt x="1993172" y="262807"/>
                  <a:pt x="1703630" y="125286"/>
                </a:cubicBezTo>
                <a:cubicBezTo>
                  <a:pt x="1414089" y="-12236"/>
                  <a:pt x="1108130" y="-44593"/>
                  <a:pt x="806648" y="68660"/>
                </a:cubicBezTo>
                <a:cubicBezTo>
                  <a:pt x="476810" y="192698"/>
                  <a:pt x="148463" y="533803"/>
                  <a:pt x="60407" y="845248"/>
                </a:cubicBezTo>
                <a:cubicBezTo>
                  <a:pt x="-57499" y="1263203"/>
                  <a:pt x="6678" y="1632623"/>
                  <a:pt x="170850" y="2038445"/>
                </a:cubicBezTo>
                <a:cubicBezTo>
                  <a:pt x="315621" y="2398426"/>
                  <a:pt x="646953" y="2680209"/>
                  <a:pt x="1021566" y="2860873"/>
                </a:cubicBezTo>
                <a:cubicBezTo>
                  <a:pt x="1396179" y="3041538"/>
                  <a:pt x="1814074" y="3134567"/>
                  <a:pt x="2230477" y="3211417"/>
                </a:cubicBezTo>
                <a:cubicBezTo>
                  <a:pt x="2591658" y="3278829"/>
                  <a:pt x="2955824" y="3336804"/>
                  <a:pt x="3324468" y="3332758"/>
                </a:cubicBezTo>
                <a:cubicBezTo>
                  <a:pt x="3416629" y="3331747"/>
                  <a:pt x="3509069" y="3326776"/>
                  <a:pt x="3600834" y="3317233"/>
                </a:cubicBezTo>
                <a:lnTo>
                  <a:pt x="3701921" y="330128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87" name="Ellipse 86"/>
          <p:cNvSpPr/>
          <p:nvPr/>
        </p:nvSpPr>
        <p:spPr>
          <a:xfrm>
            <a:off x="11648661" y="6467061"/>
            <a:ext cx="513574" cy="354740"/>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23</a:t>
            </a:r>
          </a:p>
        </p:txBody>
      </p:sp>
      <p:pic>
        <p:nvPicPr>
          <p:cNvPr id="16" name="Image 15"/>
          <p:cNvPicPr>
            <a:picLocks noChangeAspect="1"/>
          </p:cNvPicPr>
          <p:nvPr/>
        </p:nvPicPr>
        <p:blipFill>
          <a:blip r:embed="rId2"/>
          <a:stretch>
            <a:fillRect/>
          </a:stretch>
        </p:blipFill>
        <p:spPr>
          <a:xfrm>
            <a:off x="1516325" y="2649380"/>
            <a:ext cx="682099" cy="680668"/>
          </a:xfrm>
          <a:prstGeom prst="rect">
            <a:avLst/>
          </a:prstGeom>
        </p:spPr>
      </p:pic>
      <p:pic>
        <p:nvPicPr>
          <p:cNvPr id="10" name="Picture 9">
            <a:extLst>
              <a:ext uri="{FF2B5EF4-FFF2-40B4-BE49-F238E27FC236}">
                <a16:creationId xmlns:a16="http://schemas.microsoft.com/office/drawing/2014/main" id="{1AC7665B-B53C-4316-8A6E-5DDA7A8AE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0" y="3401489"/>
            <a:ext cx="3714750" cy="2667000"/>
          </a:xfrm>
          <a:prstGeom prst="rect">
            <a:avLst/>
          </a:prstGeom>
        </p:spPr>
      </p:pic>
      <p:pic>
        <p:nvPicPr>
          <p:cNvPr id="11" name="Picture 4">
            <a:extLst>
              <a:ext uri="{FF2B5EF4-FFF2-40B4-BE49-F238E27FC236}">
                <a16:creationId xmlns:a16="http://schemas.microsoft.com/office/drawing/2014/main" id="{A8075841-BFD3-4C51-BB56-C96E37A9FA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6324" y="848141"/>
            <a:ext cx="1828700" cy="18287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Web Camera Clip Art">
            <a:extLst>
              <a:ext uri="{FF2B5EF4-FFF2-40B4-BE49-F238E27FC236}">
                <a16:creationId xmlns:a16="http://schemas.microsoft.com/office/drawing/2014/main" id="{D82C8048-F95E-4F11-A69E-E4D09159BA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6350" y="3606801"/>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5">
            <a:extLst>
              <a:ext uri="{FF2B5EF4-FFF2-40B4-BE49-F238E27FC236}">
                <a16:creationId xmlns:a16="http://schemas.microsoft.com/office/drawing/2014/main" id="{B0947097-14E7-4222-AD7F-7CAE4BA8F8CE}"/>
              </a:ext>
            </a:extLst>
          </p:cNvPr>
          <p:cNvPicPr>
            <a:picLocks noChangeAspect="1"/>
          </p:cNvPicPr>
          <p:nvPr/>
        </p:nvPicPr>
        <p:blipFill>
          <a:blip r:embed="rId2"/>
          <a:stretch>
            <a:fillRect/>
          </a:stretch>
        </p:blipFill>
        <p:spPr>
          <a:xfrm rot="5400000">
            <a:off x="4127156" y="4123717"/>
            <a:ext cx="682099" cy="680668"/>
          </a:xfrm>
          <a:prstGeom prst="rect">
            <a:avLst/>
          </a:prstGeom>
        </p:spPr>
      </p:pic>
      <p:pic>
        <p:nvPicPr>
          <p:cNvPr id="4" name="Picture 3">
            <a:extLst>
              <a:ext uri="{FF2B5EF4-FFF2-40B4-BE49-F238E27FC236}">
                <a16:creationId xmlns:a16="http://schemas.microsoft.com/office/drawing/2014/main" id="{62072A44-D1CC-4EED-B18D-0DCC47C29056}"/>
              </a:ext>
            </a:extLst>
          </p:cNvPr>
          <p:cNvPicPr>
            <a:picLocks noChangeAspect="1"/>
          </p:cNvPicPr>
          <p:nvPr/>
        </p:nvPicPr>
        <p:blipFill>
          <a:blip r:embed="rId6"/>
          <a:stretch>
            <a:fillRect/>
          </a:stretch>
        </p:blipFill>
        <p:spPr>
          <a:xfrm>
            <a:off x="511348" y="3835400"/>
            <a:ext cx="2498551" cy="155608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7408710" y="-4355"/>
            <a:ext cx="4789714" cy="402772"/>
          </a:xfrm>
          <a:prstGeom prst="roundRect">
            <a:avLst>
              <a:gd name="adj" fmla="val 32456"/>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CONCLUSION: perspectives; </a:t>
            </a:r>
            <a:r>
              <a:rPr lang="fr-FR" dirty="0" err="1">
                <a:latin typeface="Rockwell" panose="02060603020205020403" pitchFamily="18" charset="0"/>
              </a:rPr>
              <a:t>percentages</a:t>
            </a:r>
            <a:endParaRPr lang="en-US" dirty="0">
              <a:latin typeface="Rockwell" panose="02060603020205020403" pitchFamily="18" charset="0"/>
            </a:endParaRPr>
          </a:p>
        </p:txBody>
      </p:sp>
      <p:sp>
        <p:nvSpPr>
          <p:cNvPr id="3" name="Oval 2"/>
          <p:cNvSpPr/>
          <p:nvPr/>
        </p:nvSpPr>
        <p:spPr>
          <a:xfrm>
            <a:off x="0" y="0"/>
            <a:ext cx="402771" cy="40277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ockwell" panose="02060603020205020403" pitchFamily="18" charset="0"/>
              </a:rPr>
              <a:t>6</a:t>
            </a:r>
            <a:endParaRPr lang="en-US" dirty="0">
              <a:latin typeface="Rockwell" panose="02060603020205020403" pitchFamily="18" charset="0"/>
            </a:endParaRPr>
          </a:p>
        </p:txBody>
      </p:sp>
      <p:grpSp>
        <p:nvGrpSpPr>
          <p:cNvPr id="5" name="Group 17"/>
          <p:cNvGrpSpPr/>
          <p:nvPr/>
        </p:nvGrpSpPr>
        <p:grpSpPr>
          <a:xfrm>
            <a:off x="6049108" y="4966063"/>
            <a:ext cx="1994783" cy="1493520"/>
            <a:chOff x="7526842" y="3919728"/>
            <a:chExt cx="1994783" cy="1493520"/>
          </a:xfrm>
        </p:grpSpPr>
        <p:sp>
          <p:nvSpPr>
            <p:cNvPr id="6" name="Oval 9"/>
            <p:cNvSpPr/>
            <p:nvPr/>
          </p:nvSpPr>
          <p:spPr>
            <a:xfrm>
              <a:off x="8083513" y="3919728"/>
              <a:ext cx="1019338" cy="96926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masis MT Pro Medium" panose="02040604050005020304" pitchFamily="18" charset="0"/>
                </a:rPr>
                <a:t>50%</a:t>
              </a:r>
              <a:endParaRPr lang="en-US" sz="2000" b="1" dirty="0">
                <a:latin typeface="Amasis MT Pro Medium" panose="02040604050005020304" pitchFamily="18" charset="0"/>
              </a:endParaRPr>
            </a:p>
          </p:txBody>
        </p:sp>
        <p:sp>
          <p:nvSpPr>
            <p:cNvPr id="7" name="Rectangle 6"/>
            <p:cNvSpPr/>
            <p:nvPr/>
          </p:nvSpPr>
          <p:spPr>
            <a:xfrm>
              <a:off x="7526842" y="5028764"/>
              <a:ext cx="1994783" cy="3844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Amasis MT Pro Medium" panose="02040604050005020304" pitchFamily="18" charset="0"/>
                </a:rPr>
                <a:t>implementation</a:t>
              </a:r>
              <a:endParaRPr lang="en-US" dirty="0">
                <a:solidFill>
                  <a:schemeClr val="tx1"/>
                </a:solidFill>
                <a:latin typeface="Amasis MT Pro Medium" panose="02040604050005020304" pitchFamily="18" charset="0"/>
              </a:endParaRPr>
            </a:p>
          </p:txBody>
        </p:sp>
      </p:grpSp>
      <p:grpSp>
        <p:nvGrpSpPr>
          <p:cNvPr id="8" name="Group 16"/>
          <p:cNvGrpSpPr/>
          <p:nvPr/>
        </p:nvGrpSpPr>
        <p:grpSpPr>
          <a:xfrm>
            <a:off x="8775956" y="4966063"/>
            <a:ext cx="1133856" cy="1447364"/>
            <a:chOff x="10253690" y="3919728"/>
            <a:chExt cx="1133856" cy="1447364"/>
          </a:xfrm>
        </p:grpSpPr>
        <p:sp>
          <p:nvSpPr>
            <p:cNvPr id="9" name="Oval 8"/>
            <p:cNvSpPr/>
            <p:nvPr/>
          </p:nvSpPr>
          <p:spPr>
            <a:xfrm>
              <a:off x="10253690" y="3919728"/>
              <a:ext cx="1019338" cy="96926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masis MT Pro Medium" panose="02040604050005020304" pitchFamily="18" charset="0"/>
                </a:rPr>
                <a:t>80%</a:t>
              </a:r>
              <a:endParaRPr lang="en-US" sz="2000" b="1" dirty="0">
                <a:latin typeface="Amasis MT Pro Medium" panose="02040604050005020304" pitchFamily="18" charset="0"/>
              </a:endParaRPr>
            </a:p>
          </p:txBody>
        </p:sp>
        <p:sp>
          <p:nvSpPr>
            <p:cNvPr id="10" name="Rectangle 9"/>
            <p:cNvSpPr/>
            <p:nvPr/>
          </p:nvSpPr>
          <p:spPr>
            <a:xfrm>
              <a:off x="10253690" y="5028764"/>
              <a:ext cx="1133856" cy="338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Amasis MT Pro Medium" panose="02040604050005020304" pitchFamily="18" charset="0"/>
                </a:rPr>
                <a:t>report</a:t>
              </a:r>
              <a:endParaRPr lang="en-US" dirty="0">
                <a:solidFill>
                  <a:schemeClr val="tx1"/>
                </a:solidFill>
                <a:latin typeface="Amasis MT Pro Medium" panose="02040604050005020304" pitchFamily="18" charset="0"/>
              </a:endParaRPr>
            </a:p>
          </p:txBody>
        </p:sp>
      </p:grpSp>
      <p:sp>
        <p:nvSpPr>
          <p:cNvPr id="11" name="Rectangle 10"/>
          <p:cNvSpPr/>
          <p:nvPr/>
        </p:nvSpPr>
        <p:spPr>
          <a:xfrm>
            <a:off x="158496" y="1490908"/>
            <a:ext cx="3474720" cy="411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accent2">
                    <a:lumMod val="75000"/>
                  </a:schemeClr>
                </a:solidFill>
                <a:latin typeface="Amasis MT Pro Medium" panose="02040604050005020304" pitchFamily="18" charset="0"/>
              </a:rPr>
              <a:t>We</a:t>
            </a:r>
            <a:r>
              <a:rPr lang="fr-FR" b="1" dirty="0">
                <a:solidFill>
                  <a:schemeClr val="accent2">
                    <a:lumMod val="75000"/>
                  </a:schemeClr>
                </a:solidFill>
                <a:latin typeface="Amasis MT Pro Medium" panose="02040604050005020304" pitchFamily="18" charset="0"/>
              </a:rPr>
              <a:t> have as perspectives:</a:t>
            </a:r>
            <a:endParaRPr lang="en-US" b="1" dirty="0">
              <a:solidFill>
                <a:schemeClr val="accent2">
                  <a:lumMod val="75000"/>
                </a:schemeClr>
              </a:solidFill>
              <a:latin typeface="Amasis MT Pro Medium" panose="02040604050005020304" pitchFamily="18" charset="0"/>
            </a:endParaRPr>
          </a:p>
        </p:txBody>
      </p:sp>
      <p:sp>
        <p:nvSpPr>
          <p:cNvPr id="12" name="Rectangle 11"/>
          <p:cNvSpPr/>
          <p:nvPr/>
        </p:nvSpPr>
        <p:spPr>
          <a:xfrm>
            <a:off x="393218" y="2403283"/>
            <a:ext cx="4746954" cy="78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n-US" sz="1600" b="1" dirty="0">
                <a:solidFill>
                  <a:schemeClr val="tx1"/>
                </a:solidFill>
                <a:latin typeface="Amasis MT Pro Medium" panose="02040604050005020304" pitchFamily="18" charset="0"/>
              </a:rPr>
              <a:t>Implement an parent side interfaces </a:t>
            </a:r>
          </a:p>
        </p:txBody>
      </p:sp>
      <p:sp>
        <p:nvSpPr>
          <p:cNvPr id="13" name="Rectangle 12"/>
          <p:cNvSpPr/>
          <p:nvPr/>
        </p:nvSpPr>
        <p:spPr>
          <a:xfrm>
            <a:off x="224542" y="3282925"/>
            <a:ext cx="4746954" cy="623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n-US" b="1" dirty="0">
                <a:solidFill>
                  <a:schemeClr val="tx1"/>
                </a:solidFill>
                <a:latin typeface="Amasis MT Pro Medium" panose="02040604050005020304" pitchFamily="18" charset="0"/>
              </a:rPr>
              <a:t>Ensure appropriate registering of parent numbers</a:t>
            </a:r>
          </a:p>
        </p:txBody>
      </p:sp>
      <p:grpSp>
        <p:nvGrpSpPr>
          <p:cNvPr id="14" name="Group 32"/>
          <p:cNvGrpSpPr/>
          <p:nvPr/>
        </p:nvGrpSpPr>
        <p:grpSpPr>
          <a:xfrm>
            <a:off x="6332113" y="2527228"/>
            <a:ext cx="1133856" cy="1447364"/>
            <a:chOff x="7851648" y="1490908"/>
            <a:chExt cx="1133856" cy="1447364"/>
          </a:xfrm>
        </p:grpSpPr>
        <p:sp>
          <p:nvSpPr>
            <p:cNvPr id="15" name="Oval 33"/>
            <p:cNvSpPr/>
            <p:nvPr/>
          </p:nvSpPr>
          <p:spPr>
            <a:xfrm>
              <a:off x="7908907" y="1490908"/>
              <a:ext cx="1019338" cy="96926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masis MT Pro Medium" panose="02040604050005020304" pitchFamily="18" charset="0"/>
                </a:rPr>
                <a:t>60%</a:t>
              </a:r>
              <a:endParaRPr lang="en-US" sz="2000" b="1" dirty="0">
                <a:latin typeface="Amasis MT Pro Medium" panose="02040604050005020304" pitchFamily="18" charset="0"/>
              </a:endParaRPr>
            </a:p>
          </p:txBody>
        </p:sp>
        <p:sp>
          <p:nvSpPr>
            <p:cNvPr id="16" name="Rectangle 15"/>
            <p:cNvSpPr/>
            <p:nvPr/>
          </p:nvSpPr>
          <p:spPr>
            <a:xfrm>
              <a:off x="7851648" y="2599944"/>
              <a:ext cx="1133856" cy="338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Amasis MT Pro Medium" panose="02040604050005020304" pitchFamily="18" charset="0"/>
                </a:rPr>
                <a:t>analysis</a:t>
              </a:r>
              <a:endParaRPr lang="en-US" dirty="0">
                <a:solidFill>
                  <a:schemeClr val="tx1"/>
                </a:solidFill>
                <a:latin typeface="Amasis MT Pro Medium" panose="02040604050005020304" pitchFamily="18" charset="0"/>
              </a:endParaRPr>
            </a:p>
          </p:txBody>
        </p:sp>
      </p:grpSp>
      <p:grpSp>
        <p:nvGrpSpPr>
          <p:cNvPr id="17" name="Group 35"/>
          <p:cNvGrpSpPr/>
          <p:nvPr/>
        </p:nvGrpSpPr>
        <p:grpSpPr>
          <a:xfrm>
            <a:off x="8577836" y="2527228"/>
            <a:ext cx="1331976" cy="1493520"/>
            <a:chOff x="10097371" y="1444752"/>
            <a:chExt cx="1331976" cy="1493520"/>
          </a:xfrm>
        </p:grpSpPr>
        <p:sp>
          <p:nvSpPr>
            <p:cNvPr id="18" name="Oval 36"/>
            <p:cNvSpPr/>
            <p:nvPr/>
          </p:nvSpPr>
          <p:spPr>
            <a:xfrm>
              <a:off x="10253690" y="1444752"/>
              <a:ext cx="1019338" cy="96926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masis MT Pro Medium" panose="02040604050005020304" pitchFamily="18" charset="0"/>
                </a:rPr>
                <a:t>50%</a:t>
              </a:r>
              <a:endParaRPr lang="en-US" sz="2000" b="1" dirty="0">
                <a:latin typeface="Amasis MT Pro Medium" panose="02040604050005020304" pitchFamily="18" charset="0"/>
              </a:endParaRPr>
            </a:p>
          </p:txBody>
        </p:sp>
        <p:sp>
          <p:nvSpPr>
            <p:cNvPr id="19" name="Rectangle 18"/>
            <p:cNvSpPr/>
            <p:nvPr/>
          </p:nvSpPr>
          <p:spPr>
            <a:xfrm>
              <a:off x="10097371" y="2599944"/>
              <a:ext cx="1331976" cy="338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Amasis MT Pro Medium" panose="02040604050005020304" pitchFamily="18" charset="0"/>
                </a:rPr>
                <a:t>conception</a:t>
              </a:r>
              <a:endParaRPr lang="en-US" dirty="0">
                <a:solidFill>
                  <a:schemeClr val="tx1"/>
                </a:solidFill>
                <a:latin typeface="Amasis MT Pro Medium" panose="02040604050005020304" pitchFamily="18" charset="0"/>
              </a:endParaRPr>
            </a:p>
          </p:txBody>
        </p:sp>
      </p:grpSp>
      <p:sp>
        <p:nvSpPr>
          <p:cNvPr id="20" name="Rectangle 19"/>
          <p:cNvSpPr/>
          <p:nvPr/>
        </p:nvSpPr>
        <p:spPr>
          <a:xfrm>
            <a:off x="8577835" y="1343732"/>
            <a:ext cx="3337560" cy="8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tx1"/>
                </a:solidFill>
                <a:latin typeface="Amasis MT Pro Medium" panose="02040604050005020304" pitchFamily="18" charset="0"/>
              </a:rPr>
              <a:t>We</a:t>
            </a:r>
            <a:r>
              <a:rPr lang="fr-FR" b="1" dirty="0">
                <a:solidFill>
                  <a:schemeClr val="tx1"/>
                </a:solidFill>
                <a:latin typeface="Amasis MT Pro Medium" panose="02040604050005020304" pitchFamily="18" charset="0"/>
              </a:rPr>
              <a:t> </a:t>
            </a:r>
            <a:r>
              <a:rPr lang="fr-FR" b="1" dirty="0" err="1">
                <a:solidFill>
                  <a:schemeClr val="tx1"/>
                </a:solidFill>
                <a:latin typeface="Amasis MT Pro Medium" panose="02040604050005020304" pitchFamily="18" charset="0"/>
              </a:rPr>
              <a:t>estimate</a:t>
            </a:r>
            <a:r>
              <a:rPr lang="fr-FR" b="1" dirty="0">
                <a:solidFill>
                  <a:schemeClr val="tx1"/>
                </a:solidFill>
                <a:latin typeface="Amasis MT Pro Medium" panose="02040604050005020304" pitchFamily="18" charset="0"/>
              </a:rPr>
              <a:t> </a:t>
            </a:r>
            <a:r>
              <a:rPr lang="fr-FR" b="1" dirty="0" err="1">
                <a:solidFill>
                  <a:schemeClr val="tx1"/>
                </a:solidFill>
                <a:latin typeface="Amasis MT Pro Medium" panose="02040604050005020304" pitchFamily="18" charset="0"/>
              </a:rPr>
              <a:t>our</a:t>
            </a:r>
            <a:r>
              <a:rPr lang="fr-FR" b="1" dirty="0">
                <a:solidFill>
                  <a:schemeClr val="tx1"/>
                </a:solidFill>
                <a:latin typeface="Amasis MT Pro Medium" panose="02040604050005020304" pitchFamily="18" charset="0"/>
              </a:rPr>
              <a:t> </a:t>
            </a:r>
            <a:r>
              <a:rPr lang="fr-FR" b="1" dirty="0" err="1">
                <a:solidFill>
                  <a:schemeClr val="tx1"/>
                </a:solidFill>
                <a:latin typeface="Amasis MT Pro Medium" panose="02040604050005020304" pitchFamily="18" charset="0"/>
              </a:rPr>
              <a:t>work</a:t>
            </a:r>
            <a:r>
              <a:rPr lang="fr-FR" b="1" dirty="0">
                <a:solidFill>
                  <a:schemeClr val="tx1"/>
                </a:solidFill>
                <a:latin typeface="Amasis MT Pro Medium" panose="02040604050005020304" pitchFamily="18" charset="0"/>
              </a:rPr>
              <a:t> at: 60%</a:t>
            </a:r>
            <a:endParaRPr lang="en-US" b="1" dirty="0">
              <a:solidFill>
                <a:schemeClr val="tx1"/>
              </a:solidFill>
              <a:latin typeface="Amasis MT Pro Medium" panose="02040604050005020304" pitchFamily="18" charset="0"/>
            </a:endParaRPr>
          </a:p>
        </p:txBody>
      </p:sp>
      <p:sp>
        <p:nvSpPr>
          <p:cNvPr id="22" name="Ellipse 21"/>
          <p:cNvSpPr/>
          <p:nvPr/>
        </p:nvSpPr>
        <p:spPr>
          <a:xfrm>
            <a:off x="11531723" y="6413427"/>
            <a:ext cx="513574" cy="354740"/>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24</a:t>
            </a:r>
          </a:p>
        </p:txBody>
      </p:sp>
      <p:sp>
        <p:nvSpPr>
          <p:cNvPr id="21" name="Rectangle 20">
            <a:extLst>
              <a:ext uri="{FF2B5EF4-FFF2-40B4-BE49-F238E27FC236}">
                <a16:creationId xmlns:a16="http://schemas.microsoft.com/office/drawing/2014/main" id="{30074D7C-937D-4ECF-81BD-A7CC387ABA27}"/>
              </a:ext>
            </a:extLst>
          </p:cNvPr>
          <p:cNvSpPr/>
          <p:nvPr/>
        </p:nvSpPr>
        <p:spPr>
          <a:xfrm>
            <a:off x="-60054" y="3875623"/>
            <a:ext cx="4746954" cy="623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n-US" b="1" dirty="0">
                <a:solidFill>
                  <a:schemeClr val="tx1"/>
                </a:solidFill>
                <a:latin typeface="Amasis MT Pro Medium" panose="02040604050005020304" pitchFamily="18" charset="0"/>
              </a:rPr>
              <a:t>Implement strict class policy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14" presetClass="entr" presetSubtype="1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randombar(horizontal)">
                                      <p:cBhvr>
                                        <p:cTn id="14" dur="500"/>
                                        <p:tgtEl>
                                          <p:spTgt spid="12"/>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style.rotation</p:attrName>
                                        </p:attrNameLst>
                                      </p:cBhvr>
                                      <p:tavLst>
                                        <p:tav tm="0">
                                          <p:val>
                                            <p:fltVal val="90"/>
                                          </p:val>
                                        </p:tav>
                                        <p:tav tm="100000">
                                          <p:val>
                                            <p:fltVal val="0"/>
                                          </p:val>
                                        </p:tav>
                                      </p:tavLst>
                                    </p:anim>
                                    <p:animEffect transition="in" filter="fade">
                                      <p:cBhvr>
                                        <p:cTn id="26" dur="1000"/>
                                        <p:tgtEl>
                                          <p:spTgt spid="20"/>
                                        </p:tgtEl>
                                      </p:cBhvr>
                                    </p:animEffect>
                                  </p:childTnLst>
                                </p:cTn>
                              </p:par>
                            </p:childTnLst>
                          </p:cTn>
                        </p:par>
                        <p:par>
                          <p:cTn id="27" fill="hold">
                            <p:stCondLst>
                              <p:cond delay="1000"/>
                            </p:stCondLst>
                            <p:childTnLst>
                              <p:par>
                                <p:cTn id="28" presetID="14" presetClass="entr" presetSubtype="1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randombar(horizontal)">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2947900" y="1758001"/>
            <a:ext cx="6296199" cy="167099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CONCLUSION</a:t>
            </a:r>
          </a:p>
        </p:txBody>
      </p:sp>
      <p:sp>
        <p:nvSpPr>
          <p:cNvPr id="4" name="Ellipse 3"/>
          <p:cNvSpPr/>
          <p:nvPr/>
        </p:nvSpPr>
        <p:spPr>
          <a:xfrm>
            <a:off x="11648661" y="6467061"/>
            <a:ext cx="513574" cy="354740"/>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25</a:t>
            </a:r>
          </a:p>
        </p:txBody>
      </p:sp>
      <p:pic>
        <p:nvPicPr>
          <p:cNvPr id="6" name="Picture 4">
            <a:extLst>
              <a:ext uri="{FF2B5EF4-FFF2-40B4-BE49-F238E27FC236}">
                <a16:creationId xmlns:a16="http://schemas.microsoft.com/office/drawing/2014/main" id="{39B52E98-948F-4466-9103-FACADBDAAE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6187" y="4042177"/>
            <a:ext cx="2779624" cy="27796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2" name="Espace réservé du contenu 31">
            <a:hlinkClick r:id="rId2" action="ppaction://hlinksldjump"/>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65850" y="92607"/>
            <a:ext cx="1000766" cy="1000766"/>
          </a:xfrm>
        </p:spPr>
      </p:pic>
      <p:sp>
        <p:nvSpPr>
          <p:cNvPr id="4" name="Rectangle 3"/>
          <p:cNvSpPr/>
          <p:nvPr/>
        </p:nvSpPr>
        <p:spPr>
          <a:xfrm>
            <a:off x="10068881" y="120306"/>
            <a:ext cx="2141620" cy="70120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0800180" y="4458407"/>
            <a:ext cx="1280416" cy="830997"/>
          </a:xfrm>
          <a:prstGeom prst="rect">
            <a:avLst/>
          </a:prstGeom>
          <a:noFill/>
        </p:spPr>
        <p:txBody>
          <a:bodyPr wrap="square" rtlCol="0">
            <a:spAutoFit/>
          </a:bodyPr>
          <a:lstStyle/>
          <a:p>
            <a:r>
              <a:rPr lang="en-US" sz="4800" b="1" dirty="0">
                <a:solidFill>
                  <a:schemeClr val="bg1"/>
                </a:solidFill>
              </a:rPr>
              <a:t>06</a:t>
            </a:r>
          </a:p>
        </p:txBody>
      </p:sp>
      <p:sp>
        <p:nvSpPr>
          <p:cNvPr id="6" name="Rectangle 5"/>
          <p:cNvSpPr/>
          <p:nvPr/>
        </p:nvSpPr>
        <p:spPr>
          <a:xfrm>
            <a:off x="10245086" y="0"/>
            <a:ext cx="1969660" cy="4376443"/>
          </a:xfrm>
          <a:prstGeom prst="rect">
            <a:avLst/>
          </a:prstGeom>
          <a:solidFill>
            <a:srgbClr val="DFF5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984901" y="5197281"/>
            <a:ext cx="2225673" cy="1935039"/>
          </a:xfrm>
          <a:prstGeom prst="rect">
            <a:avLst/>
          </a:prstGeom>
          <a:solidFill>
            <a:srgbClr val="DFF5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flipV="1">
            <a:off x="8430136" y="-3"/>
            <a:ext cx="1867461" cy="7142465"/>
          </a:xfrm>
          <a:prstGeom prst="rect">
            <a:avLst/>
          </a:prstGeom>
          <a:solidFill>
            <a:srgbClr val="FF0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50800" dist="88900" algn="l" rotWithShape="0">
                  <a:prstClr val="black">
                    <a:alpha val="40000"/>
                  </a:prstClr>
                </a:outerShdw>
              </a:effectLst>
            </a:endParaRPr>
          </a:p>
        </p:txBody>
      </p:sp>
      <p:sp>
        <p:nvSpPr>
          <p:cNvPr id="9" name="TextBox 8"/>
          <p:cNvSpPr txBox="1"/>
          <p:nvPr/>
        </p:nvSpPr>
        <p:spPr>
          <a:xfrm>
            <a:off x="8787596" y="3772854"/>
            <a:ext cx="1264708" cy="1015663"/>
          </a:xfrm>
          <a:prstGeom prst="rect">
            <a:avLst/>
          </a:prstGeom>
          <a:noFill/>
        </p:spPr>
        <p:txBody>
          <a:bodyPr wrap="square" rtlCol="0">
            <a:spAutoFit/>
          </a:bodyPr>
          <a:lstStyle/>
          <a:p>
            <a:r>
              <a:rPr lang="en-US" sz="6000" b="1" dirty="0">
                <a:solidFill>
                  <a:schemeClr val="bg1"/>
                </a:solidFill>
              </a:rPr>
              <a:t>05</a:t>
            </a:r>
          </a:p>
        </p:txBody>
      </p:sp>
      <p:sp>
        <p:nvSpPr>
          <p:cNvPr id="10" name="Rectangle 9"/>
          <p:cNvSpPr/>
          <p:nvPr/>
        </p:nvSpPr>
        <p:spPr>
          <a:xfrm flipV="1">
            <a:off x="8341905" y="4720205"/>
            <a:ext cx="1940893" cy="2414970"/>
          </a:xfrm>
          <a:prstGeom prst="rect">
            <a:avLst/>
          </a:prstGeom>
          <a:solidFill>
            <a:srgbClr val="BFEAF9"/>
          </a:solidFill>
          <a:ln>
            <a:noFill/>
          </a:ln>
          <a:effectLst>
            <a:outerShdw blurRad="50800" dist="889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flipV="1">
            <a:off x="8410154" y="4009"/>
            <a:ext cx="1879305" cy="3717246"/>
          </a:xfrm>
          <a:prstGeom prst="rect">
            <a:avLst/>
          </a:prstGeom>
          <a:solidFill>
            <a:schemeClr val="accent1">
              <a:lumMod val="40000"/>
              <a:lumOff val="60000"/>
            </a:schemeClr>
          </a:solidFill>
          <a:ln>
            <a:noFill/>
          </a:ln>
          <a:effectLst>
            <a:outerShdw blurRad="50800" dist="889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296531" y="8020"/>
            <a:ext cx="2141621" cy="7124299"/>
          </a:xfrm>
          <a:prstGeom prst="rect">
            <a:avLst/>
          </a:prstGeom>
          <a:solidFill>
            <a:srgbClr val="00B050"/>
          </a:solidFill>
          <a:ln>
            <a:noFill/>
          </a:ln>
          <a:effectLst>
            <a:outerShdw blurRad="50800" dist="127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p:cNvSpPr/>
          <p:nvPr/>
        </p:nvSpPr>
        <p:spPr>
          <a:xfrm>
            <a:off x="6296531" y="3103"/>
            <a:ext cx="2141621" cy="342589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TextBox 13"/>
          <p:cNvSpPr txBox="1"/>
          <p:nvPr/>
        </p:nvSpPr>
        <p:spPr>
          <a:xfrm>
            <a:off x="6889270" y="3345114"/>
            <a:ext cx="1244901" cy="923330"/>
          </a:xfrm>
          <a:prstGeom prst="rect">
            <a:avLst/>
          </a:prstGeom>
          <a:noFill/>
        </p:spPr>
        <p:txBody>
          <a:bodyPr wrap="square" rtlCol="0">
            <a:spAutoFit/>
          </a:bodyPr>
          <a:lstStyle/>
          <a:p>
            <a:r>
              <a:rPr lang="en-US" sz="5400" b="1" dirty="0">
                <a:solidFill>
                  <a:schemeClr val="bg1"/>
                </a:solidFill>
              </a:rPr>
              <a:t>04</a:t>
            </a:r>
          </a:p>
        </p:txBody>
      </p:sp>
      <p:sp>
        <p:nvSpPr>
          <p:cNvPr id="15" name="Rectangle 14"/>
          <p:cNvSpPr/>
          <p:nvPr/>
        </p:nvSpPr>
        <p:spPr>
          <a:xfrm>
            <a:off x="6248399" y="4335732"/>
            <a:ext cx="2205795" cy="2814753"/>
          </a:xfrm>
          <a:prstGeom prst="rect">
            <a:avLst/>
          </a:prstGeom>
          <a:solidFill>
            <a:srgbClr val="7CB5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070C0"/>
              </a:solidFill>
            </a:endParaRPr>
          </a:p>
        </p:txBody>
      </p:sp>
      <p:sp>
        <p:nvSpPr>
          <p:cNvPr id="16" name="TextBox 15"/>
          <p:cNvSpPr txBox="1"/>
          <p:nvPr/>
        </p:nvSpPr>
        <p:spPr>
          <a:xfrm>
            <a:off x="6287017" y="4306770"/>
            <a:ext cx="2247190"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METHODOLOGY</a:t>
            </a:r>
          </a:p>
        </p:txBody>
      </p:sp>
      <p:sp>
        <p:nvSpPr>
          <p:cNvPr id="17" name="Rectangle 16"/>
          <p:cNvSpPr/>
          <p:nvPr/>
        </p:nvSpPr>
        <p:spPr>
          <a:xfrm>
            <a:off x="4162931" y="8022"/>
            <a:ext cx="2141621" cy="7127158"/>
          </a:xfrm>
          <a:prstGeom prst="rect">
            <a:avLst/>
          </a:prstGeom>
          <a:solidFill>
            <a:srgbClr val="FFC000"/>
          </a:solidFill>
          <a:ln>
            <a:noFill/>
          </a:ln>
          <a:effectLst>
            <a:outerShdw blurRad="50800" dist="127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Rectangle 17"/>
          <p:cNvSpPr/>
          <p:nvPr/>
        </p:nvSpPr>
        <p:spPr>
          <a:xfrm>
            <a:off x="4162931" y="3103"/>
            <a:ext cx="2141621" cy="26321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p:cNvSpPr txBox="1"/>
          <p:nvPr/>
        </p:nvSpPr>
        <p:spPr>
          <a:xfrm>
            <a:off x="4731320" y="2629861"/>
            <a:ext cx="1254582" cy="923330"/>
          </a:xfrm>
          <a:prstGeom prst="rect">
            <a:avLst/>
          </a:prstGeom>
          <a:noFill/>
        </p:spPr>
        <p:txBody>
          <a:bodyPr wrap="square" rtlCol="0">
            <a:spAutoFit/>
          </a:bodyPr>
          <a:lstStyle/>
          <a:p>
            <a:r>
              <a:rPr lang="en-US" sz="5400" b="1" dirty="0">
                <a:solidFill>
                  <a:schemeClr val="bg1"/>
                </a:solidFill>
              </a:rPr>
              <a:t>03</a:t>
            </a:r>
          </a:p>
        </p:txBody>
      </p:sp>
      <p:sp>
        <p:nvSpPr>
          <p:cNvPr id="20" name="Rectangle 19"/>
          <p:cNvSpPr/>
          <p:nvPr/>
        </p:nvSpPr>
        <p:spPr>
          <a:xfrm>
            <a:off x="4162932" y="3698156"/>
            <a:ext cx="2156290" cy="3434164"/>
          </a:xfrm>
          <a:prstGeom prst="rect">
            <a:avLst/>
          </a:prstGeom>
          <a:solidFill>
            <a:srgbClr val="17B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Box 20"/>
          <p:cNvSpPr txBox="1"/>
          <p:nvPr/>
        </p:nvSpPr>
        <p:spPr>
          <a:xfrm>
            <a:off x="4308850" y="3839557"/>
            <a:ext cx="1921723" cy="707886"/>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PROPOSED SOLUTION</a:t>
            </a:r>
          </a:p>
        </p:txBody>
      </p:sp>
      <p:sp>
        <p:nvSpPr>
          <p:cNvPr id="22" name="Rectangle 21"/>
          <p:cNvSpPr/>
          <p:nvPr/>
        </p:nvSpPr>
        <p:spPr>
          <a:xfrm>
            <a:off x="2037348" y="-1"/>
            <a:ext cx="2116388" cy="7132320"/>
          </a:xfrm>
          <a:prstGeom prst="rect">
            <a:avLst/>
          </a:prstGeom>
          <a:solidFill>
            <a:srgbClr val="FF0000"/>
          </a:solidFill>
          <a:ln>
            <a:noFill/>
          </a:ln>
          <a:effectLst>
            <a:outerShdw blurRad="50800" dist="127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 name="Rectangle 22"/>
          <p:cNvSpPr/>
          <p:nvPr/>
        </p:nvSpPr>
        <p:spPr>
          <a:xfrm>
            <a:off x="2037347" y="-4919"/>
            <a:ext cx="2141621" cy="2346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TextBox 23"/>
          <p:cNvSpPr txBox="1"/>
          <p:nvPr/>
        </p:nvSpPr>
        <p:spPr>
          <a:xfrm>
            <a:off x="2759242" y="2275637"/>
            <a:ext cx="1239400" cy="923330"/>
          </a:xfrm>
          <a:prstGeom prst="rect">
            <a:avLst/>
          </a:prstGeom>
          <a:noFill/>
        </p:spPr>
        <p:txBody>
          <a:bodyPr wrap="square" rtlCol="0">
            <a:spAutoFit/>
          </a:bodyPr>
          <a:lstStyle/>
          <a:p>
            <a:r>
              <a:rPr lang="en-US" sz="5400" b="1" dirty="0">
                <a:solidFill>
                  <a:schemeClr val="bg1"/>
                </a:solidFill>
              </a:rPr>
              <a:t>02</a:t>
            </a:r>
          </a:p>
        </p:txBody>
      </p:sp>
      <p:sp>
        <p:nvSpPr>
          <p:cNvPr id="25" name="Rectangle 24"/>
          <p:cNvSpPr/>
          <p:nvPr/>
        </p:nvSpPr>
        <p:spPr>
          <a:xfrm>
            <a:off x="2053389" y="3343931"/>
            <a:ext cx="2141621" cy="3788389"/>
          </a:xfrm>
          <a:prstGeom prst="rect">
            <a:avLst/>
          </a:prstGeom>
          <a:solidFill>
            <a:srgbClr val="2E8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6" name="TextBox 25"/>
          <p:cNvSpPr txBox="1"/>
          <p:nvPr/>
        </p:nvSpPr>
        <p:spPr>
          <a:xfrm>
            <a:off x="2005422" y="3279094"/>
            <a:ext cx="2304685" cy="769441"/>
          </a:xfrm>
          <a:prstGeom prst="rect">
            <a:avLst/>
          </a:prstGeom>
          <a:noFill/>
        </p:spPr>
        <p:txBody>
          <a:bodyPr wrap="square" rtlCol="0">
            <a:spAutoFit/>
          </a:bodyPr>
          <a:lstStyle/>
          <a:p>
            <a:pPr algn="ctr"/>
            <a:r>
              <a:rPr lang="en-US" sz="2400" dirty="0">
                <a:solidFill>
                  <a:schemeClr val="bg1"/>
                </a:solidFill>
              </a:rPr>
              <a:t>  </a:t>
            </a:r>
            <a:r>
              <a:rPr lang="en-US" sz="2000" b="1" dirty="0">
                <a:solidFill>
                  <a:schemeClr val="bg1"/>
                </a:solidFill>
                <a:effectLst>
                  <a:outerShdw blurRad="38100" dist="38100" dir="2700000" algn="tl">
                    <a:srgbClr val="000000">
                      <a:alpha val="43137"/>
                    </a:srgbClr>
                  </a:outerShdw>
                </a:effectLst>
              </a:rPr>
              <a:t>CONTEXT AND PROBLEMATIC</a:t>
            </a:r>
          </a:p>
        </p:txBody>
      </p:sp>
      <p:sp>
        <p:nvSpPr>
          <p:cNvPr id="27" name="Rectangle 26"/>
          <p:cNvSpPr/>
          <p:nvPr/>
        </p:nvSpPr>
        <p:spPr>
          <a:xfrm>
            <a:off x="-1" y="0"/>
            <a:ext cx="2147151" cy="7142464"/>
          </a:xfrm>
          <a:prstGeom prst="rect">
            <a:avLst/>
          </a:prstGeom>
          <a:solidFill>
            <a:srgbClr val="00B050"/>
          </a:solidFill>
          <a:ln>
            <a:noFill/>
          </a:ln>
          <a:effectLst>
            <a:outerShdw blurRad="50800" dist="127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8" name="Rectangle 27"/>
          <p:cNvSpPr/>
          <p:nvPr/>
        </p:nvSpPr>
        <p:spPr>
          <a:xfrm>
            <a:off x="-1" y="-4918"/>
            <a:ext cx="2156347" cy="192986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9" name="TextBox 28"/>
          <p:cNvSpPr txBox="1"/>
          <p:nvPr/>
        </p:nvSpPr>
        <p:spPr>
          <a:xfrm>
            <a:off x="641683" y="1839881"/>
            <a:ext cx="1404634" cy="923330"/>
          </a:xfrm>
          <a:prstGeom prst="rect">
            <a:avLst/>
          </a:prstGeom>
          <a:noFill/>
        </p:spPr>
        <p:txBody>
          <a:bodyPr wrap="square" rtlCol="0">
            <a:spAutoFit/>
          </a:bodyPr>
          <a:lstStyle/>
          <a:p>
            <a:r>
              <a:rPr lang="en-US" sz="5400" b="1" dirty="0">
                <a:solidFill>
                  <a:schemeClr val="bg1"/>
                </a:solidFill>
              </a:rPr>
              <a:t>01</a:t>
            </a:r>
          </a:p>
        </p:txBody>
      </p:sp>
      <p:sp>
        <p:nvSpPr>
          <p:cNvPr id="30" name="Rectangle 29"/>
          <p:cNvSpPr/>
          <p:nvPr/>
        </p:nvSpPr>
        <p:spPr>
          <a:xfrm>
            <a:off x="0" y="2973946"/>
            <a:ext cx="2156290" cy="41685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TextBox 30"/>
          <p:cNvSpPr txBox="1"/>
          <p:nvPr/>
        </p:nvSpPr>
        <p:spPr>
          <a:xfrm>
            <a:off x="16041" y="3011908"/>
            <a:ext cx="2581680"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INTRODUCTION</a:t>
            </a:r>
          </a:p>
        </p:txBody>
      </p:sp>
      <p:sp>
        <p:nvSpPr>
          <p:cNvPr id="37" name="TextBox 36"/>
          <p:cNvSpPr txBox="1"/>
          <p:nvPr/>
        </p:nvSpPr>
        <p:spPr>
          <a:xfrm>
            <a:off x="8550443" y="4801842"/>
            <a:ext cx="1418416" cy="1015663"/>
          </a:xfrm>
          <a:prstGeom prst="rect">
            <a:avLst/>
          </a:prstGeom>
          <a:noFill/>
        </p:spPr>
        <p:txBody>
          <a:bodyPr wrap="square" rtlCol="0">
            <a:spAutoFit/>
          </a:bodyPr>
          <a:lstStyle/>
          <a:p>
            <a:pPr algn="ctr"/>
            <a:r>
              <a:rPr lang="en-US" sz="2000" b="1" dirty="0">
                <a:solidFill>
                  <a:schemeClr val="bg1"/>
                </a:solidFill>
                <a:effectLst>
                  <a:outerShdw blurRad="38100" dist="38100" dir="2700000" algn="tl">
                    <a:srgbClr val="000000">
                      <a:alpha val="43137"/>
                    </a:srgbClr>
                  </a:outerShdw>
                </a:effectLst>
              </a:rPr>
              <a:t>TESTS</a:t>
            </a:r>
          </a:p>
          <a:p>
            <a:pPr algn="ctr"/>
            <a:r>
              <a:rPr lang="en-US" sz="2000" b="1" dirty="0">
                <a:solidFill>
                  <a:schemeClr val="bg1"/>
                </a:solidFill>
                <a:effectLst>
                  <a:outerShdw blurRad="38100" dist="38100" dir="2700000" algn="tl">
                    <a:srgbClr val="000000">
                      <a:alpha val="43137"/>
                    </a:srgbClr>
                  </a:outerShdw>
                </a:effectLst>
              </a:rPr>
              <a:t>AND  RESULTS</a:t>
            </a:r>
          </a:p>
        </p:txBody>
      </p:sp>
      <p:sp>
        <p:nvSpPr>
          <p:cNvPr id="38" name="TextBox 37"/>
          <p:cNvSpPr txBox="1"/>
          <p:nvPr/>
        </p:nvSpPr>
        <p:spPr>
          <a:xfrm>
            <a:off x="10378512" y="5197280"/>
            <a:ext cx="1751075" cy="1015663"/>
          </a:xfrm>
          <a:prstGeom prst="rect">
            <a:avLst/>
          </a:prstGeom>
          <a:noFill/>
        </p:spPr>
        <p:txBody>
          <a:bodyPr wrap="square" rtlCol="0">
            <a:spAutoFit/>
          </a:bodyPr>
          <a:lstStyle/>
          <a:p>
            <a:pPr algn="ctr"/>
            <a:r>
              <a:rPr lang="en-US" sz="2000" b="1" dirty="0">
                <a:solidFill>
                  <a:schemeClr val="bg1"/>
                </a:solidFill>
                <a:effectLst>
                  <a:outerShdw blurRad="38100" dist="38100" dir="2700000" algn="tl">
                    <a:srgbClr val="000000">
                      <a:alpha val="43137"/>
                    </a:srgbClr>
                  </a:outerShdw>
                </a:effectLst>
              </a:rPr>
              <a:t>CONCLUSION</a:t>
            </a:r>
          </a:p>
          <a:p>
            <a:pPr algn="ctr"/>
            <a:r>
              <a:rPr lang="en-US" sz="2000" b="1" dirty="0">
                <a:solidFill>
                  <a:schemeClr val="bg1"/>
                </a:solidFill>
                <a:effectLst>
                  <a:outerShdw blurRad="38100" dist="38100" dir="2700000" algn="tl">
                    <a:srgbClr val="000000">
                      <a:alpha val="43137"/>
                    </a:srgbClr>
                  </a:outerShdw>
                </a:effectLst>
              </a:rPr>
              <a:t>AND PERSPECTIVE</a:t>
            </a:r>
          </a:p>
        </p:txBody>
      </p:sp>
      <p:sp>
        <p:nvSpPr>
          <p:cNvPr id="41" name="Arrow: Pentagon 2"/>
          <p:cNvSpPr/>
          <p:nvPr/>
        </p:nvSpPr>
        <p:spPr>
          <a:xfrm>
            <a:off x="333183" y="240777"/>
            <a:ext cx="1422644" cy="352213"/>
          </a:xfrm>
          <a:prstGeom prst="homePlate">
            <a:avLst>
              <a:gd name="adj" fmla="val 8487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PLAN</a:t>
            </a:r>
          </a:p>
        </p:txBody>
      </p:sp>
      <p:pic>
        <p:nvPicPr>
          <p:cNvPr id="42" name="Picture 41"/>
          <p:cNvPicPr>
            <a:picLocks noChangeAspect="1"/>
          </p:cNvPicPr>
          <p:nvPr/>
        </p:nvPicPr>
        <p:blipFill>
          <a:blip r:embed="rId4"/>
          <a:stretch>
            <a:fillRect/>
          </a:stretch>
        </p:blipFill>
        <p:spPr>
          <a:xfrm>
            <a:off x="592904" y="1207976"/>
            <a:ext cx="841321" cy="841321"/>
          </a:xfrm>
          <a:prstGeom prst="rect">
            <a:avLst/>
          </a:prstGeom>
        </p:spPr>
      </p:pic>
      <p:pic>
        <p:nvPicPr>
          <p:cNvPr id="43" name="Picture 42"/>
          <p:cNvPicPr>
            <a:picLocks noChangeAspect="1"/>
          </p:cNvPicPr>
          <p:nvPr/>
        </p:nvPicPr>
        <p:blipFill>
          <a:blip r:embed="rId5"/>
          <a:stretch>
            <a:fillRect/>
          </a:stretch>
        </p:blipFill>
        <p:spPr>
          <a:xfrm>
            <a:off x="2731869" y="1612553"/>
            <a:ext cx="841321" cy="841321"/>
          </a:xfrm>
          <a:prstGeom prst="rect">
            <a:avLst/>
          </a:prstGeom>
        </p:spPr>
      </p:pic>
      <p:pic>
        <p:nvPicPr>
          <p:cNvPr id="44" name="Picture 43"/>
          <p:cNvPicPr>
            <a:picLocks noChangeAspect="1"/>
          </p:cNvPicPr>
          <p:nvPr/>
        </p:nvPicPr>
        <p:blipFill>
          <a:blip r:embed="rId6"/>
          <a:stretch>
            <a:fillRect/>
          </a:stretch>
        </p:blipFill>
        <p:spPr>
          <a:xfrm>
            <a:off x="4776944" y="1928857"/>
            <a:ext cx="841321" cy="841321"/>
          </a:xfrm>
          <a:prstGeom prst="rect">
            <a:avLst/>
          </a:prstGeom>
        </p:spPr>
      </p:pic>
      <p:pic>
        <p:nvPicPr>
          <p:cNvPr id="45" name="Picture 44"/>
          <p:cNvPicPr>
            <a:picLocks noChangeAspect="1"/>
          </p:cNvPicPr>
          <p:nvPr/>
        </p:nvPicPr>
        <p:blipFill>
          <a:blip r:embed="rId7"/>
          <a:stretch>
            <a:fillRect/>
          </a:stretch>
        </p:blipFill>
        <p:spPr>
          <a:xfrm>
            <a:off x="6922835" y="2660018"/>
            <a:ext cx="841321" cy="841321"/>
          </a:xfrm>
          <a:prstGeom prst="rect">
            <a:avLst/>
          </a:prstGeom>
        </p:spPr>
      </p:pic>
      <p:pic>
        <p:nvPicPr>
          <p:cNvPr id="46" name="Picture 45"/>
          <p:cNvPicPr>
            <a:picLocks noChangeAspect="1"/>
          </p:cNvPicPr>
          <p:nvPr/>
        </p:nvPicPr>
        <p:blipFill>
          <a:blip r:embed="rId8"/>
          <a:stretch>
            <a:fillRect/>
          </a:stretch>
        </p:blipFill>
        <p:spPr>
          <a:xfrm>
            <a:off x="8832856" y="2973946"/>
            <a:ext cx="841321" cy="841321"/>
          </a:xfrm>
          <a:prstGeom prst="rect">
            <a:avLst/>
          </a:prstGeom>
        </p:spPr>
      </p:pic>
      <p:pic>
        <p:nvPicPr>
          <p:cNvPr id="47" name="Picture 46"/>
          <p:cNvPicPr>
            <a:picLocks noChangeAspect="1"/>
          </p:cNvPicPr>
          <p:nvPr/>
        </p:nvPicPr>
        <p:blipFill>
          <a:blip r:embed="rId9"/>
          <a:stretch>
            <a:fillRect/>
          </a:stretch>
        </p:blipFill>
        <p:spPr>
          <a:xfrm>
            <a:off x="10848950" y="3643418"/>
            <a:ext cx="835224" cy="841321"/>
          </a:xfrm>
          <a:prstGeom prst="rect">
            <a:avLst/>
          </a:prstGeom>
        </p:spPr>
      </p:pic>
      <p:sp>
        <p:nvSpPr>
          <p:cNvPr id="48" name="Ellipse 47"/>
          <p:cNvSpPr/>
          <p:nvPr/>
        </p:nvSpPr>
        <p:spPr>
          <a:xfrm>
            <a:off x="11790310" y="6449877"/>
            <a:ext cx="371924" cy="371924"/>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fill="hold" grpId="0" nodeType="clickEffect" p14:presetBounceEnd="72000">
                                      <p:stCondLst>
                                        <p:cond delay="0"/>
                                      </p:stCondLst>
                                      <p:childTnLst>
                                        <p:animMotion origin="layout" path="M -0.0013 -0.01412 L -1.45833E-6 0.13403 " pathEditMode="relative" rAng="0" ptsTypes="AA" p14:bounceEnd="72000">
                                          <p:cBhvr>
                                            <p:cTn id="6" dur="1000" fill="hold"/>
                                            <p:tgtEl>
                                              <p:spTgt spid="30"/>
                                            </p:tgtEl>
                                            <p:attrNameLst>
                                              <p:attrName>ppt_x</p:attrName>
                                              <p:attrName>ppt_y</p:attrName>
                                            </p:attrNameLst>
                                          </p:cBhvr>
                                          <p:rCtr x="65" y="7407"/>
                                        </p:animMotion>
                                      </p:childTnLst>
                                    </p:cTn>
                                  </p:par>
                                  <p:par>
                                    <p:cTn id="7" presetID="10"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animEffect transition="in" filter="fade">
                                          <p:cBhvr>
                                            <p:cTn id="9" dur="500"/>
                                            <p:tgtEl>
                                              <p:spTgt spid="31"/>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fill="hold" grpId="0" nodeType="clickEffect" p14:presetBounceEnd="72000">
                                      <p:stCondLst>
                                        <p:cond delay="0"/>
                                      </p:stCondLst>
                                      <p:childTnLst>
                                        <p:animMotion origin="layout" path="M -0.0013 -0.01412 L 0 0.13403 " pathEditMode="relative" rAng="0" ptsTypes="AA" p14:bounceEnd="72000">
                                          <p:cBhvr>
                                            <p:cTn id="13" dur="1000" fill="hold"/>
                                            <p:tgtEl>
                                              <p:spTgt spid="25"/>
                                            </p:tgtEl>
                                            <p:attrNameLst>
                                              <p:attrName>ppt_x</p:attrName>
                                              <p:attrName>ppt_y</p:attrName>
                                            </p:attrNameLst>
                                          </p:cBhvr>
                                          <p:rCtr x="65" y="7407"/>
                                        </p:animMotion>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fill="hold" grpId="0" nodeType="clickEffect" p14:presetBounceEnd="72000">
                                      <p:stCondLst>
                                        <p:cond delay="0"/>
                                      </p:stCondLst>
                                      <p:childTnLst>
                                        <p:animMotion origin="layout" path="M -0.0013 -0.01412 L 2.29167E-6 0.13403 " pathEditMode="relative" rAng="0" ptsTypes="AA" p14:bounceEnd="72000">
                                          <p:cBhvr>
                                            <p:cTn id="20" dur="1000" fill="hold"/>
                                            <p:tgtEl>
                                              <p:spTgt spid="20"/>
                                            </p:tgtEl>
                                            <p:attrNameLst>
                                              <p:attrName>ppt_x</p:attrName>
                                              <p:attrName>ppt_y</p:attrName>
                                            </p:attrNameLst>
                                          </p:cBhvr>
                                          <p:rCtr x="65" y="7407"/>
                                        </p:animMotion>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fill="hold" grpId="0" nodeType="clickEffect" p14:presetBounceEnd="72000">
                                      <p:stCondLst>
                                        <p:cond delay="0"/>
                                      </p:stCondLst>
                                      <p:childTnLst>
                                        <p:animMotion origin="layout" path="M -0.0013 -0.01412 L -4.58333E-6 0.13403 " pathEditMode="relative" rAng="0" ptsTypes="AA" p14:bounceEnd="72000">
                                          <p:cBhvr>
                                            <p:cTn id="27" dur="1000" fill="hold"/>
                                            <p:tgtEl>
                                              <p:spTgt spid="15"/>
                                            </p:tgtEl>
                                            <p:attrNameLst>
                                              <p:attrName>ppt_x</p:attrName>
                                              <p:attrName>ppt_y</p:attrName>
                                            </p:attrNameLst>
                                          </p:cBhvr>
                                          <p:rCtr x="65" y="7407"/>
                                        </p:animMotion>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fill="hold" grpId="0" nodeType="clickEffect" p14:presetBounceEnd="72000">
                                      <p:stCondLst>
                                        <p:cond delay="0"/>
                                      </p:stCondLst>
                                      <p:childTnLst>
                                        <p:animMotion origin="layout" path="M 0.00261 -1.85185E-6 L -0.00013 0.1456 " pathEditMode="relative" rAng="0" ptsTypes="AA" p14:bounceEnd="72000">
                                          <p:cBhvr>
                                            <p:cTn id="34" dur="1000" fill="hold"/>
                                            <p:tgtEl>
                                              <p:spTgt spid="10"/>
                                            </p:tgtEl>
                                            <p:attrNameLst>
                                              <p:attrName>ppt_x</p:attrName>
                                              <p:attrName>ppt_y</p:attrName>
                                            </p:attrNameLst>
                                          </p:cBhvr>
                                          <p:rCtr x="-143" y="7269"/>
                                        </p:animMotion>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fill="hold" grpId="0" nodeType="clickEffect" p14:presetBounceEnd="72000">
                                      <p:stCondLst>
                                        <p:cond delay="0"/>
                                      </p:stCondLst>
                                      <p:childTnLst>
                                        <p:animMotion origin="layout" path="M 3.54167E-6 -2.59259E-6 L 0.00377 0.13403 " pathEditMode="relative" rAng="0" ptsTypes="AA" p14:bounceEnd="72000">
                                          <p:cBhvr>
                                            <p:cTn id="41" dur="1000" fill="hold"/>
                                            <p:tgtEl>
                                              <p:spTgt spid="7"/>
                                            </p:tgtEl>
                                            <p:attrNameLst>
                                              <p:attrName>ppt_x</p:attrName>
                                              <p:attrName>ppt_y</p:attrName>
                                            </p:attrNameLst>
                                          </p:cBhvr>
                                          <p:rCtr x="182" y="6690"/>
                                        </p:animMotion>
                                      </p:childTnLst>
                                    </p:cTn>
                                  </p:par>
                                  <p:par>
                                    <p:cTn id="42" presetID="10"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5" grpId="0" animBg="1"/>
          <p:bldP spid="16" grpId="0"/>
          <p:bldP spid="20" grpId="0" animBg="1"/>
          <p:bldP spid="21" grpId="0"/>
          <p:bldP spid="25" grpId="0" animBg="1"/>
          <p:bldP spid="26" grpId="0"/>
          <p:bldP spid="30" grpId="0" animBg="1"/>
          <p:bldP spid="31" grpId="0"/>
          <p:bldP spid="37" grpId="0"/>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fill="hold" grpId="0" nodeType="clickEffect">
                                      <p:stCondLst>
                                        <p:cond delay="0"/>
                                      </p:stCondLst>
                                      <p:childTnLst>
                                        <p:animMotion origin="layout" path="M -0.0013 -0.01412 L -1.45833E-6 0.13403 " pathEditMode="relative" rAng="0" ptsTypes="AA">
                                          <p:cBhvr>
                                            <p:cTn id="6" dur="1000" fill="hold"/>
                                            <p:tgtEl>
                                              <p:spTgt spid="30"/>
                                            </p:tgtEl>
                                            <p:attrNameLst>
                                              <p:attrName>ppt_x</p:attrName>
                                              <p:attrName>ppt_y</p:attrName>
                                            </p:attrNameLst>
                                          </p:cBhvr>
                                          <p:rCtr x="65" y="7407"/>
                                        </p:animMotion>
                                      </p:childTnLst>
                                    </p:cTn>
                                  </p:par>
                                  <p:par>
                                    <p:cTn id="7" presetID="10"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animEffect transition="in" filter="fade">
                                          <p:cBhvr>
                                            <p:cTn id="9" dur="500"/>
                                            <p:tgtEl>
                                              <p:spTgt spid="31"/>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fill="hold" grpId="0" nodeType="clickEffect">
                                      <p:stCondLst>
                                        <p:cond delay="0"/>
                                      </p:stCondLst>
                                      <p:childTnLst>
                                        <p:animMotion origin="layout" path="M -0.0013 -0.01412 L 0 0.13403 " pathEditMode="relative" rAng="0" ptsTypes="AA">
                                          <p:cBhvr>
                                            <p:cTn id="13" dur="1000" fill="hold"/>
                                            <p:tgtEl>
                                              <p:spTgt spid="25"/>
                                            </p:tgtEl>
                                            <p:attrNameLst>
                                              <p:attrName>ppt_x</p:attrName>
                                              <p:attrName>ppt_y</p:attrName>
                                            </p:attrNameLst>
                                          </p:cBhvr>
                                          <p:rCtr x="65" y="7407"/>
                                        </p:animMotion>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fill="hold" grpId="0" nodeType="clickEffect">
                                      <p:stCondLst>
                                        <p:cond delay="0"/>
                                      </p:stCondLst>
                                      <p:childTnLst>
                                        <p:animMotion origin="layout" path="M -0.0013 -0.01412 L 2.29167E-6 0.13403 " pathEditMode="relative" rAng="0" ptsTypes="AA">
                                          <p:cBhvr>
                                            <p:cTn id="20" dur="1000" fill="hold"/>
                                            <p:tgtEl>
                                              <p:spTgt spid="20"/>
                                            </p:tgtEl>
                                            <p:attrNameLst>
                                              <p:attrName>ppt_x</p:attrName>
                                              <p:attrName>ppt_y</p:attrName>
                                            </p:attrNameLst>
                                          </p:cBhvr>
                                          <p:rCtr x="65" y="7407"/>
                                        </p:animMotion>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fill="hold" grpId="0" nodeType="clickEffect">
                                      <p:stCondLst>
                                        <p:cond delay="0"/>
                                      </p:stCondLst>
                                      <p:childTnLst>
                                        <p:animMotion origin="layout" path="M -0.0013 -0.01412 L -4.58333E-6 0.13403 " pathEditMode="relative" rAng="0" ptsTypes="AA">
                                          <p:cBhvr>
                                            <p:cTn id="27" dur="1000" fill="hold"/>
                                            <p:tgtEl>
                                              <p:spTgt spid="15"/>
                                            </p:tgtEl>
                                            <p:attrNameLst>
                                              <p:attrName>ppt_x</p:attrName>
                                              <p:attrName>ppt_y</p:attrName>
                                            </p:attrNameLst>
                                          </p:cBhvr>
                                          <p:rCtr x="65" y="7407"/>
                                        </p:animMotion>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fill="hold" grpId="0" nodeType="clickEffect">
                                      <p:stCondLst>
                                        <p:cond delay="0"/>
                                      </p:stCondLst>
                                      <p:childTnLst>
                                        <p:animMotion origin="layout" path="M 0.00261 -1.85185E-6 L -0.00013 0.1456 " pathEditMode="relative" rAng="0" ptsTypes="AA">
                                          <p:cBhvr>
                                            <p:cTn id="34" dur="1000" fill="hold"/>
                                            <p:tgtEl>
                                              <p:spTgt spid="10"/>
                                            </p:tgtEl>
                                            <p:attrNameLst>
                                              <p:attrName>ppt_x</p:attrName>
                                              <p:attrName>ppt_y</p:attrName>
                                            </p:attrNameLst>
                                          </p:cBhvr>
                                          <p:rCtr x="-143" y="7269"/>
                                        </p:animMotion>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fill="hold" grpId="0" nodeType="clickEffect">
                                      <p:stCondLst>
                                        <p:cond delay="0"/>
                                      </p:stCondLst>
                                      <p:childTnLst>
                                        <p:animMotion origin="layout" path="M 3.54167E-6 -2.59259E-6 L 0.00377 0.13403 " pathEditMode="relative" rAng="0" ptsTypes="AA">
                                          <p:cBhvr>
                                            <p:cTn id="41" dur="1000" fill="hold"/>
                                            <p:tgtEl>
                                              <p:spTgt spid="7"/>
                                            </p:tgtEl>
                                            <p:attrNameLst>
                                              <p:attrName>ppt_x</p:attrName>
                                              <p:attrName>ppt_y</p:attrName>
                                            </p:attrNameLst>
                                          </p:cBhvr>
                                          <p:rCtr x="182" y="6690"/>
                                        </p:animMotion>
                                      </p:childTnLst>
                                    </p:cTn>
                                  </p:par>
                                  <p:par>
                                    <p:cTn id="42" presetID="10"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5" grpId="0" animBg="1"/>
          <p:bldP spid="16" grpId="0"/>
          <p:bldP spid="20" grpId="0" animBg="1"/>
          <p:bldP spid="21" grpId="0"/>
          <p:bldP spid="25" grpId="0" animBg="1"/>
          <p:bldP spid="26" grpId="0"/>
          <p:bldP spid="30" grpId="0" animBg="1"/>
          <p:bldP spid="31" grpId="0"/>
          <p:bldP spid="37" grpId="0"/>
          <p:bldP spid="38"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llipse 12"/>
          <p:cNvSpPr/>
          <p:nvPr/>
        </p:nvSpPr>
        <p:spPr>
          <a:xfrm>
            <a:off x="12014200" y="6677130"/>
            <a:ext cx="127000" cy="130070"/>
          </a:xfrm>
          <a:prstGeom prst="ellipse">
            <a:avLst/>
          </a:prstGeom>
          <a:solidFill>
            <a:schemeClr val="bg1"/>
          </a:solidFill>
          <a:ln w="19050">
            <a:solidFill>
              <a:srgbClr val="971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lipse 13"/>
          <p:cNvSpPr/>
          <p:nvPr/>
        </p:nvSpPr>
        <p:spPr>
          <a:xfrm>
            <a:off x="11828496" y="6461230"/>
            <a:ext cx="198404" cy="203200"/>
          </a:xfrm>
          <a:prstGeom prst="ellipse">
            <a:avLst/>
          </a:prstGeom>
          <a:solidFill>
            <a:schemeClr val="bg1"/>
          </a:solidFill>
          <a:ln w="19050">
            <a:solidFill>
              <a:srgbClr val="971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lipse 14"/>
          <p:cNvSpPr/>
          <p:nvPr/>
        </p:nvSpPr>
        <p:spPr>
          <a:xfrm>
            <a:off x="11599895" y="6223000"/>
            <a:ext cx="232607" cy="238230"/>
          </a:xfrm>
          <a:prstGeom prst="ellipse">
            <a:avLst/>
          </a:prstGeom>
          <a:solidFill>
            <a:schemeClr val="bg1"/>
          </a:solidFill>
          <a:ln w="19050">
            <a:solidFill>
              <a:srgbClr val="971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6" name="Ellipse 15"/>
          <p:cNvSpPr/>
          <p:nvPr/>
        </p:nvSpPr>
        <p:spPr>
          <a:xfrm>
            <a:off x="11330085" y="5957228"/>
            <a:ext cx="269809" cy="276331"/>
          </a:xfrm>
          <a:prstGeom prst="ellipse">
            <a:avLst/>
          </a:prstGeom>
          <a:solidFill>
            <a:schemeClr val="bg1"/>
          </a:solidFill>
          <a:ln w="19050">
            <a:solidFill>
              <a:srgbClr val="971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e 18"/>
          <p:cNvGrpSpPr/>
          <p:nvPr/>
        </p:nvGrpSpPr>
        <p:grpSpPr>
          <a:xfrm flipH="1">
            <a:off x="6398569" y="2520941"/>
            <a:ext cx="1505013" cy="1541393"/>
            <a:chOff x="4395884" y="1321728"/>
            <a:chExt cx="3706715" cy="3796316"/>
          </a:xfrm>
        </p:grpSpPr>
        <p:sp>
          <p:nvSpPr>
            <p:cNvPr id="17" name="Ellipse 16"/>
            <p:cNvSpPr/>
            <p:nvPr/>
          </p:nvSpPr>
          <p:spPr>
            <a:xfrm>
              <a:off x="4395884" y="1321728"/>
              <a:ext cx="3706715" cy="3796316"/>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e 17"/>
            <p:cNvSpPr/>
            <p:nvPr/>
          </p:nvSpPr>
          <p:spPr>
            <a:xfrm>
              <a:off x="4548284" y="1486828"/>
              <a:ext cx="3371963" cy="3453472"/>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e 19"/>
          <p:cNvGrpSpPr/>
          <p:nvPr/>
        </p:nvGrpSpPr>
        <p:grpSpPr>
          <a:xfrm flipH="1">
            <a:off x="7977621" y="1292555"/>
            <a:ext cx="1264845" cy="1295420"/>
            <a:chOff x="4395884" y="1321728"/>
            <a:chExt cx="3706715" cy="3796316"/>
          </a:xfrm>
        </p:grpSpPr>
        <p:sp>
          <p:nvSpPr>
            <p:cNvPr id="21" name="Ellipse 20"/>
            <p:cNvSpPr/>
            <p:nvPr/>
          </p:nvSpPr>
          <p:spPr>
            <a:xfrm>
              <a:off x="4395884" y="1321728"/>
              <a:ext cx="3706715" cy="3796316"/>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lipse 21"/>
            <p:cNvSpPr/>
            <p:nvPr/>
          </p:nvSpPr>
          <p:spPr>
            <a:xfrm>
              <a:off x="4548284" y="1486828"/>
              <a:ext cx="3371963" cy="3453472"/>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e 22"/>
          <p:cNvGrpSpPr/>
          <p:nvPr/>
        </p:nvGrpSpPr>
        <p:grpSpPr>
          <a:xfrm flipH="1">
            <a:off x="8144559" y="1462539"/>
            <a:ext cx="930968" cy="953472"/>
            <a:chOff x="4395884" y="1321728"/>
            <a:chExt cx="3706715" cy="3796316"/>
          </a:xfrm>
        </p:grpSpPr>
        <p:sp>
          <p:nvSpPr>
            <p:cNvPr id="24" name="Ellipse 23"/>
            <p:cNvSpPr/>
            <p:nvPr/>
          </p:nvSpPr>
          <p:spPr>
            <a:xfrm>
              <a:off x="4395884" y="1321728"/>
              <a:ext cx="3706715" cy="3796316"/>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lipse 24"/>
            <p:cNvSpPr/>
            <p:nvPr/>
          </p:nvSpPr>
          <p:spPr>
            <a:xfrm>
              <a:off x="4548284" y="1486828"/>
              <a:ext cx="3371963" cy="3453472"/>
            </a:xfrm>
            <a:prstGeom prst="ellipse">
              <a:avLst/>
            </a:prstGeom>
            <a:solidFill>
              <a:schemeClr val="bg1"/>
            </a:solidFill>
            <a:ln w="19050">
              <a:solidFill>
                <a:srgbClr val="971E9E">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ZoneTexte 28"/>
          <p:cNvSpPr txBox="1"/>
          <p:nvPr/>
        </p:nvSpPr>
        <p:spPr>
          <a:xfrm>
            <a:off x="902042" y="656281"/>
            <a:ext cx="1729961" cy="369332"/>
          </a:xfrm>
          <a:prstGeom prst="rect">
            <a:avLst/>
          </a:prstGeom>
          <a:noFill/>
        </p:spPr>
        <p:txBody>
          <a:bodyPr wrap="none" rtlCol="0">
            <a:spAutoFit/>
          </a:bodyPr>
          <a:lstStyle/>
          <a:p>
            <a:r>
              <a:rPr lang="en-US" b="1" dirty="0">
                <a:latin typeface="Lucida Fax" panose="02060602050505020204" pitchFamily="18" charset="0"/>
              </a:rPr>
              <a:t>Introduction</a:t>
            </a:r>
          </a:p>
        </p:txBody>
      </p:sp>
      <p:sp>
        <p:nvSpPr>
          <p:cNvPr id="31" name="Cadre 30"/>
          <p:cNvSpPr/>
          <p:nvPr/>
        </p:nvSpPr>
        <p:spPr>
          <a:xfrm>
            <a:off x="436927" y="656281"/>
            <a:ext cx="465115" cy="465115"/>
          </a:xfrm>
          <a:prstGeom prst="frame">
            <a:avLst/>
          </a:prstGeom>
          <a:solidFill>
            <a:srgbClr val="971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ZoneTexte 31"/>
          <p:cNvSpPr txBox="1"/>
          <p:nvPr/>
        </p:nvSpPr>
        <p:spPr>
          <a:xfrm>
            <a:off x="501008" y="704172"/>
            <a:ext cx="336952" cy="369332"/>
          </a:xfrm>
          <a:prstGeom prst="rect">
            <a:avLst/>
          </a:prstGeom>
          <a:noFill/>
        </p:spPr>
        <p:txBody>
          <a:bodyPr wrap="none" rtlCol="0">
            <a:spAutoFit/>
          </a:bodyPr>
          <a:lstStyle/>
          <a:p>
            <a:pPr algn="ctr"/>
            <a:r>
              <a:rPr lang="en-US" b="1" dirty="0">
                <a:latin typeface="Lucida Fax" panose="02060602050505020204" pitchFamily="18" charset="0"/>
              </a:rPr>
              <a:t>1</a:t>
            </a:r>
          </a:p>
        </p:txBody>
      </p:sp>
      <p:grpSp>
        <p:nvGrpSpPr>
          <p:cNvPr id="35" name="Groupe 34"/>
          <p:cNvGrpSpPr/>
          <p:nvPr/>
        </p:nvGrpSpPr>
        <p:grpSpPr>
          <a:xfrm>
            <a:off x="436927" y="656281"/>
            <a:ext cx="927625" cy="927617"/>
            <a:chOff x="1511678" y="1540202"/>
            <a:chExt cx="927625" cy="927617"/>
          </a:xfrm>
        </p:grpSpPr>
        <p:sp>
          <p:nvSpPr>
            <p:cNvPr id="33" name="Cadre 32"/>
            <p:cNvSpPr/>
            <p:nvPr/>
          </p:nvSpPr>
          <p:spPr>
            <a:xfrm>
              <a:off x="1511678" y="1540202"/>
              <a:ext cx="465115" cy="465115"/>
            </a:xfrm>
            <a:prstGeom prst="frame">
              <a:avLst/>
            </a:prstGeom>
            <a:solidFill>
              <a:srgbClr val="971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adre 33"/>
            <p:cNvSpPr/>
            <p:nvPr/>
          </p:nvSpPr>
          <p:spPr>
            <a:xfrm>
              <a:off x="1974188" y="2002704"/>
              <a:ext cx="465115" cy="465115"/>
            </a:xfrm>
            <a:prstGeom prst="fram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5" name="ZoneTexte 44"/>
          <p:cNvSpPr txBox="1"/>
          <p:nvPr/>
        </p:nvSpPr>
        <p:spPr>
          <a:xfrm>
            <a:off x="1348642" y="1110825"/>
            <a:ext cx="2977097" cy="369332"/>
          </a:xfrm>
          <a:prstGeom prst="rect">
            <a:avLst/>
          </a:prstGeom>
          <a:noFill/>
        </p:spPr>
        <p:txBody>
          <a:bodyPr wrap="none" rtlCol="0">
            <a:spAutoFit/>
          </a:bodyPr>
          <a:lstStyle/>
          <a:p>
            <a:r>
              <a:rPr lang="en-US" b="1" dirty="0">
                <a:latin typeface="Lucida Fax" panose="02060602050505020204" pitchFamily="18" charset="0"/>
              </a:rPr>
              <a:t>About </a:t>
            </a:r>
            <a:r>
              <a:rPr lang="en-US" b="1" dirty="0" err="1">
                <a:latin typeface="Lucida Fax" panose="02060602050505020204" pitchFamily="18" charset="0"/>
              </a:rPr>
              <a:t>Welldone</a:t>
            </a:r>
            <a:r>
              <a:rPr lang="en-US" b="1" dirty="0">
                <a:latin typeface="Lucida Fax" panose="02060602050505020204" pitchFamily="18" charset="0"/>
              </a:rPr>
              <a:t> planet</a:t>
            </a:r>
          </a:p>
        </p:txBody>
      </p:sp>
      <p:sp>
        <p:nvSpPr>
          <p:cNvPr id="46" name="Cadre 45"/>
          <p:cNvSpPr/>
          <p:nvPr/>
        </p:nvSpPr>
        <p:spPr>
          <a:xfrm>
            <a:off x="883527" y="1110825"/>
            <a:ext cx="465115" cy="465115"/>
          </a:xfrm>
          <a:prstGeom prst="frame">
            <a:avLst/>
          </a:prstGeom>
          <a:solidFill>
            <a:srgbClr val="971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ZoneTexte 46"/>
          <p:cNvSpPr txBox="1"/>
          <p:nvPr/>
        </p:nvSpPr>
        <p:spPr>
          <a:xfrm>
            <a:off x="947608" y="1158716"/>
            <a:ext cx="336952" cy="369332"/>
          </a:xfrm>
          <a:prstGeom prst="rect">
            <a:avLst/>
          </a:prstGeom>
          <a:noFill/>
        </p:spPr>
        <p:txBody>
          <a:bodyPr wrap="none" rtlCol="0">
            <a:spAutoFit/>
          </a:bodyPr>
          <a:lstStyle/>
          <a:p>
            <a:pPr algn="ctr"/>
            <a:r>
              <a:rPr lang="en-US" b="1" dirty="0">
                <a:latin typeface="Lucida Fax" panose="02060602050505020204" pitchFamily="18" charset="0"/>
              </a:rPr>
              <a:t>2</a:t>
            </a:r>
          </a:p>
        </p:txBody>
      </p:sp>
      <p:grpSp>
        <p:nvGrpSpPr>
          <p:cNvPr id="48" name="Groupe 47"/>
          <p:cNvGrpSpPr/>
          <p:nvPr/>
        </p:nvGrpSpPr>
        <p:grpSpPr>
          <a:xfrm>
            <a:off x="883527" y="1110825"/>
            <a:ext cx="927625" cy="927617"/>
            <a:chOff x="1511678" y="1540202"/>
            <a:chExt cx="927625" cy="927617"/>
          </a:xfrm>
        </p:grpSpPr>
        <p:sp>
          <p:nvSpPr>
            <p:cNvPr id="49" name="Cadre 48"/>
            <p:cNvSpPr/>
            <p:nvPr/>
          </p:nvSpPr>
          <p:spPr>
            <a:xfrm>
              <a:off x="1511678" y="1540202"/>
              <a:ext cx="465115" cy="465115"/>
            </a:xfrm>
            <a:prstGeom prst="frame">
              <a:avLst/>
            </a:prstGeom>
            <a:solidFill>
              <a:srgbClr val="971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adre 49"/>
            <p:cNvSpPr/>
            <p:nvPr/>
          </p:nvSpPr>
          <p:spPr>
            <a:xfrm>
              <a:off x="1974188" y="2002704"/>
              <a:ext cx="465115" cy="465115"/>
            </a:xfrm>
            <a:prstGeom prst="fram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1" name="ZoneTexte 50"/>
          <p:cNvSpPr txBox="1"/>
          <p:nvPr/>
        </p:nvSpPr>
        <p:spPr>
          <a:xfrm>
            <a:off x="1809818" y="1564056"/>
            <a:ext cx="1298753" cy="369332"/>
          </a:xfrm>
          <a:prstGeom prst="rect">
            <a:avLst/>
          </a:prstGeom>
          <a:noFill/>
        </p:spPr>
        <p:txBody>
          <a:bodyPr wrap="none" rtlCol="0">
            <a:spAutoFit/>
          </a:bodyPr>
          <a:lstStyle/>
          <a:p>
            <a:r>
              <a:rPr lang="fr-FR" b="1" dirty="0">
                <a:latin typeface="Lucida Fax" panose="02060602050505020204" pitchFamily="18" charset="0"/>
              </a:rPr>
              <a:t>Objectifs</a:t>
            </a:r>
          </a:p>
        </p:txBody>
      </p:sp>
      <p:sp>
        <p:nvSpPr>
          <p:cNvPr id="52" name="Cadre 51"/>
          <p:cNvSpPr/>
          <p:nvPr/>
        </p:nvSpPr>
        <p:spPr>
          <a:xfrm>
            <a:off x="1344703" y="1564056"/>
            <a:ext cx="465115" cy="465115"/>
          </a:xfrm>
          <a:prstGeom prst="frame">
            <a:avLst/>
          </a:prstGeom>
          <a:solidFill>
            <a:srgbClr val="971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ZoneTexte 52"/>
          <p:cNvSpPr txBox="1"/>
          <p:nvPr/>
        </p:nvSpPr>
        <p:spPr>
          <a:xfrm>
            <a:off x="1408784" y="1611947"/>
            <a:ext cx="336952" cy="369332"/>
          </a:xfrm>
          <a:prstGeom prst="rect">
            <a:avLst/>
          </a:prstGeom>
          <a:noFill/>
        </p:spPr>
        <p:txBody>
          <a:bodyPr wrap="none" rtlCol="0">
            <a:spAutoFit/>
          </a:bodyPr>
          <a:lstStyle/>
          <a:p>
            <a:pPr algn="ctr"/>
            <a:r>
              <a:rPr lang="en-US" b="1" dirty="0">
                <a:latin typeface="Lucida Fax" panose="02060602050505020204" pitchFamily="18" charset="0"/>
              </a:rPr>
              <a:t>3</a:t>
            </a:r>
          </a:p>
        </p:txBody>
      </p:sp>
      <p:grpSp>
        <p:nvGrpSpPr>
          <p:cNvPr id="54" name="Groupe 53"/>
          <p:cNvGrpSpPr/>
          <p:nvPr/>
        </p:nvGrpSpPr>
        <p:grpSpPr>
          <a:xfrm>
            <a:off x="1344703" y="1564056"/>
            <a:ext cx="927625" cy="927617"/>
            <a:chOff x="1511678" y="1540202"/>
            <a:chExt cx="927625" cy="927617"/>
          </a:xfrm>
        </p:grpSpPr>
        <p:sp>
          <p:nvSpPr>
            <p:cNvPr id="55" name="Cadre 54"/>
            <p:cNvSpPr/>
            <p:nvPr/>
          </p:nvSpPr>
          <p:spPr>
            <a:xfrm>
              <a:off x="1511678" y="1540202"/>
              <a:ext cx="465115" cy="465115"/>
            </a:xfrm>
            <a:prstGeom prst="frame">
              <a:avLst/>
            </a:prstGeom>
            <a:solidFill>
              <a:srgbClr val="971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Cadre 55"/>
            <p:cNvSpPr/>
            <p:nvPr/>
          </p:nvSpPr>
          <p:spPr>
            <a:xfrm>
              <a:off x="1974188" y="2002704"/>
              <a:ext cx="465115" cy="465115"/>
            </a:xfrm>
            <a:prstGeom prst="fram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7" name="ZoneTexte 56"/>
          <p:cNvSpPr txBox="1"/>
          <p:nvPr/>
        </p:nvSpPr>
        <p:spPr>
          <a:xfrm>
            <a:off x="2278941" y="2025223"/>
            <a:ext cx="1189749" cy="369332"/>
          </a:xfrm>
          <a:prstGeom prst="rect">
            <a:avLst/>
          </a:prstGeom>
          <a:noFill/>
        </p:spPr>
        <p:txBody>
          <a:bodyPr wrap="none" rtlCol="0">
            <a:spAutoFit/>
          </a:bodyPr>
          <a:lstStyle/>
          <a:p>
            <a:r>
              <a:rPr lang="en-US" b="1" dirty="0">
                <a:latin typeface="Lucida Fax" panose="02060602050505020204" pitchFamily="18" charset="0"/>
              </a:rPr>
              <a:t>services</a:t>
            </a:r>
          </a:p>
        </p:txBody>
      </p:sp>
      <p:sp>
        <p:nvSpPr>
          <p:cNvPr id="58" name="Cadre 57"/>
          <p:cNvSpPr/>
          <p:nvPr/>
        </p:nvSpPr>
        <p:spPr>
          <a:xfrm>
            <a:off x="1813826" y="2025223"/>
            <a:ext cx="465115" cy="465115"/>
          </a:xfrm>
          <a:prstGeom prst="frame">
            <a:avLst/>
          </a:prstGeom>
          <a:solidFill>
            <a:srgbClr val="971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ZoneTexte 58"/>
          <p:cNvSpPr txBox="1"/>
          <p:nvPr/>
        </p:nvSpPr>
        <p:spPr>
          <a:xfrm>
            <a:off x="1877907" y="2073114"/>
            <a:ext cx="336952" cy="369332"/>
          </a:xfrm>
          <a:prstGeom prst="rect">
            <a:avLst/>
          </a:prstGeom>
          <a:noFill/>
        </p:spPr>
        <p:txBody>
          <a:bodyPr wrap="none" rtlCol="0">
            <a:spAutoFit/>
          </a:bodyPr>
          <a:lstStyle/>
          <a:p>
            <a:pPr algn="ctr"/>
            <a:r>
              <a:rPr lang="en-US" b="1" dirty="0">
                <a:latin typeface="Lucida Fax" panose="02060602050505020204" pitchFamily="18" charset="0"/>
              </a:rPr>
              <a:t>4</a:t>
            </a:r>
          </a:p>
        </p:txBody>
      </p:sp>
      <p:grpSp>
        <p:nvGrpSpPr>
          <p:cNvPr id="60" name="Groupe 59"/>
          <p:cNvGrpSpPr/>
          <p:nvPr/>
        </p:nvGrpSpPr>
        <p:grpSpPr>
          <a:xfrm>
            <a:off x="1813826" y="2025223"/>
            <a:ext cx="927625" cy="927617"/>
            <a:chOff x="1511678" y="1540202"/>
            <a:chExt cx="927625" cy="927617"/>
          </a:xfrm>
        </p:grpSpPr>
        <p:sp>
          <p:nvSpPr>
            <p:cNvPr id="61" name="Cadre 60"/>
            <p:cNvSpPr/>
            <p:nvPr/>
          </p:nvSpPr>
          <p:spPr>
            <a:xfrm>
              <a:off x="1511678" y="1540202"/>
              <a:ext cx="465115" cy="465115"/>
            </a:xfrm>
            <a:prstGeom prst="frame">
              <a:avLst/>
            </a:prstGeom>
            <a:solidFill>
              <a:srgbClr val="971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adre 61"/>
            <p:cNvSpPr/>
            <p:nvPr/>
          </p:nvSpPr>
          <p:spPr>
            <a:xfrm>
              <a:off x="1974188" y="2002704"/>
              <a:ext cx="465115" cy="465115"/>
            </a:xfrm>
            <a:prstGeom prst="fram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9" name="ZoneTexte 68"/>
          <p:cNvSpPr txBox="1"/>
          <p:nvPr/>
        </p:nvSpPr>
        <p:spPr>
          <a:xfrm>
            <a:off x="4116550" y="4590395"/>
            <a:ext cx="1496885" cy="461665"/>
          </a:xfrm>
          <a:prstGeom prst="rect">
            <a:avLst/>
          </a:prstGeom>
          <a:noFill/>
        </p:spPr>
        <p:txBody>
          <a:bodyPr wrap="none" rtlCol="0">
            <a:spAutoFit/>
          </a:bodyPr>
          <a:lstStyle/>
          <a:p>
            <a:r>
              <a:rPr lang="en-US" sz="2400" b="1" dirty="0">
                <a:solidFill>
                  <a:srgbClr val="0070C0"/>
                </a:solidFill>
              </a:rPr>
              <a:t>OBJECTIFS</a:t>
            </a:r>
          </a:p>
        </p:txBody>
      </p:sp>
      <p:sp>
        <p:nvSpPr>
          <p:cNvPr id="70" name="ZoneTexte 69"/>
          <p:cNvSpPr txBox="1"/>
          <p:nvPr/>
        </p:nvSpPr>
        <p:spPr>
          <a:xfrm>
            <a:off x="6901177" y="4534450"/>
            <a:ext cx="1372107" cy="461665"/>
          </a:xfrm>
          <a:prstGeom prst="rect">
            <a:avLst/>
          </a:prstGeom>
          <a:noFill/>
        </p:spPr>
        <p:txBody>
          <a:bodyPr wrap="none" rtlCol="0">
            <a:spAutoFit/>
          </a:bodyPr>
          <a:lstStyle/>
          <a:p>
            <a:r>
              <a:rPr lang="en-US" sz="2400" b="1" dirty="0">
                <a:solidFill>
                  <a:srgbClr val="0070C0"/>
                </a:solidFill>
              </a:rPr>
              <a:t>SERVICES</a:t>
            </a:r>
          </a:p>
        </p:txBody>
      </p:sp>
      <p:cxnSp>
        <p:nvCxnSpPr>
          <p:cNvPr id="73" name="Connecteur droit 72"/>
          <p:cNvCxnSpPr/>
          <p:nvPr/>
        </p:nvCxnSpPr>
        <p:spPr>
          <a:xfrm flipH="1">
            <a:off x="6194856" y="4603598"/>
            <a:ext cx="14136" cy="21385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a:off x="8847481" y="4595923"/>
            <a:ext cx="12313" cy="22112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ZoneTexte 74"/>
          <p:cNvSpPr txBox="1"/>
          <p:nvPr/>
        </p:nvSpPr>
        <p:spPr>
          <a:xfrm>
            <a:off x="3907721" y="5219247"/>
            <a:ext cx="1891736" cy="400110"/>
          </a:xfrm>
          <a:prstGeom prst="rect">
            <a:avLst/>
          </a:prstGeom>
          <a:noFill/>
        </p:spPr>
        <p:txBody>
          <a:bodyPr wrap="none" rtlCol="0">
            <a:spAutoFit/>
          </a:bodyPr>
          <a:lstStyle/>
          <a:p>
            <a:r>
              <a:rPr lang="en-US" sz="2000" dirty="0"/>
              <a:t>-</a:t>
            </a:r>
            <a:r>
              <a:rPr lang="fr-FR" sz="2000" dirty="0"/>
              <a:t>Reduce </a:t>
            </a:r>
            <a:r>
              <a:rPr lang="fr-FR" sz="2000" dirty="0" err="1"/>
              <a:t>poverty</a:t>
            </a:r>
            <a:endParaRPr lang="fr-FR" sz="2000" noProof="1"/>
          </a:p>
        </p:txBody>
      </p:sp>
      <p:sp>
        <p:nvSpPr>
          <p:cNvPr id="76" name="ZoneTexte 75"/>
          <p:cNvSpPr txBox="1"/>
          <p:nvPr/>
        </p:nvSpPr>
        <p:spPr>
          <a:xfrm>
            <a:off x="3905893" y="5587896"/>
            <a:ext cx="1378006" cy="400110"/>
          </a:xfrm>
          <a:prstGeom prst="rect">
            <a:avLst/>
          </a:prstGeom>
          <a:noFill/>
        </p:spPr>
        <p:txBody>
          <a:bodyPr wrap="none" rtlCol="0">
            <a:spAutoFit/>
          </a:bodyPr>
          <a:lstStyle/>
          <a:p>
            <a:r>
              <a:rPr lang="en-US" sz="2000" dirty="0"/>
              <a:t>-Innovation</a:t>
            </a:r>
          </a:p>
        </p:txBody>
      </p:sp>
      <p:sp>
        <p:nvSpPr>
          <p:cNvPr id="77" name="ZoneTexte 76"/>
          <p:cNvSpPr txBox="1"/>
          <p:nvPr/>
        </p:nvSpPr>
        <p:spPr>
          <a:xfrm>
            <a:off x="3905893" y="6006656"/>
            <a:ext cx="1535870" cy="400110"/>
          </a:xfrm>
          <a:prstGeom prst="rect">
            <a:avLst/>
          </a:prstGeom>
          <a:noFill/>
        </p:spPr>
        <p:txBody>
          <a:bodyPr wrap="none" rtlCol="0">
            <a:spAutoFit/>
          </a:bodyPr>
          <a:lstStyle/>
          <a:p>
            <a:r>
              <a:rPr lang="en-US" sz="2000" dirty="0"/>
              <a:t>-Train youths</a:t>
            </a:r>
            <a:endParaRPr lang="fr-FR" sz="2000" dirty="0"/>
          </a:p>
        </p:txBody>
      </p:sp>
      <p:sp>
        <p:nvSpPr>
          <p:cNvPr id="78" name="ZoneTexte 77"/>
          <p:cNvSpPr txBox="1"/>
          <p:nvPr/>
        </p:nvSpPr>
        <p:spPr>
          <a:xfrm>
            <a:off x="6353878" y="5173246"/>
            <a:ext cx="1542410" cy="400110"/>
          </a:xfrm>
          <a:prstGeom prst="rect">
            <a:avLst/>
          </a:prstGeom>
          <a:noFill/>
        </p:spPr>
        <p:txBody>
          <a:bodyPr wrap="none" rtlCol="0">
            <a:spAutoFit/>
          </a:bodyPr>
          <a:lstStyle/>
          <a:p>
            <a:r>
              <a:rPr lang="en-US" sz="2000" noProof="1"/>
              <a:t>- Mobile DEV</a:t>
            </a:r>
            <a:endParaRPr lang="fr-FR" sz="2000" noProof="1"/>
          </a:p>
        </p:txBody>
      </p:sp>
      <p:sp>
        <p:nvSpPr>
          <p:cNvPr id="79" name="ZoneTexte 78"/>
          <p:cNvSpPr txBox="1"/>
          <p:nvPr/>
        </p:nvSpPr>
        <p:spPr>
          <a:xfrm>
            <a:off x="6393984" y="5566276"/>
            <a:ext cx="1287788" cy="400110"/>
          </a:xfrm>
          <a:prstGeom prst="rect">
            <a:avLst/>
          </a:prstGeom>
          <a:noFill/>
        </p:spPr>
        <p:txBody>
          <a:bodyPr wrap="none" rtlCol="0">
            <a:spAutoFit/>
          </a:bodyPr>
          <a:lstStyle/>
          <a:p>
            <a:r>
              <a:rPr lang="en-US" sz="2000" noProof="1"/>
              <a:t>- Web DEV</a:t>
            </a:r>
            <a:endParaRPr lang="fr-FR" sz="2000" noProof="1"/>
          </a:p>
        </p:txBody>
      </p:sp>
      <p:sp>
        <p:nvSpPr>
          <p:cNvPr id="80" name="ZoneTexte 79"/>
          <p:cNvSpPr txBox="1"/>
          <p:nvPr/>
        </p:nvSpPr>
        <p:spPr>
          <a:xfrm>
            <a:off x="6393984" y="5919200"/>
            <a:ext cx="615425" cy="400110"/>
          </a:xfrm>
          <a:prstGeom prst="rect">
            <a:avLst/>
          </a:prstGeom>
          <a:noFill/>
        </p:spPr>
        <p:txBody>
          <a:bodyPr wrap="none" rtlCol="0">
            <a:spAutoFit/>
          </a:bodyPr>
          <a:lstStyle/>
          <a:p>
            <a:r>
              <a:rPr lang="en-US" sz="2000" noProof="1"/>
              <a:t>-IOT</a:t>
            </a:r>
            <a:endParaRPr lang="fr-FR" sz="2000" noProof="1"/>
          </a:p>
        </p:txBody>
      </p:sp>
      <p:sp>
        <p:nvSpPr>
          <p:cNvPr id="81" name="ZoneTexte 80"/>
          <p:cNvSpPr txBox="1"/>
          <p:nvPr/>
        </p:nvSpPr>
        <p:spPr>
          <a:xfrm>
            <a:off x="6369922" y="6296188"/>
            <a:ext cx="1399101" cy="400110"/>
          </a:xfrm>
          <a:prstGeom prst="rect">
            <a:avLst/>
          </a:prstGeom>
          <a:noFill/>
        </p:spPr>
        <p:txBody>
          <a:bodyPr wrap="none" rtlCol="0">
            <a:spAutoFit/>
          </a:bodyPr>
          <a:lstStyle/>
          <a:p>
            <a:r>
              <a:rPr lang="en-US" sz="2000" noProof="1"/>
              <a:t>-BIG DATA…</a:t>
            </a:r>
            <a:endParaRPr lang="fr-FR" sz="2000" noProof="1"/>
          </a:p>
        </p:txBody>
      </p:sp>
      <p:sp>
        <p:nvSpPr>
          <p:cNvPr id="82" name="ZoneTexte 81"/>
          <p:cNvSpPr txBox="1"/>
          <p:nvPr/>
        </p:nvSpPr>
        <p:spPr>
          <a:xfrm>
            <a:off x="9461816" y="6398934"/>
            <a:ext cx="921471" cy="461665"/>
          </a:xfrm>
          <a:prstGeom prst="rect">
            <a:avLst/>
          </a:prstGeom>
          <a:noFill/>
        </p:spPr>
        <p:txBody>
          <a:bodyPr wrap="none" rtlCol="0">
            <a:spAutoFit/>
          </a:bodyPr>
          <a:lstStyle/>
          <a:p>
            <a:r>
              <a:rPr lang="en-US" sz="2400" b="1" noProof="1">
                <a:solidFill>
                  <a:srgbClr val="971E9E"/>
                </a:solidFill>
              </a:rPr>
              <a:t>LOGO</a:t>
            </a:r>
            <a:endParaRPr lang="fr-FR" sz="2400" b="1" noProof="1">
              <a:solidFill>
                <a:srgbClr val="971E9E"/>
              </a:solidFill>
            </a:endParaRPr>
          </a:p>
        </p:txBody>
      </p:sp>
      <p:sp>
        <p:nvSpPr>
          <p:cNvPr id="71" name="Ellipse 70"/>
          <p:cNvSpPr/>
          <p:nvPr/>
        </p:nvSpPr>
        <p:spPr>
          <a:xfrm>
            <a:off x="11790310" y="6449877"/>
            <a:ext cx="371924" cy="371924"/>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 name="Rectangle 1"/>
          <p:cNvSpPr/>
          <p:nvPr/>
        </p:nvSpPr>
        <p:spPr>
          <a:xfrm>
            <a:off x="2152051" y="2490505"/>
            <a:ext cx="900112" cy="498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125009" y="2510384"/>
            <a:ext cx="900112" cy="498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2" descr="stick_figure_at_podium_with_pointer_anim_500_wht_679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3654" y="2443597"/>
            <a:ext cx="2070503" cy="223414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a:extLst>
              <a:ext uri="{FF2B5EF4-FFF2-40B4-BE49-F238E27FC236}">
                <a16:creationId xmlns:a16="http://schemas.microsoft.com/office/drawing/2014/main" id="{86A0699F-FFBE-46CC-835E-D0C80FF5F7C4}"/>
              </a:ext>
            </a:extLst>
          </p:cNvPr>
          <p:cNvPicPr/>
          <p:nvPr/>
        </p:nvPicPr>
        <p:blipFill>
          <a:blip r:embed="rId3"/>
          <a:stretch>
            <a:fillRect/>
          </a:stretch>
        </p:blipFill>
        <p:spPr>
          <a:xfrm>
            <a:off x="5039892" y="161703"/>
            <a:ext cx="6788603" cy="4046430"/>
          </a:xfrm>
          <a:prstGeom prst="rect">
            <a:avLst/>
          </a:prstGeom>
        </p:spPr>
      </p:pic>
      <p:pic>
        <p:nvPicPr>
          <p:cNvPr id="65" name="Picture 64">
            <a:extLst>
              <a:ext uri="{FF2B5EF4-FFF2-40B4-BE49-F238E27FC236}">
                <a16:creationId xmlns:a16="http://schemas.microsoft.com/office/drawing/2014/main" id="{B504CB1F-B738-4845-A40C-E2A02C713A3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037251" y="4443413"/>
            <a:ext cx="1914238" cy="1904096"/>
          </a:xfrm>
          <a:prstGeom prst="rect">
            <a:avLst/>
          </a:prstGeom>
          <a:noFill/>
          <a:ln>
            <a:noFill/>
          </a:ln>
        </p:spPr>
      </p:pic>
      <p:pic>
        <p:nvPicPr>
          <p:cNvPr id="66" name="Picture 65">
            <a:extLst>
              <a:ext uri="{FF2B5EF4-FFF2-40B4-BE49-F238E27FC236}">
                <a16:creationId xmlns:a16="http://schemas.microsoft.com/office/drawing/2014/main" id="{D6455832-2BE6-4047-84C8-4BDE188EC2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951" y="5597089"/>
            <a:ext cx="1889243" cy="1260911"/>
          </a:xfrm>
          <a:prstGeom prst="rect">
            <a:avLst/>
          </a:prstGeom>
        </p:spPr>
      </p:pic>
      <p:pic>
        <p:nvPicPr>
          <p:cNvPr id="6" name="Picture 5">
            <a:extLst>
              <a:ext uri="{FF2B5EF4-FFF2-40B4-BE49-F238E27FC236}">
                <a16:creationId xmlns:a16="http://schemas.microsoft.com/office/drawing/2014/main" id="{92866104-51A1-4F72-B46D-725267A013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716" y="3637385"/>
            <a:ext cx="2519571" cy="1808923"/>
          </a:xfrm>
          <a:prstGeom prst="rect">
            <a:avLst/>
          </a:prstGeom>
        </p:spPr>
      </p:pic>
      <p:pic>
        <p:nvPicPr>
          <p:cNvPr id="8" name="Picture 7">
            <a:extLst>
              <a:ext uri="{FF2B5EF4-FFF2-40B4-BE49-F238E27FC236}">
                <a16:creationId xmlns:a16="http://schemas.microsoft.com/office/drawing/2014/main" id="{6AB7534C-3A10-4BE2-B46E-F8C6CF4E844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2689" y="3915116"/>
            <a:ext cx="1623508" cy="10511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 presetClass="exit" presetSubtype="0" fill="hold" grpId="1" nodeType="afterEffect">
                                  <p:stCondLst>
                                    <p:cond delay="0"/>
                                  </p:stCondLst>
                                  <p:childTnLst>
                                    <p:set>
                                      <p:cBhvr>
                                        <p:cTn id="10" dur="1" fill="hold">
                                          <p:stCondLst>
                                            <p:cond delay="0"/>
                                          </p:stCondLst>
                                        </p:cTn>
                                        <p:tgtEl>
                                          <p:spTgt spid="31"/>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mph" presetSubtype="0" fill="hold" nodeType="clickEffect">
                                  <p:stCondLst>
                                    <p:cond delay="0"/>
                                  </p:stCondLst>
                                  <p:childTnLst>
                                    <p:animRot by="10800000">
                                      <p:cBhvr>
                                        <p:cTn id="25" dur="500" fill="hold"/>
                                        <p:tgtEl>
                                          <p:spTgt spid="35"/>
                                        </p:tgtEl>
                                        <p:attrNameLst>
                                          <p:attrName>r</p:attrName>
                                        </p:attrNameLst>
                                      </p:cBhvr>
                                    </p:animRo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1000"/>
                            </p:stCondLst>
                            <p:childTnLst>
                              <p:par>
                                <p:cTn id="31" presetID="1" presetClass="exit" presetSubtype="0" fill="hold" nodeType="afterEffect">
                                  <p:stCondLst>
                                    <p:cond delay="0"/>
                                  </p:stCondLst>
                                  <p:childTnLst>
                                    <p:set>
                                      <p:cBhvr>
                                        <p:cTn id="32" dur="1" fill="hold">
                                          <p:stCondLst>
                                            <p:cond delay="0"/>
                                          </p:stCondLst>
                                        </p:cTn>
                                        <p:tgtEl>
                                          <p:spTgt spid="35"/>
                                        </p:tgtEl>
                                        <p:attrNameLst>
                                          <p:attrName>style.visibility</p:attrName>
                                        </p:attrNameLst>
                                      </p:cBhvr>
                                      <p:to>
                                        <p:strVal val="hidden"/>
                                      </p:to>
                                    </p:set>
                                  </p:childTnLst>
                                </p:cTn>
                              </p:par>
                            </p:childTnLst>
                          </p:cTn>
                        </p:par>
                        <p:par>
                          <p:cTn id="33" fill="hold">
                            <p:stCondLst>
                              <p:cond delay="1000"/>
                            </p:stCondLst>
                            <p:childTnLst>
                              <p:par>
                                <p:cTn id="34" presetID="1" presetClass="exit" presetSubtype="0" fill="hold" grpId="1" nodeType="afterEffect">
                                  <p:stCondLst>
                                    <p:cond delay="0"/>
                                  </p:stCondLst>
                                  <p:childTnLst>
                                    <p:set>
                                      <p:cBhvr>
                                        <p:cTn id="35" dur="1" fill="hold">
                                          <p:stCondLst>
                                            <p:cond delay="0"/>
                                          </p:stCondLst>
                                        </p:cTn>
                                        <p:tgtEl>
                                          <p:spTgt spid="46"/>
                                        </p:tgtEl>
                                        <p:attrNameLst>
                                          <p:attrName>style.visibility</p:attrName>
                                        </p:attrNameLst>
                                      </p:cBhvr>
                                      <p:to>
                                        <p:strVal val="hidden"/>
                                      </p:to>
                                    </p:set>
                                  </p:childTnLst>
                                </p:cTn>
                              </p:par>
                            </p:childTnLst>
                          </p:cTn>
                        </p:par>
                        <p:par>
                          <p:cTn id="36" fill="hold">
                            <p:stCondLst>
                              <p:cond delay="1000"/>
                            </p:stCondLst>
                            <p:childTnLst>
                              <p:par>
                                <p:cTn id="37" presetID="1" presetClass="entr" presetSubtype="0" fill="hold" nodeType="after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left)">
                                      <p:cBhvr>
                                        <p:cTn id="46" dur="500"/>
                                        <p:tgtEl>
                                          <p:spTgt spid="45"/>
                                        </p:tgtEl>
                                      </p:cBhvr>
                                    </p:animEffect>
                                  </p:childTnLst>
                                </p:cTn>
                              </p:par>
                              <p:par>
                                <p:cTn id="47" presetID="2" presetClass="entr" presetSubtype="4"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 calcmode="lin" valueType="num">
                                      <p:cBhvr additive="base">
                                        <p:cTn id="49" dur="500" fill="hold"/>
                                        <p:tgtEl>
                                          <p:spTgt spid="82"/>
                                        </p:tgtEl>
                                        <p:attrNameLst>
                                          <p:attrName>ppt_x</p:attrName>
                                        </p:attrNameLst>
                                      </p:cBhvr>
                                      <p:tavLst>
                                        <p:tav tm="0">
                                          <p:val>
                                            <p:strVal val="#ppt_x"/>
                                          </p:val>
                                        </p:tav>
                                        <p:tav tm="100000">
                                          <p:val>
                                            <p:strVal val="#ppt_x"/>
                                          </p:val>
                                        </p:tav>
                                      </p:tavLst>
                                    </p:anim>
                                    <p:anim calcmode="lin" valueType="num">
                                      <p:cBhvr additive="base">
                                        <p:cTn id="50" dur="500" fill="hold"/>
                                        <p:tgtEl>
                                          <p:spTgt spid="82"/>
                                        </p:tgtEl>
                                        <p:attrNameLst>
                                          <p:attrName>ppt_y</p:attrName>
                                        </p:attrNameLst>
                                      </p:cBhvr>
                                      <p:tavLst>
                                        <p:tav tm="0">
                                          <p:val>
                                            <p:strVal val="1+#ppt_h/2"/>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1000"/>
                                        <p:tgtEl>
                                          <p:spTgt spid="73"/>
                                        </p:tgtEl>
                                      </p:cBhvr>
                                    </p:animEffect>
                                    <p:anim calcmode="lin" valueType="num">
                                      <p:cBhvr>
                                        <p:cTn id="54" dur="1000" fill="hold"/>
                                        <p:tgtEl>
                                          <p:spTgt spid="73"/>
                                        </p:tgtEl>
                                        <p:attrNameLst>
                                          <p:attrName>ppt_x</p:attrName>
                                        </p:attrNameLst>
                                      </p:cBhvr>
                                      <p:tavLst>
                                        <p:tav tm="0">
                                          <p:val>
                                            <p:strVal val="#ppt_x"/>
                                          </p:val>
                                        </p:tav>
                                        <p:tav tm="100000">
                                          <p:val>
                                            <p:strVal val="#ppt_x"/>
                                          </p:val>
                                        </p:tav>
                                      </p:tavLst>
                                    </p:anim>
                                    <p:anim calcmode="lin" valueType="num">
                                      <p:cBhvr>
                                        <p:cTn id="55" dur="1000" fill="hold"/>
                                        <p:tgtEl>
                                          <p:spTgt spid="73"/>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fade">
                                      <p:cBhvr>
                                        <p:cTn id="58" dur="1000"/>
                                        <p:tgtEl>
                                          <p:spTgt spid="74"/>
                                        </p:tgtEl>
                                      </p:cBhvr>
                                    </p:animEffect>
                                    <p:anim calcmode="lin" valueType="num">
                                      <p:cBhvr>
                                        <p:cTn id="59" dur="1000" fill="hold"/>
                                        <p:tgtEl>
                                          <p:spTgt spid="74"/>
                                        </p:tgtEl>
                                        <p:attrNameLst>
                                          <p:attrName>ppt_x</p:attrName>
                                        </p:attrNameLst>
                                      </p:cBhvr>
                                      <p:tavLst>
                                        <p:tav tm="0">
                                          <p:val>
                                            <p:strVal val="#ppt_x"/>
                                          </p:val>
                                        </p:tav>
                                        <p:tav tm="100000">
                                          <p:val>
                                            <p:strVal val="#ppt_x"/>
                                          </p:val>
                                        </p:tav>
                                      </p:tavLst>
                                    </p:anim>
                                    <p:anim calcmode="lin" valueType="num">
                                      <p:cBhvr>
                                        <p:cTn id="60"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10800000">
                                      <p:cBhvr>
                                        <p:cTn id="64" dur="500" fill="hold"/>
                                        <p:tgtEl>
                                          <p:spTgt spid="48"/>
                                        </p:tgtEl>
                                        <p:attrNameLst>
                                          <p:attrName>r</p:attrName>
                                        </p:attrNameLst>
                                      </p:cBhvr>
                                    </p:animRo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childTnLst>
                          </p:cTn>
                        </p:par>
                        <p:par>
                          <p:cTn id="69" fill="hold">
                            <p:stCondLst>
                              <p:cond delay="1000"/>
                            </p:stCondLst>
                            <p:childTnLst>
                              <p:par>
                                <p:cTn id="70" presetID="1" presetClass="exit" presetSubtype="0" fill="hold" nodeType="afterEffect">
                                  <p:stCondLst>
                                    <p:cond delay="0"/>
                                  </p:stCondLst>
                                  <p:childTnLst>
                                    <p:set>
                                      <p:cBhvr>
                                        <p:cTn id="71" dur="1" fill="hold">
                                          <p:stCondLst>
                                            <p:cond delay="0"/>
                                          </p:stCondLst>
                                        </p:cTn>
                                        <p:tgtEl>
                                          <p:spTgt spid="48"/>
                                        </p:tgtEl>
                                        <p:attrNameLst>
                                          <p:attrName>style.visibility</p:attrName>
                                        </p:attrNameLst>
                                      </p:cBhvr>
                                      <p:to>
                                        <p:strVal val="hidden"/>
                                      </p:to>
                                    </p:set>
                                  </p:childTnLst>
                                </p:cTn>
                              </p:par>
                            </p:childTnLst>
                          </p:cTn>
                        </p:par>
                        <p:par>
                          <p:cTn id="72" fill="hold">
                            <p:stCondLst>
                              <p:cond delay="1000"/>
                            </p:stCondLst>
                            <p:childTnLst>
                              <p:par>
                                <p:cTn id="73" presetID="1" presetClass="exit" presetSubtype="0" fill="hold" grpId="1" nodeType="afterEffect">
                                  <p:stCondLst>
                                    <p:cond delay="0"/>
                                  </p:stCondLst>
                                  <p:childTnLst>
                                    <p:set>
                                      <p:cBhvr>
                                        <p:cTn id="74" dur="1" fill="hold">
                                          <p:stCondLst>
                                            <p:cond delay="0"/>
                                          </p:stCondLst>
                                        </p:cTn>
                                        <p:tgtEl>
                                          <p:spTgt spid="52"/>
                                        </p:tgtEl>
                                        <p:attrNameLst>
                                          <p:attrName>style.visibility</p:attrName>
                                        </p:attrNameLst>
                                      </p:cBhvr>
                                      <p:to>
                                        <p:strVal val="hidden"/>
                                      </p:to>
                                    </p:set>
                                  </p:childTnLst>
                                </p:cTn>
                              </p:par>
                            </p:childTnLst>
                          </p:cTn>
                        </p:par>
                        <p:par>
                          <p:cTn id="75" fill="hold">
                            <p:stCondLst>
                              <p:cond delay="1000"/>
                            </p:stCondLst>
                            <p:childTnLst>
                              <p:par>
                                <p:cTn id="76" presetID="1" presetClass="entr" presetSubtype="0" fill="hold" nodeType="afterEffect">
                                  <p:stCondLst>
                                    <p:cond delay="0"/>
                                  </p:stCondLst>
                                  <p:childTnLst>
                                    <p:set>
                                      <p:cBhvr>
                                        <p:cTn id="77" dur="1" fill="hold">
                                          <p:stCondLst>
                                            <p:cond delay="0"/>
                                          </p:stCondLst>
                                        </p:cTn>
                                        <p:tgtEl>
                                          <p:spTgt spid="54"/>
                                        </p:tgtEl>
                                        <p:attrNameLst>
                                          <p:attrName>style.visibility</p:attrName>
                                        </p:attrNameLst>
                                      </p:cBhvr>
                                      <p:to>
                                        <p:strVal val="visible"/>
                                      </p:to>
                                    </p:set>
                                  </p:childTnLst>
                                </p:cTn>
                              </p:par>
                            </p:childTnLst>
                          </p:cTn>
                        </p:par>
                        <p:par>
                          <p:cTn id="78" fill="hold">
                            <p:stCondLst>
                              <p:cond delay="1000"/>
                            </p:stCondLst>
                            <p:childTnLst>
                              <p:par>
                                <p:cTn id="79" presetID="10" presetClass="entr" presetSubtype="0" fill="hold" grpId="0" nodeType="after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fade">
                                      <p:cBhvr>
                                        <p:cTn id="81" dur="500"/>
                                        <p:tgtEl>
                                          <p:spTgt spid="53"/>
                                        </p:tgtEl>
                                      </p:cBhvr>
                                    </p:animEffect>
                                  </p:childTnLst>
                                </p:cTn>
                              </p:par>
                            </p:childTnLst>
                          </p:cTn>
                        </p:par>
                        <p:par>
                          <p:cTn id="82" fill="hold">
                            <p:stCondLst>
                              <p:cond delay="1500"/>
                            </p:stCondLst>
                            <p:childTnLst>
                              <p:par>
                                <p:cTn id="83" presetID="22" presetClass="entr" presetSubtype="8" fill="hold" grpId="0" nodeType="after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wipe(left)">
                                      <p:cBhvr>
                                        <p:cTn id="85" dur="500"/>
                                        <p:tgtEl>
                                          <p:spTgt spid="51"/>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69"/>
                                        </p:tgtEl>
                                        <p:attrNameLst>
                                          <p:attrName>style.visibility</p:attrName>
                                        </p:attrNameLst>
                                      </p:cBhvr>
                                      <p:to>
                                        <p:strVal val="visible"/>
                                      </p:to>
                                    </p:set>
                                    <p:animEffect transition="in" filter="fade">
                                      <p:cBhvr>
                                        <p:cTn id="90" dur="1000"/>
                                        <p:tgtEl>
                                          <p:spTgt spid="69"/>
                                        </p:tgtEl>
                                      </p:cBhvr>
                                    </p:animEffect>
                                    <p:anim calcmode="lin" valueType="num">
                                      <p:cBhvr>
                                        <p:cTn id="91" dur="1000" fill="hold"/>
                                        <p:tgtEl>
                                          <p:spTgt spid="69"/>
                                        </p:tgtEl>
                                        <p:attrNameLst>
                                          <p:attrName>ppt_x</p:attrName>
                                        </p:attrNameLst>
                                      </p:cBhvr>
                                      <p:tavLst>
                                        <p:tav tm="0">
                                          <p:val>
                                            <p:strVal val="#ppt_x"/>
                                          </p:val>
                                        </p:tav>
                                        <p:tav tm="100000">
                                          <p:val>
                                            <p:strVal val="#ppt_x"/>
                                          </p:val>
                                        </p:tav>
                                      </p:tavLst>
                                    </p:anim>
                                    <p:anim calcmode="lin" valueType="num">
                                      <p:cBhvr>
                                        <p:cTn id="92" dur="1000" fill="hold"/>
                                        <p:tgtEl>
                                          <p:spTgt spid="69"/>
                                        </p:tgtEl>
                                        <p:attrNameLst>
                                          <p:attrName>ppt_y</p:attrName>
                                        </p:attrNameLst>
                                      </p:cBhvr>
                                      <p:tavLst>
                                        <p:tav tm="0">
                                          <p:val>
                                            <p:strVal val="#ppt_y+.1"/>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anim calcmode="lin" valueType="num">
                                      <p:cBhvr additive="base">
                                        <p:cTn id="95" dur="500" fill="hold"/>
                                        <p:tgtEl>
                                          <p:spTgt spid="75"/>
                                        </p:tgtEl>
                                        <p:attrNameLst>
                                          <p:attrName>ppt_x</p:attrName>
                                        </p:attrNameLst>
                                      </p:cBhvr>
                                      <p:tavLst>
                                        <p:tav tm="0">
                                          <p:val>
                                            <p:strVal val="#ppt_x"/>
                                          </p:val>
                                        </p:tav>
                                        <p:tav tm="100000">
                                          <p:val>
                                            <p:strVal val="#ppt_x"/>
                                          </p:val>
                                        </p:tav>
                                      </p:tavLst>
                                    </p:anim>
                                    <p:anim calcmode="lin" valueType="num">
                                      <p:cBhvr additive="base">
                                        <p:cTn id="96" dur="500" fill="hold"/>
                                        <p:tgtEl>
                                          <p:spTgt spid="7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76"/>
                                        </p:tgtEl>
                                        <p:attrNameLst>
                                          <p:attrName>style.visibility</p:attrName>
                                        </p:attrNameLst>
                                      </p:cBhvr>
                                      <p:to>
                                        <p:strVal val="visible"/>
                                      </p:to>
                                    </p:set>
                                    <p:anim calcmode="lin" valueType="num">
                                      <p:cBhvr additive="base">
                                        <p:cTn id="99" dur="500" fill="hold"/>
                                        <p:tgtEl>
                                          <p:spTgt spid="76"/>
                                        </p:tgtEl>
                                        <p:attrNameLst>
                                          <p:attrName>ppt_x</p:attrName>
                                        </p:attrNameLst>
                                      </p:cBhvr>
                                      <p:tavLst>
                                        <p:tav tm="0">
                                          <p:val>
                                            <p:strVal val="#ppt_x"/>
                                          </p:val>
                                        </p:tav>
                                        <p:tav tm="100000">
                                          <p:val>
                                            <p:strVal val="#ppt_x"/>
                                          </p:val>
                                        </p:tav>
                                      </p:tavLst>
                                    </p:anim>
                                    <p:anim calcmode="lin" valueType="num">
                                      <p:cBhvr additive="base">
                                        <p:cTn id="100" dur="500" fill="hold"/>
                                        <p:tgtEl>
                                          <p:spTgt spid="7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8" presetClass="emph" presetSubtype="0" fill="hold" nodeType="clickEffect">
                                  <p:stCondLst>
                                    <p:cond delay="0"/>
                                  </p:stCondLst>
                                  <p:childTnLst>
                                    <p:animRot by="10800000">
                                      <p:cBhvr>
                                        <p:cTn id="108" dur="500" fill="hold"/>
                                        <p:tgtEl>
                                          <p:spTgt spid="54"/>
                                        </p:tgtEl>
                                        <p:attrNameLst>
                                          <p:attrName>r</p:attrName>
                                        </p:attrNameLst>
                                      </p:cBhvr>
                                    </p:animRot>
                                  </p:childTnLst>
                                </p:cTn>
                              </p:par>
                            </p:childTnLst>
                          </p:cTn>
                        </p:par>
                        <p:par>
                          <p:cTn id="109" fill="hold">
                            <p:stCondLst>
                              <p:cond delay="500"/>
                            </p:stCondLst>
                            <p:childTnLst>
                              <p:par>
                                <p:cTn id="110" presetID="10" presetClass="entr" presetSubtype="0" fill="hold" grpId="0" nodeType="afterEffect">
                                  <p:stCondLst>
                                    <p:cond delay="0"/>
                                  </p:stCondLst>
                                  <p:childTnLst>
                                    <p:set>
                                      <p:cBhvr>
                                        <p:cTn id="111" dur="1" fill="hold">
                                          <p:stCondLst>
                                            <p:cond delay="0"/>
                                          </p:stCondLst>
                                        </p:cTn>
                                        <p:tgtEl>
                                          <p:spTgt spid="58"/>
                                        </p:tgtEl>
                                        <p:attrNameLst>
                                          <p:attrName>style.visibility</p:attrName>
                                        </p:attrNameLst>
                                      </p:cBhvr>
                                      <p:to>
                                        <p:strVal val="visible"/>
                                      </p:to>
                                    </p:set>
                                    <p:animEffect transition="in" filter="fade">
                                      <p:cBhvr>
                                        <p:cTn id="112" dur="500"/>
                                        <p:tgtEl>
                                          <p:spTgt spid="58"/>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54"/>
                                        </p:tgtEl>
                                        <p:attrNameLst>
                                          <p:attrName>style.visibility</p:attrName>
                                        </p:attrNameLst>
                                      </p:cBhvr>
                                      <p:to>
                                        <p:strVal val="hidden"/>
                                      </p:to>
                                    </p:set>
                                  </p:childTnLst>
                                </p:cTn>
                              </p:par>
                            </p:childTnLst>
                          </p:cTn>
                        </p:par>
                        <p:par>
                          <p:cTn id="117" fill="hold">
                            <p:stCondLst>
                              <p:cond delay="0"/>
                            </p:stCondLst>
                            <p:childTnLst>
                              <p:par>
                                <p:cTn id="118" presetID="1" presetClass="exit" presetSubtype="0" fill="hold" grpId="1" nodeType="afterEffect">
                                  <p:stCondLst>
                                    <p:cond delay="0"/>
                                  </p:stCondLst>
                                  <p:childTnLst>
                                    <p:set>
                                      <p:cBhvr>
                                        <p:cTn id="119" dur="1" fill="hold">
                                          <p:stCondLst>
                                            <p:cond delay="0"/>
                                          </p:stCondLst>
                                        </p:cTn>
                                        <p:tgtEl>
                                          <p:spTgt spid="58"/>
                                        </p:tgtEl>
                                        <p:attrNameLst>
                                          <p:attrName>style.visibility</p:attrName>
                                        </p:attrNameLst>
                                      </p:cBhvr>
                                      <p:to>
                                        <p:strVal val="hidden"/>
                                      </p:to>
                                    </p:set>
                                  </p:childTnLst>
                                </p:cTn>
                              </p:par>
                            </p:childTnLst>
                          </p:cTn>
                        </p:par>
                        <p:par>
                          <p:cTn id="120" fill="hold">
                            <p:stCondLst>
                              <p:cond delay="0"/>
                            </p:stCondLst>
                            <p:childTnLst>
                              <p:par>
                                <p:cTn id="121" presetID="1" presetClass="entr" presetSubtype="0" fill="hold" nodeType="afterEffect">
                                  <p:stCondLst>
                                    <p:cond delay="0"/>
                                  </p:stCondLst>
                                  <p:childTnLst>
                                    <p:set>
                                      <p:cBhvr>
                                        <p:cTn id="122" dur="1" fill="hold">
                                          <p:stCondLst>
                                            <p:cond delay="0"/>
                                          </p:stCondLst>
                                        </p:cTn>
                                        <p:tgtEl>
                                          <p:spTgt spid="60"/>
                                        </p:tgtEl>
                                        <p:attrNameLst>
                                          <p:attrName>style.visibility</p:attrName>
                                        </p:attrNameLst>
                                      </p:cBhvr>
                                      <p:to>
                                        <p:strVal val="visible"/>
                                      </p:to>
                                    </p:set>
                                  </p:childTnLst>
                                </p:cTn>
                              </p:par>
                            </p:childTnLst>
                          </p:cTn>
                        </p:par>
                        <p:par>
                          <p:cTn id="123" fill="hold">
                            <p:stCondLst>
                              <p:cond delay="0"/>
                            </p:stCondLst>
                            <p:childTnLst>
                              <p:par>
                                <p:cTn id="124" presetID="10" presetClass="entr" presetSubtype="0" fill="hold" grpId="0" nodeType="after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fade">
                                      <p:cBhvr>
                                        <p:cTn id="126" dur="500"/>
                                        <p:tgtEl>
                                          <p:spTgt spid="59"/>
                                        </p:tgtEl>
                                      </p:cBhvr>
                                    </p:animEffect>
                                  </p:childTnLst>
                                </p:cTn>
                              </p:par>
                            </p:childTnLst>
                          </p:cTn>
                        </p:par>
                        <p:par>
                          <p:cTn id="127" fill="hold">
                            <p:stCondLst>
                              <p:cond delay="500"/>
                            </p:stCondLst>
                            <p:childTnLst>
                              <p:par>
                                <p:cTn id="128" presetID="22" presetClass="entr" presetSubtype="8" fill="hold" grpId="0" nodeType="afterEffect">
                                  <p:stCondLst>
                                    <p:cond delay="0"/>
                                  </p:stCondLst>
                                  <p:childTnLst>
                                    <p:set>
                                      <p:cBhvr>
                                        <p:cTn id="129" dur="1" fill="hold">
                                          <p:stCondLst>
                                            <p:cond delay="0"/>
                                          </p:stCondLst>
                                        </p:cTn>
                                        <p:tgtEl>
                                          <p:spTgt spid="57"/>
                                        </p:tgtEl>
                                        <p:attrNameLst>
                                          <p:attrName>style.visibility</p:attrName>
                                        </p:attrNameLst>
                                      </p:cBhvr>
                                      <p:to>
                                        <p:strVal val="visible"/>
                                      </p:to>
                                    </p:set>
                                    <p:animEffect transition="in" filter="wipe(left)">
                                      <p:cBhvr>
                                        <p:cTn id="130" dur="500"/>
                                        <p:tgtEl>
                                          <p:spTgt spid="57"/>
                                        </p:tgtEl>
                                      </p:cBhvr>
                                    </p:animEffect>
                                  </p:childTnLst>
                                </p:cTn>
                              </p:par>
                              <p:par>
                                <p:cTn id="131" presetID="42" presetClass="entr" presetSubtype="0" fill="hold" grpId="0" nodeType="withEffect">
                                  <p:stCondLst>
                                    <p:cond delay="0"/>
                                  </p:stCondLst>
                                  <p:childTnLst>
                                    <p:set>
                                      <p:cBhvr>
                                        <p:cTn id="132" dur="1" fill="hold">
                                          <p:stCondLst>
                                            <p:cond delay="0"/>
                                          </p:stCondLst>
                                        </p:cTn>
                                        <p:tgtEl>
                                          <p:spTgt spid="70"/>
                                        </p:tgtEl>
                                        <p:attrNameLst>
                                          <p:attrName>style.visibility</p:attrName>
                                        </p:attrNameLst>
                                      </p:cBhvr>
                                      <p:to>
                                        <p:strVal val="visible"/>
                                      </p:to>
                                    </p:set>
                                    <p:animEffect transition="in" filter="fade">
                                      <p:cBhvr>
                                        <p:cTn id="133" dur="1000"/>
                                        <p:tgtEl>
                                          <p:spTgt spid="70"/>
                                        </p:tgtEl>
                                      </p:cBhvr>
                                    </p:animEffect>
                                    <p:anim calcmode="lin" valueType="num">
                                      <p:cBhvr>
                                        <p:cTn id="134" dur="1000" fill="hold"/>
                                        <p:tgtEl>
                                          <p:spTgt spid="70"/>
                                        </p:tgtEl>
                                        <p:attrNameLst>
                                          <p:attrName>ppt_x</p:attrName>
                                        </p:attrNameLst>
                                      </p:cBhvr>
                                      <p:tavLst>
                                        <p:tav tm="0">
                                          <p:val>
                                            <p:strVal val="#ppt_x"/>
                                          </p:val>
                                        </p:tav>
                                        <p:tav tm="100000">
                                          <p:val>
                                            <p:strVal val="#ppt_x"/>
                                          </p:val>
                                        </p:tav>
                                      </p:tavLst>
                                    </p:anim>
                                    <p:anim calcmode="lin" valueType="num">
                                      <p:cBhvr>
                                        <p:cTn id="135" dur="1000" fill="hold"/>
                                        <p:tgtEl>
                                          <p:spTgt spid="70"/>
                                        </p:tgtEl>
                                        <p:attrNameLst>
                                          <p:attrName>ppt_y</p:attrName>
                                        </p:attrNameLst>
                                      </p:cBhvr>
                                      <p:tavLst>
                                        <p:tav tm="0">
                                          <p:val>
                                            <p:strVal val="#ppt_y+.1"/>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78"/>
                                        </p:tgtEl>
                                        <p:attrNameLst>
                                          <p:attrName>style.visibility</p:attrName>
                                        </p:attrNameLst>
                                      </p:cBhvr>
                                      <p:to>
                                        <p:strVal val="visible"/>
                                      </p:to>
                                    </p:set>
                                    <p:anim calcmode="lin" valueType="num">
                                      <p:cBhvr additive="base">
                                        <p:cTn id="138" dur="500" fill="hold"/>
                                        <p:tgtEl>
                                          <p:spTgt spid="78"/>
                                        </p:tgtEl>
                                        <p:attrNameLst>
                                          <p:attrName>ppt_x</p:attrName>
                                        </p:attrNameLst>
                                      </p:cBhvr>
                                      <p:tavLst>
                                        <p:tav tm="0">
                                          <p:val>
                                            <p:strVal val="#ppt_x"/>
                                          </p:val>
                                        </p:tav>
                                        <p:tav tm="100000">
                                          <p:val>
                                            <p:strVal val="#ppt_x"/>
                                          </p:val>
                                        </p:tav>
                                      </p:tavLst>
                                    </p:anim>
                                    <p:anim calcmode="lin" valueType="num">
                                      <p:cBhvr additive="base">
                                        <p:cTn id="139" dur="500" fill="hold"/>
                                        <p:tgtEl>
                                          <p:spTgt spid="78"/>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79"/>
                                        </p:tgtEl>
                                        <p:attrNameLst>
                                          <p:attrName>style.visibility</p:attrName>
                                        </p:attrNameLst>
                                      </p:cBhvr>
                                      <p:to>
                                        <p:strVal val="visible"/>
                                      </p:to>
                                    </p:set>
                                    <p:anim calcmode="lin" valueType="num">
                                      <p:cBhvr additive="base">
                                        <p:cTn id="142" dur="500" fill="hold"/>
                                        <p:tgtEl>
                                          <p:spTgt spid="79"/>
                                        </p:tgtEl>
                                        <p:attrNameLst>
                                          <p:attrName>ppt_x</p:attrName>
                                        </p:attrNameLst>
                                      </p:cBhvr>
                                      <p:tavLst>
                                        <p:tav tm="0">
                                          <p:val>
                                            <p:strVal val="#ppt_x"/>
                                          </p:val>
                                        </p:tav>
                                        <p:tav tm="100000">
                                          <p:val>
                                            <p:strVal val="#ppt_x"/>
                                          </p:val>
                                        </p:tav>
                                      </p:tavLst>
                                    </p:anim>
                                    <p:anim calcmode="lin" valueType="num">
                                      <p:cBhvr additive="base">
                                        <p:cTn id="143" dur="500" fill="hold"/>
                                        <p:tgtEl>
                                          <p:spTgt spid="79"/>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80"/>
                                        </p:tgtEl>
                                        <p:attrNameLst>
                                          <p:attrName>style.visibility</p:attrName>
                                        </p:attrNameLst>
                                      </p:cBhvr>
                                      <p:to>
                                        <p:strVal val="visible"/>
                                      </p:to>
                                    </p:set>
                                    <p:anim calcmode="lin" valueType="num">
                                      <p:cBhvr additive="base">
                                        <p:cTn id="146" dur="500" fill="hold"/>
                                        <p:tgtEl>
                                          <p:spTgt spid="80"/>
                                        </p:tgtEl>
                                        <p:attrNameLst>
                                          <p:attrName>ppt_x</p:attrName>
                                        </p:attrNameLst>
                                      </p:cBhvr>
                                      <p:tavLst>
                                        <p:tav tm="0">
                                          <p:val>
                                            <p:strVal val="#ppt_x"/>
                                          </p:val>
                                        </p:tav>
                                        <p:tav tm="100000">
                                          <p:val>
                                            <p:strVal val="#ppt_x"/>
                                          </p:val>
                                        </p:tav>
                                      </p:tavLst>
                                    </p:anim>
                                    <p:anim calcmode="lin" valueType="num">
                                      <p:cBhvr additive="base">
                                        <p:cTn id="147" dur="500" fill="hold"/>
                                        <p:tgtEl>
                                          <p:spTgt spid="80"/>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81"/>
                                        </p:tgtEl>
                                        <p:attrNameLst>
                                          <p:attrName>style.visibility</p:attrName>
                                        </p:attrNameLst>
                                      </p:cBhvr>
                                      <p:to>
                                        <p:strVal val="visible"/>
                                      </p:to>
                                    </p:set>
                                    <p:anim calcmode="lin" valueType="num">
                                      <p:cBhvr additive="base">
                                        <p:cTn id="150" dur="500" fill="hold"/>
                                        <p:tgtEl>
                                          <p:spTgt spid="81"/>
                                        </p:tgtEl>
                                        <p:attrNameLst>
                                          <p:attrName>ppt_x</p:attrName>
                                        </p:attrNameLst>
                                      </p:cBhvr>
                                      <p:tavLst>
                                        <p:tav tm="0">
                                          <p:val>
                                            <p:strVal val="#ppt_x"/>
                                          </p:val>
                                        </p:tav>
                                        <p:tav tm="100000">
                                          <p:val>
                                            <p:strVal val="#ppt_x"/>
                                          </p:val>
                                        </p:tav>
                                      </p:tavLst>
                                    </p:anim>
                                    <p:anim calcmode="lin" valueType="num">
                                      <p:cBhvr additive="base">
                                        <p:cTn id="151"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8" presetClass="emph" presetSubtype="0" fill="hold" nodeType="clickEffect">
                                  <p:stCondLst>
                                    <p:cond delay="0"/>
                                  </p:stCondLst>
                                  <p:childTnLst>
                                    <p:animRot by="10800000">
                                      <p:cBhvr>
                                        <p:cTn id="155" dur="500" fill="hold"/>
                                        <p:tgtEl>
                                          <p:spTgt spid="6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animBg="1"/>
      <p:bldP spid="31" grpId="1" animBg="1"/>
      <p:bldP spid="32" grpId="0"/>
      <p:bldP spid="45" grpId="0"/>
      <p:bldP spid="46" grpId="0" animBg="1"/>
      <p:bldP spid="46" grpId="1" animBg="1"/>
      <p:bldP spid="47" grpId="0"/>
      <p:bldP spid="51" grpId="0"/>
      <p:bldP spid="52" grpId="0" animBg="1"/>
      <p:bldP spid="52" grpId="1" animBg="1"/>
      <p:bldP spid="53" grpId="0"/>
      <p:bldP spid="57" grpId="0"/>
      <p:bldP spid="58" grpId="0" animBg="1"/>
      <p:bldP spid="58" grpId="1" animBg="1"/>
      <p:bldP spid="59" grpId="0"/>
      <p:bldP spid="69" grpId="0"/>
      <p:bldP spid="70" grpId="0"/>
      <p:bldP spid="75" grpId="0"/>
      <p:bldP spid="76" grpId="0"/>
      <p:bldP spid="77" grpId="0"/>
      <p:bldP spid="78" grpId="0"/>
      <p:bldP spid="79" grpId="0"/>
      <p:bldP spid="80" grpId="0"/>
      <p:bldP spid="81" grpId="0"/>
      <p:bldP spid="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793698" y="104693"/>
            <a:ext cx="1765996" cy="523220"/>
          </a:xfrm>
          <a:prstGeom prst="rect">
            <a:avLst/>
          </a:prstGeom>
          <a:noFill/>
        </p:spPr>
        <p:txBody>
          <a:bodyPr wrap="none" rtlCol="0">
            <a:spAutoFit/>
          </a:bodyPr>
          <a:lstStyle/>
          <a:p>
            <a:r>
              <a:rPr lang="en-US" sz="2800" b="1" dirty="0"/>
              <a:t>STATISTICS</a:t>
            </a:r>
            <a:endParaRPr lang="fr-FR" sz="3600" b="1" dirty="0"/>
          </a:p>
        </p:txBody>
      </p:sp>
      <p:sp>
        <p:nvSpPr>
          <p:cNvPr id="8" name="Graphic 13" descr="Crying face with solid fill"/>
          <p:cNvSpPr/>
          <p:nvPr/>
        </p:nvSpPr>
        <p:spPr>
          <a:xfrm>
            <a:off x="5839011" y="1896747"/>
            <a:ext cx="982277" cy="1020863"/>
          </a:xfrm>
          <a:custGeom>
            <a:avLst/>
            <a:gdLst>
              <a:gd name="connsiteX0" fmla="*/ 1136586 w 2273172"/>
              <a:gd name="connsiteY0" fmla="*/ 0 h 2273172"/>
              <a:gd name="connsiteX1" fmla="*/ 0 w 2273172"/>
              <a:gd name="connsiteY1" fmla="*/ 1136586 h 2273172"/>
              <a:gd name="connsiteX2" fmla="*/ 1136586 w 2273172"/>
              <a:gd name="connsiteY2" fmla="*/ 2273173 h 2273172"/>
              <a:gd name="connsiteX3" fmla="*/ 2273173 w 2273172"/>
              <a:gd name="connsiteY3" fmla="*/ 1136586 h 2273172"/>
              <a:gd name="connsiteX4" fmla="*/ 1136586 w 2273172"/>
              <a:gd name="connsiteY4" fmla="*/ 0 h 2273172"/>
              <a:gd name="connsiteX5" fmla="*/ 478563 w 2273172"/>
              <a:gd name="connsiteY5" fmla="*/ 957125 h 2273172"/>
              <a:gd name="connsiteX6" fmla="*/ 658024 w 2273172"/>
              <a:gd name="connsiteY6" fmla="*/ 777664 h 2273172"/>
              <a:gd name="connsiteX7" fmla="*/ 837485 w 2273172"/>
              <a:gd name="connsiteY7" fmla="*/ 957125 h 2273172"/>
              <a:gd name="connsiteX8" fmla="*/ 658024 w 2273172"/>
              <a:gd name="connsiteY8" fmla="*/ 1136586 h 2273172"/>
              <a:gd name="connsiteX9" fmla="*/ 478563 w 2273172"/>
              <a:gd name="connsiteY9" fmla="*/ 957125 h 2273172"/>
              <a:gd name="connsiteX10" fmla="*/ 747754 w 2273172"/>
              <a:gd name="connsiteY10" fmla="*/ 1375868 h 2273172"/>
              <a:gd name="connsiteX11" fmla="*/ 658024 w 2273172"/>
              <a:gd name="connsiteY11" fmla="*/ 1465598 h 2273172"/>
              <a:gd name="connsiteX12" fmla="*/ 568293 w 2273172"/>
              <a:gd name="connsiteY12" fmla="*/ 1375868 h 2273172"/>
              <a:gd name="connsiteX13" fmla="*/ 658024 w 2273172"/>
              <a:gd name="connsiteY13" fmla="*/ 1196407 h 2273172"/>
              <a:gd name="connsiteX14" fmla="*/ 747754 w 2273172"/>
              <a:gd name="connsiteY14" fmla="*/ 1375868 h 2273172"/>
              <a:gd name="connsiteX15" fmla="*/ 1680951 w 2273172"/>
              <a:gd name="connsiteY15" fmla="*/ 1824520 h 2273172"/>
              <a:gd name="connsiteX16" fmla="*/ 1633095 w 2273172"/>
              <a:gd name="connsiteY16" fmla="*/ 1800592 h 2273172"/>
              <a:gd name="connsiteX17" fmla="*/ 1136586 w 2273172"/>
              <a:gd name="connsiteY17" fmla="*/ 1558320 h 2273172"/>
              <a:gd name="connsiteX18" fmla="*/ 640078 w 2273172"/>
              <a:gd name="connsiteY18" fmla="*/ 1800592 h 2273172"/>
              <a:gd name="connsiteX19" fmla="*/ 592221 w 2273172"/>
              <a:gd name="connsiteY19" fmla="*/ 1824520 h 2273172"/>
              <a:gd name="connsiteX20" fmla="*/ 532401 w 2273172"/>
              <a:gd name="connsiteY20" fmla="*/ 1764700 h 2273172"/>
              <a:gd name="connsiteX21" fmla="*/ 544365 w 2273172"/>
              <a:gd name="connsiteY21" fmla="*/ 1728808 h 2273172"/>
              <a:gd name="connsiteX22" fmla="*/ 1136586 w 2273172"/>
              <a:gd name="connsiteY22" fmla="*/ 1435688 h 2273172"/>
              <a:gd name="connsiteX23" fmla="*/ 1728808 w 2273172"/>
              <a:gd name="connsiteY23" fmla="*/ 1728808 h 2273172"/>
              <a:gd name="connsiteX24" fmla="*/ 1740772 w 2273172"/>
              <a:gd name="connsiteY24" fmla="*/ 1764700 h 2273172"/>
              <a:gd name="connsiteX25" fmla="*/ 1680951 w 2273172"/>
              <a:gd name="connsiteY25" fmla="*/ 1824520 h 2273172"/>
              <a:gd name="connsiteX26" fmla="*/ 1615149 w 2273172"/>
              <a:gd name="connsiteY26" fmla="*/ 1136586 h 2273172"/>
              <a:gd name="connsiteX27" fmla="*/ 1435688 w 2273172"/>
              <a:gd name="connsiteY27" fmla="*/ 957125 h 2273172"/>
              <a:gd name="connsiteX28" fmla="*/ 1615149 w 2273172"/>
              <a:gd name="connsiteY28" fmla="*/ 777664 h 2273172"/>
              <a:gd name="connsiteX29" fmla="*/ 1794610 w 2273172"/>
              <a:gd name="connsiteY29" fmla="*/ 957125 h 2273172"/>
              <a:gd name="connsiteX30" fmla="*/ 1615149 w 2273172"/>
              <a:gd name="connsiteY30" fmla="*/ 1136586 h 227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73172" h="2273172">
                <a:moveTo>
                  <a:pt x="1136586" y="0"/>
                </a:moveTo>
                <a:cubicBezTo>
                  <a:pt x="508473" y="0"/>
                  <a:pt x="0" y="508473"/>
                  <a:pt x="0" y="1136586"/>
                </a:cubicBezTo>
                <a:cubicBezTo>
                  <a:pt x="0" y="1764700"/>
                  <a:pt x="508473" y="2273173"/>
                  <a:pt x="1136586" y="2273173"/>
                </a:cubicBezTo>
                <a:cubicBezTo>
                  <a:pt x="1764700" y="2273173"/>
                  <a:pt x="2273173" y="1764700"/>
                  <a:pt x="2273173" y="1136586"/>
                </a:cubicBezTo>
                <a:cubicBezTo>
                  <a:pt x="2273173" y="508473"/>
                  <a:pt x="1764700" y="0"/>
                  <a:pt x="1136586" y="0"/>
                </a:cubicBezTo>
                <a:close/>
                <a:moveTo>
                  <a:pt x="478563" y="957125"/>
                </a:moveTo>
                <a:cubicBezTo>
                  <a:pt x="478563" y="858422"/>
                  <a:pt x="559320" y="777664"/>
                  <a:pt x="658024" y="777664"/>
                </a:cubicBezTo>
                <a:cubicBezTo>
                  <a:pt x="756727" y="777664"/>
                  <a:pt x="837485" y="858422"/>
                  <a:pt x="837485" y="957125"/>
                </a:cubicBezTo>
                <a:cubicBezTo>
                  <a:pt x="837485" y="1055829"/>
                  <a:pt x="756727" y="1136586"/>
                  <a:pt x="658024" y="1136586"/>
                </a:cubicBezTo>
                <a:cubicBezTo>
                  <a:pt x="559320" y="1136586"/>
                  <a:pt x="478563" y="1055829"/>
                  <a:pt x="478563" y="957125"/>
                </a:cubicBezTo>
                <a:close/>
                <a:moveTo>
                  <a:pt x="747754" y="1375868"/>
                </a:moveTo>
                <a:cubicBezTo>
                  <a:pt x="747754" y="1426715"/>
                  <a:pt x="708871" y="1465598"/>
                  <a:pt x="658024" y="1465598"/>
                </a:cubicBezTo>
                <a:cubicBezTo>
                  <a:pt x="607176" y="1465598"/>
                  <a:pt x="568293" y="1426715"/>
                  <a:pt x="568293" y="1375868"/>
                </a:cubicBezTo>
                <a:cubicBezTo>
                  <a:pt x="568293" y="1325020"/>
                  <a:pt x="658024" y="1196407"/>
                  <a:pt x="658024" y="1196407"/>
                </a:cubicBezTo>
                <a:cubicBezTo>
                  <a:pt x="658024" y="1196407"/>
                  <a:pt x="747754" y="1325020"/>
                  <a:pt x="747754" y="1375868"/>
                </a:cubicBezTo>
                <a:close/>
                <a:moveTo>
                  <a:pt x="1680951" y="1824520"/>
                </a:moveTo>
                <a:cubicBezTo>
                  <a:pt x="1660014" y="1824520"/>
                  <a:pt x="1642068" y="1815547"/>
                  <a:pt x="1633095" y="1800592"/>
                </a:cubicBezTo>
                <a:cubicBezTo>
                  <a:pt x="1519437" y="1651041"/>
                  <a:pt x="1339976" y="1558320"/>
                  <a:pt x="1136586" y="1558320"/>
                </a:cubicBezTo>
                <a:cubicBezTo>
                  <a:pt x="933197" y="1558320"/>
                  <a:pt x="756727" y="1651041"/>
                  <a:pt x="640078" y="1800592"/>
                </a:cubicBezTo>
                <a:cubicBezTo>
                  <a:pt x="628114" y="1815547"/>
                  <a:pt x="610167" y="1824520"/>
                  <a:pt x="592221" y="1824520"/>
                </a:cubicBezTo>
                <a:cubicBezTo>
                  <a:pt x="559320" y="1824520"/>
                  <a:pt x="532401" y="1797601"/>
                  <a:pt x="532401" y="1764700"/>
                </a:cubicBezTo>
                <a:cubicBezTo>
                  <a:pt x="532401" y="1752736"/>
                  <a:pt x="535392" y="1740772"/>
                  <a:pt x="544365" y="1728808"/>
                </a:cubicBezTo>
                <a:cubicBezTo>
                  <a:pt x="681952" y="1549347"/>
                  <a:pt x="894314" y="1435688"/>
                  <a:pt x="1136586" y="1435688"/>
                </a:cubicBezTo>
                <a:cubicBezTo>
                  <a:pt x="1378859" y="1435688"/>
                  <a:pt x="1591221" y="1549347"/>
                  <a:pt x="1728808" y="1728808"/>
                </a:cubicBezTo>
                <a:cubicBezTo>
                  <a:pt x="1734790" y="1737781"/>
                  <a:pt x="1740772" y="1749745"/>
                  <a:pt x="1740772" y="1764700"/>
                </a:cubicBezTo>
                <a:cubicBezTo>
                  <a:pt x="1740772" y="1797601"/>
                  <a:pt x="1713853" y="1824520"/>
                  <a:pt x="1680951" y="1824520"/>
                </a:cubicBezTo>
                <a:close/>
                <a:moveTo>
                  <a:pt x="1615149" y="1136586"/>
                </a:moveTo>
                <a:cubicBezTo>
                  <a:pt x="1516446" y="1136586"/>
                  <a:pt x="1435688" y="1055829"/>
                  <a:pt x="1435688" y="957125"/>
                </a:cubicBezTo>
                <a:cubicBezTo>
                  <a:pt x="1435688" y="858422"/>
                  <a:pt x="1516446" y="777664"/>
                  <a:pt x="1615149" y="777664"/>
                </a:cubicBezTo>
                <a:cubicBezTo>
                  <a:pt x="1713853" y="777664"/>
                  <a:pt x="1794610" y="858422"/>
                  <a:pt x="1794610" y="957125"/>
                </a:cubicBezTo>
                <a:cubicBezTo>
                  <a:pt x="1794610" y="1055829"/>
                  <a:pt x="1713853" y="1136586"/>
                  <a:pt x="1615149" y="1136586"/>
                </a:cubicBezTo>
                <a:close/>
              </a:path>
            </a:pathLst>
          </a:custGeom>
          <a:solidFill>
            <a:srgbClr val="FF0000"/>
          </a:solidFill>
          <a:ln w="29865" cap="flat">
            <a:noFill/>
            <a:prstDash val="solid"/>
            <a:miter/>
          </a:ln>
        </p:spPr>
        <p:txBody>
          <a:bodyPr rtlCol="0"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Ellipse 9"/>
          <p:cNvSpPr/>
          <p:nvPr/>
        </p:nvSpPr>
        <p:spPr>
          <a:xfrm>
            <a:off x="855363" y="978669"/>
            <a:ext cx="3027406" cy="3027406"/>
          </a:xfrm>
          <a:prstGeom prst="ellipse">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Secteurs 10"/>
          <p:cNvSpPr/>
          <p:nvPr/>
        </p:nvSpPr>
        <p:spPr>
          <a:xfrm>
            <a:off x="855363" y="949932"/>
            <a:ext cx="3027406" cy="3027406"/>
          </a:xfrm>
          <a:prstGeom prst="pie">
            <a:avLst>
              <a:gd name="adj1" fmla="val 16138763"/>
              <a:gd name="adj2" fmla="val 271075"/>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ZoneTexte 11"/>
          <p:cNvSpPr txBox="1"/>
          <p:nvPr/>
        </p:nvSpPr>
        <p:spPr>
          <a:xfrm>
            <a:off x="1320800" y="2646701"/>
            <a:ext cx="875561" cy="369332"/>
          </a:xfrm>
          <a:prstGeom prst="rect">
            <a:avLst/>
          </a:prstGeom>
          <a:noFill/>
        </p:spPr>
        <p:txBody>
          <a:bodyPr wrap="none" rtlCol="0">
            <a:spAutoFit/>
          </a:bodyPr>
          <a:lstStyle/>
          <a:p>
            <a:r>
              <a:rPr lang="fr-FR" dirty="0">
                <a:solidFill>
                  <a:schemeClr val="bg1"/>
                </a:solidFill>
              </a:rPr>
              <a:t>80,65%</a:t>
            </a:r>
          </a:p>
        </p:txBody>
      </p:sp>
      <p:sp>
        <p:nvSpPr>
          <p:cNvPr id="13" name="ZoneTexte 12"/>
          <p:cNvSpPr txBox="1"/>
          <p:nvPr/>
        </p:nvSpPr>
        <p:spPr>
          <a:xfrm rot="20079909">
            <a:off x="2813504" y="1885133"/>
            <a:ext cx="826348" cy="369332"/>
          </a:xfrm>
          <a:prstGeom prst="rect">
            <a:avLst/>
          </a:prstGeom>
          <a:noFill/>
        </p:spPr>
        <p:txBody>
          <a:bodyPr wrap="square" rtlCol="0">
            <a:spAutoFit/>
          </a:bodyPr>
          <a:lstStyle/>
          <a:p>
            <a:r>
              <a:rPr lang="fr-FR" dirty="0">
                <a:solidFill>
                  <a:schemeClr val="bg1"/>
                </a:solidFill>
              </a:rPr>
              <a:t>19,5%</a:t>
            </a:r>
          </a:p>
        </p:txBody>
      </p:sp>
      <p:sp>
        <p:nvSpPr>
          <p:cNvPr id="14" name="Rectangle 13"/>
          <p:cNvSpPr/>
          <p:nvPr/>
        </p:nvSpPr>
        <p:spPr>
          <a:xfrm>
            <a:off x="4398368" y="2280179"/>
            <a:ext cx="1117600" cy="127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14"/>
          <p:cNvSpPr/>
          <p:nvPr/>
        </p:nvSpPr>
        <p:spPr>
          <a:xfrm>
            <a:off x="4420874" y="2529053"/>
            <a:ext cx="1117600" cy="1290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1016000" y="4289194"/>
            <a:ext cx="304800" cy="32785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028700" y="4809894"/>
            <a:ext cx="304800" cy="3278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1380071" y="4270827"/>
            <a:ext cx="1921423" cy="369332"/>
          </a:xfrm>
          <a:prstGeom prst="rect">
            <a:avLst/>
          </a:prstGeom>
        </p:spPr>
        <p:txBody>
          <a:bodyPr wrap="none">
            <a:spAutoFit/>
          </a:bodyPr>
          <a:lstStyle/>
          <a:p>
            <a:r>
              <a:rPr lang="en-US" dirty="0"/>
              <a:t>MANUAL GESTION</a:t>
            </a:r>
            <a:endParaRPr lang="fr-FR" dirty="0"/>
          </a:p>
        </p:txBody>
      </p:sp>
      <p:sp>
        <p:nvSpPr>
          <p:cNvPr id="20" name="Rectangle 19"/>
          <p:cNvSpPr/>
          <p:nvPr/>
        </p:nvSpPr>
        <p:spPr>
          <a:xfrm>
            <a:off x="1430230" y="4768418"/>
            <a:ext cx="2187394" cy="369332"/>
          </a:xfrm>
          <a:prstGeom prst="rect">
            <a:avLst/>
          </a:prstGeom>
        </p:spPr>
        <p:txBody>
          <a:bodyPr wrap="none">
            <a:spAutoFit/>
          </a:bodyPr>
          <a:lstStyle/>
          <a:p>
            <a:r>
              <a:rPr lang="en-US" dirty="0"/>
              <a:t>ASSISTANCE GESTION</a:t>
            </a:r>
            <a:endParaRPr lang="fr-FR" dirty="0"/>
          </a:p>
        </p:txBody>
      </p:sp>
      <p:sp>
        <p:nvSpPr>
          <p:cNvPr id="2" name="ZoneTexte 1"/>
          <p:cNvSpPr txBox="1"/>
          <p:nvPr/>
        </p:nvSpPr>
        <p:spPr>
          <a:xfrm>
            <a:off x="-1" y="6490740"/>
            <a:ext cx="11587398" cy="307777"/>
          </a:xfrm>
          <a:prstGeom prst="rect">
            <a:avLst/>
          </a:prstGeom>
          <a:noFill/>
        </p:spPr>
        <p:txBody>
          <a:bodyPr wrap="square" rtlCol="0">
            <a:spAutoFit/>
          </a:bodyPr>
          <a:lstStyle/>
          <a:p>
            <a:r>
              <a:rPr lang="fr-FR" sz="1400" dirty="0"/>
              <a:t>Source: </a:t>
            </a:r>
            <a:r>
              <a:rPr lang="fr-FR" sz="1100" dirty="0"/>
              <a:t>https://www.academia.edu/38191378/Circuler_et_stationner_%C3%A0_Yaound%C3%A9_parkings_publics_et_r%C3%A9gulation_de_la_mobilit%C3%A9_urbaine_Salifou_Ndam</a:t>
            </a:r>
          </a:p>
        </p:txBody>
      </p:sp>
      <p:sp>
        <p:nvSpPr>
          <p:cNvPr id="21" name="ZoneTexte 20"/>
          <p:cNvSpPr txBox="1"/>
          <p:nvPr/>
        </p:nvSpPr>
        <p:spPr>
          <a:xfrm>
            <a:off x="0" y="-56386"/>
            <a:ext cx="2372497" cy="646331"/>
          </a:xfrm>
          <a:prstGeom prst="rect">
            <a:avLst/>
          </a:prstGeom>
          <a:noFill/>
        </p:spPr>
        <p:txBody>
          <a:bodyPr wrap="square" rtlCol="0">
            <a:spAutoFit/>
          </a:bodyPr>
          <a:lstStyle/>
          <a:p>
            <a:r>
              <a:rPr lang="fr-FR" sz="3600" b="1" u="sng" dirty="0">
                <a:solidFill>
                  <a:srgbClr val="0070C0"/>
                </a:solidFill>
              </a:rPr>
              <a:t>CONTEXT</a:t>
            </a:r>
          </a:p>
        </p:txBody>
      </p:sp>
      <p:sp>
        <p:nvSpPr>
          <p:cNvPr id="22" name="Ellipse 21"/>
          <p:cNvSpPr/>
          <p:nvPr/>
        </p:nvSpPr>
        <p:spPr>
          <a:xfrm>
            <a:off x="11790310" y="6449877"/>
            <a:ext cx="371924" cy="371924"/>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pic>
        <p:nvPicPr>
          <p:cNvPr id="24" name="Image 10" descr="C:\Users\Edson Kanou\Desktop\projet stage\rapport\images\LOGO.jpg">
            <a:extLst>
              <a:ext uri="{FF2B5EF4-FFF2-40B4-BE49-F238E27FC236}">
                <a16:creationId xmlns:a16="http://schemas.microsoft.com/office/drawing/2014/main" id="{2B903670-2D06-4EDA-9360-AEB25E46793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4266" y="3018587"/>
            <a:ext cx="4242371" cy="32431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20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60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9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1+#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0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1" presetClass="entr" presetSubtype="0" fill="hold" grpId="0" nodeType="withEffect">
                                  <p:stCondLst>
                                    <p:cond delay="110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704080" y="114195"/>
            <a:ext cx="2108727" cy="646331"/>
          </a:xfrm>
          <a:prstGeom prst="rect">
            <a:avLst/>
          </a:prstGeom>
          <a:noFill/>
        </p:spPr>
        <p:txBody>
          <a:bodyPr wrap="square" rtlCol="0">
            <a:spAutoFit/>
          </a:bodyPr>
          <a:lstStyle/>
          <a:p>
            <a:r>
              <a:rPr lang="en-US" sz="3600" b="1" dirty="0">
                <a:solidFill>
                  <a:schemeClr val="accent5"/>
                </a:solidFill>
              </a:rPr>
              <a:t>Existant</a:t>
            </a:r>
            <a:endParaRPr lang="fr-FR" sz="6600" b="1" dirty="0">
              <a:solidFill>
                <a:schemeClr val="accent5"/>
              </a:solidFill>
            </a:endParaRPr>
          </a:p>
        </p:txBody>
      </p:sp>
      <p:sp>
        <p:nvSpPr>
          <p:cNvPr id="7" name="Ellipse 6"/>
          <p:cNvSpPr/>
          <p:nvPr/>
        </p:nvSpPr>
        <p:spPr>
          <a:xfrm>
            <a:off x="11790310" y="6449877"/>
            <a:ext cx="371924" cy="371924"/>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pic>
        <p:nvPicPr>
          <p:cNvPr id="12" name="Image 10" descr="C:\Users\Edson Kanou\Desktop\projet stage\rapport\images\LOGO.jpg">
            <a:extLst>
              <a:ext uri="{FF2B5EF4-FFF2-40B4-BE49-F238E27FC236}">
                <a16:creationId xmlns:a16="http://schemas.microsoft.com/office/drawing/2014/main" id="{89A983DA-6C88-48FE-9453-550210648C4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19" y="1295988"/>
            <a:ext cx="1873984" cy="1557870"/>
          </a:xfrm>
          <a:prstGeom prst="rect">
            <a:avLst/>
          </a:prstGeom>
          <a:noFill/>
          <a:ln>
            <a:noFill/>
          </a:ln>
        </p:spPr>
      </p:pic>
      <p:pic>
        <p:nvPicPr>
          <p:cNvPr id="5122" name="Picture 2" descr="Caricature de fille de la conception de l&amp;#39;école">
            <a:extLst>
              <a:ext uri="{FF2B5EF4-FFF2-40B4-BE49-F238E27FC236}">
                <a16:creationId xmlns:a16="http://schemas.microsoft.com/office/drawing/2014/main" id="{1B9D4235-D287-4D5A-8DE1-179C3311992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8864" y="1090669"/>
            <a:ext cx="2532387" cy="253238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llustration de la paume du visage dessinée à la main">
            <a:extLst>
              <a:ext uri="{FF2B5EF4-FFF2-40B4-BE49-F238E27FC236}">
                <a16:creationId xmlns:a16="http://schemas.microsoft.com/office/drawing/2014/main" id="{F83A8AE5-5066-4D4E-8C73-41FEB439FF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7352" y="3637011"/>
            <a:ext cx="3183874" cy="318387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Groupe d&amp;#39;étudiants heureux avec un design plat">
            <a:extLst>
              <a:ext uri="{FF2B5EF4-FFF2-40B4-BE49-F238E27FC236}">
                <a16:creationId xmlns:a16="http://schemas.microsoft.com/office/drawing/2014/main" id="{79567F2D-ACC0-4E53-AE63-ED58C125D84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0070"/>
          <a:stretch/>
        </p:blipFill>
        <p:spPr bwMode="auto">
          <a:xfrm>
            <a:off x="6449456" y="802214"/>
            <a:ext cx="2962964" cy="266459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llustration de concept de date limite">
            <a:extLst>
              <a:ext uri="{FF2B5EF4-FFF2-40B4-BE49-F238E27FC236}">
                <a16:creationId xmlns:a16="http://schemas.microsoft.com/office/drawing/2014/main" id="{E3685798-284F-40F0-B6C0-53249EFF06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6789" y="3623056"/>
            <a:ext cx="2664590" cy="26645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60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1300"/>
                                  </p:stCondLst>
                                  <p:childTnLst>
                                    <p:set>
                                      <p:cBhvr>
                                        <p:cTn id="17" dur="1" fill="hold">
                                          <p:stCondLst>
                                            <p:cond delay="0"/>
                                          </p:stCondLst>
                                        </p:cTn>
                                        <p:tgtEl>
                                          <p:spTgt spid="5124"/>
                                        </p:tgtEl>
                                        <p:attrNameLst>
                                          <p:attrName>style.visibility</p:attrName>
                                        </p:attrNameLst>
                                      </p:cBhvr>
                                      <p:to>
                                        <p:strVal val="visible"/>
                                      </p:to>
                                    </p:set>
                                    <p:animEffect transition="in" filter="wipe(down)">
                                      <p:cBhvr>
                                        <p:cTn id="18" dur="500"/>
                                        <p:tgtEl>
                                          <p:spTgt spid="512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1800"/>
                                  </p:stCondLst>
                                  <p:childTnLst>
                                    <p:set>
                                      <p:cBhvr>
                                        <p:cTn id="22" dur="1" fill="hold">
                                          <p:stCondLst>
                                            <p:cond delay="0"/>
                                          </p:stCondLst>
                                        </p:cTn>
                                        <p:tgtEl>
                                          <p:spTgt spid="5126"/>
                                        </p:tgtEl>
                                        <p:attrNameLst>
                                          <p:attrName>style.visibility</p:attrName>
                                        </p:attrNameLst>
                                      </p:cBhvr>
                                      <p:to>
                                        <p:strVal val="visible"/>
                                      </p:to>
                                    </p:set>
                                    <p:animEffect transition="in" filter="circle(in)">
                                      <p:cBhvr>
                                        <p:cTn id="23" dur="400"/>
                                        <p:tgtEl>
                                          <p:spTgt spid="512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2200"/>
                                  </p:stCondLst>
                                  <p:childTnLst>
                                    <p:set>
                                      <p:cBhvr>
                                        <p:cTn id="27" dur="1" fill="hold">
                                          <p:stCondLst>
                                            <p:cond delay="0"/>
                                          </p:stCondLst>
                                        </p:cTn>
                                        <p:tgtEl>
                                          <p:spTgt spid="5128"/>
                                        </p:tgtEl>
                                        <p:attrNameLst>
                                          <p:attrName>style.visibility</p:attrName>
                                        </p:attrNameLst>
                                      </p:cBhvr>
                                      <p:to>
                                        <p:strVal val="visible"/>
                                      </p:to>
                                    </p:set>
                                    <p:animEffect transition="in" filter="barn(inVertical)">
                                      <p:cBhvr>
                                        <p:cTn id="28"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34892" y="97621"/>
            <a:ext cx="2649580" cy="584775"/>
          </a:xfrm>
          <a:prstGeom prst="rect">
            <a:avLst/>
          </a:prstGeom>
        </p:spPr>
        <p:txBody>
          <a:bodyPr wrap="square">
            <a:spAutoFit/>
          </a:bodyPr>
          <a:lstStyle/>
          <a:p>
            <a:r>
              <a:rPr lang="fr-FR" sz="3200" b="1" u="sng" dirty="0" err="1">
                <a:solidFill>
                  <a:srgbClr val="0070C0"/>
                </a:solidFill>
              </a:rPr>
              <a:t>Consequences</a:t>
            </a:r>
            <a:endParaRPr lang="fr-FR" sz="3200" b="1" u="sng" dirty="0">
              <a:solidFill>
                <a:srgbClr val="0070C0"/>
              </a:solidFill>
            </a:endParaRPr>
          </a:p>
        </p:txBody>
      </p:sp>
      <p:sp>
        <p:nvSpPr>
          <p:cNvPr id="9" name="Ellipse 8"/>
          <p:cNvSpPr/>
          <p:nvPr/>
        </p:nvSpPr>
        <p:spPr>
          <a:xfrm>
            <a:off x="11790310" y="6449877"/>
            <a:ext cx="371924" cy="371924"/>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0" name="ZoneTexte 9"/>
          <p:cNvSpPr txBox="1"/>
          <p:nvPr/>
        </p:nvSpPr>
        <p:spPr>
          <a:xfrm>
            <a:off x="8017565" y="6530249"/>
            <a:ext cx="3277244" cy="307777"/>
          </a:xfrm>
          <a:prstGeom prst="rect">
            <a:avLst/>
          </a:prstGeom>
          <a:noFill/>
        </p:spPr>
        <p:txBody>
          <a:bodyPr wrap="none" rtlCol="0">
            <a:spAutoFit/>
          </a:bodyPr>
          <a:lstStyle/>
          <a:p>
            <a:r>
              <a:rPr lang="en-US" sz="1400" dirty="0"/>
              <a:t>Source capture: Vidéo </a:t>
            </a:r>
            <a:r>
              <a:rPr lang="en-US" sz="1400" dirty="0" err="1"/>
              <a:t>GenKonnect</a:t>
            </a:r>
            <a:r>
              <a:rPr lang="en-US" sz="1400" dirty="0"/>
              <a:t> orange</a:t>
            </a:r>
          </a:p>
        </p:txBody>
      </p:sp>
      <p:sp>
        <p:nvSpPr>
          <p:cNvPr id="13" name="ZoneTexte 12"/>
          <p:cNvSpPr txBox="1"/>
          <p:nvPr/>
        </p:nvSpPr>
        <p:spPr>
          <a:xfrm>
            <a:off x="5665452" y="1018574"/>
            <a:ext cx="5695085" cy="584775"/>
          </a:xfrm>
          <a:prstGeom prst="rect">
            <a:avLst/>
          </a:prstGeom>
          <a:noFill/>
        </p:spPr>
        <p:txBody>
          <a:bodyPr wrap="none" rtlCol="0">
            <a:spAutoFit/>
          </a:bodyPr>
          <a:lstStyle/>
          <a:p>
            <a:r>
              <a:rPr lang="fr-FR" sz="3200" dirty="0">
                <a:latin typeface="Times New Roman" panose="02020603050405020304" pitchFamily="18" charset="0"/>
                <a:cs typeface="Times New Roman" panose="02020603050405020304" pitchFamily="18" charset="0"/>
              </a:rPr>
              <a:t>1-</a:t>
            </a:r>
            <a:r>
              <a:rPr lang="en-US" sz="3200" dirty="0"/>
              <a:t>Inaccurate Attendance Records</a:t>
            </a:r>
            <a:endParaRPr lang="fr-FR" sz="3200" dirty="0">
              <a:latin typeface="Times New Roman" panose="02020603050405020304" pitchFamily="18" charset="0"/>
              <a:cs typeface="Times New Roman" panose="02020603050405020304" pitchFamily="18" charset="0"/>
            </a:endParaRPr>
          </a:p>
        </p:txBody>
      </p:sp>
      <p:sp>
        <p:nvSpPr>
          <p:cNvPr id="14" name="ZoneTexte 13"/>
          <p:cNvSpPr txBox="1"/>
          <p:nvPr/>
        </p:nvSpPr>
        <p:spPr>
          <a:xfrm>
            <a:off x="5693202" y="1724671"/>
            <a:ext cx="6358023" cy="584775"/>
          </a:xfrm>
          <a:prstGeom prst="rect">
            <a:avLst/>
          </a:prstGeom>
          <a:noFill/>
        </p:spPr>
        <p:txBody>
          <a:bodyPr wrap="none" rtlCol="0">
            <a:spAutoFit/>
          </a:bodyPr>
          <a:lstStyle/>
          <a:p>
            <a:r>
              <a:rPr lang="fr-FR" sz="3200" dirty="0">
                <a:latin typeface="Times New Roman" panose="02020603050405020304" pitchFamily="18" charset="0"/>
                <a:cs typeface="Times New Roman" panose="02020603050405020304" pitchFamily="18" charset="0"/>
              </a:rPr>
              <a:t>2- </a:t>
            </a:r>
            <a:r>
              <a:rPr lang="en-US" sz="3200" dirty="0"/>
              <a:t>Delayed Identification of Truancy</a:t>
            </a:r>
            <a:endParaRPr lang="fr-FR" sz="3200" dirty="0">
              <a:latin typeface="Times New Roman" panose="02020603050405020304" pitchFamily="18" charset="0"/>
              <a:cs typeface="Times New Roman" panose="02020603050405020304" pitchFamily="18" charset="0"/>
            </a:endParaRPr>
          </a:p>
        </p:txBody>
      </p:sp>
      <p:sp>
        <p:nvSpPr>
          <p:cNvPr id="16" name="ZoneTexte 15"/>
          <p:cNvSpPr txBox="1"/>
          <p:nvPr/>
        </p:nvSpPr>
        <p:spPr>
          <a:xfrm>
            <a:off x="5692951" y="2327904"/>
            <a:ext cx="5141344" cy="584775"/>
          </a:xfrm>
          <a:prstGeom prst="rect">
            <a:avLst/>
          </a:prstGeom>
          <a:noFill/>
        </p:spPr>
        <p:txBody>
          <a:bodyPr wrap="none" rtlCol="0">
            <a:spAutoFit/>
          </a:bodyPr>
          <a:lstStyle/>
          <a:p>
            <a:r>
              <a:rPr lang="fr-FR" sz="3200" dirty="0">
                <a:latin typeface="Times New Roman" panose="02020603050405020304" pitchFamily="18" charset="0"/>
                <a:cs typeface="Times New Roman" panose="02020603050405020304" pitchFamily="18" charset="0"/>
              </a:rPr>
              <a:t>3- </a:t>
            </a:r>
            <a:r>
              <a:rPr lang="en-US" sz="3200" dirty="0"/>
              <a:t>Inconsistent Exam Integrity</a:t>
            </a:r>
            <a:endParaRPr lang="fr-FR" sz="3200" dirty="0">
              <a:latin typeface="Times New Roman" panose="02020603050405020304" pitchFamily="18" charset="0"/>
              <a:cs typeface="Times New Roman" panose="02020603050405020304" pitchFamily="18" charset="0"/>
            </a:endParaRPr>
          </a:p>
        </p:txBody>
      </p:sp>
      <p:sp>
        <p:nvSpPr>
          <p:cNvPr id="18" name="ZoneTexte 17"/>
          <p:cNvSpPr txBox="1"/>
          <p:nvPr/>
        </p:nvSpPr>
        <p:spPr>
          <a:xfrm>
            <a:off x="5692951" y="2881819"/>
            <a:ext cx="7240996" cy="523220"/>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4- </a:t>
            </a:r>
            <a:r>
              <a:rPr lang="en-US" sz="2800" dirty="0"/>
              <a:t>Ineffective Disciplinary Communication</a:t>
            </a:r>
            <a:endParaRPr lang="fr-FR" sz="2800" dirty="0">
              <a:latin typeface="Times New Roman" panose="02020603050405020304" pitchFamily="18" charset="0"/>
              <a:cs typeface="Times New Roman" panose="02020603050405020304" pitchFamily="18" charset="0"/>
            </a:endParaRPr>
          </a:p>
        </p:txBody>
      </p:sp>
      <p:sp>
        <p:nvSpPr>
          <p:cNvPr id="21" name="ZoneTexte 20"/>
          <p:cNvSpPr txBox="1"/>
          <p:nvPr/>
        </p:nvSpPr>
        <p:spPr>
          <a:xfrm>
            <a:off x="5743860" y="3397637"/>
            <a:ext cx="6232412" cy="584775"/>
          </a:xfrm>
          <a:prstGeom prst="rect">
            <a:avLst/>
          </a:prstGeom>
          <a:noFill/>
        </p:spPr>
        <p:txBody>
          <a:bodyPr wrap="none" rtlCol="0">
            <a:spAutoFit/>
          </a:bodyPr>
          <a:lstStyle/>
          <a:p>
            <a:r>
              <a:rPr lang="fr-FR" sz="3200" dirty="0">
                <a:latin typeface="Times New Roman" panose="02020603050405020304" pitchFamily="18" charset="0"/>
                <a:cs typeface="Times New Roman" panose="02020603050405020304" pitchFamily="18" charset="0"/>
              </a:rPr>
              <a:t>5- </a:t>
            </a:r>
            <a:r>
              <a:rPr lang="en-US" sz="3200" dirty="0"/>
              <a:t>Lack of Real-Time Parental Insight</a:t>
            </a:r>
            <a:endParaRPr lang="fr-FR" sz="3200" dirty="0">
              <a:latin typeface="Times New Roman" panose="02020603050405020304" pitchFamily="18" charset="0"/>
              <a:cs typeface="Times New Roman" panose="02020603050405020304" pitchFamily="18" charset="0"/>
            </a:endParaRPr>
          </a:p>
        </p:txBody>
      </p:sp>
      <p:pic>
        <p:nvPicPr>
          <p:cNvPr id="3084" name="Picture 12" descr="Depression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5028" y="-904296"/>
            <a:ext cx="4520955" cy="452095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Inaccurate">
            <a:extLst>
              <a:ext uri="{FF2B5EF4-FFF2-40B4-BE49-F238E27FC236}">
                <a16:creationId xmlns:a16="http://schemas.microsoft.com/office/drawing/2014/main" id="{518D9548-6A04-4DD2-AC83-FE221D39E1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316" y="1036208"/>
            <a:ext cx="5031307" cy="3501167"/>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Concept reporté avec illustration de l'homme">
            <a:extLst>
              <a:ext uri="{FF2B5EF4-FFF2-40B4-BE49-F238E27FC236}">
                <a16:creationId xmlns:a16="http://schemas.microsoft.com/office/drawing/2014/main" id="{F313E5D6-E9F7-4845-9BF3-67BC1E1DA7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45" y="1033379"/>
            <a:ext cx="5031307" cy="3515058"/>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Jeunes étudiants qui fréquentent une classe">
            <a:extLst>
              <a:ext uri="{FF2B5EF4-FFF2-40B4-BE49-F238E27FC236}">
                <a16:creationId xmlns:a16="http://schemas.microsoft.com/office/drawing/2014/main" id="{396F3ABE-F286-45FF-B3E0-942B071654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732" y="1097248"/>
            <a:ext cx="4719673" cy="3143936"/>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Concept de conception de dessin animé de communication avec des signes de réseaux sociaux et jeune pare se parler illustration vectorielle plane">
            <a:extLst>
              <a:ext uri="{FF2B5EF4-FFF2-40B4-BE49-F238E27FC236}">
                <a16:creationId xmlns:a16="http://schemas.microsoft.com/office/drawing/2014/main" id="{F727854D-A8EA-4F47-83E1-1C427E94F0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933" y="1018574"/>
            <a:ext cx="4847317" cy="3762364"/>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omme noir expression inquiète">
            <a:extLst>
              <a:ext uri="{FF2B5EF4-FFF2-40B4-BE49-F238E27FC236}">
                <a16:creationId xmlns:a16="http://schemas.microsoft.com/office/drawing/2014/main" id="{23E9EE93-19C4-4183-92F2-B830F6B572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7705" y="1052801"/>
            <a:ext cx="4206777" cy="35011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172"/>
                                        </p:tgtEl>
                                        <p:attrNameLst>
                                          <p:attrName>style.visibility</p:attrName>
                                        </p:attrNameLst>
                                      </p:cBhvr>
                                      <p:to>
                                        <p:strVal val="visible"/>
                                      </p:to>
                                    </p:set>
                                    <p:anim calcmode="lin" valueType="num">
                                      <p:cBhvr additive="base">
                                        <p:cTn id="11" dur="500" fill="hold"/>
                                        <p:tgtEl>
                                          <p:spTgt spid="7172"/>
                                        </p:tgtEl>
                                        <p:attrNameLst>
                                          <p:attrName>ppt_x</p:attrName>
                                        </p:attrNameLst>
                                      </p:cBhvr>
                                      <p:tavLst>
                                        <p:tav tm="0">
                                          <p:val>
                                            <p:strVal val="#ppt_x"/>
                                          </p:val>
                                        </p:tav>
                                        <p:tav tm="100000">
                                          <p:val>
                                            <p:strVal val="#ppt_x"/>
                                          </p:val>
                                        </p:tav>
                                      </p:tavLst>
                                    </p:anim>
                                    <p:anim calcmode="lin" valueType="num">
                                      <p:cBhvr additive="base">
                                        <p:cTn id="12"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176"/>
                                        </p:tgtEl>
                                        <p:attrNameLst>
                                          <p:attrName>style.visibility</p:attrName>
                                        </p:attrNameLst>
                                      </p:cBhvr>
                                      <p:to>
                                        <p:strVal val="visible"/>
                                      </p:to>
                                    </p:set>
                                    <p:anim calcmode="lin" valueType="num">
                                      <p:cBhvr additive="base">
                                        <p:cTn id="21" dur="500" fill="hold"/>
                                        <p:tgtEl>
                                          <p:spTgt spid="7176"/>
                                        </p:tgtEl>
                                        <p:attrNameLst>
                                          <p:attrName>ppt_x</p:attrName>
                                        </p:attrNameLst>
                                      </p:cBhvr>
                                      <p:tavLst>
                                        <p:tav tm="0">
                                          <p:val>
                                            <p:strVal val="#ppt_x"/>
                                          </p:val>
                                        </p:tav>
                                        <p:tav tm="100000">
                                          <p:val>
                                            <p:strVal val="#ppt_x"/>
                                          </p:val>
                                        </p:tav>
                                      </p:tavLst>
                                    </p:anim>
                                    <p:anim calcmode="lin" valueType="num">
                                      <p:cBhvr additive="base">
                                        <p:cTn id="22"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178"/>
                                        </p:tgtEl>
                                        <p:attrNameLst>
                                          <p:attrName>style.visibility</p:attrName>
                                        </p:attrNameLst>
                                      </p:cBhvr>
                                      <p:to>
                                        <p:strVal val="visible"/>
                                      </p:to>
                                    </p:set>
                                    <p:animEffect transition="in" filter="wipe(down)">
                                      <p:cBhvr>
                                        <p:cTn id="27" dur="500"/>
                                        <p:tgtEl>
                                          <p:spTgt spid="717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180"/>
                                        </p:tgtEl>
                                        <p:attrNameLst>
                                          <p:attrName>style.visibility</p:attrName>
                                        </p:attrNameLst>
                                      </p:cBhvr>
                                      <p:to>
                                        <p:strVal val="visible"/>
                                      </p:to>
                                    </p:set>
                                    <p:animEffect transition="in" filter="fade">
                                      <p:cBhvr>
                                        <p:cTn id="40" dur="500"/>
                                        <p:tgtEl>
                                          <p:spTgt spid="718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182"/>
                                        </p:tgtEl>
                                        <p:attrNameLst>
                                          <p:attrName>style.visibility</p:attrName>
                                        </p:attrNameLst>
                                      </p:cBhvr>
                                      <p:to>
                                        <p:strVal val="visible"/>
                                      </p:to>
                                    </p:set>
                                    <p:animEffect transition="in" filter="fade">
                                      <p:cBhvr>
                                        <p:cTn id="49" dur="1000"/>
                                        <p:tgtEl>
                                          <p:spTgt spid="7182"/>
                                        </p:tgtEl>
                                      </p:cBhvr>
                                    </p:animEffect>
                                    <p:anim calcmode="lin" valueType="num">
                                      <p:cBhvr>
                                        <p:cTn id="50" dur="1000" fill="hold"/>
                                        <p:tgtEl>
                                          <p:spTgt spid="7182"/>
                                        </p:tgtEl>
                                        <p:attrNameLst>
                                          <p:attrName>ppt_x</p:attrName>
                                        </p:attrNameLst>
                                      </p:cBhvr>
                                      <p:tavLst>
                                        <p:tav tm="0">
                                          <p:val>
                                            <p:strVal val="#ppt_x"/>
                                          </p:val>
                                        </p:tav>
                                        <p:tav tm="100000">
                                          <p:val>
                                            <p:strVal val="#ppt_x"/>
                                          </p:val>
                                        </p:tav>
                                      </p:tavLst>
                                    </p:anim>
                                    <p:anim calcmode="lin" valueType="num">
                                      <p:cBhvr>
                                        <p:cTn id="51" dur="1000" fill="hold"/>
                                        <p:tgtEl>
                                          <p:spTgt spid="718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084"/>
                                        </p:tgtEl>
                                        <p:attrNameLst>
                                          <p:attrName>style.visibility</p:attrName>
                                        </p:attrNameLst>
                                      </p:cBhvr>
                                      <p:to>
                                        <p:strVal val="visible"/>
                                      </p:to>
                                    </p:set>
                                    <p:animEffect transition="in" filter="fade">
                                      <p:cBhvr>
                                        <p:cTn id="56" dur="1000"/>
                                        <p:tgtEl>
                                          <p:spTgt spid="3084"/>
                                        </p:tgtEl>
                                      </p:cBhvr>
                                    </p:animEffect>
                                    <p:anim calcmode="lin" valueType="num">
                                      <p:cBhvr>
                                        <p:cTn id="57" dur="1000" fill="hold"/>
                                        <p:tgtEl>
                                          <p:spTgt spid="3084"/>
                                        </p:tgtEl>
                                        <p:attrNameLst>
                                          <p:attrName>ppt_x</p:attrName>
                                        </p:attrNameLst>
                                      </p:cBhvr>
                                      <p:tavLst>
                                        <p:tav tm="0">
                                          <p:val>
                                            <p:strVal val="#ppt_x"/>
                                          </p:val>
                                        </p:tav>
                                        <p:tav tm="100000">
                                          <p:val>
                                            <p:strVal val="#ppt_x"/>
                                          </p:val>
                                        </p:tav>
                                      </p:tavLst>
                                    </p:anim>
                                    <p:anim calcmode="lin" valueType="num">
                                      <p:cBhvr>
                                        <p:cTn id="58" dur="1000" fill="hold"/>
                                        <p:tgtEl>
                                          <p:spTgt spid="308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5" presetClass="exit" presetSubtype="0" fill="hold" nodeType="clickEffect">
                                  <p:stCondLst>
                                    <p:cond delay="0"/>
                                  </p:stCondLst>
                                  <p:childTnLst>
                                    <p:animEffect transition="out" filter="fade">
                                      <p:cBhvr>
                                        <p:cTn id="62" dur="2000"/>
                                        <p:tgtEl>
                                          <p:spTgt spid="3084"/>
                                        </p:tgtEl>
                                      </p:cBhvr>
                                    </p:animEffect>
                                    <p:anim calcmode="lin" valueType="num">
                                      <p:cBhvr>
                                        <p:cTn id="63" dur="2000"/>
                                        <p:tgtEl>
                                          <p:spTgt spid="308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64" dur="2000"/>
                                        <p:tgtEl>
                                          <p:spTgt spid="3084"/>
                                        </p:tgtEl>
                                        <p:attrNameLst>
                                          <p:attrName>ppt_h</p:attrName>
                                        </p:attrNameLst>
                                      </p:cBhvr>
                                      <p:tavLst>
                                        <p:tav tm="0">
                                          <p:val>
                                            <p:strVal val="ppt_h"/>
                                          </p:val>
                                        </p:tav>
                                        <p:tav tm="100000">
                                          <p:val>
                                            <p:strVal val="ppt_h"/>
                                          </p:val>
                                        </p:tav>
                                      </p:tavLst>
                                    </p:anim>
                                    <p:set>
                                      <p:cBhvr>
                                        <p:cTn id="65" dur="1" fill="hold">
                                          <p:stCondLst>
                                            <p:cond delay="1999"/>
                                          </p:stCondLst>
                                        </p:cTn>
                                        <p:tgtEl>
                                          <p:spTgt spid="30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8"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6313714" y="0"/>
            <a:ext cx="5878286" cy="402772"/>
          </a:xfrm>
          <a:prstGeom prst="roundRect">
            <a:avLst>
              <a:gd name="adj" fmla="val 32456"/>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latin typeface="Rockwell" panose="02060603020205020403" pitchFamily="18" charset="0"/>
              </a:rPr>
              <a:t>problematic</a:t>
            </a:r>
            <a:endParaRPr lang="en-US" dirty="0">
              <a:latin typeface="Rockwell" panose="02060603020205020403" pitchFamily="18" charset="0"/>
            </a:endParaRPr>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l="12540" t="15873" r="24444" b="19841"/>
          <a:stretch>
            <a:fillRect/>
          </a:stretch>
        </p:blipFill>
        <p:spPr>
          <a:xfrm>
            <a:off x="0" y="636272"/>
            <a:ext cx="6063344" cy="6185529"/>
          </a:xfrm>
          <a:prstGeom prst="rect">
            <a:avLst/>
          </a:prstGeom>
        </p:spPr>
      </p:pic>
      <p:sp>
        <p:nvSpPr>
          <p:cNvPr id="5" name="Rectangle: Rounded Corners 8"/>
          <p:cNvSpPr/>
          <p:nvPr/>
        </p:nvSpPr>
        <p:spPr>
          <a:xfrm>
            <a:off x="5268686" y="2324098"/>
            <a:ext cx="6923314" cy="2552702"/>
          </a:xfrm>
          <a:prstGeom prst="roundRect">
            <a:avLst>
              <a:gd name="adj" fmla="val 32456"/>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How can we design and implement an enhanced facial recognition-based attendance system to improve student experience and ensure reliable, secure attendance tracking at AICS Cameroun?"</a:t>
            </a:r>
          </a:p>
        </p:txBody>
      </p:sp>
      <p:sp>
        <p:nvSpPr>
          <p:cNvPr id="8" name="Ellipse 7"/>
          <p:cNvSpPr/>
          <p:nvPr/>
        </p:nvSpPr>
        <p:spPr>
          <a:xfrm>
            <a:off x="11790310" y="6449877"/>
            <a:ext cx="371924" cy="371924"/>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80">
                                          <p:stCondLst>
                                            <p:cond delay="0"/>
                                          </p:stCondLst>
                                        </p:cTn>
                                        <p:tgtEl>
                                          <p:spTgt spid="5"/>
                                        </p:tgtEl>
                                      </p:cBhvr>
                                    </p:animEffect>
                                    <p:anim calcmode="lin" valueType="num">
                                      <p:cBhvr>
                                        <p:cTn id="1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7" dur="26">
                                          <p:stCondLst>
                                            <p:cond delay="650"/>
                                          </p:stCondLst>
                                        </p:cTn>
                                        <p:tgtEl>
                                          <p:spTgt spid="5"/>
                                        </p:tgtEl>
                                      </p:cBhvr>
                                      <p:to x="100000" y="60000"/>
                                    </p:animScale>
                                    <p:animScale>
                                      <p:cBhvr>
                                        <p:cTn id="18" dur="166" decel="50000">
                                          <p:stCondLst>
                                            <p:cond delay="676"/>
                                          </p:stCondLst>
                                        </p:cTn>
                                        <p:tgtEl>
                                          <p:spTgt spid="5"/>
                                        </p:tgtEl>
                                      </p:cBhvr>
                                      <p:to x="100000" y="100000"/>
                                    </p:animScale>
                                    <p:animScale>
                                      <p:cBhvr>
                                        <p:cTn id="19" dur="26">
                                          <p:stCondLst>
                                            <p:cond delay="1312"/>
                                          </p:stCondLst>
                                        </p:cTn>
                                        <p:tgtEl>
                                          <p:spTgt spid="5"/>
                                        </p:tgtEl>
                                      </p:cBhvr>
                                      <p:to x="100000" y="80000"/>
                                    </p:animScale>
                                    <p:animScale>
                                      <p:cBhvr>
                                        <p:cTn id="20" dur="166" decel="50000">
                                          <p:stCondLst>
                                            <p:cond delay="1338"/>
                                          </p:stCondLst>
                                        </p:cTn>
                                        <p:tgtEl>
                                          <p:spTgt spid="5"/>
                                        </p:tgtEl>
                                      </p:cBhvr>
                                      <p:to x="100000" y="100000"/>
                                    </p:animScale>
                                    <p:animScale>
                                      <p:cBhvr>
                                        <p:cTn id="21" dur="26">
                                          <p:stCondLst>
                                            <p:cond delay="1642"/>
                                          </p:stCondLst>
                                        </p:cTn>
                                        <p:tgtEl>
                                          <p:spTgt spid="5"/>
                                        </p:tgtEl>
                                      </p:cBhvr>
                                      <p:to x="100000" y="90000"/>
                                    </p:animScale>
                                    <p:animScale>
                                      <p:cBhvr>
                                        <p:cTn id="22" dur="166" decel="50000">
                                          <p:stCondLst>
                                            <p:cond delay="1668"/>
                                          </p:stCondLst>
                                        </p:cTn>
                                        <p:tgtEl>
                                          <p:spTgt spid="5"/>
                                        </p:tgtEl>
                                      </p:cBhvr>
                                      <p:to x="100000" y="100000"/>
                                    </p:animScale>
                                    <p:animScale>
                                      <p:cBhvr>
                                        <p:cTn id="23" dur="26">
                                          <p:stCondLst>
                                            <p:cond delay="1808"/>
                                          </p:stCondLst>
                                        </p:cTn>
                                        <p:tgtEl>
                                          <p:spTgt spid="5"/>
                                        </p:tgtEl>
                                      </p:cBhvr>
                                      <p:to x="100000" y="95000"/>
                                    </p:animScale>
                                    <p:animScale>
                                      <p:cBhvr>
                                        <p:cTn id="24"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648910" y="4788987"/>
            <a:ext cx="68961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bliqueBottomRight"/>
              <a:lightRig rig="threePt" dir="t"/>
            </a:scene3d>
          </a:bodyPr>
          <a:lstStyle/>
          <a:p>
            <a:pPr algn="ctr"/>
            <a:r>
              <a:rPr lang="en-US" sz="6000" b="1" dirty="0">
                <a:solidFill>
                  <a:schemeClr val="tx1"/>
                </a:solidFill>
              </a:rPr>
              <a:t>Face Track</a:t>
            </a:r>
          </a:p>
        </p:txBody>
      </p:sp>
      <p:sp>
        <p:nvSpPr>
          <p:cNvPr id="6" name="Ellipse 5"/>
          <p:cNvSpPr/>
          <p:nvPr/>
        </p:nvSpPr>
        <p:spPr>
          <a:xfrm>
            <a:off x="11790310" y="6449877"/>
            <a:ext cx="371924" cy="371924"/>
          </a:xfrm>
          <a:prstGeom prst="ellipse">
            <a:avLst/>
          </a:prstGeom>
          <a:solidFill>
            <a:schemeClr val="bg1"/>
          </a:solidFill>
          <a:ln>
            <a:solidFill>
              <a:srgbClr val="971E9E"/>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pic>
        <p:nvPicPr>
          <p:cNvPr id="8" name="Image 7"/>
          <p:cNvPicPr>
            <a:picLocks noChangeAspect="1"/>
          </p:cNvPicPr>
          <p:nvPr/>
        </p:nvPicPr>
        <p:blipFill>
          <a:blip r:embed="rId2"/>
          <a:stretch>
            <a:fillRect/>
          </a:stretch>
        </p:blipFill>
        <p:spPr>
          <a:xfrm>
            <a:off x="5370465" y="222347"/>
            <a:ext cx="1004186" cy="991306"/>
          </a:xfrm>
          <a:prstGeom prst="rect">
            <a:avLst/>
          </a:prstGeom>
        </p:spPr>
      </p:pic>
      <p:pic>
        <p:nvPicPr>
          <p:cNvPr id="9" name="Picture 4" descr="11 Free face recognition apps for Android &amp; iOS | Free apps for Android ...">
            <a:extLst>
              <a:ext uri="{FF2B5EF4-FFF2-40B4-BE49-F238E27FC236}">
                <a16:creationId xmlns:a16="http://schemas.microsoft.com/office/drawing/2014/main" id="{42F28563-1D92-4534-A689-6BDA3E0881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94989" y="222347"/>
            <a:ext cx="1422494" cy="14224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27F649C-3C9B-4D6D-ADF3-04A253650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625" y="1974316"/>
            <a:ext cx="3714750" cy="2667000"/>
          </a:xfrm>
          <a:prstGeom prst="rect">
            <a:avLst/>
          </a:prstGeom>
        </p:spPr>
      </p:pic>
      <p:pic>
        <p:nvPicPr>
          <p:cNvPr id="11" name="Picture 10">
            <a:extLst>
              <a:ext uri="{FF2B5EF4-FFF2-40B4-BE49-F238E27FC236}">
                <a16:creationId xmlns:a16="http://schemas.microsoft.com/office/drawing/2014/main" id="{56C451A6-4B3D-4088-921D-926280F250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38700" y="2387600"/>
            <a:ext cx="2540000" cy="15367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TotalTime>
  <Words>1101</Words>
  <Application>Microsoft Office PowerPoint</Application>
  <PresentationFormat>Widescreen</PresentationFormat>
  <Paragraphs>211</Paragraphs>
  <Slides>22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Amasis MT Pro Medium</vt:lpstr>
      <vt:lpstr>-apple-system</vt:lpstr>
      <vt:lpstr>Arial</vt:lpstr>
      <vt:lpstr>Calibri</vt:lpstr>
      <vt:lpstr>Calibri Light</vt:lpstr>
      <vt:lpstr>Lucida Fax</vt:lpstr>
      <vt:lpstr>Rockwell</vt:lpstr>
      <vt:lpstr>Times New Roman</vt:lpstr>
      <vt:lpstr>Wingdings</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Edson Kanou</dc:creator>
  <cp:lastModifiedBy>ndjie junior</cp:lastModifiedBy>
  <cp:revision>325</cp:revision>
  <dcterms:created xsi:type="dcterms:W3CDTF">2023-10-14T04:55:51Z</dcterms:created>
  <dcterms:modified xsi:type="dcterms:W3CDTF">2024-08-12T10:00:56Z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2057-11.1.0.9505</vt:lpwstr>
  </property>
</Properties>
</file>