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54"/>
  </p:notesMasterIdLst>
  <p:handoutMasterIdLst>
    <p:handoutMasterId r:id="rId55"/>
  </p:handoutMasterIdLst>
  <p:sldIdLst>
    <p:sldId id="257" r:id="rId2"/>
    <p:sldId id="260" r:id="rId3"/>
    <p:sldId id="282" r:id="rId4"/>
    <p:sldId id="286" r:id="rId5"/>
    <p:sldId id="287" r:id="rId6"/>
    <p:sldId id="288" r:id="rId7"/>
    <p:sldId id="289" r:id="rId8"/>
    <p:sldId id="290" r:id="rId9"/>
    <p:sldId id="291" r:id="rId10"/>
    <p:sldId id="292" r:id="rId11"/>
    <p:sldId id="293" r:id="rId12"/>
    <p:sldId id="285"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19" r:id="rId26"/>
    <p:sldId id="320" r:id="rId27"/>
    <p:sldId id="321" r:id="rId28"/>
    <p:sldId id="322" r:id="rId29"/>
    <p:sldId id="323" r:id="rId30"/>
    <p:sldId id="324" r:id="rId31"/>
    <p:sldId id="325" r:id="rId32"/>
    <p:sldId id="326" r:id="rId33"/>
    <p:sldId id="327" r:id="rId34"/>
    <p:sldId id="328" r:id="rId35"/>
    <p:sldId id="329" r:id="rId36"/>
    <p:sldId id="331" r:id="rId37"/>
    <p:sldId id="332"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33" r:id="rId52"/>
    <p:sldId id="28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15"/>
    <p:restoredTop sz="94656"/>
  </p:normalViewPr>
  <p:slideViewPr>
    <p:cSldViewPr snapToGrid="0" snapToObjects="1">
      <p:cViewPr varScale="1">
        <p:scale>
          <a:sx n="80" d="100"/>
          <a:sy n="80" d="100"/>
        </p:scale>
        <p:origin x="490"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8" d="100"/>
          <a:sy n="108" d="100"/>
        </p:scale>
        <p:origin x="4408"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096672-C136-A643-8BB3-C6591A5DC14C}" type="slidenum">
              <a:rPr kumimoji="1" lang="zh-CN" altLang="en-US" smtClean="0"/>
              <a:pPr/>
              <a:t>‹#›</a:t>
            </a:fld>
            <a:endParaRPr kumimoji="1" lang="zh-CN" altLang="en-US"/>
          </a:p>
        </p:txBody>
      </p:sp>
      <p:sp>
        <p:nvSpPr>
          <p:cNvPr id="6" name="日期占位符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0B6368-DD32-054E-B1C2-DFF96307CC0D}" type="datetimeFigureOut">
              <a:rPr kumimoji="1" lang="zh-CN" altLang="en-US" smtClean="0"/>
              <a:pPr/>
              <a:t>2022/7/26</a:t>
            </a:fld>
            <a:endParaRPr kumimoji="1" lang="zh-CN" altLang="en-US"/>
          </a:p>
        </p:txBody>
      </p:sp>
    </p:spTree>
    <p:extLst>
      <p:ext uri="{BB962C8B-B14F-4D97-AF65-F5344CB8AC3E}">
        <p14:creationId xmlns:p14="http://schemas.microsoft.com/office/powerpoint/2010/main" val="1381435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DA66C-CE17-4847-8953-50582D211043}" type="datetimeFigureOut">
              <a:rPr kumimoji="1" lang="zh-CN" altLang="en-US" smtClean="0"/>
              <a:pPr/>
              <a:t>2022/7/26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DA409-2C75-674E-B79E-CB6A2A496FD4}" type="slidenum">
              <a:rPr kumimoji="1" lang="zh-CN" altLang="en-US" smtClean="0"/>
              <a:pPr/>
              <a:t>‹#›</a:t>
            </a:fld>
            <a:endParaRPr kumimoji="1" lang="zh-CN" altLang="en-US"/>
          </a:p>
        </p:txBody>
      </p:sp>
    </p:spTree>
    <p:extLst>
      <p:ext uri="{BB962C8B-B14F-4D97-AF65-F5344CB8AC3E}">
        <p14:creationId xmlns:p14="http://schemas.microsoft.com/office/powerpoint/2010/main" val="1086497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FEDA409-2C75-674E-B79E-CB6A2A496FD4}" type="slidenum">
              <a:rPr kumimoji="1" lang="zh-CN" altLang="en-US" smtClean="0"/>
              <a:pPr/>
              <a:t>1</a:t>
            </a:fld>
            <a:endParaRPr kumimoji="1" lang="zh-CN" altLang="en-US"/>
          </a:p>
        </p:txBody>
      </p:sp>
    </p:spTree>
    <p:extLst>
      <p:ext uri="{BB962C8B-B14F-4D97-AF65-F5344CB8AC3E}">
        <p14:creationId xmlns:p14="http://schemas.microsoft.com/office/powerpoint/2010/main" val="78920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FEDA409-2C75-674E-B79E-CB6A2A496FD4}" type="slidenum">
              <a:rPr kumimoji="1" lang="zh-CN" altLang="en-US" smtClean="0"/>
              <a:pPr/>
              <a:t>52</a:t>
            </a:fld>
            <a:endParaRPr kumimoji="1" lang="zh-CN" altLang="en-US"/>
          </a:p>
        </p:txBody>
      </p:sp>
    </p:spTree>
    <p:extLst>
      <p:ext uri="{BB962C8B-B14F-4D97-AF65-F5344CB8AC3E}">
        <p14:creationId xmlns:p14="http://schemas.microsoft.com/office/powerpoint/2010/main" val="2041817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7" name="矩形 6"/>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1208837" y="-23148"/>
            <a:ext cx="5720346" cy="1667435"/>
            <a:chOff x="-554276" y="-10602"/>
            <a:chExt cx="2619753" cy="763637"/>
          </a:xfrm>
        </p:grpSpPr>
        <p:sp>
          <p:nvSpPr>
            <p:cNvPr id="9" name="直角三角形 7"/>
            <p:cNvSpPr/>
            <p:nvPr userDrawn="1"/>
          </p:nvSpPr>
          <p:spPr>
            <a:xfrm rot="21284594">
              <a:off x="-551181" y="386376"/>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accent1">
                <a:lumMod val="75000"/>
                <a:alpha val="7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直角三角形 7"/>
            <p:cNvSpPr/>
            <p:nvPr userDrawn="1"/>
          </p:nvSpPr>
          <p:spPr>
            <a:xfrm rot="10609258">
              <a:off x="-554276" y="21796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accent1">
                <a:lumMod val="75000"/>
                <a:alpha val="6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直角三角形 7"/>
            <p:cNvSpPr/>
            <p:nvPr userDrawn="1"/>
          </p:nvSpPr>
          <p:spPr>
            <a:xfrm rot="10800000">
              <a:off x="-503583" y="-10602"/>
              <a:ext cx="2162053"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394447 w 2302294"/>
                <a:gd name="connsiteY0" fmla="*/ 475130 h 475130"/>
                <a:gd name="connsiteX1" fmla="*/ 0 w 2302294"/>
                <a:gd name="connsiteY1" fmla="*/ 0 h 475130"/>
                <a:gd name="connsiteX2" fmla="*/ 2302294 w 2302294"/>
                <a:gd name="connsiteY2" fmla="*/ 469277 h 475130"/>
                <a:gd name="connsiteX3" fmla="*/ 394447 w 2302294"/>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2302294" h="475130">
                  <a:moveTo>
                    <a:pt x="394447" y="475130"/>
                  </a:moveTo>
                  <a:lnTo>
                    <a:pt x="0" y="0"/>
                  </a:lnTo>
                  <a:lnTo>
                    <a:pt x="2302294" y="469277"/>
                  </a:lnTo>
                  <a:lnTo>
                    <a:pt x="394447" y="47513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flipV="1">
              <a:off x="0" y="-1"/>
              <a:ext cx="1147482" cy="753036"/>
            </a:xfrm>
            <a:prstGeom prst="rtTriangle">
              <a:avLst/>
            </a:prstGeom>
            <a:solidFill>
              <a:schemeClr val="accent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3" name="图片 12"/>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230936" y="2084255"/>
            <a:ext cx="1823251" cy="307693"/>
          </a:xfrm>
          <a:prstGeom prst="rect">
            <a:avLst/>
          </a:prstGeom>
        </p:spPr>
      </p:pic>
      <p:sp>
        <p:nvSpPr>
          <p:cNvPr id="14" name="文本框 13"/>
          <p:cNvSpPr txBox="1"/>
          <p:nvPr userDrawn="1"/>
        </p:nvSpPr>
        <p:spPr>
          <a:xfrm>
            <a:off x="1120586" y="2353092"/>
            <a:ext cx="2214284" cy="338554"/>
          </a:xfrm>
          <a:prstGeom prst="rect">
            <a:avLst/>
          </a:prstGeom>
          <a:noFill/>
        </p:spPr>
        <p:txBody>
          <a:bodyPr wrap="square" rtlCol="0">
            <a:spAutoFit/>
          </a:bodyPr>
          <a:lstStyle/>
          <a:p>
            <a:r>
              <a:rPr kumimoji="1" lang="en-US" altLang="zh-CN" sz="1600" b="0" i="1" dirty="0" err="1">
                <a:solidFill>
                  <a:schemeClr val="bg1"/>
                </a:solidFill>
                <a:latin typeface="DengXian Light" charset="-122"/>
                <a:ea typeface="DengXian Light" charset="-122"/>
                <a:cs typeface="DengXian Light" charset="-122"/>
              </a:rPr>
              <a:t>www.phytium.com.cn</a:t>
            </a:r>
            <a:endParaRPr kumimoji="1" lang="zh-CN" altLang="en-US" sz="1600" b="0" i="1" dirty="0">
              <a:solidFill>
                <a:schemeClr val="bg1"/>
              </a:solidFill>
              <a:latin typeface="DengXian Light" charset="-122"/>
              <a:ea typeface="DengXian Light" charset="-122"/>
              <a:cs typeface="DengXian Light" charset="-122"/>
            </a:endParaRPr>
          </a:p>
        </p:txBody>
      </p:sp>
      <p:grpSp>
        <p:nvGrpSpPr>
          <p:cNvPr id="15" name="组 14"/>
          <p:cNvGrpSpPr/>
          <p:nvPr userDrawn="1"/>
        </p:nvGrpSpPr>
        <p:grpSpPr>
          <a:xfrm rot="10800000" flipH="1">
            <a:off x="1230936" y="1621034"/>
            <a:ext cx="1120270" cy="469864"/>
            <a:chOff x="-1" y="-1"/>
            <a:chExt cx="1658471" cy="753036"/>
          </a:xfrm>
        </p:grpSpPr>
        <p:sp>
          <p:nvSpPr>
            <p:cNvPr id="16"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16"/>
            <p:cNvSpPr/>
            <p:nvPr userDrawn="1"/>
          </p:nvSpPr>
          <p:spPr>
            <a:xfrm flipV="1">
              <a:off x="0" y="-1"/>
              <a:ext cx="1147482" cy="753036"/>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grpSp>
      <p:cxnSp>
        <p:nvCxnSpPr>
          <p:cNvPr id="20" name="直线连接符 19"/>
          <p:cNvCxnSpPr/>
          <p:nvPr userDrawn="1"/>
        </p:nvCxnSpPr>
        <p:spPr>
          <a:xfrm>
            <a:off x="0" y="3983274"/>
            <a:ext cx="869576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33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9" name="矩形 8"/>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4"/>
          <p:cNvGrpSpPr/>
          <p:nvPr userDrawn="1"/>
        </p:nvGrpSpPr>
        <p:grpSpPr>
          <a:xfrm>
            <a:off x="-607038" y="0"/>
            <a:ext cx="4140121" cy="1085849"/>
            <a:chOff x="-421751" y="-1"/>
            <a:chExt cx="2871173" cy="753036"/>
          </a:xfrm>
        </p:grpSpPr>
        <p:sp>
          <p:nvSpPr>
            <p:cNvPr id="16"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直角三角形 18"/>
            <p:cNvSpPr/>
            <p:nvPr userDrawn="1"/>
          </p:nvSpPr>
          <p:spPr>
            <a:xfrm flipV="1">
              <a:off x="0"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p:cNvSpPr/>
          <p:nvPr userDrawn="1"/>
        </p:nvSpPr>
        <p:spPr>
          <a:xfrm>
            <a:off x="-1" y="0"/>
            <a:ext cx="2785726"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幻灯片编号占位符 5"/>
          <p:cNvSpPr txBox="1">
            <a:spLocks/>
          </p:cNvSpPr>
          <p:nvPr userDrawn="1"/>
        </p:nvSpPr>
        <p:spPr>
          <a:xfrm>
            <a:off x="10381129" y="6347012"/>
            <a:ext cx="394450" cy="268943"/>
          </a:xfrm>
          <a:prstGeom prst="rect">
            <a:avLst/>
          </a:prstGeom>
        </p:spPr>
        <p:txBody>
          <a:bodyPr vert="horz" lIns="91440" tIns="45720" rIns="91440" bIns="45720" rtlCol="0" anchor="ctr"/>
          <a:lstStyle>
            <a:defPPr>
              <a:defRPr lang="zh-CN"/>
            </a:defPPr>
            <a:lvl1pPr marL="0" algn="ctr" defTabSz="914400" rtl="0" eaLnBrk="1" latinLnBrk="0" hangingPunct="1">
              <a:defRPr sz="1200" b="0" i="0" kern="1200">
                <a:solidFill>
                  <a:schemeClr val="tx1">
                    <a:tint val="75000"/>
                  </a:schemeClr>
                </a:solidFill>
                <a:latin typeface="DengXian Light" charset="-122"/>
                <a:ea typeface="DengXian Light" charset="-122"/>
                <a:cs typeface="DengXian Light"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E25ACE-14B2-0D4D-BA39-85503713F89E}" type="slidenum">
              <a:rPr kumimoji="1" lang="zh-CN" altLang="en-US" smtClean="0"/>
              <a:pPr/>
              <a:t>‹#›</a:t>
            </a:fld>
            <a:endParaRPr kumimoji="1" lang="zh-CN" altLang="en-US" dirty="0"/>
          </a:p>
        </p:txBody>
      </p:sp>
      <p:sp>
        <p:nvSpPr>
          <p:cNvPr id="20" name="矩形 19"/>
          <p:cNvSpPr/>
          <p:nvPr userDrawn="1"/>
        </p:nvSpPr>
        <p:spPr>
          <a:xfrm>
            <a:off x="8615363" y="5593976"/>
            <a:ext cx="355307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图片占位符 4"/>
          <p:cNvSpPr>
            <a:spLocks noGrp="1"/>
          </p:cNvSpPr>
          <p:nvPr>
            <p:ph type="pic" sz="quarter" idx="13"/>
          </p:nvPr>
        </p:nvSpPr>
        <p:spPr>
          <a:xfrm>
            <a:off x="1" y="0"/>
            <a:ext cx="12191999" cy="6858000"/>
          </a:xfrm>
          <a:prstGeom prst="rect">
            <a:avLst/>
          </a:prstGeom>
        </p:spPr>
        <p:txBody>
          <a:bodyPr anchor="t"/>
          <a:lstStyle>
            <a:lvl1pPr algn="l">
              <a:defRPr/>
            </a:lvl1pPr>
          </a:lstStyle>
          <a:p>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3111966" y="0"/>
            <a:ext cx="9080034" cy="2757488"/>
          </a:xfrm>
          <a:prstGeom prst="rect">
            <a:avLst/>
          </a:prstGeom>
        </p:spPr>
        <p:txBody>
          <a:bodyPr anchor="t"/>
          <a:lstStyle>
            <a:lvl1pPr algn="l">
              <a:defRPr/>
            </a:lvl1pPr>
          </a:lstStyle>
          <a:p>
            <a:endParaRPr kumimoji="1" lang="zh-CN" altLang="en-US"/>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9" name="矩形 8"/>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4"/>
          <p:cNvGrpSpPr/>
          <p:nvPr userDrawn="1"/>
        </p:nvGrpSpPr>
        <p:grpSpPr>
          <a:xfrm>
            <a:off x="-607038" y="0"/>
            <a:ext cx="4140121" cy="1085849"/>
            <a:chOff x="-421751" y="-1"/>
            <a:chExt cx="2871173" cy="753036"/>
          </a:xfrm>
        </p:grpSpPr>
        <p:sp>
          <p:nvSpPr>
            <p:cNvPr id="16"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直角三角形 18"/>
            <p:cNvSpPr/>
            <p:nvPr userDrawn="1"/>
          </p:nvSpPr>
          <p:spPr>
            <a:xfrm flipV="1">
              <a:off x="0"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标题 1"/>
          <p:cNvSpPr>
            <a:spLocks noGrp="1"/>
          </p:cNvSpPr>
          <p:nvPr>
            <p:ph type="title"/>
          </p:nvPr>
        </p:nvSpPr>
        <p:spPr>
          <a:xfrm>
            <a:off x="3111966" y="3018865"/>
            <a:ext cx="4605338" cy="543758"/>
          </a:xfrm>
          <a:prstGeom prst="rect">
            <a:avLst/>
          </a:prstGeom>
        </p:spPr>
        <p:txBody>
          <a:bodyPr/>
          <a:lstStyle>
            <a:lvl1pPr>
              <a:defRPr sz="2800" b="1" i="0">
                <a:solidFill>
                  <a:schemeClr val="accent1">
                    <a:lumMod val="75000"/>
                  </a:schemeClr>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4" name="文本占位符 3"/>
          <p:cNvSpPr>
            <a:spLocks noGrp="1"/>
          </p:cNvSpPr>
          <p:nvPr>
            <p:ph type="body" sz="quarter" idx="14"/>
          </p:nvPr>
        </p:nvSpPr>
        <p:spPr>
          <a:xfrm>
            <a:off x="3111500" y="3571872"/>
            <a:ext cx="4605338" cy="414337"/>
          </a:xfrm>
          <a:prstGeom prst="rect">
            <a:avLst/>
          </a:prstGeom>
        </p:spPr>
        <p:txBody>
          <a:bodyPr/>
          <a:lstStyle>
            <a:lvl1pPr marL="0" indent="0">
              <a:buNone/>
              <a:defRPr sz="2000" b="0" i="0">
                <a:solidFill>
                  <a:schemeClr val="tx2"/>
                </a:solidFill>
                <a:latin typeface="Microsoft YaHei" charset="-122"/>
                <a:ea typeface="Microsoft YaHei" charset="-122"/>
                <a:cs typeface="Microsoft YaHei" charset="-122"/>
              </a:defRPr>
            </a:lvl1pPr>
          </a:lstStyle>
          <a:p>
            <a:pPr lvl="0"/>
            <a:r>
              <a:rPr kumimoji="1" lang="zh-CN" altLang="en-US" dirty="0"/>
              <a:t>单击此处编辑母版文本样式</a:t>
            </a:r>
          </a:p>
        </p:txBody>
      </p:sp>
      <p:sp>
        <p:nvSpPr>
          <p:cNvPr id="8" name="内容占位符 7"/>
          <p:cNvSpPr>
            <a:spLocks noGrp="1"/>
          </p:cNvSpPr>
          <p:nvPr>
            <p:ph sz="quarter" idx="15"/>
          </p:nvPr>
        </p:nvSpPr>
        <p:spPr>
          <a:xfrm>
            <a:off x="3111500" y="4114795"/>
            <a:ext cx="4605338" cy="1571625"/>
          </a:xfrm>
          <a:prstGeom prst="rect">
            <a:avLst/>
          </a:prstGeom>
        </p:spPr>
        <p:txBody>
          <a:bodyPr/>
          <a:lstStyle>
            <a:lvl1pPr marL="0" indent="0">
              <a:buNone/>
              <a:defRPr sz="2000" b="0" i="0">
                <a:solidFill>
                  <a:schemeClr val="tx2"/>
                </a:solidFill>
                <a:latin typeface="Microsoft YaHei Light" charset="-122"/>
                <a:ea typeface="Microsoft YaHei Light" charset="-122"/>
                <a:cs typeface="Microsoft YaHei Light" charset="-122"/>
              </a:defRPr>
            </a:lvl1pPr>
            <a:lvl2pPr>
              <a:defRPr sz="2000" b="0" i="0">
                <a:solidFill>
                  <a:schemeClr val="tx2"/>
                </a:solidFill>
                <a:latin typeface="Microsoft YaHei Light" charset="-122"/>
                <a:ea typeface="Microsoft YaHei Light" charset="-122"/>
                <a:cs typeface="Microsoft YaHei Light" charset="-122"/>
              </a:defRPr>
            </a:lvl2pPr>
            <a:lvl3pPr>
              <a:defRPr sz="1800" b="0" i="0">
                <a:solidFill>
                  <a:schemeClr val="tx2"/>
                </a:solidFill>
                <a:latin typeface="Microsoft YaHei Light" charset="-122"/>
                <a:ea typeface="Microsoft YaHei Light" charset="-122"/>
                <a:cs typeface="Microsoft YaHei Light" charset="-122"/>
              </a:defRPr>
            </a:lvl3pPr>
            <a:lvl4pPr>
              <a:defRPr sz="1600" b="0" i="0">
                <a:solidFill>
                  <a:schemeClr val="tx2"/>
                </a:solidFill>
                <a:latin typeface="Microsoft YaHei Light" charset="-122"/>
                <a:ea typeface="Microsoft YaHei Light" charset="-122"/>
                <a:cs typeface="Microsoft YaHei Light" charset="-122"/>
              </a:defRPr>
            </a:lvl4pPr>
            <a:lvl5pPr>
              <a:defRPr sz="1600" b="0" i="0">
                <a:solidFill>
                  <a:schemeClr val="tx2"/>
                </a:solidFill>
                <a:latin typeface="Microsoft YaHei Light" charset="-122"/>
                <a:ea typeface="Microsoft YaHei Light" charset="-122"/>
                <a:cs typeface="Microsoft YaHei Light" charset="-122"/>
              </a:defRPr>
            </a:lvl5pPr>
          </a:lstStyle>
          <a:p>
            <a:pPr lvl="0"/>
            <a:r>
              <a:rPr kumimoji="1" lang="zh-CN" altLang="en-US" dirty="0"/>
              <a:t>单击此处编辑母版</a:t>
            </a:r>
            <a:r>
              <a:rPr kumimoji="1" lang="zh-CN" altLang="en-US"/>
              <a:t>文本样式</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0" y="1671638"/>
            <a:ext cx="6200775" cy="5186361"/>
          </a:xfrm>
          <a:prstGeom prst="rect">
            <a:avLst/>
          </a:prstGeom>
        </p:spPr>
        <p:txBody>
          <a:bodyPr anchor="t"/>
          <a:lstStyle>
            <a:lvl1pPr algn="l">
              <a:defRPr/>
            </a:lvl1pPr>
          </a:lstStyle>
          <a:p>
            <a:endParaRPr kumimoji="1" lang="zh-CN" altLang="en-US"/>
          </a:p>
        </p:txBody>
      </p:sp>
      <p:sp>
        <p:nvSpPr>
          <p:cNvPr id="2" name="标题 1"/>
          <p:cNvSpPr>
            <a:spLocks noGrp="1"/>
          </p:cNvSpPr>
          <p:nvPr>
            <p:ph type="title"/>
          </p:nvPr>
        </p:nvSpPr>
        <p:spPr>
          <a:xfrm>
            <a:off x="704851" y="884468"/>
            <a:ext cx="4558553" cy="501417"/>
          </a:xfrm>
          <a:prstGeom prst="rect">
            <a:avLst/>
          </a:prstGeom>
        </p:spPr>
        <p:txBody>
          <a:bodyPr/>
          <a:lstStyle>
            <a:lvl1pPr>
              <a:defRPr sz="2800" b="1">
                <a:solidFill>
                  <a:schemeClr val="accent1">
                    <a:lumMod val="75000"/>
                  </a:schemeClr>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7" name="矩形 6"/>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8957733" y="5593976"/>
            <a:ext cx="3234267"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图片占位符 4"/>
          <p:cNvSpPr>
            <a:spLocks noGrp="1"/>
          </p:cNvSpPr>
          <p:nvPr>
            <p:ph type="pic" sz="quarter" idx="13"/>
          </p:nvPr>
        </p:nvSpPr>
        <p:spPr>
          <a:xfrm>
            <a:off x="3141134" y="0"/>
            <a:ext cx="9050866" cy="6858000"/>
          </a:xfrm>
          <a:prstGeom prst="rect">
            <a:avLst/>
          </a:prstGeom>
        </p:spPr>
        <p:txBody>
          <a:bodyPr anchor="t"/>
          <a:lstStyle>
            <a:lvl1pPr algn="l">
              <a:defRPr/>
            </a:lvl1pPr>
          </a:lstStyle>
          <a:p>
            <a:endParaRPr kumimoji="1" lang="zh-CN" altLang="en-US"/>
          </a:p>
        </p:txBody>
      </p:sp>
      <p:sp>
        <p:nvSpPr>
          <p:cNvPr id="9" name="矩形 8"/>
          <p:cNvSpPr/>
          <p:nvPr userDrawn="1"/>
        </p:nvSpPr>
        <p:spPr>
          <a:xfrm>
            <a:off x="536639" y="5861153"/>
            <a:ext cx="1120588" cy="268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p:cNvPicPr>
            <a:picLocks noChangeAspect="1"/>
          </p:cNvPicPr>
          <p:nvPr userDrawn="1"/>
        </p:nvPicPr>
        <p:blipFill>
          <a:blip r:embed="rId2">
            <a:biLevel thresh="50000"/>
            <a:extLst>
              <a:ext uri="{28A0092B-C50C-407E-A947-70E740481C1C}">
                <a14:useLocalDpi xmlns:a14="http://schemas.microsoft.com/office/drawing/2010/main" val="0"/>
              </a:ext>
            </a:extLst>
          </a:blip>
          <a:stretch>
            <a:fillRect/>
          </a:stretch>
        </p:blipFill>
        <p:spPr>
          <a:xfrm>
            <a:off x="536639" y="5616885"/>
            <a:ext cx="1120588" cy="189111"/>
          </a:xfrm>
          <a:prstGeom prst="rect">
            <a:avLst/>
          </a:prstGeom>
        </p:spPr>
      </p:pic>
      <p:sp>
        <p:nvSpPr>
          <p:cNvPr id="11" name="文本框 10"/>
          <p:cNvSpPr txBox="1"/>
          <p:nvPr userDrawn="1"/>
        </p:nvSpPr>
        <p:spPr>
          <a:xfrm>
            <a:off x="449982" y="6130095"/>
            <a:ext cx="1470210" cy="261610"/>
          </a:xfrm>
          <a:prstGeom prst="rect">
            <a:avLst/>
          </a:prstGeom>
          <a:noFill/>
        </p:spPr>
        <p:txBody>
          <a:bodyPr wrap="square" rtlCol="0">
            <a:spAutoFit/>
          </a:bodyPr>
          <a:lstStyle/>
          <a:p>
            <a:r>
              <a:rPr kumimoji="1" lang="en-US" altLang="zh-CN" sz="1100" b="0" i="1" dirty="0" err="1">
                <a:solidFill>
                  <a:schemeClr val="bg1">
                    <a:lumMod val="50000"/>
                  </a:schemeClr>
                </a:solidFill>
                <a:latin typeface="DengXian Light" charset="-122"/>
                <a:ea typeface="DengXian Light" charset="-122"/>
                <a:cs typeface="DengXian Light" charset="-122"/>
              </a:rPr>
              <a:t>www.phytium.com.cn</a:t>
            </a:r>
            <a:endParaRPr kumimoji="1" lang="zh-CN" altLang="en-US" sz="1100" b="0" i="1" dirty="0">
              <a:solidFill>
                <a:schemeClr val="bg1">
                  <a:lumMod val="50000"/>
                </a:schemeClr>
              </a:solidFill>
              <a:latin typeface="DengXian Light" charset="-122"/>
              <a:ea typeface="DengXian Light" charset="-122"/>
              <a:cs typeface="DengXian Light"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Microsoft YaHei" charset="-122"/>
                <a:ea typeface="Microsoft YaHei" charset="-122"/>
                <a:cs typeface="Microsoft YaHei" charset="-122"/>
              </a:defRPr>
            </a:lvl1pPr>
          </a:lstStyle>
          <a:p>
            <a:r>
              <a:rPr kumimoji="1" lang="zh-CN" altLang="en-US"/>
              <a:t>单击此处编辑母版标题样式</a:t>
            </a:r>
          </a:p>
        </p:txBody>
      </p:sp>
      <p:sp>
        <p:nvSpPr>
          <p:cNvPr id="3" name="内容占位符 2"/>
          <p:cNvSpPr>
            <a:spLocks noGrp="1"/>
          </p:cNvSpPr>
          <p:nvPr>
            <p:ph idx="1"/>
          </p:nvPr>
        </p:nvSpPr>
        <p:spPr>
          <a:xfrm>
            <a:off x="0" y="1825625"/>
            <a:ext cx="12192000" cy="3149787"/>
          </a:xfrm>
          <a:prstGeom prst="rect">
            <a:avLst/>
          </a:prstGeom>
        </p:spPr>
        <p:txBody>
          <a:bodyPr/>
          <a:lstStyle>
            <a:lvl1pPr>
              <a:defRPr b="0" i="0">
                <a:latin typeface="Microsoft YaHei" charset="-122"/>
                <a:ea typeface="Microsoft YaHei" charset="-122"/>
                <a:cs typeface="Microsoft YaHei" charset="-122"/>
              </a:defRPr>
            </a:lvl1pPr>
            <a:lvl2pPr>
              <a:defRPr b="0" i="0">
                <a:latin typeface="Microsoft YaHei" charset="-122"/>
                <a:ea typeface="Microsoft YaHei" charset="-122"/>
                <a:cs typeface="Microsoft YaHei" charset="-122"/>
              </a:defRPr>
            </a:lvl2pPr>
            <a:lvl3pPr>
              <a:defRPr b="0" i="0">
                <a:latin typeface="Microsoft YaHei" charset="-122"/>
                <a:ea typeface="Microsoft YaHei" charset="-122"/>
                <a:cs typeface="Microsoft YaHei" charset="-122"/>
              </a:defRPr>
            </a:lvl3pPr>
            <a:lvl4pPr>
              <a:defRPr b="0" i="0">
                <a:latin typeface="Microsoft YaHei" charset="-122"/>
                <a:ea typeface="Microsoft YaHei" charset="-122"/>
                <a:cs typeface="Microsoft YaHei" charset="-122"/>
              </a:defRPr>
            </a:lvl4pPr>
            <a:lvl5pPr>
              <a:defRPr b="0" i="0">
                <a:latin typeface="Microsoft YaHei" charset="-122"/>
                <a:ea typeface="Microsoft YaHei" charset="-122"/>
                <a:cs typeface="Microsoft YaHei"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A923461-E980-4D4E-8D0E-35E513B28B9D}" type="datetime1">
              <a:rPr kumimoji="1" lang="zh-CN" altLang="en-US" smtClean="0"/>
              <a:pPr/>
              <a:t>2022/7/26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194929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E0DEA54-283A-CE4F-85F5-54602C2B16BA}" type="datetime1">
              <a:rPr kumimoji="1" lang="zh-CN" altLang="en-US" smtClean="0"/>
              <a:pPr/>
              <a:t>2022/7/26</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2015224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00AD2752-6742-0C42-AED6-0A8F41424EE9}" type="datetime1">
              <a:rPr kumimoji="1" lang="zh-CN" altLang="en-US" smtClean="0"/>
              <a:pPr/>
              <a:t>2022/7/26</a:t>
            </a:fld>
            <a:endParaRPr kumimoji="1"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1914683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E891E6A-5B82-2F49-95CD-64920C6690BB}" type="datetime1">
              <a:rPr kumimoji="1" lang="zh-CN" altLang="en-US" smtClean="0"/>
              <a:pPr/>
              <a:t>2022/7/26</a:t>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50277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85A849A-75F5-DA4C-8A4F-28B58342FF75}" type="datetime1">
              <a:rPr kumimoji="1" lang="zh-CN" altLang="en-US" smtClean="0"/>
              <a:pPr/>
              <a:t>2022/7/26</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104749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grpSp>
        <p:nvGrpSpPr>
          <p:cNvPr id="9" name="组 8"/>
          <p:cNvGrpSpPr/>
          <p:nvPr userDrawn="1"/>
        </p:nvGrpSpPr>
        <p:grpSpPr>
          <a:xfrm flipH="1">
            <a:off x="9806835" y="0"/>
            <a:ext cx="2797544" cy="753036"/>
            <a:chOff x="-421751" y="-1"/>
            <a:chExt cx="2871173" cy="753036"/>
          </a:xfrm>
        </p:grpSpPr>
        <p:sp>
          <p:nvSpPr>
            <p:cNvPr id="10"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flipV="1">
              <a:off x="-1"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 name="矩形 13"/>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42744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dirty="0"/>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E74F71AF-6115-5D43-94AE-7A2BC84B458D}" type="datetime1">
              <a:rPr kumimoji="1" lang="zh-CN" altLang="en-US" smtClean="0"/>
              <a:pPr/>
              <a:t>2022/7/26</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110114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29F32B3-92E3-F947-B798-427E48F82566}" type="datetime1">
              <a:rPr kumimoji="1" lang="zh-CN" altLang="en-US" smtClean="0"/>
              <a:pPr/>
              <a:t>2022/7/26</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1702863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667D477-B7BC-D64C-9DF3-6E77E4557919}" type="datetime1">
              <a:rPr kumimoji="1" lang="zh-CN" altLang="en-US" smtClean="0"/>
              <a:pPr/>
              <a:t>2022/7/26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514835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569B3E0-B0DD-0347-98BF-425AD7E2D30B}" type="datetime1">
              <a:rPr kumimoji="1" lang="zh-CN" altLang="en-US" smtClean="0"/>
              <a:pPr/>
              <a:t>2022/7/26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extLst>
      <p:ext uri="{BB962C8B-B14F-4D97-AF65-F5344CB8AC3E}">
        <p14:creationId xmlns:p14="http://schemas.microsoft.com/office/powerpoint/2010/main" val="63023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grpSp>
        <p:nvGrpSpPr>
          <p:cNvPr id="9" name="组 8"/>
          <p:cNvGrpSpPr/>
          <p:nvPr userDrawn="1"/>
        </p:nvGrpSpPr>
        <p:grpSpPr>
          <a:xfrm flipH="1">
            <a:off x="9806835" y="0"/>
            <a:ext cx="2797544" cy="753036"/>
            <a:chOff x="-421751" y="-1"/>
            <a:chExt cx="2871173" cy="753036"/>
          </a:xfrm>
        </p:grpSpPr>
        <p:sp>
          <p:nvSpPr>
            <p:cNvPr id="10"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flipV="1">
              <a:off x="-1"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 name="矩形 13"/>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3">
            <a:extLst>
              <a:ext uri="{FF2B5EF4-FFF2-40B4-BE49-F238E27FC236}">
                <a16:creationId xmlns:a16="http://schemas.microsoft.com/office/drawing/2014/main" id="{2FB60058-E234-41B8-B9AF-376209E6D873}"/>
              </a:ext>
            </a:extLst>
          </p:cNvPr>
          <p:cNvGrpSpPr/>
          <p:nvPr userDrawn="1"/>
        </p:nvGrpSpPr>
        <p:grpSpPr>
          <a:xfrm rot="10800000" flipH="1">
            <a:off x="-3705" y="2528888"/>
            <a:ext cx="10613145" cy="4340317"/>
            <a:chOff x="-1" y="-1950"/>
            <a:chExt cx="1894713" cy="754985"/>
          </a:xfrm>
        </p:grpSpPr>
        <p:sp>
          <p:nvSpPr>
            <p:cNvPr id="16" name="直角三角形 7">
              <a:extLst>
                <a:ext uri="{FF2B5EF4-FFF2-40B4-BE49-F238E27FC236}">
                  <a16:creationId xmlns:a16="http://schemas.microsoft.com/office/drawing/2014/main" id="{113BB9A2-B0D1-444B-BD29-C224BB611BD1}"/>
                </a:ext>
              </a:extLst>
            </p:cNvPr>
            <p:cNvSpPr/>
            <p:nvPr/>
          </p:nvSpPr>
          <p:spPr>
            <a:xfrm rot="10609258">
              <a:off x="159298" y="-1950"/>
              <a:ext cx="1735414" cy="180768"/>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00366 w 1871966"/>
                <a:gd name="connsiteY0" fmla="*/ 222837 h 222837"/>
                <a:gd name="connsiteX1" fmla="*/ 0 w 1871966"/>
                <a:gd name="connsiteY1" fmla="*/ 0 h 222837"/>
                <a:gd name="connsiteX2" fmla="*/ 1871966 w 1871966"/>
                <a:gd name="connsiteY2" fmla="*/ 222837 h 222837"/>
                <a:gd name="connsiteX3" fmla="*/ 500366 w 1871966"/>
                <a:gd name="connsiteY3" fmla="*/ 222837 h 222837"/>
                <a:gd name="connsiteX0" fmla="*/ 479591 w 1851191"/>
                <a:gd name="connsiteY0" fmla="*/ 272541 h 272541"/>
                <a:gd name="connsiteX1" fmla="*/ 0 w 1851191"/>
                <a:gd name="connsiteY1" fmla="*/ 0 h 272541"/>
                <a:gd name="connsiteX2" fmla="*/ 1851191 w 1851191"/>
                <a:gd name="connsiteY2" fmla="*/ 272541 h 272541"/>
                <a:gd name="connsiteX3" fmla="*/ 479591 w 1851191"/>
                <a:gd name="connsiteY3" fmla="*/ 272541 h 272541"/>
                <a:gd name="connsiteX0" fmla="*/ 465490 w 1837090"/>
                <a:gd name="connsiteY0" fmla="*/ 290958 h 290958"/>
                <a:gd name="connsiteX1" fmla="*/ 0 w 1837090"/>
                <a:gd name="connsiteY1" fmla="*/ 0 h 290958"/>
                <a:gd name="connsiteX2" fmla="*/ 1837090 w 1837090"/>
                <a:gd name="connsiteY2" fmla="*/ 290958 h 290958"/>
                <a:gd name="connsiteX3" fmla="*/ 465490 w 1837090"/>
                <a:gd name="connsiteY3" fmla="*/ 290958 h 290958"/>
                <a:gd name="connsiteX0" fmla="*/ 465490 w 1320299"/>
                <a:gd name="connsiteY0" fmla="*/ 290958 h 290958"/>
                <a:gd name="connsiteX1" fmla="*/ 0 w 1320299"/>
                <a:gd name="connsiteY1" fmla="*/ 0 h 290958"/>
                <a:gd name="connsiteX2" fmla="*/ 1320299 w 1320299"/>
                <a:gd name="connsiteY2" fmla="*/ 211758 h 290958"/>
                <a:gd name="connsiteX3" fmla="*/ 465490 w 1320299"/>
                <a:gd name="connsiteY3" fmla="*/ 290958 h 290958"/>
              </a:gdLst>
              <a:ahLst/>
              <a:cxnLst>
                <a:cxn ang="0">
                  <a:pos x="connsiteX0" y="connsiteY0"/>
                </a:cxn>
                <a:cxn ang="0">
                  <a:pos x="connsiteX1" y="connsiteY1"/>
                </a:cxn>
                <a:cxn ang="0">
                  <a:pos x="connsiteX2" y="connsiteY2"/>
                </a:cxn>
                <a:cxn ang="0">
                  <a:pos x="connsiteX3" y="connsiteY3"/>
                </a:cxn>
              </a:cxnLst>
              <a:rect l="l" t="t" r="r" b="b"/>
              <a:pathLst>
                <a:path w="1320299" h="290958">
                  <a:moveTo>
                    <a:pt x="465490" y="290958"/>
                  </a:moveTo>
                  <a:lnTo>
                    <a:pt x="0" y="0"/>
                  </a:lnTo>
                  <a:lnTo>
                    <a:pt x="1320299" y="211758"/>
                  </a:lnTo>
                  <a:lnTo>
                    <a:pt x="465490" y="290958"/>
                  </a:lnTo>
                  <a:close/>
                </a:path>
              </a:pathLst>
            </a:custGeom>
            <a:solidFill>
              <a:schemeClr val="tx2">
                <a:lumMod val="75000"/>
                <a:alpha val="2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7">
              <a:extLst>
                <a:ext uri="{FF2B5EF4-FFF2-40B4-BE49-F238E27FC236}">
                  <a16:creationId xmlns:a16="http://schemas.microsoft.com/office/drawing/2014/main" id="{6C506BD7-F180-4AC2-B4A8-F413DABCA7C2}"/>
                </a:ext>
              </a:extLst>
            </p:cNvPr>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17">
              <a:extLst>
                <a:ext uri="{FF2B5EF4-FFF2-40B4-BE49-F238E27FC236}">
                  <a16:creationId xmlns:a16="http://schemas.microsoft.com/office/drawing/2014/main" id="{6572E887-A197-4A66-999C-167ECAE064C5}"/>
                </a:ext>
              </a:extLst>
            </p:cNvPr>
            <p:cNvSpPr/>
            <p:nvPr userDrawn="1"/>
          </p:nvSpPr>
          <p:spPr>
            <a:xfrm flipV="1">
              <a:off x="-1"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20125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幻灯片编号占位符 5"/>
          <p:cNvSpPr txBox="1">
            <a:spLocks/>
          </p:cNvSpPr>
          <p:nvPr userDrawn="1"/>
        </p:nvSpPr>
        <p:spPr>
          <a:xfrm>
            <a:off x="10461811" y="394447"/>
            <a:ext cx="394450" cy="268943"/>
          </a:xfrm>
          <a:prstGeom prst="rect">
            <a:avLst/>
          </a:prstGeom>
        </p:spPr>
        <p:txBody>
          <a:bodyPr vert="horz" lIns="91440" tIns="45720" rIns="91440" bIns="45720" rtlCol="0" anchor="ctr"/>
          <a:lstStyle>
            <a:defPPr>
              <a:defRPr lang="zh-CN"/>
            </a:defPPr>
            <a:lvl1pPr marL="0" algn="ctr" defTabSz="914400" rtl="0" eaLnBrk="1" latinLnBrk="0" hangingPunct="1">
              <a:defRPr sz="1200" b="0" i="0" kern="1200">
                <a:solidFill>
                  <a:schemeClr val="tx1">
                    <a:tint val="75000"/>
                  </a:schemeClr>
                </a:solidFill>
                <a:latin typeface="DengXian Light" charset="-122"/>
                <a:ea typeface="DengXian Light" charset="-122"/>
                <a:cs typeface="DengXian Light"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E25ACE-14B2-0D4D-BA39-85503713F89E}" type="slidenum">
              <a:rPr kumimoji="1" lang="zh-CN" altLang="en-US" smtClean="0"/>
              <a:pPr/>
              <a:t>‹#›</a:t>
            </a:fld>
            <a:endParaRPr kumimoji="1" lang="zh-CN" altLang="en-US"/>
          </a:p>
        </p:txBody>
      </p:sp>
      <p:sp>
        <p:nvSpPr>
          <p:cNvPr id="9" name="矩形 8"/>
          <p:cNvSpPr/>
          <p:nvPr userDrawn="1"/>
        </p:nvSpPr>
        <p:spPr>
          <a:xfrm>
            <a:off x="10865223" y="394447"/>
            <a:ext cx="1120588" cy="268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p:cNvPicPr>
            <a:picLocks noChangeAspect="1"/>
          </p:cNvPicPr>
          <p:nvPr userDrawn="1"/>
        </p:nvPicPr>
        <p:blipFill>
          <a:blip r:embed="rId2">
            <a:biLevel thresh="50000"/>
            <a:extLst>
              <a:ext uri="{28A0092B-C50C-407E-A947-70E740481C1C}">
                <a14:useLocalDpi xmlns:a14="http://schemas.microsoft.com/office/drawing/2010/main" val="0"/>
              </a:ext>
            </a:extLst>
          </a:blip>
          <a:stretch>
            <a:fillRect/>
          </a:stretch>
        </p:blipFill>
        <p:spPr>
          <a:xfrm>
            <a:off x="10865223" y="150179"/>
            <a:ext cx="1120588" cy="189111"/>
          </a:xfrm>
          <a:prstGeom prst="rect">
            <a:avLst/>
          </a:prstGeom>
        </p:spPr>
      </p:pic>
      <p:sp>
        <p:nvSpPr>
          <p:cNvPr id="11" name="文本框 10"/>
          <p:cNvSpPr txBox="1"/>
          <p:nvPr userDrawn="1"/>
        </p:nvSpPr>
        <p:spPr>
          <a:xfrm>
            <a:off x="9108140" y="401779"/>
            <a:ext cx="1470210" cy="261610"/>
          </a:xfrm>
          <a:prstGeom prst="rect">
            <a:avLst/>
          </a:prstGeom>
          <a:noFill/>
        </p:spPr>
        <p:txBody>
          <a:bodyPr wrap="square" rtlCol="0">
            <a:spAutoFit/>
          </a:bodyPr>
          <a:lstStyle/>
          <a:p>
            <a:r>
              <a:rPr kumimoji="1" lang="en-US" altLang="zh-CN" sz="1100" b="0" i="1" dirty="0" err="1">
                <a:solidFill>
                  <a:schemeClr val="bg1">
                    <a:lumMod val="50000"/>
                  </a:schemeClr>
                </a:solidFill>
                <a:latin typeface="DengXian Light" charset="-122"/>
                <a:ea typeface="DengXian Light" charset="-122"/>
                <a:cs typeface="DengXian Light" charset="-122"/>
              </a:rPr>
              <a:t>www.phytium.com.cn</a:t>
            </a:r>
            <a:endParaRPr kumimoji="1" lang="zh-CN" altLang="en-US" sz="1100" b="0" i="1" dirty="0">
              <a:solidFill>
                <a:schemeClr val="bg1">
                  <a:lumMod val="50000"/>
                </a:schemeClr>
              </a:solidFill>
              <a:latin typeface="DengXian Light" charset="-122"/>
              <a:ea typeface="DengXian Light" charset="-122"/>
              <a:cs typeface="DengXian Light" charset="-122"/>
            </a:endParaRPr>
          </a:p>
        </p:txBody>
      </p:sp>
      <p:sp>
        <p:nvSpPr>
          <p:cNvPr id="12" name="矩形 11"/>
          <p:cNvSpPr/>
          <p:nvPr userDrawn="1"/>
        </p:nvSpPr>
        <p:spPr>
          <a:xfrm>
            <a:off x="8946776" y="5998510"/>
            <a:ext cx="3245224" cy="86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图片占位符 4"/>
          <p:cNvSpPr>
            <a:spLocks noGrp="1"/>
          </p:cNvSpPr>
          <p:nvPr>
            <p:ph type="pic" sz="quarter" idx="13"/>
          </p:nvPr>
        </p:nvSpPr>
        <p:spPr>
          <a:xfrm>
            <a:off x="0" y="1179998"/>
            <a:ext cx="12192000" cy="5678002"/>
          </a:xfrm>
          <a:prstGeom prst="rect">
            <a:avLst/>
          </a:prstGeom>
        </p:spPr>
        <p:txBody>
          <a:bodyPr anchor="t"/>
          <a:lstStyle>
            <a:lvl1pPr algn="l">
              <a:defRPr/>
            </a:lvl1pPr>
          </a:lstStyle>
          <a:p>
            <a:endParaRPr kumimoji="1" lang="zh-CN" altLang="en-US"/>
          </a:p>
        </p:txBody>
      </p:sp>
      <p:sp>
        <p:nvSpPr>
          <p:cNvPr id="2" name="标题 1"/>
          <p:cNvSpPr>
            <a:spLocks noGrp="1"/>
          </p:cNvSpPr>
          <p:nvPr>
            <p:ph type="title"/>
          </p:nvPr>
        </p:nvSpPr>
        <p:spPr>
          <a:xfrm>
            <a:off x="7853083" y="1676401"/>
            <a:ext cx="2528046" cy="842682"/>
          </a:xfrm>
          <a:prstGeom prst="rect">
            <a:avLst/>
          </a:prstGeom>
        </p:spPr>
        <p:txBody>
          <a:bodyPr/>
          <a:lstStyle>
            <a:lvl1pPr>
              <a:defRPr sz="2800">
                <a:solidFill>
                  <a:schemeClr val="accent1">
                    <a:lumMod val="75000"/>
                  </a:schemeClr>
                </a:solidFill>
                <a:latin typeface="Microsoft YaHei" charset="-122"/>
                <a:ea typeface="Microsoft YaHei" charset="-122"/>
                <a:cs typeface="Microsoft YaHei" charset="-122"/>
              </a:defRPr>
            </a:lvl1p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0" y="1461247"/>
            <a:ext cx="12192000" cy="4195482"/>
          </a:xfrm>
          <a:prstGeom prst="rect">
            <a:avLst/>
          </a:prstGeom>
        </p:spPr>
        <p:txBody>
          <a:bodyPr anchor="t"/>
          <a:lstStyle>
            <a:lvl1pPr algn="l">
              <a:defRPr/>
            </a:lvl1pPr>
          </a:lstStyle>
          <a:p>
            <a:endParaRPr kumimoji="1" lang="zh-CN" altLang="en-US"/>
          </a:p>
        </p:txBody>
      </p:sp>
      <p:sp>
        <p:nvSpPr>
          <p:cNvPr id="2" name="标题 1"/>
          <p:cNvSpPr>
            <a:spLocks noGrp="1"/>
          </p:cNvSpPr>
          <p:nvPr>
            <p:ph type="title"/>
          </p:nvPr>
        </p:nvSpPr>
        <p:spPr>
          <a:xfrm>
            <a:off x="533401" y="806822"/>
            <a:ext cx="4558553" cy="501417"/>
          </a:xfrm>
          <a:prstGeom prst="rect">
            <a:avLst/>
          </a:prstGeom>
        </p:spPr>
        <p:txBody>
          <a:bodyPr/>
          <a:lstStyle>
            <a:lvl1pPr>
              <a:defRPr sz="2800" b="1">
                <a:solidFill>
                  <a:schemeClr val="accent1">
                    <a:lumMod val="75000"/>
                  </a:schemeClr>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533400" y="1785938"/>
            <a:ext cx="11168063" cy="3870791"/>
          </a:xfrm>
          <a:prstGeom prst="rect">
            <a:avLst/>
          </a:prstGeom>
        </p:spPr>
        <p:txBody>
          <a:bodyPr anchor="t"/>
          <a:lstStyle>
            <a:lvl1pPr algn="l">
              <a:defRPr/>
            </a:lvl1pPr>
          </a:lstStyle>
          <a:p>
            <a:endParaRPr kumimoji="1" lang="zh-CN" altLang="en-US"/>
          </a:p>
        </p:txBody>
      </p:sp>
      <p:sp>
        <p:nvSpPr>
          <p:cNvPr id="2" name="标题 1"/>
          <p:cNvSpPr>
            <a:spLocks noGrp="1"/>
          </p:cNvSpPr>
          <p:nvPr>
            <p:ph type="title"/>
          </p:nvPr>
        </p:nvSpPr>
        <p:spPr>
          <a:xfrm>
            <a:off x="3838154" y="814025"/>
            <a:ext cx="4558553" cy="501417"/>
          </a:xfrm>
          <a:prstGeom prst="rect">
            <a:avLst/>
          </a:prstGeom>
        </p:spPr>
        <p:txBody>
          <a:bodyPr/>
          <a:lstStyle>
            <a:lvl1pPr>
              <a:defRPr sz="2800" b="1">
                <a:solidFill>
                  <a:schemeClr val="accent1">
                    <a:lumMod val="75000"/>
                  </a:schemeClr>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8" name="矩形 7"/>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flipH="1">
            <a:off x="4727850" y="0"/>
            <a:ext cx="2218677" cy="542925"/>
            <a:chOff x="-421751" y="-1"/>
            <a:chExt cx="2871173" cy="684578"/>
          </a:xfrm>
        </p:grpSpPr>
        <p:sp>
          <p:nvSpPr>
            <p:cNvPr id="10"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flipV="1">
              <a:off x="-281042" y="-1"/>
              <a:ext cx="1428521" cy="684578"/>
            </a:xfrm>
            <a:custGeom>
              <a:avLst/>
              <a:gdLst>
                <a:gd name="connsiteX0" fmla="*/ 0 w 700033"/>
                <a:gd name="connsiteY0" fmla="*/ 471488 h 471488"/>
                <a:gd name="connsiteX1" fmla="*/ 0 w 700033"/>
                <a:gd name="connsiteY1" fmla="*/ 0 h 471488"/>
                <a:gd name="connsiteX2" fmla="*/ 700033 w 700033"/>
                <a:gd name="connsiteY2" fmla="*/ 471488 h 471488"/>
                <a:gd name="connsiteX3" fmla="*/ 0 w 700033"/>
                <a:gd name="connsiteY3" fmla="*/ 471488 h 471488"/>
                <a:gd name="connsiteX0" fmla="*/ 142875 w 842908"/>
                <a:gd name="connsiteY0" fmla="*/ 414338 h 414338"/>
                <a:gd name="connsiteX1" fmla="*/ 0 w 842908"/>
                <a:gd name="connsiteY1" fmla="*/ 0 h 414338"/>
                <a:gd name="connsiteX2" fmla="*/ 842908 w 842908"/>
                <a:gd name="connsiteY2" fmla="*/ 414338 h 414338"/>
                <a:gd name="connsiteX3" fmla="*/ 142875 w 842908"/>
                <a:gd name="connsiteY3" fmla="*/ 414338 h 414338"/>
                <a:gd name="connsiteX0" fmla="*/ 171450 w 871483"/>
                <a:gd name="connsiteY0" fmla="*/ 428625 h 428625"/>
                <a:gd name="connsiteX1" fmla="*/ 0 w 871483"/>
                <a:gd name="connsiteY1" fmla="*/ 0 h 428625"/>
                <a:gd name="connsiteX2" fmla="*/ 871483 w 871483"/>
                <a:gd name="connsiteY2" fmla="*/ 428625 h 428625"/>
                <a:gd name="connsiteX3" fmla="*/ 171450 w 871483"/>
                <a:gd name="connsiteY3" fmla="*/ 428625 h 428625"/>
              </a:gdLst>
              <a:ahLst/>
              <a:cxnLst>
                <a:cxn ang="0">
                  <a:pos x="connsiteX0" y="connsiteY0"/>
                </a:cxn>
                <a:cxn ang="0">
                  <a:pos x="connsiteX1" y="connsiteY1"/>
                </a:cxn>
                <a:cxn ang="0">
                  <a:pos x="connsiteX2" y="connsiteY2"/>
                </a:cxn>
                <a:cxn ang="0">
                  <a:pos x="connsiteX3" y="connsiteY3"/>
                </a:cxn>
              </a:cxnLst>
              <a:rect l="l" t="t" r="r" b="b"/>
              <a:pathLst>
                <a:path w="871483" h="428625">
                  <a:moveTo>
                    <a:pt x="171450" y="428625"/>
                  </a:moveTo>
                  <a:lnTo>
                    <a:pt x="0" y="0"/>
                  </a:lnTo>
                  <a:lnTo>
                    <a:pt x="871483" y="428625"/>
                  </a:lnTo>
                  <a:lnTo>
                    <a:pt x="171450" y="42862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 name="文本占位符 3"/>
          <p:cNvSpPr>
            <a:spLocks noGrp="1"/>
          </p:cNvSpPr>
          <p:nvPr>
            <p:ph type="body" sz="quarter" idx="16"/>
          </p:nvPr>
        </p:nvSpPr>
        <p:spPr>
          <a:xfrm>
            <a:off x="3838575" y="1316038"/>
            <a:ext cx="4557713" cy="531812"/>
          </a:xfrm>
          <a:prstGeom prst="rect">
            <a:avLst/>
          </a:prstGeom>
        </p:spPr>
        <p:txBody>
          <a:bodyPr/>
          <a:lstStyle>
            <a:lvl1pPr marL="0" indent="0" algn="ctr">
              <a:buNone/>
              <a:defRPr sz="2000" b="0" i="0">
                <a:solidFill>
                  <a:schemeClr val="tx2"/>
                </a:solidFill>
                <a:latin typeface="Microsoft YaHei" charset="-122"/>
                <a:ea typeface="Microsoft YaHei" charset="-122"/>
                <a:cs typeface="Microsoft YaHei" charset="-122"/>
              </a:defRPr>
            </a:lvl1pPr>
          </a:lstStyle>
          <a:p>
            <a:pPr lvl="0"/>
            <a:r>
              <a:rPr kumimoji="1" lang="zh-CN" altLang="en-US" dirty="0"/>
              <a:t>单击此处编辑母版</a:t>
            </a:r>
            <a:r>
              <a:rPr kumimoji="1" lang="zh-CN" altLang="en-US"/>
              <a:t>文本样式</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0" y="1847780"/>
            <a:ext cx="4114799" cy="3870791"/>
          </a:xfrm>
          <a:prstGeom prst="rect">
            <a:avLst/>
          </a:prstGeom>
        </p:spPr>
        <p:txBody>
          <a:bodyPr anchor="t"/>
          <a:lstStyle>
            <a:lvl1pPr algn="l">
              <a:defRPr/>
            </a:lvl1pPr>
          </a:lstStyle>
          <a:p>
            <a:endParaRPr kumimoji="1" lang="zh-CN" altLang="en-US"/>
          </a:p>
        </p:txBody>
      </p:sp>
      <p:sp>
        <p:nvSpPr>
          <p:cNvPr id="2" name="标题 1"/>
          <p:cNvSpPr>
            <a:spLocks noGrp="1"/>
          </p:cNvSpPr>
          <p:nvPr>
            <p:ph type="title"/>
          </p:nvPr>
        </p:nvSpPr>
        <p:spPr>
          <a:xfrm>
            <a:off x="3838154" y="814025"/>
            <a:ext cx="4558553" cy="501417"/>
          </a:xfrm>
          <a:prstGeom prst="rect">
            <a:avLst/>
          </a:prstGeom>
        </p:spPr>
        <p:txBody>
          <a:bodyPr/>
          <a:lstStyle>
            <a:lvl1pPr>
              <a:defRPr sz="2800" b="1">
                <a:solidFill>
                  <a:schemeClr val="accent1">
                    <a:lumMod val="75000"/>
                  </a:schemeClr>
                </a:solidFill>
                <a:latin typeface="Microsoft YaHei" charset="-122"/>
                <a:ea typeface="Microsoft YaHei" charset="-122"/>
                <a:cs typeface="Microsoft YaHei" charset="-122"/>
              </a:defRPr>
            </a:lvl1pPr>
          </a:lstStyle>
          <a:p>
            <a:r>
              <a:rPr kumimoji="1" lang="zh-CN" altLang="en-US"/>
              <a:t>单击此处编辑母版标题样式</a:t>
            </a:r>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8" name="矩形 7"/>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flipH="1">
            <a:off x="4727850" y="0"/>
            <a:ext cx="2218677" cy="542925"/>
            <a:chOff x="-421751" y="-1"/>
            <a:chExt cx="2871173" cy="684578"/>
          </a:xfrm>
        </p:grpSpPr>
        <p:sp>
          <p:nvSpPr>
            <p:cNvPr id="10"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flipV="1">
              <a:off x="-281042" y="-1"/>
              <a:ext cx="1428521" cy="684578"/>
            </a:xfrm>
            <a:custGeom>
              <a:avLst/>
              <a:gdLst>
                <a:gd name="connsiteX0" fmla="*/ 0 w 700033"/>
                <a:gd name="connsiteY0" fmla="*/ 471488 h 471488"/>
                <a:gd name="connsiteX1" fmla="*/ 0 w 700033"/>
                <a:gd name="connsiteY1" fmla="*/ 0 h 471488"/>
                <a:gd name="connsiteX2" fmla="*/ 700033 w 700033"/>
                <a:gd name="connsiteY2" fmla="*/ 471488 h 471488"/>
                <a:gd name="connsiteX3" fmla="*/ 0 w 700033"/>
                <a:gd name="connsiteY3" fmla="*/ 471488 h 471488"/>
                <a:gd name="connsiteX0" fmla="*/ 142875 w 842908"/>
                <a:gd name="connsiteY0" fmla="*/ 414338 h 414338"/>
                <a:gd name="connsiteX1" fmla="*/ 0 w 842908"/>
                <a:gd name="connsiteY1" fmla="*/ 0 h 414338"/>
                <a:gd name="connsiteX2" fmla="*/ 842908 w 842908"/>
                <a:gd name="connsiteY2" fmla="*/ 414338 h 414338"/>
                <a:gd name="connsiteX3" fmla="*/ 142875 w 842908"/>
                <a:gd name="connsiteY3" fmla="*/ 414338 h 414338"/>
                <a:gd name="connsiteX0" fmla="*/ 171450 w 871483"/>
                <a:gd name="connsiteY0" fmla="*/ 428625 h 428625"/>
                <a:gd name="connsiteX1" fmla="*/ 0 w 871483"/>
                <a:gd name="connsiteY1" fmla="*/ 0 h 428625"/>
                <a:gd name="connsiteX2" fmla="*/ 871483 w 871483"/>
                <a:gd name="connsiteY2" fmla="*/ 428625 h 428625"/>
                <a:gd name="connsiteX3" fmla="*/ 171450 w 871483"/>
                <a:gd name="connsiteY3" fmla="*/ 428625 h 428625"/>
              </a:gdLst>
              <a:ahLst/>
              <a:cxnLst>
                <a:cxn ang="0">
                  <a:pos x="connsiteX0" y="connsiteY0"/>
                </a:cxn>
                <a:cxn ang="0">
                  <a:pos x="connsiteX1" y="connsiteY1"/>
                </a:cxn>
                <a:cxn ang="0">
                  <a:pos x="connsiteX2" y="connsiteY2"/>
                </a:cxn>
                <a:cxn ang="0">
                  <a:pos x="connsiteX3" y="connsiteY3"/>
                </a:cxn>
              </a:cxnLst>
              <a:rect l="l" t="t" r="r" b="b"/>
              <a:pathLst>
                <a:path w="871483" h="428625">
                  <a:moveTo>
                    <a:pt x="171450" y="428625"/>
                  </a:moveTo>
                  <a:lnTo>
                    <a:pt x="0" y="0"/>
                  </a:lnTo>
                  <a:lnTo>
                    <a:pt x="871483" y="428625"/>
                  </a:lnTo>
                  <a:lnTo>
                    <a:pt x="171450" y="428625"/>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4" name="图片占位符 4"/>
          <p:cNvSpPr>
            <a:spLocks noGrp="1"/>
          </p:cNvSpPr>
          <p:nvPr>
            <p:ph type="pic" sz="quarter" idx="14"/>
          </p:nvPr>
        </p:nvSpPr>
        <p:spPr>
          <a:xfrm>
            <a:off x="4114800" y="1847780"/>
            <a:ext cx="4281908" cy="3870791"/>
          </a:xfrm>
          <a:prstGeom prst="rect">
            <a:avLst/>
          </a:prstGeom>
        </p:spPr>
        <p:txBody>
          <a:bodyPr anchor="t"/>
          <a:lstStyle>
            <a:lvl1pPr algn="l">
              <a:defRPr/>
            </a:lvl1pPr>
          </a:lstStyle>
          <a:p>
            <a:endParaRPr kumimoji="1" lang="zh-CN" altLang="en-US"/>
          </a:p>
        </p:txBody>
      </p:sp>
      <p:sp>
        <p:nvSpPr>
          <p:cNvPr id="15" name="图片占位符 4"/>
          <p:cNvSpPr>
            <a:spLocks noGrp="1"/>
          </p:cNvSpPr>
          <p:nvPr>
            <p:ph type="pic" sz="quarter" idx="15"/>
          </p:nvPr>
        </p:nvSpPr>
        <p:spPr>
          <a:xfrm>
            <a:off x="8396707" y="1847780"/>
            <a:ext cx="3795293" cy="3870791"/>
          </a:xfrm>
          <a:prstGeom prst="rect">
            <a:avLst/>
          </a:prstGeom>
        </p:spPr>
        <p:txBody>
          <a:bodyPr anchor="t"/>
          <a:lstStyle>
            <a:lvl1pPr algn="l">
              <a:defRPr/>
            </a:lvl1pPr>
          </a:lstStyle>
          <a:p>
            <a:endParaRPr kumimoji="1" lang="zh-CN" altLang="en-US"/>
          </a:p>
        </p:txBody>
      </p:sp>
      <p:sp>
        <p:nvSpPr>
          <p:cNvPr id="4" name="文本占位符 3"/>
          <p:cNvSpPr>
            <a:spLocks noGrp="1"/>
          </p:cNvSpPr>
          <p:nvPr>
            <p:ph type="body" sz="quarter" idx="16"/>
          </p:nvPr>
        </p:nvSpPr>
        <p:spPr>
          <a:xfrm>
            <a:off x="3838575" y="1316038"/>
            <a:ext cx="4557713" cy="531812"/>
          </a:xfrm>
          <a:prstGeom prst="rect">
            <a:avLst/>
          </a:prstGeom>
        </p:spPr>
        <p:txBody>
          <a:bodyPr/>
          <a:lstStyle>
            <a:lvl1pPr marL="0" indent="0" algn="ctr">
              <a:buNone/>
              <a:defRPr sz="2000" b="0" i="0">
                <a:solidFill>
                  <a:schemeClr val="tx2"/>
                </a:solidFill>
                <a:latin typeface="Microsoft YaHei" charset="-122"/>
                <a:ea typeface="Microsoft YaHei" charset="-122"/>
                <a:cs typeface="Microsoft YaHei" charset="-122"/>
              </a:defRPr>
            </a:lvl1pPr>
          </a:lstStyle>
          <a:p>
            <a:pPr lvl="0"/>
            <a:r>
              <a:rPr kumimoji="1" lang="zh-CN" altLang="en-US" dirty="0"/>
              <a:t>单击此处编辑母版</a:t>
            </a:r>
            <a:r>
              <a:rPr kumimoji="1" lang="zh-CN" altLang="en-US"/>
              <a:t>文本样式</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6100762" y="0"/>
            <a:ext cx="6091237" cy="6858000"/>
          </a:xfrm>
          <a:prstGeom prst="rect">
            <a:avLst/>
          </a:prstGeom>
        </p:spPr>
        <p:txBody>
          <a:bodyPr anchor="t"/>
          <a:lstStyle>
            <a:lvl1pPr algn="l">
              <a:defRPr/>
            </a:lvl1pPr>
          </a:lstStyle>
          <a:p>
            <a:endParaRPr kumimoji="1" lang="zh-CN" altLang="en-US"/>
          </a:p>
        </p:txBody>
      </p:sp>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9" name="矩形 8"/>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4"/>
          <p:cNvGrpSpPr/>
          <p:nvPr userDrawn="1"/>
        </p:nvGrpSpPr>
        <p:grpSpPr>
          <a:xfrm>
            <a:off x="-607038" y="0"/>
            <a:ext cx="4140121" cy="1085849"/>
            <a:chOff x="-421751" y="-1"/>
            <a:chExt cx="2871173" cy="753036"/>
          </a:xfrm>
        </p:grpSpPr>
        <p:sp>
          <p:nvSpPr>
            <p:cNvPr id="16"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直角三角形 18"/>
            <p:cNvSpPr/>
            <p:nvPr userDrawn="1"/>
          </p:nvSpPr>
          <p:spPr>
            <a:xfrm flipV="1">
              <a:off x="0"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E3E25ACE-14B2-0D4D-BA39-85503713F89E}" type="slidenum">
              <a:rPr kumimoji="1" lang="zh-CN" altLang="en-US" smtClean="0"/>
              <a:pPr/>
              <a:t>‹#›</a:t>
            </a:fld>
            <a:endParaRPr kumimoji="1" lang="zh-CN" altLang="en-US"/>
          </a:p>
        </p:txBody>
      </p:sp>
      <p:sp>
        <p:nvSpPr>
          <p:cNvPr id="9" name="矩形 8"/>
          <p:cNvSpPr/>
          <p:nvPr userDrawn="1"/>
        </p:nvSpPr>
        <p:spPr>
          <a:xfrm>
            <a:off x="0" y="0"/>
            <a:ext cx="2169459"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4"/>
          <p:cNvGrpSpPr/>
          <p:nvPr userDrawn="1"/>
        </p:nvGrpSpPr>
        <p:grpSpPr>
          <a:xfrm>
            <a:off x="-607038" y="0"/>
            <a:ext cx="4140121" cy="1085849"/>
            <a:chOff x="-421751" y="-1"/>
            <a:chExt cx="2871173" cy="753036"/>
          </a:xfrm>
        </p:grpSpPr>
        <p:sp>
          <p:nvSpPr>
            <p:cNvPr id="16"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直角三角形 18"/>
            <p:cNvSpPr/>
            <p:nvPr userDrawn="1"/>
          </p:nvSpPr>
          <p:spPr>
            <a:xfrm flipV="1">
              <a:off x="0"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p:cNvSpPr/>
          <p:nvPr userDrawn="1"/>
        </p:nvSpPr>
        <p:spPr>
          <a:xfrm>
            <a:off x="-1" y="0"/>
            <a:ext cx="2785726" cy="126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图片占位符 4"/>
          <p:cNvSpPr>
            <a:spLocks noGrp="1"/>
          </p:cNvSpPr>
          <p:nvPr>
            <p:ph type="pic" sz="quarter" idx="13"/>
          </p:nvPr>
        </p:nvSpPr>
        <p:spPr>
          <a:xfrm>
            <a:off x="0" y="0"/>
            <a:ext cx="12191999" cy="6858000"/>
          </a:xfrm>
          <a:prstGeom prst="rect">
            <a:avLst/>
          </a:prstGeom>
        </p:spPr>
        <p:txBody>
          <a:bodyPr anchor="t"/>
          <a:lstStyle>
            <a:lvl1pPr algn="l">
              <a:defRPr/>
            </a:lvl1pPr>
          </a:lstStyle>
          <a:p>
            <a:endParaRPr kumimoji="1" lang="zh-CN" altLang="en-US"/>
          </a:p>
        </p:txBody>
      </p:sp>
      <p:sp>
        <p:nvSpPr>
          <p:cNvPr id="11" name="幻灯片编号占位符 5"/>
          <p:cNvSpPr txBox="1">
            <a:spLocks/>
          </p:cNvSpPr>
          <p:nvPr userDrawn="1"/>
        </p:nvSpPr>
        <p:spPr>
          <a:xfrm>
            <a:off x="10381129" y="6347012"/>
            <a:ext cx="394450" cy="268943"/>
          </a:xfrm>
          <a:prstGeom prst="rect">
            <a:avLst/>
          </a:prstGeom>
        </p:spPr>
        <p:txBody>
          <a:bodyPr vert="horz" lIns="91440" tIns="45720" rIns="91440" bIns="45720" rtlCol="0" anchor="ctr"/>
          <a:lstStyle>
            <a:defPPr>
              <a:defRPr lang="zh-CN"/>
            </a:defPPr>
            <a:lvl1pPr marL="0" algn="ctr" defTabSz="914400" rtl="0" eaLnBrk="1" latinLnBrk="0" hangingPunct="1">
              <a:defRPr sz="1200" b="0" i="0" kern="1200">
                <a:solidFill>
                  <a:schemeClr val="tx1">
                    <a:tint val="75000"/>
                  </a:schemeClr>
                </a:solidFill>
                <a:latin typeface="DengXian Light" charset="-122"/>
                <a:ea typeface="DengXian Light" charset="-122"/>
                <a:cs typeface="DengXian Light"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E25ACE-14B2-0D4D-BA39-85503713F89E}" type="slidenum">
              <a:rPr kumimoji="1" lang="zh-CN" altLang="en-US" smtClean="0"/>
              <a:pPr/>
              <a:t>‹#›</a:t>
            </a:fld>
            <a:endParaRPr kumimoji="1" lang="zh-CN" altLang="en-US"/>
          </a:p>
        </p:txBody>
      </p:sp>
      <p:sp>
        <p:nvSpPr>
          <p:cNvPr id="12" name="矩形 11"/>
          <p:cNvSpPr/>
          <p:nvPr userDrawn="1"/>
        </p:nvSpPr>
        <p:spPr>
          <a:xfrm>
            <a:off x="10784541" y="6347012"/>
            <a:ext cx="1120588" cy="268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biLevel thresh="50000"/>
            <a:extLst>
              <a:ext uri="{28A0092B-C50C-407E-A947-70E740481C1C}">
                <a14:useLocalDpi xmlns:a14="http://schemas.microsoft.com/office/drawing/2010/main" val="0"/>
              </a:ext>
            </a:extLst>
          </a:blip>
          <a:stretch>
            <a:fillRect/>
          </a:stretch>
        </p:blipFill>
        <p:spPr>
          <a:xfrm>
            <a:off x="10784541" y="6102744"/>
            <a:ext cx="1120588" cy="189111"/>
          </a:xfrm>
          <a:prstGeom prst="rect">
            <a:avLst/>
          </a:prstGeom>
        </p:spPr>
      </p:pic>
      <p:sp>
        <p:nvSpPr>
          <p:cNvPr id="14" name="文本框 13"/>
          <p:cNvSpPr txBox="1"/>
          <p:nvPr userDrawn="1"/>
        </p:nvSpPr>
        <p:spPr>
          <a:xfrm>
            <a:off x="9027458" y="6354344"/>
            <a:ext cx="1470210" cy="261610"/>
          </a:xfrm>
          <a:prstGeom prst="rect">
            <a:avLst/>
          </a:prstGeom>
          <a:noFill/>
        </p:spPr>
        <p:txBody>
          <a:bodyPr wrap="square" rtlCol="0">
            <a:spAutoFit/>
          </a:bodyPr>
          <a:lstStyle/>
          <a:p>
            <a:r>
              <a:rPr kumimoji="1" lang="en-US" altLang="zh-CN" sz="1100" b="0" i="1" dirty="0" err="1">
                <a:solidFill>
                  <a:schemeClr val="bg1">
                    <a:lumMod val="50000"/>
                  </a:schemeClr>
                </a:solidFill>
                <a:latin typeface="DengXian Light" charset="-122"/>
                <a:ea typeface="DengXian Light" charset="-122"/>
                <a:cs typeface="DengXian Light" charset="-122"/>
              </a:rPr>
              <a:t>www.phytium.com.cn</a:t>
            </a:r>
            <a:endParaRPr kumimoji="1" lang="zh-CN" altLang="en-US" sz="1100" b="0" i="1" dirty="0">
              <a:solidFill>
                <a:schemeClr val="bg1">
                  <a:lumMod val="50000"/>
                </a:schemeClr>
              </a:solidFill>
              <a:latin typeface="DengXian Light" charset="-122"/>
              <a:ea typeface="DengXian Light" charset="-122"/>
              <a:cs typeface="DengXian Light"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幻灯片编号占位符 5"/>
          <p:cNvSpPr>
            <a:spLocks noGrp="1"/>
          </p:cNvSpPr>
          <p:nvPr>
            <p:ph type="sldNum" sz="quarter" idx="4"/>
          </p:nvPr>
        </p:nvSpPr>
        <p:spPr>
          <a:xfrm>
            <a:off x="10381129" y="6347012"/>
            <a:ext cx="394450" cy="268943"/>
          </a:xfrm>
          <a:prstGeom prst="rect">
            <a:avLst/>
          </a:prstGeom>
        </p:spPr>
        <p:txBody>
          <a:bodyPr vert="horz" lIns="91440" tIns="45720" rIns="91440" bIns="45720" rtlCol="0" anchor="ctr"/>
          <a:lstStyle>
            <a:lvl1pPr algn="ctr">
              <a:defRPr sz="1200" b="0" i="0">
                <a:solidFill>
                  <a:schemeClr val="tx1">
                    <a:tint val="75000"/>
                  </a:schemeClr>
                </a:solidFill>
                <a:latin typeface="DengXian Light" charset="-122"/>
                <a:ea typeface="DengXian Light" charset="-122"/>
                <a:cs typeface="DengXian Light" charset="-122"/>
              </a:defRPr>
            </a:lvl1pPr>
          </a:lstStyle>
          <a:p>
            <a:fld id="{E3E25ACE-14B2-0D4D-BA39-85503713F89E}" type="slidenum">
              <a:rPr kumimoji="1" lang="zh-CN" altLang="en-US" smtClean="0"/>
              <a:pPr/>
              <a:t>‹#›</a:t>
            </a:fld>
            <a:endParaRPr kumimoji="1" lang="zh-CN" altLang="en-US"/>
          </a:p>
        </p:txBody>
      </p:sp>
      <p:grpSp>
        <p:nvGrpSpPr>
          <p:cNvPr id="16" name="组 15"/>
          <p:cNvGrpSpPr/>
          <p:nvPr userDrawn="1"/>
        </p:nvGrpSpPr>
        <p:grpSpPr>
          <a:xfrm>
            <a:off x="-416393" y="0"/>
            <a:ext cx="2871173" cy="753036"/>
            <a:chOff x="-421751" y="-1"/>
            <a:chExt cx="2871173" cy="753036"/>
          </a:xfrm>
        </p:grpSpPr>
        <p:sp>
          <p:nvSpPr>
            <p:cNvPr id="17" name="直角三角形 7"/>
            <p:cNvSpPr/>
            <p:nvPr userDrawn="1"/>
          </p:nvSpPr>
          <p:spPr>
            <a:xfrm rot="21284594">
              <a:off x="-167236" y="349019"/>
              <a:ext cx="2616658" cy="327395"/>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 name="connsiteX0" fmla="*/ 56362 w 1427962"/>
                <a:gd name="connsiteY0" fmla="*/ 745749 h 745749"/>
                <a:gd name="connsiteX1" fmla="*/ 0 w 1427962"/>
                <a:gd name="connsiteY1" fmla="*/ 0 h 745749"/>
                <a:gd name="connsiteX2" fmla="*/ 1427962 w 1427962"/>
                <a:gd name="connsiteY2" fmla="*/ 745749 h 745749"/>
                <a:gd name="connsiteX3" fmla="*/ 56362 w 1427962"/>
                <a:gd name="connsiteY3" fmla="*/ 745749 h 745749"/>
              </a:gdLst>
              <a:ahLst/>
              <a:cxnLst>
                <a:cxn ang="0">
                  <a:pos x="connsiteX0" y="connsiteY0"/>
                </a:cxn>
                <a:cxn ang="0">
                  <a:pos x="connsiteX1" y="connsiteY1"/>
                </a:cxn>
                <a:cxn ang="0">
                  <a:pos x="connsiteX2" y="connsiteY2"/>
                </a:cxn>
                <a:cxn ang="0">
                  <a:pos x="connsiteX3" y="connsiteY3"/>
                </a:cxn>
              </a:cxnLst>
              <a:rect l="l" t="t" r="r" b="b"/>
              <a:pathLst>
                <a:path w="1427962" h="745749">
                  <a:moveTo>
                    <a:pt x="56362" y="745749"/>
                  </a:moveTo>
                  <a:lnTo>
                    <a:pt x="0" y="0"/>
                  </a:lnTo>
                  <a:lnTo>
                    <a:pt x="1427962" y="745749"/>
                  </a:lnTo>
                  <a:lnTo>
                    <a:pt x="56362" y="745749"/>
                  </a:lnTo>
                  <a:close/>
                </a:path>
              </a:pathLst>
            </a:custGeom>
            <a:solidFill>
              <a:schemeClr val="tx2">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直角三角形 7"/>
            <p:cNvSpPr/>
            <p:nvPr userDrawn="1"/>
          </p:nvSpPr>
          <p:spPr>
            <a:xfrm rot="10609258">
              <a:off x="-421751" y="270979"/>
              <a:ext cx="2321309" cy="295192"/>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2"/>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直角三角形 7"/>
            <p:cNvSpPr/>
            <p:nvPr userDrawn="1"/>
          </p:nvSpPr>
          <p:spPr>
            <a:xfrm rot="10800000">
              <a:off x="-1" y="0"/>
              <a:ext cx="1658471" cy="430306"/>
            </a:xfrm>
            <a:custGeom>
              <a:avLst/>
              <a:gdLst>
                <a:gd name="connsiteX0" fmla="*/ 0 w 1371600"/>
                <a:gd name="connsiteY0" fmla="*/ 493059 h 493059"/>
                <a:gd name="connsiteX1" fmla="*/ 0 w 1371600"/>
                <a:gd name="connsiteY1" fmla="*/ 0 h 493059"/>
                <a:gd name="connsiteX2" fmla="*/ 1371600 w 1371600"/>
                <a:gd name="connsiteY2" fmla="*/ 493059 h 493059"/>
                <a:gd name="connsiteX3" fmla="*/ 0 w 1371600"/>
                <a:gd name="connsiteY3" fmla="*/ 493059 h 493059"/>
                <a:gd name="connsiteX0" fmla="*/ 394447 w 1766047"/>
                <a:gd name="connsiteY0" fmla="*/ 475130 h 475130"/>
                <a:gd name="connsiteX1" fmla="*/ 0 w 1766047"/>
                <a:gd name="connsiteY1" fmla="*/ 0 h 475130"/>
                <a:gd name="connsiteX2" fmla="*/ 1766047 w 1766047"/>
                <a:gd name="connsiteY2" fmla="*/ 475130 h 475130"/>
                <a:gd name="connsiteX3" fmla="*/ 394447 w 1766047"/>
                <a:gd name="connsiteY3" fmla="*/ 475130 h 475130"/>
              </a:gdLst>
              <a:ahLst/>
              <a:cxnLst>
                <a:cxn ang="0">
                  <a:pos x="connsiteX0" y="connsiteY0"/>
                </a:cxn>
                <a:cxn ang="0">
                  <a:pos x="connsiteX1" y="connsiteY1"/>
                </a:cxn>
                <a:cxn ang="0">
                  <a:pos x="connsiteX2" y="connsiteY2"/>
                </a:cxn>
                <a:cxn ang="0">
                  <a:pos x="connsiteX3" y="connsiteY3"/>
                </a:cxn>
              </a:cxnLst>
              <a:rect l="l" t="t" r="r" b="b"/>
              <a:pathLst>
                <a:path w="1766047" h="475130">
                  <a:moveTo>
                    <a:pt x="394447" y="475130"/>
                  </a:moveTo>
                  <a:lnTo>
                    <a:pt x="0" y="0"/>
                  </a:lnTo>
                  <a:lnTo>
                    <a:pt x="1766047" y="475130"/>
                  </a:lnTo>
                  <a:lnTo>
                    <a:pt x="394447" y="47513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直角三角形 19"/>
            <p:cNvSpPr/>
            <p:nvPr userDrawn="1"/>
          </p:nvSpPr>
          <p:spPr>
            <a:xfrm flipV="1">
              <a:off x="0" y="-1"/>
              <a:ext cx="1147482" cy="753036"/>
            </a:xfrm>
            <a:prstGeom prst="rtTriangl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1" name="矩形 20"/>
          <p:cNvSpPr/>
          <p:nvPr userDrawn="1"/>
        </p:nvSpPr>
        <p:spPr>
          <a:xfrm>
            <a:off x="10784541" y="6347012"/>
            <a:ext cx="1120588" cy="2689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2" name="图片 21"/>
          <p:cNvPicPr>
            <a:picLocks noChangeAspect="1"/>
          </p:cNvPicPr>
          <p:nvPr userDrawn="1"/>
        </p:nvPicPr>
        <p:blipFill>
          <a:blip r:embed="rId25">
            <a:biLevel thresh="50000"/>
            <a:extLst>
              <a:ext uri="{28A0092B-C50C-407E-A947-70E740481C1C}">
                <a14:useLocalDpi xmlns:a14="http://schemas.microsoft.com/office/drawing/2010/main" val="0"/>
              </a:ext>
            </a:extLst>
          </a:blip>
          <a:stretch>
            <a:fillRect/>
          </a:stretch>
        </p:blipFill>
        <p:spPr>
          <a:xfrm>
            <a:off x="10784541" y="6102744"/>
            <a:ext cx="1120588" cy="189111"/>
          </a:xfrm>
          <a:prstGeom prst="rect">
            <a:avLst/>
          </a:prstGeom>
        </p:spPr>
      </p:pic>
      <p:sp>
        <p:nvSpPr>
          <p:cNvPr id="23" name="文本框 22"/>
          <p:cNvSpPr txBox="1"/>
          <p:nvPr userDrawn="1"/>
        </p:nvSpPr>
        <p:spPr>
          <a:xfrm>
            <a:off x="9027458" y="6354344"/>
            <a:ext cx="1470210" cy="261610"/>
          </a:xfrm>
          <a:prstGeom prst="rect">
            <a:avLst/>
          </a:prstGeom>
          <a:noFill/>
        </p:spPr>
        <p:txBody>
          <a:bodyPr wrap="square" rtlCol="0">
            <a:spAutoFit/>
          </a:bodyPr>
          <a:lstStyle/>
          <a:p>
            <a:r>
              <a:rPr kumimoji="1" lang="en-US" altLang="zh-CN" sz="1100" b="0" i="1" dirty="0" err="1">
                <a:solidFill>
                  <a:schemeClr val="bg1">
                    <a:lumMod val="50000"/>
                  </a:schemeClr>
                </a:solidFill>
                <a:latin typeface="DengXian Light" charset="-122"/>
                <a:ea typeface="DengXian Light" charset="-122"/>
                <a:cs typeface="DengXian Light" charset="-122"/>
              </a:rPr>
              <a:t>www.phytium.com.cn</a:t>
            </a:r>
            <a:endParaRPr kumimoji="1" lang="zh-CN" altLang="en-US" sz="1100" b="0" i="1" dirty="0">
              <a:solidFill>
                <a:schemeClr val="bg1">
                  <a:lumMod val="50000"/>
                </a:schemeClr>
              </a:solidFill>
              <a:latin typeface="DengXian Light" charset="-122"/>
              <a:ea typeface="DengXian Light" charset="-122"/>
              <a:cs typeface="DengXian Light" charset="-122"/>
            </a:endParaRPr>
          </a:p>
        </p:txBody>
      </p:sp>
    </p:spTree>
    <p:extLst>
      <p:ext uri="{BB962C8B-B14F-4D97-AF65-F5344CB8AC3E}">
        <p14:creationId xmlns:p14="http://schemas.microsoft.com/office/powerpoint/2010/main" val="852976955"/>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75" r:id="rId3"/>
    <p:sldLayoutId id="2147483666" r:id="rId4"/>
    <p:sldLayoutId id="2147483664" r:id="rId5"/>
    <p:sldLayoutId id="2147483670" r:id="rId6"/>
    <p:sldLayoutId id="2147483671" r:id="rId7"/>
    <p:sldLayoutId id="2147483669" r:id="rId8"/>
    <p:sldLayoutId id="2147483673" r:id="rId9"/>
    <p:sldLayoutId id="2147483674" r:id="rId10"/>
    <p:sldLayoutId id="2147483672" r:id="rId11"/>
    <p:sldLayoutId id="2147483668" r:id="rId12"/>
    <p:sldLayoutId id="2147483667" r:id="rId13"/>
    <p:sldLayoutId id="2147483665" r:id="rId14"/>
    <p:sldLayoutId id="2147483655" r:id="rId15"/>
    <p:sldLayoutId id="2147483656" r:id="rId16"/>
    <p:sldLayoutId id="2147483657" r:id="rId17"/>
    <p:sldLayoutId id="2147483658" r:id="rId18"/>
    <p:sldLayoutId id="2147483659" r:id="rId19"/>
    <p:sldLayoutId id="2147483660" r:id="rId20"/>
    <p:sldLayoutId id="2147483661" r:id="rId21"/>
    <p:sldLayoutId id="2147483662" r:id="rId22"/>
    <p:sldLayoutId id="2147483663"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476734" y="499620"/>
            <a:ext cx="6715263" cy="6358379"/>
          </a:xfrm>
          <a:prstGeom prst="rect">
            <a:avLst/>
          </a:prstGeom>
        </p:spPr>
      </p:pic>
      <p:sp>
        <p:nvSpPr>
          <p:cNvPr id="2" name="文本框 1">
            <a:extLst>
              <a:ext uri="{FF2B5EF4-FFF2-40B4-BE49-F238E27FC236}">
                <a16:creationId xmlns:a16="http://schemas.microsoft.com/office/drawing/2014/main" id="{CA39A539-2793-42DE-9FBB-BD9D27A1EC15}"/>
              </a:ext>
            </a:extLst>
          </p:cNvPr>
          <p:cNvSpPr txBox="1"/>
          <p:nvPr/>
        </p:nvSpPr>
        <p:spPr>
          <a:xfrm>
            <a:off x="1165408" y="2656704"/>
            <a:ext cx="5472204" cy="830997"/>
          </a:xfrm>
          <a:prstGeom prst="rect">
            <a:avLst/>
          </a:prstGeom>
          <a:noFill/>
        </p:spPr>
        <p:txBody>
          <a:bodyPr wrap="none" rtlCol="0">
            <a:spAutoFit/>
          </a:bodyPr>
          <a:lstStyle/>
          <a:p>
            <a:r>
              <a:rPr kumimoji="1" lang="en-US" altLang="zh-CN" sz="4800" b="1" dirty="0">
                <a:solidFill>
                  <a:schemeClr val="bg1"/>
                </a:solidFill>
                <a:latin typeface="微软雅黑" panose="020B0503020204020204" pitchFamily="34" charset="-122"/>
                <a:ea typeface="微软雅黑" panose="020B0503020204020204" pitchFamily="34" charset="-122"/>
              </a:rPr>
              <a:t>Memory </a:t>
            </a:r>
            <a:r>
              <a:rPr kumimoji="1" lang="zh-CN" altLang="en-US" sz="4800" b="1" dirty="0">
                <a:solidFill>
                  <a:schemeClr val="bg1"/>
                </a:solidFill>
                <a:latin typeface="微软雅黑" panose="020B0503020204020204" pitchFamily="34" charset="-122"/>
                <a:ea typeface="微软雅黑" panose="020B0503020204020204" pitchFamily="34" charset="-122"/>
              </a:rPr>
              <a:t>学习总结</a:t>
            </a:r>
          </a:p>
        </p:txBody>
      </p:sp>
      <p:sp>
        <p:nvSpPr>
          <p:cNvPr id="3" name="文本框 2">
            <a:extLst>
              <a:ext uri="{FF2B5EF4-FFF2-40B4-BE49-F238E27FC236}">
                <a16:creationId xmlns:a16="http://schemas.microsoft.com/office/drawing/2014/main" id="{991D7E6D-2F99-451B-8871-7821FAF2FA8B}"/>
              </a:ext>
            </a:extLst>
          </p:cNvPr>
          <p:cNvSpPr txBox="1"/>
          <p:nvPr/>
        </p:nvSpPr>
        <p:spPr>
          <a:xfrm>
            <a:off x="1165408" y="3447976"/>
            <a:ext cx="4371710"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SMMU</a:t>
            </a:r>
            <a:r>
              <a:rPr lang="zh-CN" altLang="en-US" sz="2400" b="1" dirty="0">
                <a:solidFill>
                  <a:schemeClr val="bg1"/>
                </a:solidFill>
                <a:latin typeface="微软雅黑" panose="020B0503020204020204" pitchFamily="34" charset="-122"/>
                <a:ea typeface="微软雅黑" panose="020B0503020204020204" pitchFamily="34" charset="-122"/>
              </a:rPr>
              <a:t>小组，柯维 </a:t>
            </a:r>
            <a:r>
              <a:rPr lang="en-US" altLang="zh-CN" sz="2400" b="1" dirty="0">
                <a:solidFill>
                  <a:schemeClr val="bg1"/>
                </a:solidFill>
                <a:latin typeface="微软雅黑" panose="020B0503020204020204" pitchFamily="34" charset="-122"/>
                <a:ea typeface="微软雅黑" panose="020B0503020204020204" pitchFamily="34" charset="-122"/>
              </a:rPr>
              <a:t>2022.6.27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55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10</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C408C7DD-C9AA-9002-634D-329DA4779146}"/>
              </a:ext>
            </a:extLst>
          </p:cNvPr>
          <p:cNvPicPr>
            <a:picLocks noChangeAspect="1"/>
          </p:cNvPicPr>
          <p:nvPr/>
        </p:nvPicPr>
        <p:blipFill>
          <a:blip r:embed="rId2"/>
          <a:stretch>
            <a:fillRect/>
          </a:stretch>
        </p:blipFill>
        <p:spPr>
          <a:xfrm>
            <a:off x="544585" y="1611456"/>
            <a:ext cx="5654530" cy="4016088"/>
          </a:xfrm>
          <a:prstGeom prst="rect">
            <a:avLst/>
          </a:prstGeom>
        </p:spPr>
      </p:pic>
      <p:sp>
        <p:nvSpPr>
          <p:cNvPr id="9" name="文本框 8">
            <a:extLst>
              <a:ext uri="{FF2B5EF4-FFF2-40B4-BE49-F238E27FC236}">
                <a16:creationId xmlns:a16="http://schemas.microsoft.com/office/drawing/2014/main" id="{593034BC-D60B-30C7-46D2-881CD425F769}"/>
              </a:ext>
            </a:extLst>
          </p:cNvPr>
          <p:cNvSpPr txBox="1"/>
          <p:nvPr/>
        </p:nvSpPr>
        <p:spPr>
          <a:xfrm>
            <a:off x="6335063" y="1534931"/>
            <a:ext cx="5654530" cy="1754326"/>
          </a:xfrm>
          <a:prstGeom prst="rect">
            <a:avLst/>
          </a:prstGeom>
          <a:noFill/>
        </p:spPr>
        <p:txBody>
          <a:bodyPr wrap="square">
            <a:spAutoFit/>
          </a:bodyPr>
          <a:lstStyle/>
          <a:p>
            <a:pPr marL="0" marR="0">
              <a:spcBef>
                <a:spcPts val="0"/>
              </a:spcBef>
              <a:spcAft>
                <a:spcPts val="0"/>
              </a:spcAft>
            </a:pPr>
            <a:r>
              <a:rPr lang="zh-CN" altLang="zh-CN" sz="1800" dirty="0">
                <a:effectLst/>
                <a:ea typeface="Microsoft YaHei" panose="020B0503020204020204" pitchFamily="34" charset="-122"/>
              </a:rPr>
              <a:t>由于页表存放在主存中，因此程序每次访存至少需要两次：一次获得物理地址，第二次访存获得数据。</a:t>
            </a:r>
          </a:p>
          <a:p>
            <a:pPr marL="0" marR="0">
              <a:spcBef>
                <a:spcPts val="0"/>
              </a:spcBef>
              <a:spcAft>
                <a:spcPts val="0"/>
              </a:spcAft>
            </a:pPr>
            <a:r>
              <a:rPr lang="zh-CN" altLang="zh-CN" sz="1800" dirty="0">
                <a:effectLst/>
                <a:ea typeface="Microsoft YaHei" panose="020B0503020204020204" pitchFamily="34" charset="-122"/>
              </a:rPr>
              <a:t> </a:t>
            </a:r>
          </a:p>
          <a:p>
            <a:pPr marL="0" marR="0">
              <a:spcBef>
                <a:spcPts val="0"/>
              </a:spcBef>
              <a:spcAft>
                <a:spcPts val="0"/>
              </a:spcAft>
            </a:pPr>
            <a:r>
              <a:rPr lang="zh-CN" altLang="zh-CN" sz="1800" dirty="0">
                <a:effectLst/>
                <a:ea typeface="Microsoft YaHei" panose="020B0503020204020204" pitchFamily="34" charset="-122"/>
              </a:rPr>
              <a:t>快表（Translation</a:t>
            </a:r>
            <a:r>
              <a:rPr lang="en-US" altLang="zh-CN" sz="1800" dirty="0">
                <a:effectLst/>
                <a:ea typeface="Microsoft YaHei" panose="020B0503020204020204" pitchFamily="34" charset="-122"/>
              </a:rPr>
              <a:t>-</a:t>
            </a:r>
            <a:r>
              <a:rPr lang="zh-CN" altLang="zh-CN" sz="1800" dirty="0">
                <a:effectLst/>
                <a:ea typeface="Microsoft YaHei" panose="020B0503020204020204" pitchFamily="34" charset="-122"/>
              </a:rPr>
              <a:t>Lookaside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Buffer，TLB），用来记录最近使用地址的映射信息的cache，以避免每次都要访问页表。</a:t>
            </a:r>
          </a:p>
        </p:txBody>
      </p:sp>
      <p:sp>
        <p:nvSpPr>
          <p:cNvPr id="11" name="文本框 10">
            <a:extLst>
              <a:ext uri="{FF2B5EF4-FFF2-40B4-BE49-F238E27FC236}">
                <a16:creationId xmlns:a16="http://schemas.microsoft.com/office/drawing/2014/main" id="{1540569E-1B1F-FC2C-5F99-4DFE8E313581}"/>
              </a:ext>
            </a:extLst>
          </p:cNvPr>
          <p:cNvSpPr txBox="1"/>
          <p:nvPr/>
        </p:nvSpPr>
        <p:spPr>
          <a:xfrm>
            <a:off x="6199115" y="3745879"/>
            <a:ext cx="5654530" cy="923330"/>
          </a:xfrm>
          <a:prstGeom prst="rect">
            <a:avLst/>
          </a:prstGeom>
          <a:noFill/>
        </p:spPr>
        <p:txBody>
          <a:bodyPr wrap="square">
            <a:spAutoFit/>
          </a:bodyPr>
          <a:lstStyle/>
          <a:p>
            <a:r>
              <a:rPr lang="zh-CN" altLang="zh-CN" sz="1800" dirty="0">
                <a:effectLst/>
                <a:ea typeface="Microsoft YaHei" panose="020B0503020204020204" pitchFamily="34" charset="-122"/>
              </a:rPr>
              <a:t>TLB的每个标记项中存放虚拟页号的一部分，每个数据项中存放一个物理页号。</a:t>
            </a:r>
            <a:r>
              <a:rPr lang="zh-CN" altLang="zh-CN" sz="1800" b="1" dirty="0">
                <a:effectLst/>
                <a:ea typeface="Microsoft YaHei" panose="020B0503020204020204" pitchFamily="34" charset="-122"/>
              </a:rPr>
              <a:t>TLB从最后一级页表中加载物理地址和保护标签</a:t>
            </a:r>
            <a:endParaRPr lang="zh-CN" altLang="en-US" b="1" dirty="0"/>
          </a:p>
        </p:txBody>
      </p:sp>
    </p:spTree>
    <p:extLst>
      <p:ext uri="{BB962C8B-B14F-4D97-AF65-F5344CB8AC3E}">
        <p14:creationId xmlns:p14="http://schemas.microsoft.com/office/powerpoint/2010/main" val="1983328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11</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D9B60DB7-E301-B49C-C2AE-4A8F9DA91D67}"/>
              </a:ext>
            </a:extLst>
          </p:cNvPr>
          <p:cNvPicPr>
            <a:picLocks noChangeAspect="1"/>
          </p:cNvPicPr>
          <p:nvPr/>
        </p:nvPicPr>
        <p:blipFill>
          <a:blip r:embed="rId2"/>
          <a:stretch>
            <a:fillRect/>
          </a:stretch>
        </p:blipFill>
        <p:spPr>
          <a:xfrm>
            <a:off x="5036574" y="525528"/>
            <a:ext cx="5662151" cy="5806943"/>
          </a:xfrm>
          <a:prstGeom prst="rect">
            <a:avLst/>
          </a:prstGeom>
        </p:spPr>
      </p:pic>
      <p:sp>
        <p:nvSpPr>
          <p:cNvPr id="10" name="文本框 9">
            <a:extLst>
              <a:ext uri="{FF2B5EF4-FFF2-40B4-BE49-F238E27FC236}">
                <a16:creationId xmlns:a16="http://schemas.microsoft.com/office/drawing/2014/main" id="{0BF3750D-7B0B-1D41-B8ED-533B0678A62B}"/>
              </a:ext>
            </a:extLst>
          </p:cNvPr>
          <p:cNvSpPr txBox="1"/>
          <p:nvPr/>
        </p:nvSpPr>
        <p:spPr>
          <a:xfrm>
            <a:off x="421481" y="2327613"/>
            <a:ext cx="4683919" cy="2585323"/>
          </a:xfrm>
          <a:prstGeom prst="rect">
            <a:avLst/>
          </a:prstGeom>
          <a:noFill/>
        </p:spPr>
        <p:txBody>
          <a:bodyPr wrap="square">
            <a:spAutoFit/>
          </a:bodyPr>
          <a:lstStyle/>
          <a:p>
            <a:pPr marL="0" marR="0">
              <a:spcBef>
                <a:spcPts val="0"/>
              </a:spcBef>
              <a:spcAft>
                <a:spcPts val="0"/>
              </a:spcAft>
            </a:pPr>
            <a:r>
              <a:rPr lang="zh-CN" altLang="zh-CN" sz="1800" dirty="0">
                <a:effectLst/>
                <a:ea typeface="Microsoft YaHei" panose="020B0503020204020204" pitchFamily="34" charset="-122"/>
              </a:rPr>
              <a:t>虚拟存储器和cache系统一起构成一个层次结构。因此，若数据不在主存中，那么也不可能在cache中。</a:t>
            </a:r>
          </a:p>
          <a:p>
            <a:pPr marL="0" marR="0">
              <a:spcBef>
                <a:spcPts val="0"/>
              </a:spcBef>
              <a:spcAft>
                <a:spcPts val="0"/>
              </a:spcAft>
            </a:pPr>
            <a:r>
              <a:rPr lang="zh-CN" altLang="zh-CN" sz="1800" dirty="0">
                <a:effectLst/>
                <a:ea typeface="Microsoft YaHei" panose="020B0503020204020204" pitchFamily="34" charset="-122"/>
              </a:rPr>
              <a:t> </a:t>
            </a:r>
          </a:p>
          <a:p>
            <a:pPr marL="0" marR="0">
              <a:spcBef>
                <a:spcPts val="0"/>
              </a:spcBef>
              <a:spcAft>
                <a:spcPts val="0"/>
              </a:spcAft>
            </a:pPr>
            <a:r>
              <a:rPr lang="zh-CN" altLang="zh-CN" sz="1800" dirty="0">
                <a:effectLst/>
                <a:ea typeface="Microsoft YaHei" panose="020B0503020204020204" pitchFamily="34" charset="-122"/>
              </a:rPr>
              <a:t>在最好的情况下，虚拟地址由TLB进行转换，并被送到cache，找到相应的数据，取回并送人处理器。</a:t>
            </a:r>
          </a:p>
          <a:p>
            <a:pPr marL="0" marR="0">
              <a:spcBef>
                <a:spcPts val="0"/>
              </a:spcBef>
              <a:spcAft>
                <a:spcPts val="0"/>
              </a:spcAft>
            </a:pPr>
            <a:r>
              <a:rPr lang="zh-CN" altLang="zh-CN" sz="1800" dirty="0">
                <a:effectLst/>
                <a:ea typeface="Microsoft YaHei" panose="020B0503020204020204" pitchFamily="34" charset="-122"/>
              </a:rPr>
              <a:t>在最坏的情况下，访问在存储器层次结构中TLB、页表和cache三个部分都产生缺失。</a:t>
            </a:r>
          </a:p>
        </p:txBody>
      </p:sp>
    </p:spTree>
    <p:extLst>
      <p:ext uri="{BB962C8B-B14F-4D97-AF65-F5344CB8AC3E}">
        <p14:creationId xmlns:p14="http://schemas.microsoft.com/office/powerpoint/2010/main" val="358133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AF9749C3-C0B8-B32C-0818-4813DEC79FF8}"/>
              </a:ext>
            </a:extLst>
          </p:cNvPr>
          <p:cNvSpPr>
            <a:spLocks noGrp="1"/>
          </p:cNvSpPr>
          <p:nvPr>
            <p:ph type="body" sz="half" idx="2"/>
          </p:nvPr>
        </p:nvSpPr>
        <p:spPr>
          <a:xfrm>
            <a:off x="6962775" y="1573934"/>
            <a:ext cx="4756943" cy="4199010"/>
          </a:xfrm>
        </p:spPr>
        <p:txBody>
          <a:bodyPr/>
          <a:lstStyle/>
          <a:p>
            <a:r>
              <a:rPr lang="en-US" altLang="zh-CN" sz="1800" dirty="0">
                <a:ea typeface="Microsoft YaHei" panose="020B0503020204020204" pitchFamily="34" charset="-122"/>
              </a:rPr>
              <a:t>1</a:t>
            </a:r>
            <a:r>
              <a:rPr lang="zh-CN" altLang="en-US" sz="1800" dirty="0">
                <a:ea typeface="Microsoft YaHei" panose="020B0503020204020204" pitchFamily="34" charset="-122"/>
              </a:rPr>
              <a:t>、缓存一致性包括多个高速缓存和内存的一致性，也包括</a:t>
            </a:r>
            <a:r>
              <a:rPr lang="en-US" altLang="zh-CN" sz="1800" dirty="0">
                <a:ea typeface="Microsoft YaHei" panose="020B0503020204020204" pitchFamily="34" charset="-122"/>
              </a:rPr>
              <a:t>I/O</a:t>
            </a:r>
            <a:r>
              <a:rPr lang="zh-CN" altLang="en-US" sz="1800" dirty="0">
                <a:ea typeface="Microsoft YaHei" panose="020B0503020204020204" pitchFamily="34" charset="-122"/>
              </a:rPr>
              <a:t>和</a:t>
            </a:r>
            <a:r>
              <a:rPr lang="en-US" altLang="zh-CN" sz="1800" dirty="0">
                <a:ea typeface="Microsoft YaHei" panose="020B0503020204020204" pitchFamily="34" charset="-122"/>
              </a:rPr>
              <a:t>cache</a:t>
            </a:r>
            <a:r>
              <a:rPr lang="zh-CN" altLang="en-US" sz="1800" dirty="0">
                <a:ea typeface="Microsoft YaHei" panose="020B0503020204020204" pitchFamily="34" charset="-122"/>
              </a:rPr>
              <a:t>的一致性问题。</a:t>
            </a:r>
            <a:endParaRPr lang="en-US" altLang="zh-CN" sz="1800" dirty="0">
              <a:ea typeface="Microsoft YaHei" panose="020B0503020204020204" pitchFamily="34" charset="-122"/>
            </a:endParaRPr>
          </a:p>
          <a:p>
            <a:r>
              <a:rPr lang="en-US" altLang="zh-CN" sz="1800" dirty="0">
                <a:ea typeface="Microsoft YaHei" panose="020B0503020204020204" pitchFamily="34" charset="-122"/>
              </a:rPr>
              <a:t>2</a:t>
            </a:r>
            <a:r>
              <a:rPr lang="zh-CN" altLang="en-US" sz="1800" dirty="0">
                <a:ea typeface="Microsoft YaHei" panose="020B0503020204020204" pitchFamily="34" charset="-122"/>
              </a:rPr>
              <a:t>、解决高速缓存一致性的方法主要是总线监听协议，例如</a:t>
            </a:r>
            <a:r>
              <a:rPr lang="en-US" altLang="zh-CN" sz="1800" dirty="0">
                <a:ea typeface="Microsoft YaHei" panose="020B0503020204020204" pitchFamily="34" charset="-122"/>
              </a:rPr>
              <a:t>MESI</a:t>
            </a:r>
            <a:r>
              <a:rPr lang="zh-CN" altLang="en-US" sz="1800" dirty="0">
                <a:ea typeface="Microsoft YaHei" panose="020B0503020204020204" pitchFamily="34" charset="-122"/>
              </a:rPr>
              <a:t>协议。</a:t>
            </a:r>
            <a:endParaRPr lang="en-US" altLang="zh-CN" sz="1800" dirty="0">
              <a:ea typeface="Microsoft YaHei" panose="020B0503020204020204" pitchFamily="34" charset="-122"/>
            </a:endParaRPr>
          </a:p>
          <a:p>
            <a:r>
              <a:rPr lang="en-US" altLang="zh-CN" sz="1800" dirty="0">
                <a:ea typeface="Microsoft YaHei" panose="020B0503020204020204" pitchFamily="34" charset="-122"/>
              </a:rPr>
              <a:t>3</a:t>
            </a:r>
            <a:r>
              <a:rPr lang="zh-CN" altLang="en-US" sz="1800" dirty="0">
                <a:ea typeface="Microsoft YaHei" panose="020B0503020204020204" pitchFamily="34" charset="-122"/>
              </a:rPr>
              <a:t>、高速缓存行中有两个标志位，脏（</a:t>
            </a:r>
            <a:r>
              <a:rPr lang="en-US" altLang="zh-CN" sz="1800" dirty="0">
                <a:ea typeface="Microsoft YaHei" panose="020B0503020204020204" pitchFamily="34" charset="-122"/>
              </a:rPr>
              <a:t>dirty</a:t>
            </a:r>
            <a:r>
              <a:rPr lang="zh-CN" altLang="en-US" sz="1800" dirty="0">
                <a:ea typeface="Microsoft YaHei" panose="020B0503020204020204" pitchFamily="34" charset="-122"/>
              </a:rPr>
              <a:t>）和有效（</a:t>
            </a:r>
            <a:r>
              <a:rPr lang="en-US" altLang="zh-CN" sz="1800" dirty="0">
                <a:ea typeface="Microsoft YaHei" panose="020B0503020204020204" pitchFamily="34" charset="-122"/>
              </a:rPr>
              <a:t>valid)</a:t>
            </a:r>
            <a:r>
              <a:rPr lang="zh-CN" altLang="en-US" sz="1800" dirty="0">
                <a:ea typeface="Microsoft YaHei" panose="020B0503020204020204" pitchFamily="34" charset="-122"/>
              </a:rPr>
              <a:t>，描述了高速缓存和内存之间数据的关系。</a:t>
            </a:r>
            <a:endParaRPr lang="en-US" altLang="zh-CN" sz="1800" dirty="0">
              <a:ea typeface="Microsoft YaHei" panose="020B0503020204020204" pitchFamily="34" charset="-122"/>
            </a:endParaRPr>
          </a:p>
          <a:p>
            <a:r>
              <a:rPr lang="en-US" altLang="zh-CN" sz="1800" dirty="0">
                <a:ea typeface="Microsoft YaHei" panose="020B0503020204020204" pitchFamily="34" charset="-122"/>
              </a:rPr>
              <a:t>4</a:t>
            </a:r>
            <a:r>
              <a:rPr lang="zh-CN" altLang="en-US" sz="1800" dirty="0">
                <a:ea typeface="Microsoft YaHei" panose="020B0503020204020204" pitchFamily="34" charset="-122"/>
              </a:rPr>
              <a:t>、一个</a:t>
            </a:r>
            <a:r>
              <a:rPr lang="en-US" altLang="zh-CN" sz="1800" dirty="0">
                <a:ea typeface="Microsoft YaHei" panose="020B0503020204020204" pitchFamily="34" charset="-122"/>
              </a:rPr>
              <a:t>CPU cluster</a:t>
            </a:r>
            <a:r>
              <a:rPr lang="zh-CN" altLang="en-US" sz="1800" dirty="0">
                <a:ea typeface="Microsoft YaHei" panose="020B0503020204020204" pitchFamily="34" charset="-122"/>
              </a:rPr>
              <a:t>内通过</a:t>
            </a:r>
            <a:r>
              <a:rPr lang="en-US" altLang="zh-CN" sz="1800" dirty="0">
                <a:ea typeface="Microsoft YaHei" panose="020B0503020204020204" pitchFamily="34" charset="-122"/>
              </a:rPr>
              <a:t>MESI</a:t>
            </a:r>
            <a:r>
              <a:rPr lang="zh-CN" altLang="en-US" sz="1800" dirty="0">
                <a:ea typeface="Microsoft YaHei" panose="020B0503020204020204" pitchFamily="34" charset="-122"/>
              </a:rPr>
              <a:t>协议来维护</a:t>
            </a:r>
            <a:r>
              <a:rPr lang="en-US" altLang="zh-CN" sz="1800" dirty="0">
                <a:ea typeface="Microsoft YaHei" panose="020B0503020204020204" pitchFamily="34" charset="-122"/>
              </a:rPr>
              <a:t>L1Cache</a:t>
            </a:r>
            <a:r>
              <a:rPr lang="zh-CN" altLang="en-US" sz="1800" dirty="0">
                <a:ea typeface="Microsoft YaHei" panose="020B0503020204020204" pitchFamily="34" charset="-122"/>
              </a:rPr>
              <a:t>的一致性，也就是</a:t>
            </a:r>
            <a:r>
              <a:rPr lang="en-US" altLang="zh-CN" sz="1800" dirty="0">
                <a:ea typeface="Microsoft YaHei" panose="020B0503020204020204" pitchFamily="34" charset="-122"/>
              </a:rPr>
              <a:t>Snoop Control Unit</a:t>
            </a:r>
            <a:r>
              <a:rPr lang="zh-CN" altLang="en-US" sz="1800" dirty="0">
                <a:ea typeface="Microsoft YaHei" panose="020B0503020204020204" pitchFamily="34" charset="-122"/>
              </a:rPr>
              <a:t>，</a:t>
            </a:r>
            <a:r>
              <a:rPr lang="en-US" altLang="zh-CN" sz="1800" dirty="0">
                <a:ea typeface="Microsoft YaHei" panose="020B0503020204020204" pitchFamily="34" charset="-122"/>
              </a:rPr>
              <a:t>SCU</a:t>
            </a:r>
            <a:r>
              <a:rPr lang="zh-CN" altLang="en-US" sz="1800" dirty="0">
                <a:ea typeface="Microsoft YaHei" panose="020B0503020204020204" pitchFamily="34" charset="-122"/>
              </a:rPr>
              <a:t>。</a:t>
            </a:r>
            <a:r>
              <a:rPr lang="en-US" altLang="zh-CN" sz="1800" dirty="0">
                <a:ea typeface="Microsoft YaHei" panose="020B0503020204020204" pitchFamily="34" charset="-122"/>
              </a:rPr>
              <a:t>Cluster</a:t>
            </a:r>
            <a:r>
              <a:rPr lang="zh-CN" altLang="en-US" sz="1800" dirty="0">
                <a:ea typeface="Microsoft YaHei" panose="020B0503020204020204" pitchFamily="34" charset="-122"/>
              </a:rPr>
              <a:t>之间通过</a:t>
            </a:r>
            <a:r>
              <a:rPr lang="en-US" altLang="zh-CN" sz="1800" dirty="0">
                <a:ea typeface="Microsoft YaHei" panose="020B0503020204020204" pitchFamily="34" charset="-122"/>
              </a:rPr>
              <a:t>ACE</a:t>
            </a:r>
            <a:r>
              <a:rPr lang="zh-CN" altLang="en-US" sz="1800" dirty="0">
                <a:ea typeface="Microsoft YaHei" panose="020B0503020204020204" pitchFamily="34" charset="-122"/>
              </a:rPr>
              <a:t>接口来维护一致性，</a:t>
            </a:r>
            <a:r>
              <a:rPr lang="en-US" altLang="zh-CN" sz="1800" dirty="0">
                <a:ea typeface="Microsoft YaHei" panose="020B0503020204020204" pitchFamily="34" charset="-122"/>
              </a:rPr>
              <a:t>DMA</a:t>
            </a:r>
            <a:r>
              <a:rPr lang="zh-CN" altLang="en-US" sz="1800" dirty="0">
                <a:ea typeface="Microsoft YaHei" panose="020B0503020204020204" pitchFamily="34" charset="-122"/>
              </a:rPr>
              <a:t>中没有</a:t>
            </a:r>
            <a:r>
              <a:rPr lang="en-US" altLang="zh-CN" sz="1800" dirty="0">
                <a:ea typeface="Microsoft YaHei" panose="020B0503020204020204" pitchFamily="34" charset="-122"/>
              </a:rPr>
              <a:t>Cache</a:t>
            </a:r>
            <a:r>
              <a:rPr lang="zh-CN" altLang="en-US" sz="1800" dirty="0">
                <a:ea typeface="Microsoft YaHei" panose="020B0503020204020204" pitchFamily="34" charset="-122"/>
              </a:rPr>
              <a:t>，通过</a:t>
            </a:r>
            <a:r>
              <a:rPr lang="en-US" altLang="zh-CN" sz="1800" dirty="0">
                <a:ea typeface="Microsoft YaHei" panose="020B0503020204020204" pitchFamily="34" charset="-122"/>
              </a:rPr>
              <a:t>ACE Lite</a:t>
            </a:r>
            <a:r>
              <a:rPr lang="zh-CN" altLang="en-US" sz="1800" dirty="0">
                <a:ea typeface="Microsoft YaHei" panose="020B0503020204020204" pitchFamily="34" charset="-122"/>
              </a:rPr>
              <a:t>总线来维护一致性。</a:t>
            </a:r>
            <a:r>
              <a:rPr lang="en-US" altLang="zh-CN" sz="1800" dirty="0">
                <a:ea typeface="Microsoft YaHei" panose="020B0503020204020204" pitchFamily="34" charset="-122"/>
              </a:rPr>
              <a:t>ACE</a:t>
            </a:r>
            <a:r>
              <a:rPr lang="zh-CN" altLang="en-US" sz="1800" dirty="0">
                <a:ea typeface="Microsoft YaHei" panose="020B0503020204020204" pitchFamily="34" charset="-122"/>
              </a:rPr>
              <a:t>是</a:t>
            </a:r>
            <a:r>
              <a:rPr lang="en-US" altLang="zh-CN" sz="1800" dirty="0">
                <a:ea typeface="Microsoft YaHei" panose="020B0503020204020204" pitchFamily="34" charset="-122"/>
              </a:rPr>
              <a:t>AXI Coherent Extension</a:t>
            </a:r>
            <a:r>
              <a:rPr lang="zh-CN" altLang="en-US" sz="1800" dirty="0">
                <a:ea typeface="Microsoft YaHei" panose="020B0503020204020204" pitchFamily="34" charset="-122"/>
              </a:rPr>
              <a:t>的简称。</a:t>
            </a:r>
            <a:r>
              <a:rPr lang="en-US" altLang="zh-CN" sz="1800" dirty="0">
                <a:ea typeface="Microsoft YaHei" panose="020B0503020204020204" pitchFamily="34" charset="-122"/>
              </a:rPr>
              <a:t>NOC</a:t>
            </a:r>
            <a:r>
              <a:rPr lang="zh-CN" altLang="en-US" sz="1800" dirty="0">
                <a:ea typeface="Microsoft YaHei" panose="020B0503020204020204" pitchFamily="34" charset="-122"/>
              </a:rPr>
              <a:t>互联架构中通过</a:t>
            </a:r>
            <a:r>
              <a:rPr lang="en-US" altLang="zh-CN" sz="1800" dirty="0">
                <a:ea typeface="Microsoft YaHei" panose="020B0503020204020204" pitchFamily="34" charset="-122"/>
              </a:rPr>
              <a:t>CHI</a:t>
            </a:r>
            <a:r>
              <a:rPr lang="zh-CN" altLang="en-US" sz="1800" dirty="0">
                <a:ea typeface="Microsoft YaHei" panose="020B0503020204020204" pitchFamily="34" charset="-122"/>
              </a:rPr>
              <a:t>协议维护一致性，这个更复杂。</a:t>
            </a:r>
            <a:endParaRPr lang="en-US" altLang="zh-CN" sz="1800" dirty="0">
              <a:ea typeface="Microsoft YaHei" panose="020B0503020204020204" pitchFamily="34" charset="-122"/>
            </a:endParaRPr>
          </a:p>
        </p:txBody>
      </p:sp>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12</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zh-CN" altLang="en-US" sz="3200" b="1" dirty="0">
                <a:solidFill>
                  <a:schemeClr val="accent1">
                    <a:lumMod val="75000"/>
                  </a:schemeClr>
                </a:solidFill>
                <a:latin typeface="Microsoft YaHei" charset="-122"/>
                <a:ea typeface="Microsoft YaHei" charset="-122"/>
                <a:cs typeface="Microsoft YaHei" charset="-122"/>
              </a:rPr>
              <a:t>存储一致性简介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7" name="图片 6">
            <a:extLst>
              <a:ext uri="{FF2B5EF4-FFF2-40B4-BE49-F238E27FC236}">
                <a16:creationId xmlns:a16="http://schemas.microsoft.com/office/drawing/2014/main" id="{A8678F0D-A0CD-EECE-56AC-BFA4278C7110}"/>
              </a:ext>
            </a:extLst>
          </p:cNvPr>
          <p:cNvPicPr>
            <a:picLocks noChangeAspect="1"/>
          </p:cNvPicPr>
          <p:nvPr/>
        </p:nvPicPr>
        <p:blipFill>
          <a:blip r:embed="rId2"/>
          <a:stretch>
            <a:fillRect/>
          </a:stretch>
        </p:blipFill>
        <p:spPr>
          <a:xfrm>
            <a:off x="258763" y="1794996"/>
            <a:ext cx="6477561" cy="3558848"/>
          </a:xfrm>
          <a:prstGeom prst="rect">
            <a:avLst/>
          </a:prstGeom>
        </p:spPr>
      </p:pic>
    </p:spTree>
    <p:extLst>
      <p:ext uri="{BB962C8B-B14F-4D97-AF65-F5344CB8AC3E}">
        <p14:creationId xmlns:p14="http://schemas.microsoft.com/office/powerpoint/2010/main" val="17916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13</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zh-CN" altLang="en-US" sz="3200" b="1" dirty="0">
                <a:solidFill>
                  <a:schemeClr val="accent1">
                    <a:lumMod val="75000"/>
                  </a:schemeClr>
                </a:solidFill>
                <a:latin typeface="Microsoft YaHei" charset="-122"/>
                <a:ea typeface="Microsoft YaHei" charset="-122"/>
                <a:cs typeface="Microsoft YaHei" charset="-122"/>
              </a:rPr>
              <a:t>存储一致性简介</a:t>
            </a:r>
            <a:endParaRPr kumimoji="1" lang="zh-CN" altLang="en-US" sz="3200" b="1" dirty="0">
              <a:solidFill>
                <a:schemeClr val="tx2"/>
              </a:solidFill>
              <a:latin typeface="Microsoft YaHei" charset="-122"/>
              <a:ea typeface="Microsoft YaHei" charset="-122"/>
              <a:cs typeface="Microsoft YaHei" charset="-122"/>
            </a:endParaRPr>
          </a:p>
        </p:txBody>
      </p:sp>
      <p:graphicFrame>
        <p:nvGraphicFramePr>
          <p:cNvPr id="3" name="表格 3">
            <a:extLst>
              <a:ext uri="{FF2B5EF4-FFF2-40B4-BE49-F238E27FC236}">
                <a16:creationId xmlns:a16="http://schemas.microsoft.com/office/drawing/2014/main" id="{9697404E-ED11-3B4A-6022-AF42062E5A09}"/>
              </a:ext>
            </a:extLst>
          </p:cNvPr>
          <p:cNvGraphicFramePr>
            <a:graphicFrameLocks noGrp="1"/>
          </p:cNvGraphicFramePr>
          <p:nvPr>
            <p:extLst>
              <p:ext uri="{D42A27DB-BD31-4B8C-83A1-F6EECF244321}">
                <p14:modId xmlns:p14="http://schemas.microsoft.com/office/powerpoint/2010/main" val="1464305649"/>
              </p:ext>
            </p:extLst>
          </p:nvPr>
        </p:nvGraphicFramePr>
        <p:xfrm>
          <a:off x="1098551" y="1562388"/>
          <a:ext cx="10179049" cy="2931160"/>
        </p:xfrm>
        <a:graphic>
          <a:graphicData uri="http://schemas.openxmlformats.org/drawingml/2006/table">
            <a:tbl>
              <a:tblPr firstRow="1" bandRow="1">
                <a:tableStyleId>{5C22544A-7EE6-4342-B048-85BDC9FD1C3A}</a:tableStyleId>
              </a:tblPr>
              <a:tblGrid>
                <a:gridCol w="866808">
                  <a:extLst>
                    <a:ext uri="{9D8B030D-6E8A-4147-A177-3AD203B41FA5}">
                      <a16:colId xmlns:a16="http://schemas.microsoft.com/office/drawing/2014/main" val="4131669177"/>
                    </a:ext>
                  </a:extLst>
                </a:gridCol>
                <a:gridCol w="1073116">
                  <a:extLst>
                    <a:ext uri="{9D8B030D-6E8A-4147-A177-3AD203B41FA5}">
                      <a16:colId xmlns:a16="http://schemas.microsoft.com/office/drawing/2014/main" val="2678237069"/>
                    </a:ext>
                  </a:extLst>
                </a:gridCol>
                <a:gridCol w="8239125">
                  <a:extLst>
                    <a:ext uri="{9D8B030D-6E8A-4147-A177-3AD203B41FA5}">
                      <a16:colId xmlns:a16="http://schemas.microsoft.com/office/drawing/2014/main" val="2558904683"/>
                    </a:ext>
                  </a:extLst>
                </a:gridCol>
              </a:tblGrid>
              <a:tr h="370840">
                <a:tc>
                  <a:txBody>
                    <a:bodyPr/>
                    <a:lstStyle/>
                    <a:p>
                      <a:r>
                        <a:rPr lang="zh-CN" altLang="en-US" dirty="0"/>
                        <a:t>序号</a:t>
                      </a:r>
                    </a:p>
                  </a:txBody>
                  <a:tcPr/>
                </a:tc>
                <a:tc>
                  <a:txBody>
                    <a:bodyPr/>
                    <a:lstStyle/>
                    <a:p>
                      <a:r>
                        <a:rPr lang="zh-CN" altLang="en-US" dirty="0"/>
                        <a:t>状态</a:t>
                      </a:r>
                    </a:p>
                  </a:txBody>
                  <a:tcPr/>
                </a:tc>
                <a:tc>
                  <a:txBody>
                    <a:bodyPr/>
                    <a:lstStyle/>
                    <a:p>
                      <a:r>
                        <a:rPr lang="zh-CN" altLang="en-US" dirty="0"/>
                        <a:t>说明</a:t>
                      </a:r>
                    </a:p>
                  </a:txBody>
                  <a:tcPr/>
                </a:tc>
                <a:extLst>
                  <a:ext uri="{0D108BD9-81ED-4DB2-BD59-A6C34878D82A}">
                    <a16:rowId xmlns:a16="http://schemas.microsoft.com/office/drawing/2014/main" val="4147076414"/>
                  </a:ext>
                </a:extLst>
              </a:tr>
              <a:tr h="370840">
                <a:tc>
                  <a:txBody>
                    <a:bodyPr/>
                    <a:lstStyle/>
                    <a:p>
                      <a:r>
                        <a:rPr lang="en-US" altLang="zh-CN" dirty="0"/>
                        <a:t>1</a:t>
                      </a:r>
                      <a:endParaRPr lang="zh-CN" altLang="en-US" dirty="0"/>
                    </a:p>
                  </a:txBody>
                  <a:tcPr/>
                </a:tc>
                <a:tc>
                  <a:txBody>
                    <a:bodyPr/>
                    <a:lstStyle/>
                    <a:p>
                      <a:r>
                        <a:rPr lang="en-US" altLang="zh-CN" dirty="0"/>
                        <a:t>M</a:t>
                      </a:r>
                    </a:p>
                    <a:p>
                      <a:r>
                        <a:rPr lang="en-US" altLang="zh-CN" dirty="0"/>
                        <a:t>Modified</a:t>
                      </a:r>
                      <a:endParaRPr lang="zh-CN" altLang="en-US" dirty="0"/>
                    </a:p>
                  </a:txBody>
                  <a:tcPr/>
                </a:tc>
                <a:tc>
                  <a:txBody>
                    <a:bodyPr/>
                    <a:lstStyle/>
                    <a:p>
                      <a:r>
                        <a:rPr lang="zh-CN" altLang="en-US" dirty="0"/>
                        <a:t>这行数据有效，数据已被修改，和内存中的数据不一致，数据只存在于该高速缓存中</a:t>
                      </a:r>
                    </a:p>
                  </a:txBody>
                  <a:tcPr/>
                </a:tc>
                <a:extLst>
                  <a:ext uri="{0D108BD9-81ED-4DB2-BD59-A6C34878D82A}">
                    <a16:rowId xmlns:a16="http://schemas.microsoft.com/office/drawing/2014/main" val="1531849815"/>
                  </a:ext>
                </a:extLst>
              </a:tr>
              <a:tr h="370840">
                <a:tc>
                  <a:txBody>
                    <a:bodyPr/>
                    <a:lstStyle/>
                    <a:p>
                      <a:r>
                        <a:rPr lang="en-US" altLang="zh-CN" dirty="0"/>
                        <a:t>2</a:t>
                      </a:r>
                      <a:endParaRPr lang="zh-CN" altLang="en-US" dirty="0"/>
                    </a:p>
                  </a:txBody>
                  <a:tcPr/>
                </a:tc>
                <a:tc>
                  <a:txBody>
                    <a:bodyPr/>
                    <a:lstStyle/>
                    <a:p>
                      <a:r>
                        <a:rPr lang="en-US" altLang="zh-CN" dirty="0"/>
                        <a:t>E</a:t>
                      </a:r>
                    </a:p>
                    <a:p>
                      <a:r>
                        <a:rPr lang="en-US" altLang="zh-CN" dirty="0"/>
                        <a:t>Exclusive</a:t>
                      </a:r>
                    </a:p>
                  </a:txBody>
                  <a:tcPr/>
                </a:tc>
                <a:tc>
                  <a:txBody>
                    <a:bodyPr/>
                    <a:lstStyle/>
                    <a:p>
                      <a:r>
                        <a:rPr lang="zh-CN" altLang="en-US" dirty="0"/>
                        <a:t>这行数据有效，数据和内存中的数据一致，数据只存在于该高速缓存中</a:t>
                      </a:r>
                    </a:p>
                  </a:txBody>
                  <a:tcPr/>
                </a:tc>
                <a:extLst>
                  <a:ext uri="{0D108BD9-81ED-4DB2-BD59-A6C34878D82A}">
                    <a16:rowId xmlns:a16="http://schemas.microsoft.com/office/drawing/2014/main" val="2025614781"/>
                  </a:ext>
                </a:extLst>
              </a:tr>
              <a:tr h="370840">
                <a:tc>
                  <a:txBody>
                    <a:bodyPr/>
                    <a:lstStyle/>
                    <a:p>
                      <a:r>
                        <a:rPr lang="en-US" altLang="zh-CN" dirty="0"/>
                        <a:t>3</a:t>
                      </a:r>
                      <a:endParaRPr lang="zh-CN" altLang="en-US" dirty="0"/>
                    </a:p>
                  </a:txBody>
                  <a:tcPr/>
                </a:tc>
                <a:tc>
                  <a:txBody>
                    <a:bodyPr/>
                    <a:lstStyle/>
                    <a:p>
                      <a:r>
                        <a:rPr lang="en-US" altLang="zh-CN" dirty="0"/>
                        <a:t>S</a:t>
                      </a:r>
                    </a:p>
                    <a:p>
                      <a:r>
                        <a:rPr lang="en-US" altLang="zh-CN" dirty="0"/>
                        <a:t>Shared</a:t>
                      </a:r>
                      <a:endParaRPr lang="zh-CN" altLang="en-US" dirty="0"/>
                    </a:p>
                  </a:txBody>
                  <a:tcPr/>
                </a:tc>
                <a:tc>
                  <a:txBody>
                    <a:bodyPr/>
                    <a:lstStyle/>
                    <a:p>
                      <a:r>
                        <a:rPr lang="zh-CN" altLang="en-US" dirty="0"/>
                        <a:t>这行数据有效，数据和内存中的数据一致，多个高速缓存行有这行数据的副本</a:t>
                      </a:r>
                    </a:p>
                  </a:txBody>
                  <a:tcPr/>
                </a:tc>
                <a:extLst>
                  <a:ext uri="{0D108BD9-81ED-4DB2-BD59-A6C34878D82A}">
                    <a16:rowId xmlns:a16="http://schemas.microsoft.com/office/drawing/2014/main" val="2045913148"/>
                  </a:ext>
                </a:extLst>
              </a:tr>
              <a:tr h="370840">
                <a:tc>
                  <a:txBody>
                    <a:bodyPr/>
                    <a:lstStyle/>
                    <a:p>
                      <a:r>
                        <a:rPr lang="en-US" altLang="zh-CN" dirty="0"/>
                        <a:t>4</a:t>
                      </a:r>
                      <a:endParaRPr lang="zh-CN" altLang="en-US" dirty="0"/>
                    </a:p>
                  </a:txBody>
                  <a:tcPr/>
                </a:tc>
                <a:tc>
                  <a:txBody>
                    <a:bodyPr/>
                    <a:lstStyle/>
                    <a:p>
                      <a:r>
                        <a:rPr lang="en-US" altLang="zh-CN" dirty="0"/>
                        <a:t>I</a:t>
                      </a:r>
                    </a:p>
                    <a:p>
                      <a:r>
                        <a:rPr lang="en-US" altLang="zh-CN" dirty="0"/>
                        <a:t>Invalid</a:t>
                      </a:r>
                      <a:endParaRPr lang="zh-CN" altLang="en-US" dirty="0"/>
                    </a:p>
                  </a:txBody>
                  <a:tcPr/>
                </a:tc>
                <a:tc>
                  <a:txBody>
                    <a:bodyPr/>
                    <a:lstStyle/>
                    <a:p>
                      <a:r>
                        <a:rPr lang="zh-CN" altLang="en-US" dirty="0"/>
                        <a:t>这行数据无效</a:t>
                      </a:r>
                    </a:p>
                  </a:txBody>
                  <a:tcPr/>
                </a:tc>
                <a:extLst>
                  <a:ext uri="{0D108BD9-81ED-4DB2-BD59-A6C34878D82A}">
                    <a16:rowId xmlns:a16="http://schemas.microsoft.com/office/drawing/2014/main" val="873910142"/>
                  </a:ext>
                </a:extLst>
              </a:tr>
            </a:tbl>
          </a:graphicData>
        </a:graphic>
      </p:graphicFrame>
      <p:sp>
        <p:nvSpPr>
          <p:cNvPr id="8" name="文本框 7">
            <a:extLst>
              <a:ext uri="{FF2B5EF4-FFF2-40B4-BE49-F238E27FC236}">
                <a16:creationId xmlns:a16="http://schemas.microsoft.com/office/drawing/2014/main" id="{6C6E2460-890F-E9FD-519F-64A65798644A}"/>
              </a:ext>
            </a:extLst>
          </p:cNvPr>
          <p:cNvSpPr txBox="1"/>
          <p:nvPr/>
        </p:nvSpPr>
        <p:spPr>
          <a:xfrm>
            <a:off x="1362075" y="1193056"/>
            <a:ext cx="2876108" cy="369332"/>
          </a:xfrm>
          <a:prstGeom prst="rect">
            <a:avLst/>
          </a:prstGeom>
          <a:noFill/>
        </p:spPr>
        <p:txBody>
          <a:bodyPr wrap="none" rtlCol="0">
            <a:spAutoFit/>
          </a:bodyPr>
          <a:lstStyle/>
          <a:p>
            <a:r>
              <a:rPr lang="en-US" altLang="zh-CN" dirty="0"/>
              <a:t>MESI</a:t>
            </a:r>
            <a:r>
              <a:rPr lang="zh-CN" altLang="en-US" dirty="0"/>
              <a:t>协议中</a:t>
            </a:r>
            <a:r>
              <a:rPr lang="en-US" altLang="zh-CN" dirty="0"/>
              <a:t>4</a:t>
            </a:r>
            <a:r>
              <a:rPr lang="zh-CN" altLang="en-US" dirty="0"/>
              <a:t>个状态的说明</a:t>
            </a:r>
          </a:p>
        </p:txBody>
      </p:sp>
      <p:sp>
        <p:nvSpPr>
          <p:cNvPr id="11" name="文本框 10">
            <a:extLst>
              <a:ext uri="{FF2B5EF4-FFF2-40B4-BE49-F238E27FC236}">
                <a16:creationId xmlns:a16="http://schemas.microsoft.com/office/drawing/2014/main" id="{2C450060-0676-2370-4E14-680FAA87837A}"/>
              </a:ext>
            </a:extLst>
          </p:cNvPr>
          <p:cNvSpPr txBox="1"/>
          <p:nvPr/>
        </p:nvSpPr>
        <p:spPr>
          <a:xfrm>
            <a:off x="1009649" y="4493548"/>
            <a:ext cx="10677525" cy="1754326"/>
          </a:xfrm>
          <a:prstGeom prst="rect">
            <a:avLst/>
          </a:prstGeom>
          <a:noFill/>
        </p:spPr>
        <p:txBody>
          <a:bodyPr wrap="square" rtlCol="0">
            <a:spAutoFit/>
          </a:bodyPr>
          <a:lstStyle/>
          <a:p>
            <a:r>
              <a:rPr lang="en-US" altLang="zh-CN" dirty="0">
                <a:ea typeface="Microsoft YaHei" panose="020B0503020204020204" pitchFamily="34" charset="-122"/>
              </a:rPr>
              <a:t>1</a:t>
            </a:r>
            <a:r>
              <a:rPr lang="zh-CN" altLang="en-US" dirty="0">
                <a:ea typeface="Microsoft YaHei" panose="020B0503020204020204" pitchFamily="34" charset="-122"/>
              </a:rPr>
              <a:t>、修改和独占状态的高速缓存行中，数据都是独有的，不同点在于修改状态的数据是脏的和内存不一致</a:t>
            </a:r>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、独占状态的数据是干净的，和内存一致</a:t>
            </a:r>
            <a:endParaRPr lang="en-US" altLang="zh-CN" dirty="0">
              <a:ea typeface="Microsoft YaHei" panose="020B0503020204020204" pitchFamily="34" charset="-122"/>
            </a:endParaRPr>
          </a:p>
          <a:p>
            <a:r>
              <a:rPr lang="en-US" altLang="zh-CN" dirty="0">
                <a:ea typeface="Microsoft YaHei" panose="020B0503020204020204" pitchFamily="34" charset="-122"/>
              </a:rPr>
              <a:t>3</a:t>
            </a:r>
            <a:r>
              <a:rPr lang="zh-CN" altLang="en-US" dirty="0">
                <a:ea typeface="Microsoft YaHei" panose="020B0503020204020204" pitchFamily="34" charset="-122"/>
              </a:rPr>
              <a:t>、修改状态的</a:t>
            </a:r>
            <a:r>
              <a:rPr lang="en-US" altLang="zh-CN" dirty="0">
                <a:ea typeface="Microsoft YaHei" panose="020B0503020204020204" pitchFamily="34" charset="-122"/>
              </a:rPr>
              <a:t>Cache</a:t>
            </a:r>
            <a:r>
              <a:rPr lang="zh-CN" altLang="en-US" dirty="0">
                <a:ea typeface="Microsoft YaHei" panose="020B0503020204020204" pitchFamily="34" charset="-122"/>
              </a:rPr>
              <a:t>行会在某个时刻，把该高速缓存行写回内存中</a:t>
            </a:r>
            <a:endParaRPr lang="en-US" altLang="zh-CN" dirty="0">
              <a:ea typeface="Microsoft YaHei" panose="020B0503020204020204" pitchFamily="34" charset="-122"/>
            </a:endParaRPr>
          </a:p>
          <a:p>
            <a:r>
              <a:rPr lang="en-US" altLang="zh-CN" dirty="0">
                <a:ea typeface="Microsoft YaHei" panose="020B0503020204020204" pitchFamily="34" charset="-122"/>
              </a:rPr>
              <a:t>4</a:t>
            </a:r>
            <a:r>
              <a:rPr lang="zh-CN" altLang="en-US" dirty="0">
                <a:ea typeface="Microsoft YaHei" panose="020B0503020204020204" pitchFamily="34" charset="-122"/>
              </a:rPr>
              <a:t>、共享状态的高速缓存行中，数据和其他高速缓存共享，只有干净的数据才能被多个高速缓存共享</a:t>
            </a:r>
            <a:endParaRPr lang="en-US" altLang="zh-CN" dirty="0">
              <a:ea typeface="Microsoft YaHei" panose="020B0503020204020204" pitchFamily="34" charset="-122"/>
            </a:endParaRPr>
          </a:p>
          <a:p>
            <a:r>
              <a:rPr lang="en-US" altLang="zh-CN" dirty="0">
                <a:ea typeface="Microsoft YaHei" panose="020B0503020204020204" pitchFamily="34" charset="-122"/>
              </a:rPr>
              <a:t>5</a:t>
            </a:r>
            <a:r>
              <a:rPr lang="zh-CN" altLang="en-US" dirty="0">
                <a:ea typeface="Microsoft YaHei" panose="020B0503020204020204" pitchFamily="34" charset="-122"/>
              </a:rPr>
              <a:t>、无效状态表示这个高速缓存行无效。</a:t>
            </a:r>
            <a:endParaRPr lang="en-US" altLang="zh-CN" dirty="0">
              <a:ea typeface="Microsoft YaHei" panose="020B0503020204020204" pitchFamily="34" charset="-122"/>
            </a:endParaRPr>
          </a:p>
          <a:p>
            <a:endParaRPr lang="en-US" altLang="zh-CN" dirty="0">
              <a:ea typeface="Microsoft YaHei" panose="020B0503020204020204" pitchFamily="34" charset="-122"/>
            </a:endParaRPr>
          </a:p>
        </p:txBody>
      </p:sp>
    </p:spTree>
    <p:extLst>
      <p:ext uri="{BB962C8B-B14F-4D97-AF65-F5344CB8AC3E}">
        <p14:creationId xmlns:p14="http://schemas.microsoft.com/office/powerpoint/2010/main" val="395383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14</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zh-CN" altLang="en-US" sz="3200" b="1" dirty="0">
                <a:solidFill>
                  <a:schemeClr val="accent1">
                    <a:lumMod val="75000"/>
                  </a:schemeClr>
                </a:solidFill>
                <a:latin typeface="Microsoft YaHei" charset="-122"/>
                <a:ea typeface="Microsoft YaHei" charset="-122"/>
                <a:cs typeface="Microsoft YaHei" charset="-122"/>
              </a:rPr>
              <a:t>存储一致性简介</a:t>
            </a:r>
            <a:endParaRPr kumimoji="1" lang="zh-CN" altLang="en-US" sz="3200" b="1" dirty="0">
              <a:solidFill>
                <a:schemeClr val="tx2"/>
              </a:solidFill>
              <a:latin typeface="Microsoft YaHei" charset="-122"/>
              <a:ea typeface="Microsoft YaHei" charset="-122"/>
              <a:cs typeface="Microsoft YaHei" charset="-122"/>
            </a:endParaRPr>
          </a:p>
        </p:txBody>
      </p:sp>
      <p:sp>
        <p:nvSpPr>
          <p:cNvPr id="4" name="文本框 3">
            <a:extLst>
              <a:ext uri="{FF2B5EF4-FFF2-40B4-BE49-F238E27FC236}">
                <a16:creationId xmlns:a16="http://schemas.microsoft.com/office/drawing/2014/main" id="{59BEE65C-E220-F7FB-8339-E9A13C53B858}"/>
              </a:ext>
            </a:extLst>
          </p:cNvPr>
          <p:cNvSpPr txBox="1"/>
          <p:nvPr/>
        </p:nvSpPr>
        <p:spPr>
          <a:xfrm>
            <a:off x="428625" y="1533525"/>
            <a:ext cx="9334500" cy="646331"/>
          </a:xfrm>
          <a:prstGeom prst="rect">
            <a:avLst/>
          </a:prstGeom>
          <a:noFill/>
        </p:spPr>
        <p:txBody>
          <a:bodyPr wrap="square" rtlCol="0">
            <a:spAutoFit/>
          </a:bodyPr>
          <a:lstStyle/>
          <a:p>
            <a:r>
              <a:rPr lang="zh-CN" altLang="en-US" dirty="0">
                <a:ea typeface="Microsoft YaHei" panose="020B0503020204020204" pitchFamily="34" charset="-122"/>
              </a:rPr>
              <a:t>在</a:t>
            </a:r>
            <a:r>
              <a:rPr lang="en-US" altLang="zh-CN" dirty="0">
                <a:ea typeface="Microsoft YaHei" panose="020B0503020204020204" pitchFamily="34" charset="-122"/>
              </a:rPr>
              <a:t>MESI</a:t>
            </a:r>
            <a:r>
              <a:rPr lang="zh-CN" altLang="en-US" dirty="0">
                <a:ea typeface="Microsoft YaHei" panose="020B0503020204020204" pitchFamily="34" charset="-122"/>
              </a:rPr>
              <a:t>协议中，每个高速缓存行可以使用脏，有效以及共享三位的组合来表示修改、独占、共享和无效这个四个状态：</a:t>
            </a:r>
          </a:p>
        </p:txBody>
      </p:sp>
      <p:graphicFrame>
        <p:nvGraphicFramePr>
          <p:cNvPr id="6" name="表格 6">
            <a:extLst>
              <a:ext uri="{FF2B5EF4-FFF2-40B4-BE49-F238E27FC236}">
                <a16:creationId xmlns:a16="http://schemas.microsoft.com/office/drawing/2014/main" id="{52EFE5B9-C140-13CE-20A6-DAA7F73A4ED7}"/>
              </a:ext>
            </a:extLst>
          </p:cNvPr>
          <p:cNvGraphicFramePr>
            <a:graphicFrameLocks noGrp="1"/>
          </p:cNvGraphicFramePr>
          <p:nvPr>
            <p:extLst>
              <p:ext uri="{D42A27DB-BD31-4B8C-83A1-F6EECF244321}">
                <p14:modId xmlns:p14="http://schemas.microsoft.com/office/powerpoint/2010/main" val="3794821939"/>
              </p:ext>
            </p:extLst>
          </p:nvPr>
        </p:nvGraphicFramePr>
        <p:xfrm>
          <a:off x="860425" y="2501900"/>
          <a:ext cx="6159500" cy="1854200"/>
        </p:xfrm>
        <a:graphic>
          <a:graphicData uri="http://schemas.openxmlformats.org/drawingml/2006/table">
            <a:tbl>
              <a:tblPr firstRow="1" bandRow="1">
                <a:tableStyleId>{5C22544A-7EE6-4342-B048-85BDC9FD1C3A}</a:tableStyleId>
              </a:tblPr>
              <a:tblGrid>
                <a:gridCol w="673100">
                  <a:extLst>
                    <a:ext uri="{9D8B030D-6E8A-4147-A177-3AD203B41FA5}">
                      <a16:colId xmlns:a16="http://schemas.microsoft.com/office/drawing/2014/main" val="2352935255"/>
                    </a:ext>
                  </a:extLst>
                </a:gridCol>
                <a:gridCol w="1019175">
                  <a:extLst>
                    <a:ext uri="{9D8B030D-6E8A-4147-A177-3AD203B41FA5}">
                      <a16:colId xmlns:a16="http://schemas.microsoft.com/office/drawing/2014/main" val="1611224654"/>
                    </a:ext>
                  </a:extLst>
                </a:gridCol>
                <a:gridCol w="1181100">
                  <a:extLst>
                    <a:ext uri="{9D8B030D-6E8A-4147-A177-3AD203B41FA5}">
                      <a16:colId xmlns:a16="http://schemas.microsoft.com/office/drawing/2014/main" val="977948660"/>
                    </a:ext>
                  </a:extLst>
                </a:gridCol>
                <a:gridCol w="1219200">
                  <a:extLst>
                    <a:ext uri="{9D8B030D-6E8A-4147-A177-3AD203B41FA5}">
                      <a16:colId xmlns:a16="http://schemas.microsoft.com/office/drawing/2014/main" val="1632673358"/>
                    </a:ext>
                  </a:extLst>
                </a:gridCol>
                <a:gridCol w="2066925">
                  <a:extLst>
                    <a:ext uri="{9D8B030D-6E8A-4147-A177-3AD203B41FA5}">
                      <a16:colId xmlns:a16="http://schemas.microsoft.com/office/drawing/2014/main" val="3423817564"/>
                    </a:ext>
                  </a:extLst>
                </a:gridCol>
              </a:tblGrid>
              <a:tr h="370840">
                <a:tc>
                  <a:txBody>
                    <a:bodyPr/>
                    <a:lstStyle/>
                    <a:p>
                      <a:r>
                        <a:rPr lang="zh-CN" altLang="en-US" dirty="0"/>
                        <a:t>序号</a:t>
                      </a:r>
                    </a:p>
                  </a:txBody>
                  <a:tcPr/>
                </a:tc>
                <a:tc>
                  <a:txBody>
                    <a:bodyPr/>
                    <a:lstStyle/>
                    <a:p>
                      <a:r>
                        <a:rPr lang="zh-CN" altLang="en-US" dirty="0"/>
                        <a:t>状态</a:t>
                      </a:r>
                    </a:p>
                  </a:txBody>
                  <a:tcPr/>
                </a:tc>
                <a:tc>
                  <a:txBody>
                    <a:bodyPr/>
                    <a:lstStyle/>
                    <a:p>
                      <a:r>
                        <a:rPr lang="zh-CN" altLang="en-US" dirty="0"/>
                        <a:t>有效位</a:t>
                      </a:r>
                    </a:p>
                  </a:txBody>
                  <a:tcPr/>
                </a:tc>
                <a:tc>
                  <a:txBody>
                    <a:bodyPr/>
                    <a:lstStyle/>
                    <a:p>
                      <a:r>
                        <a:rPr lang="zh-CN" altLang="en-US" dirty="0"/>
                        <a:t>脏位</a:t>
                      </a:r>
                    </a:p>
                  </a:txBody>
                  <a:tcPr/>
                </a:tc>
                <a:tc>
                  <a:txBody>
                    <a:bodyPr/>
                    <a:lstStyle/>
                    <a:p>
                      <a:r>
                        <a:rPr lang="zh-CN" altLang="en-US" dirty="0"/>
                        <a:t>共享位</a:t>
                      </a:r>
                    </a:p>
                  </a:txBody>
                  <a:tcPr/>
                </a:tc>
                <a:extLst>
                  <a:ext uri="{0D108BD9-81ED-4DB2-BD59-A6C34878D82A}">
                    <a16:rowId xmlns:a16="http://schemas.microsoft.com/office/drawing/2014/main" val="1132022105"/>
                  </a:ext>
                </a:extLst>
              </a:tr>
              <a:tr h="370840">
                <a:tc>
                  <a:txBody>
                    <a:bodyPr/>
                    <a:lstStyle/>
                    <a:p>
                      <a:r>
                        <a:rPr lang="en-US" altLang="zh-CN" dirty="0"/>
                        <a:t>1</a:t>
                      </a:r>
                      <a:endParaRPr lang="zh-CN" altLang="en-US" dirty="0"/>
                    </a:p>
                  </a:txBody>
                  <a:tcPr/>
                </a:tc>
                <a:tc>
                  <a:txBody>
                    <a:bodyPr/>
                    <a:lstStyle/>
                    <a:p>
                      <a:r>
                        <a:rPr lang="zh-CN" altLang="en-US" dirty="0"/>
                        <a:t>修改</a:t>
                      </a:r>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579074246"/>
                  </a:ext>
                </a:extLst>
              </a:tr>
              <a:tr h="370840">
                <a:tc>
                  <a:txBody>
                    <a:bodyPr/>
                    <a:lstStyle/>
                    <a:p>
                      <a:r>
                        <a:rPr lang="en-US" altLang="zh-CN" dirty="0"/>
                        <a:t>2</a:t>
                      </a:r>
                      <a:endParaRPr lang="zh-CN" altLang="en-US" dirty="0"/>
                    </a:p>
                  </a:txBody>
                  <a:tcPr/>
                </a:tc>
                <a:tc>
                  <a:txBody>
                    <a:bodyPr/>
                    <a:lstStyle/>
                    <a:p>
                      <a:r>
                        <a:rPr lang="zh-CN" altLang="en-US" dirty="0"/>
                        <a:t>独占</a:t>
                      </a:r>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921651271"/>
                  </a:ext>
                </a:extLst>
              </a:tr>
              <a:tr h="370840">
                <a:tc>
                  <a:txBody>
                    <a:bodyPr/>
                    <a:lstStyle/>
                    <a:p>
                      <a:r>
                        <a:rPr lang="en-US" altLang="zh-CN" dirty="0"/>
                        <a:t>3</a:t>
                      </a:r>
                      <a:endParaRPr lang="zh-CN" altLang="en-US" dirty="0"/>
                    </a:p>
                  </a:txBody>
                  <a:tcPr/>
                </a:tc>
                <a:tc>
                  <a:txBody>
                    <a:bodyPr/>
                    <a:lstStyle/>
                    <a:p>
                      <a:r>
                        <a:rPr lang="zh-CN" altLang="en-US" dirty="0"/>
                        <a:t>共享</a:t>
                      </a:r>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729263600"/>
                  </a:ext>
                </a:extLst>
              </a:tr>
              <a:tr h="370840">
                <a:tc>
                  <a:txBody>
                    <a:bodyPr/>
                    <a:lstStyle/>
                    <a:p>
                      <a:r>
                        <a:rPr lang="en-US" altLang="zh-CN" dirty="0"/>
                        <a:t>4</a:t>
                      </a:r>
                      <a:endParaRPr lang="zh-CN" altLang="en-US" dirty="0"/>
                    </a:p>
                  </a:txBody>
                  <a:tcPr/>
                </a:tc>
                <a:tc>
                  <a:txBody>
                    <a:bodyPr/>
                    <a:lstStyle/>
                    <a:p>
                      <a:r>
                        <a:rPr lang="zh-CN" altLang="en-US" dirty="0"/>
                        <a:t>无效</a:t>
                      </a: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234257766"/>
                  </a:ext>
                </a:extLst>
              </a:tr>
            </a:tbl>
          </a:graphicData>
        </a:graphic>
      </p:graphicFrame>
    </p:spTree>
    <p:extLst>
      <p:ext uri="{BB962C8B-B14F-4D97-AF65-F5344CB8AC3E}">
        <p14:creationId xmlns:p14="http://schemas.microsoft.com/office/powerpoint/2010/main" val="213684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15</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zh-CN" altLang="en-US" sz="3200" b="1" dirty="0">
                <a:solidFill>
                  <a:schemeClr val="accent1">
                    <a:lumMod val="75000"/>
                  </a:schemeClr>
                </a:solidFill>
                <a:latin typeface="Microsoft YaHei" charset="-122"/>
                <a:ea typeface="Microsoft YaHei" charset="-122"/>
                <a:cs typeface="Microsoft YaHei" charset="-122"/>
              </a:rPr>
              <a:t>存储一致性简介</a:t>
            </a:r>
            <a:endParaRPr kumimoji="1" lang="zh-CN" altLang="en-US" sz="3200" b="1" dirty="0">
              <a:solidFill>
                <a:schemeClr val="tx2"/>
              </a:solidFill>
              <a:latin typeface="Microsoft YaHei" charset="-122"/>
              <a:ea typeface="Microsoft YaHei" charset="-122"/>
              <a:cs typeface="Microsoft YaHei" charset="-122"/>
            </a:endParaRPr>
          </a:p>
        </p:txBody>
      </p:sp>
      <p:sp>
        <p:nvSpPr>
          <p:cNvPr id="4" name="文本框 3">
            <a:extLst>
              <a:ext uri="{FF2B5EF4-FFF2-40B4-BE49-F238E27FC236}">
                <a16:creationId xmlns:a16="http://schemas.microsoft.com/office/drawing/2014/main" id="{59BEE65C-E220-F7FB-8339-E9A13C53B858}"/>
              </a:ext>
            </a:extLst>
          </p:cNvPr>
          <p:cNvSpPr txBox="1"/>
          <p:nvPr/>
        </p:nvSpPr>
        <p:spPr>
          <a:xfrm>
            <a:off x="428625" y="1533525"/>
            <a:ext cx="9334500" cy="369332"/>
          </a:xfrm>
          <a:prstGeom prst="rect">
            <a:avLst/>
          </a:prstGeom>
          <a:noFill/>
        </p:spPr>
        <p:txBody>
          <a:bodyPr wrap="square" rtlCol="0">
            <a:spAutoFit/>
          </a:bodyPr>
          <a:lstStyle/>
          <a:p>
            <a:r>
              <a:rPr lang="zh-CN" altLang="en-US" dirty="0">
                <a:ea typeface="Microsoft YaHei" panose="020B0503020204020204" pitchFamily="34" charset="-122"/>
              </a:rPr>
              <a:t>在</a:t>
            </a:r>
            <a:r>
              <a:rPr lang="en-US" altLang="zh-CN" dirty="0">
                <a:ea typeface="Microsoft YaHei" panose="020B0503020204020204" pitchFamily="34" charset="-122"/>
              </a:rPr>
              <a:t>MESI</a:t>
            </a:r>
            <a:r>
              <a:rPr lang="zh-CN" altLang="en-US" dirty="0">
                <a:ea typeface="Microsoft YaHei" panose="020B0503020204020204" pitchFamily="34" charset="-122"/>
              </a:rPr>
              <a:t>协议中的本地读写与总线操作：</a:t>
            </a:r>
          </a:p>
        </p:txBody>
      </p:sp>
      <p:graphicFrame>
        <p:nvGraphicFramePr>
          <p:cNvPr id="3" name="表格 6">
            <a:extLst>
              <a:ext uri="{FF2B5EF4-FFF2-40B4-BE49-F238E27FC236}">
                <a16:creationId xmlns:a16="http://schemas.microsoft.com/office/drawing/2014/main" id="{01918A19-1A68-5A15-0258-AE9593837D3D}"/>
              </a:ext>
            </a:extLst>
          </p:cNvPr>
          <p:cNvGraphicFramePr>
            <a:graphicFrameLocks noGrp="1"/>
          </p:cNvGraphicFramePr>
          <p:nvPr>
            <p:extLst>
              <p:ext uri="{D42A27DB-BD31-4B8C-83A1-F6EECF244321}">
                <p14:modId xmlns:p14="http://schemas.microsoft.com/office/powerpoint/2010/main" val="2233733852"/>
              </p:ext>
            </p:extLst>
          </p:nvPr>
        </p:nvGraphicFramePr>
        <p:xfrm>
          <a:off x="631825" y="1988424"/>
          <a:ext cx="11112500" cy="404368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798966165"/>
                    </a:ext>
                  </a:extLst>
                </a:gridCol>
                <a:gridCol w="8191500">
                  <a:extLst>
                    <a:ext uri="{9D8B030D-6E8A-4147-A177-3AD203B41FA5}">
                      <a16:colId xmlns:a16="http://schemas.microsoft.com/office/drawing/2014/main" val="9370982"/>
                    </a:ext>
                  </a:extLst>
                </a:gridCol>
              </a:tblGrid>
              <a:tr h="370840">
                <a:tc>
                  <a:txBody>
                    <a:bodyPr/>
                    <a:lstStyle/>
                    <a:p>
                      <a:r>
                        <a:rPr lang="zh-CN" altLang="en-US" dirty="0"/>
                        <a:t>操作类型</a:t>
                      </a:r>
                    </a:p>
                  </a:txBody>
                  <a:tcPr/>
                </a:tc>
                <a:tc>
                  <a:txBody>
                    <a:bodyPr/>
                    <a:lstStyle/>
                    <a:p>
                      <a:r>
                        <a:rPr lang="zh-CN" altLang="en-US" dirty="0"/>
                        <a:t>描述</a:t>
                      </a:r>
                    </a:p>
                  </a:txBody>
                  <a:tcPr/>
                </a:tc>
                <a:extLst>
                  <a:ext uri="{0D108BD9-81ED-4DB2-BD59-A6C34878D82A}">
                    <a16:rowId xmlns:a16="http://schemas.microsoft.com/office/drawing/2014/main" val="4156408227"/>
                  </a:ext>
                </a:extLst>
              </a:tr>
              <a:tr h="370840">
                <a:tc>
                  <a:txBody>
                    <a:bodyPr/>
                    <a:lstStyle/>
                    <a:p>
                      <a:r>
                        <a:rPr lang="zh-CN" altLang="en-US" dirty="0"/>
                        <a:t>本地读（</a:t>
                      </a:r>
                      <a:r>
                        <a:rPr lang="en-US" altLang="zh-CN" dirty="0"/>
                        <a:t>Local Read/</a:t>
                      </a:r>
                      <a:r>
                        <a:rPr lang="en-US" altLang="zh-CN" dirty="0" err="1"/>
                        <a:t>PrRd</a:t>
                      </a:r>
                      <a:r>
                        <a:rPr lang="zh-CN" altLang="en-US" dirty="0"/>
                        <a:t>）</a:t>
                      </a:r>
                    </a:p>
                  </a:txBody>
                  <a:tcPr/>
                </a:tc>
                <a:tc>
                  <a:txBody>
                    <a:bodyPr/>
                    <a:lstStyle/>
                    <a:p>
                      <a:r>
                        <a:rPr lang="zh-CN" altLang="en-US" dirty="0"/>
                        <a:t>本地</a:t>
                      </a:r>
                      <a:r>
                        <a:rPr lang="en-US" altLang="zh-CN" dirty="0"/>
                        <a:t>CPU</a:t>
                      </a:r>
                      <a:r>
                        <a:rPr lang="zh-CN" altLang="en-US" dirty="0"/>
                        <a:t>读取缓存行数据</a:t>
                      </a:r>
                    </a:p>
                  </a:txBody>
                  <a:tcPr/>
                </a:tc>
                <a:extLst>
                  <a:ext uri="{0D108BD9-81ED-4DB2-BD59-A6C34878D82A}">
                    <a16:rowId xmlns:a16="http://schemas.microsoft.com/office/drawing/2014/main" val="3331040370"/>
                  </a:ext>
                </a:extLst>
              </a:tr>
              <a:tr h="370840">
                <a:tc>
                  <a:txBody>
                    <a:bodyPr/>
                    <a:lstStyle/>
                    <a:p>
                      <a:r>
                        <a:rPr lang="zh-CN" altLang="en-US" dirty="0"/>
                        <a:t>本地写（</a:t>
                      </a:r>
                      <a:r>
                        <a:rPr lang="en-US" altLang="zh-CN" dirty="0"/>
                        <a:t>Local Write/</a:t>
                      </a:r>
                      <a:r>
                        <a:rPr lang="en-US" altLang="zh-CN" dirty="0" err="1"/>
                        <a:t>PrWr</a:t>
                      </a:r>
                      <a:r>
                        <a:rPr lang="zh-CN" altLang="en-US" dirty="0"/>
                        <a:t>）</a:t>
                      </a:r>
                    </a:p>
                  </a:txBody>
                  <a:tcPr/>
                </a:tc>
                <a:tc>
                  <a:txBody>
                    <a:bodyPr/>
                    <a:lstStyle/>
                    <a:p>
                      <a:r>
                        <a:rPr lang="zh-CN" altLang="en-US" dirty="0"/>
                        <a:t>本地</a:t>
                      </a:r>
                      <a:r>
                        <a:rPr lang="en-US" altLang="zh-CN" dirty="0"/>
                        <a:t>CPU</a:t>
                      </a:r>
                      <a:r>
                        <a:rPr lang="zh-CN" altLang="en-US" dirty="0"/>
                        <a:t>更新缓存行数据</a:t>
                      </a:r>
                    </a:p>
                  </a:txBody>
                  <a:tcPr/>
                </a:tc>
                <a:extLst>
                  <a:ext uri="{0D108BD9-81ED-4DB2-BD59-A6C34878D82A}">
                    <a16:rowId xmlns:a16="http://schemas.microsoft.com/office/drawing/2014/main" val="1514322241"/>
                  </a:ext>
                </a:extLst>
              </a:tr>
              <a:tr h="370840">
                <a:tc>
                  <a:txBody>
                    <a:bodyPr/>
                    <a:lstStyle/>
                    <a:p>
                      <a:r>
                        <a:rPr lang="zh-CN" altLang="en-US" dirty="0"/>
                        <a:t>总线读（</a:t>
                      </a:r>
                      <a:r>
                        <a:rPr lang="en-US" altLang="zh-CN" dirty="0"/>
                        <a:t>Bus Read/</a:t>
                      </a:r>
                      <a:r>
                        <a:rPr lang="en-US" altLang="zh-CN" dirty="0" err="1"/>
                        <a:t>BusRd</a:t>
                      </a:r>
                      <a:r>
                        <a:rPr lang="zh-CN" altLang="en-US" dirty="0"/>
                        <a:t>）</a:t>
                      </a:r>
                    </a:p>
                  </a:txBody>
                  <a:tcPr/>
                </a:tc>
                <a:tc>
                  <a:txBody>
                    <a:bodyPr/>
                    <a:lstStyle/>
                    <a:p>
                      <a:r>
                        <a:rPr lang="zh-CN" altLang="en-US" dirty="0"/>
                        <a:t>总线监听到一个来自其他</a:t>
                      </a:r>
                      <a:r>
                        <a:rPr lang="en-US" altLang="zh-CN" dirty="0"/>
                        <a:t>CPU</a:t>
                      </a:r>
                      <a:r>
                        <a:rPr lang="zh-CN" altLang="en-US" dirty="0"/>
                        <a:t>的读缓存请求。收到信号的</a:t>
                      </a:r>
                      <a:r>
                        <a:rPr lang="en-US" altLang="zh-CN" dirty="0"/>
                        <a:t>CPU</a:t>
                      </a:r>
                      <a:r>
                        <a:rPr lang="zh-CN" altLang="en-US" dirty="0"/>
                        <a:t>先检查自己的高速缓存中是否缓存了该数据，然后广播应答信号</a:t>
                      </a:r>
                    </a:p>
                  </a:txBody>
                  <a:tcPr/>
                </a:tc>
                <a:extLst>
                  <a:ext uri="{0D108BD9-81ED-4DB2-BD59-A6C34878D82A}">
                    <a16:rowId xmlns:a16="http://schemas.microsoft.com/office/drawing/2014/main" val="3736808480"/>
                  </a:ext>
                </a:extLst>
              </a:tr>
              <a:tr h="370840">
                <a:tc>
                  <a:txBody>
                    <a:bodyPr/>
                    <a:lstStyle/>
                    <a:p>
                      <a:r>
                        <a:rPr lang="zh-CN" altLang="en-US" dirty="0"/>
                        <a:t>总线写（</a:t>
                      </a:r>
                      <a:r>
                        <a:rPr lang="en-US" altLang="zh-CN" dirty="0"/>
                        <a:t>Bus Write/</a:t>
                      </a:r>
                      <a:r>
                        <a:rPr lang="en-US" altLang="zh-CN" dirty="0" err="1"/>
                        <a:t>BusRdX</a:t>
                      </a:r>
                      <a:r>
                        <a:rPr lang="zh-CN" altLang="en-US" dirty="0"/>
                        <a:t>）</a:t>
                      </a:r>
                    </a:p>
                  </a:txBody>
                  <a:tcPr/>
                </a:tc>
                <a:tc>
                  <a:txBody>
                    <a:bodyPr/>
                    <a:lstStyle/>
                    <a:p>
                      <a:r>
                        <a:rPr lang="zh-CN" altLang="en-US" dirty="0"/>
                        <a:t>总线监听到一个来自其他</a:t>
                      </a:r>
                      <a:r>
                        <a:rPr lang="en-US" altLang="zh-CN" dirty="0"/>
                        <a:t>CPU</a:t>
                      </a:r>
                      <a:r>
                        <a:rPr lang="zh-CN" altLang="en-US" dirty="0"/>
                        <a:t>的写缓存请求。收到信号的</a:t>
                      </a:r>
                      <a:r>
                        <a:rPr lang="en-US" altLang="zh-CN" dirty="0"/>
                        <a:t>CPU</a:t>
                      </a:r>
                      <a:r>
                        <a:rPr lang="zh-CN" altLang="en-US" dirty="0"/>
                        <a:t>先检查自己的高速缓存中是否缓存了该数据，然后广播应答信号</a:t>
                      </a:r>
                    </a:p>
                  </a:txBody>
                  <a:tcPr/>
                </a:tc>
                <a:extLst>
                  <a:ext uri="{0D108BD9-81ED-4DB2-BD59-A6C34878D82A}">
                    <a16:rowId xmlns:a16="http://schemas.microsoft.com/office/drawing/2014/main" val="3485636691"/>
                  </a:ext>
                </a:extLst>
              </a:tr>
              <a:tr h="370840">
                <a:tc>
                  <a:txBody>
                    <a:bodyPr/>
                    <a:lstStyle/>
                    <a:p>
                      <a:r>
                        <a:rPr lang="zh-CN" altLang="en-US" dirty="0"/>
                        <a:t>总线更新（</a:t>
                      </a:r>
                      <a:r>
                        <a:rPr lang="en-US" altLang="zh-CN" dirty="0" err="1"/>
                        <a:t>BusUpgr</a:t>
                      </a:r>
                      <a:r>
                        <a:rPr lang="zh-CN" altLang="en-US" dirty="0"/>
                        <a:t>）</a:t>
                      </a:r>
                    </a:p>
                  </a:txBody>
                  <a:tcPr/>
                </a:tc>
                <a:tc>
                  <a:txBody>
                    <a:bodyPr/>
                    <a:lstStyle/>
                    <a:p>
                      <a:r>
                        <a:rPr lang="zh-CN" altLang="en-US" dirty="0"/>
                        <a:t>总线监听到更新请求，请求其他</a:t>
                      </a:r>
                      <a:r>
                        <a:rPr lang="en-US" altLang="zh-CN" dirty="0"/>
                        <a:t>CPU</a:t>
                      </a:r>
                      <a:r>
                        <a:rPr lang="zh-CN" altLang="en-US" dirty="0"/>
                        <a:t>做一些额外事情。其他</a:t>
                      </a:r>
                      <a:r>
                        <a:rPr lang="en-US" altLang="zh-CN" dirty="0"/>
                        <a:t>CPU</a:t>
                      </a:r>
                      <a:r>
                        <a:rPr lang="zh-CN" altLang="en-US" dirty="0"/>
                        <a:t>收到请求后，若</a:t>
                      </a:r>
                      <a:r>
                        <a:rPr lang="en-US" altLang="zh-CN" dirty="0"/>
                        <a:t>CPU</a:t>
                      </a:r>
                      <a:r>
                        <a:rPr lang="zh-CN" altLang="en-US" dirty="0"/>
                        <a:t>上有缓存副本，则需要做额外的一些更新操作，如实本地缓存失效等</a:t>
                      </a:r>
                    </a:p>
                  </a:txBody>
                  <a:tcPr/>
                </a:tc>
                <a:extLst>
                  <a:ext uri="{0D108BD9-81ED-4DB2-BD59-A6C34878D82A}">
                    <a16:rowId xmlns:a16="http://schemas.microsoft.com/office/drawing/2014/main" val="4166395366"/>
                  </a:ext>
                </a:extLst>
              </a:tr>
              <a:tr h="370840">
                <a:tc>
                  <a:txBody>
                    <a:bodyPr/>
                    <a:lstStyle/>
                    <a:p>
                      <a:r>
                        <a:rPr lang="zh-CN" altLang="en-US" dirty="0"/>
                        <a:t>刷新（</a:t>
                      </a:r>
                      <a:r>
                        <a:rPr lang="en-US" altLang="zh-CN" dirty="0"/>
                        <a:t>Flush</a:t>
                      </a:r>
                      <a:r>
                        <a:rPr lang="zh-CN" altLang="en-US" dirty="0"/>
                        <a:t>）</a:t>
                      </a:r>
                    </a:p>
                  </a:txBody>
                  <a:tcPr/>
                </a:tc>
                <a:tc>
                  <a:txBody>
                    <a:bodyPr/>
                    <a:lstStyle/>
                    <a:p>
                      <a:r>
                        <a:rPr lang="zh-CN" altLang="en-US" dirty="0"/>
                        <a:t>总线监听到刷新请求。收到请求的</a:t>
                      </a:r>
                      <a:r>
                        <a:rPr lang="en-US" altLang="zh-CN" dirty="0"/>
                        <a:t>CPU</a:t>
                      </a:r>
                      <a:r>
                        <a:rPr lang="zh-CN" altLang="en-US" dirty="0"/>
                        <a:t>把自己的高速缓存行的内容写回到主存中</a:t>
                      </a:r>
                    </a:p>
                  </a:txBody>
                  <a:tcPr/>
                </a:tc>
                <a:extLst>
                  <a:ext uri="{0D108BD9-81ED-4DB2-BD59-A6C34878D82A}">
                    <a16:rowId xmlns:a16="http://schemas.microsoft.com/office/drawing/2014/main" val="4170693236"/>
                  </a:ext>
                </a:extLst>
              </a:tr>
              <a:tr h="370840">
                <a:tc>
                  <a:txBody>
                    <a:bodyPr/>
                    <a:lstStyle/>
                    <a:p>
                      <a:r>
                        <a:rPr lang="zh-CN" altLang="en-US" dirty="0"/>
                        <a:t>刷新到总线（</a:t>
                      </a:r>
                      <a:r>
                        <a:rPr lang="en-US" altLang="zh-CN" dirty="0" err="1"/>
                        <a:t>FlushOpt</a:t>
                      </a:r>
                      <a:r>
                        <a:rPr lang="zh-CN" altLang="en-US" dirty="0"/>
                        <a:t>）</a:t>
                      </a:r>
                    </a:p>
                  </a:txBody>
                  <a:tcPr/>
                </a:tc>
                <a:tc>
                  <a:txBody>
                    <a:bodyPr/>
                    <a:lstStyle/>
                    <a:p>
                      <a:r>
                        <a:rPr lang="zh-CN" altLang="en-US" dirty="0"/>
                        <a:t>收到该请求的</a:t>
                      </a:r>
                      <a:r>
                        <a:rPr lang="en-US" altLang="zh-CN" dirty="0"/>
                        <a:t>CPU</a:t>
                      </a:r>
                      <a:r>
                        <a:rPr lang="zh-CN" altLang="en-US" dirty="0"/>
                        <a:t>会把高速缓存行内容发送到总线上，这样发送请求的</a:t>
                      </a:r>
                      <a:r>
                        <a:rPr lang="en-US" altLang="zh-CN" dirty="0"/>
                        <a:t>CPU</a:t>
                      </a:r>
                      <a:r>
                        <a:rPr lang="zh-CN" altLang="en-US" dirty="0"/>
                        <a:t>就可以获取这个高速缓存行的内容</a:t>
                      </a:r>
                    </a:p>
                  </a:txBody>
                  <a:tcPr/>
                </a:tc>
                <a:extLst>
                  <a:ext uri="{0D108BD9-81ED-4DB2-BD59-A6C34878D82A}">
                    <a16:rowId xmlns:a16="http://schemas.microsoft.com/office/drawing/2014/main" val="4108587032"/>
                  </a:ext>
                </a:extLst>
              </a:tr>
            </a:tbl>
          </a:graphicData>
        </a:graphic>
      </p:graphicFrame>
    </p:spTree>
    <p:extLst>
      <p:ext uri="{BB962C8B-B14F-4D97-AF65-F5344CB8AC3E}">
        <p14:creationId xmlns:p14="http://schemas.microsoft.com/office/powerpoint/2010/main" val="401035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16</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zh-CN" altLang="en-US" sz="3200" b="1" dirty="0">
                <a:solidFill>
                  <a:schemeClr val="accent1">
                    <a:lumMod val="75000"/>
                  </a:schemeClr>
                </a:solidFill>
                <a:latin typeface="Microsoft YaHei" charset="-122"/>
                <a:ea typeface="Microsoft YaHei" charset="-122"/>
                <a:cs typeface="Microsoft YaHei" charset="-122"/>
              </a:rPr>
              <a:t>存储一致性简介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9" name="图片 8">
            <a:extLst>
              <a:ext uri="{FF2B5EF4-FFF2-40B4-BE49-F238E27FC236}">
                <a16:creationId xmlns:a16="http://schemas.microsoft.com/office/drawing/2014/main" id="{911F6871-EF50-82CC-10A9-D0D00A4C43FA}"/>
              </a:ext>
            </a:extLst>
          </p:cNvPr>
          <p:cNvPicPr>
            <a:picLocks noChangeAspect="1"/>
          </p:cNvPicPr>
          <p:nvPr/>
        </p:nvPicPr>
        <p:blipFill>
          <a:blip r:embed="rId2"/>
          <a:stretch>
            <a:fillRect/>
          </a:stretch>
        </p:blipFill>
        <p:spPr>
          <a:xfrm>
            <a:off x="866631" y="1838219"/>
            <a:ext cx="3314987" cy="2438611"/>
          </a:xfrm>
          <a:prstGeom prst="rect">
            <a:avLst/>
          </a:prstGeom>
        </p:spPr>
      </p:pic>
      <p:sp>
        <p:nvSpPr>
          <p:cNvPr id="10" name="文本框 9">
            <a:extLst>
              <a:ext uri="{FF2B5EF4-FFF2-40B4-BE49-F238E27FC236}">
                <a16:creationId xmlns:a16="http://schemas.microsoft.com/office/drawing/2014/main" id="{041307B8-F83A-65C8-F857-85E705B78066}"/>
              </a:ext>
            </a:extLst>
          </p:cNvPr>
          <p:cNvSpPr txBox="1"/>
          <p:nvPr/>
        </p:nvSpPr>
        <p:spPr>
          <a:xfrm>
            <a:off x="4562475" y="1647825"/>
            <a:ext cx="6296025" cy="1477328"/>
          </a:xfrm>
          <a:prstGeom prst="rect">
            <a:avLst/>
          </a:prstGeom>
          <a:noFill/>
        </p:spPr>
        <p:txBody>
          <a:bodyPr wrap="square" rtlCol="0">
            <a:spAutoFit/>
          </a:bodyPr>
          <a:lstStyle/>
          <a:p>
            <a:r>
              <a:rPr lang="zh-CN" altLang="en-US" dirty="0"/>
              <a:t>一、从内存到设备的</a:t>
            </a:r>
            <a:r>
              <a:rPr lang="en-US" altLang="zh-CN" dirty="0"/>
              <a:t>FIFO</a:t>
            </a:r>
            <a:r>
              <a:rPr lang="zh-CN" altLang="en-US" dirty="0"/>
              <a:t>缓冲区</a:t>
            </a:r>
            <a:endParaRPr lang="en-US" altLang="zh-CN" dirty="0"/>
          </a:p>
          <a:p>
            <a:r>
              <a:rPr lang="en-US" altLang="zh-CN" dirty="0"/>
              <a:t>1</a:t>
            </a:r>
            <a:r>
              <a:rPr lang="zh-CN" altLang="en-US" dirty="0"/>
              <a:t>、</a:t>
            </a:r>
            <a:r>
              <a:rPr lang="en-US" altLang="zh-CN" dirty="0"/>
              <a:t>CPU</a:t>
            </a:r>
            <a:r>
              <a:rPr lang="zh-CN" altLang="en-US" dirty="0"/>
              <a:t>侧的软件产生新的数据</a:t>
            </a:r>
            <a:endParaRPr lang="en-US" altLang="zh-CN" dirty="0"/>
          </a:p>
          <a:p>
            <a:r>
              <a:rPr lang="en-US" altLang="zh-CN" dirty="0"/>
              <a:t>2</a:t>
            </a:r>
            <a:r>
              <a:rPr lang="zh-CN" altLang="en-US" dirty="0"/>
              <a:t>、如果高速缓存里缓存最新的数据，需要通过清理缓存的指令把最新的数据写回到内存中</a:t>
            </a:r>
            <a:endParaRPr lang="en-US" altLang="zh-CN" dirty="0"/>
          </a:p>
          <a:p>
            <a:r>
              <a:rPr lang="en-US" altLang="zh-CN" dirty="0"/>
              <a:t>3</a:t>
            </a:r>
            <a:r>
              <a:rPr lang="zh-CN" altLang="en-US" dirty="0"/>
              <a:t>、外设通过</a:t>
            </a:r>
            <a:r>
              <a:rPr lang="en-US" altLang="zh-CN" dirty="0"/>
              <a:t>DMA</a:t>
            </a:r>
            <a:r>
              <a:rPr lang="zh-CN" altLang="en-US" dirty="0"/>
              <a:t>搬运内存中的数据到设备的</a:t>
            </a:r>
            <a:r>
              <a:rPr lang="en-US" altLang="zh-CN" dirty="0"/>
              <a:t>FIFO</a:t>
            </a:r>
            <a:r>
              <a:rPr lang="zh-CN" altLang="en-US" dirty="0"/>
              <a:t>缓冲区</a:t>
            </a:r>
          </a:p>
        </p:txBody>
      </p:sp>
      <p:sp>
        <p:nvSpPr>
          <p:cNvPr id="11" name="文本框 10">
            <a:extLst>
              <a:ext uri="{FF2B5EF4-FFF2-40B4-BE49-F238E27FC236}">
                <a16:creationId xmlns:a16="http://schemas.microsoft.com/office/drawing/2014/main" id="{C21877E5-A7B6-EA51-A2B3-634F0D1EFEFC}"/>
              </a:ext>
            </a:extLst>
          </p:cNvPr>
          <p:cNvSpPr txBox="1"/>
          <p:nvPr/>
        </p:nvSpPr>
        <p:spPr>
          <a:xfrm>
            <a:off x="4562474" y="3770948"/>
            <a:ext cx="6296025" cy="1477328"/>
          </a:xfrm>
          <a:prstGeom prst="rect">
            <a:avLst/>
          </a:prstGeom>
          <a:noFill/>
        </p:spPr>
        <p:txBody>
          <a:bodyPr wrap="square" rtlCol="0">
            <a:spAutoFit/>
          </a:bodyPr>
          <a:lstStyle/>
          <a:p>
            <a:r>
              <a:rPr lang="zh-CN" altLang="en-US" dirty="0"/>
              <a:t>二、从设备的</a:t>
            </a:r>
            <a:r>
              <a:rPr lang="en-US" altLang="zh-CN" dirty="0"/>
              <a:t>FIFO</a:t>
            </a:r>
            <a:r>
              <a:rPr lang="zh-CN" altLang="en-US" dirty="0"/>
              <a:t>缓冲区到内存</a:t>
            </a:r>
            <a:endParaRPr lang="en-US" altLang="zh-CN" dirty="0"/>
          </a:p>
          <a:p>
            <a:r>
              <a:rPr lang="en-US" altLang="zh-CN" dirty="0"/>
              <a:t>1</a:t>
            </a:r>
            <a:r>
              <a:rPr lang="zh-CN" altLang="en-US" dirty="0"/>
              <a:t>、设备接收到新的数据</a:t>
            </a:r>
            <a:endParaRPr lang="en-US" altLang="zh-CN" dirty="0"/>
          </a:p>
          <a:p>
            <a:r>
              <a:rPr lang="en-US" altLang="zh-CN" dirty="0"/>
              <a:t>2</a:t>
            </a:r>
            <a:r>
              <a:rPr lang="zh-CN" altLang="en-US" dirty="0"/>
              <a:t>、如果高速缓存中缓存有数据的话，使高速缓存失效</a:t>
            </a:r>
            <a:endParaRPr lang="en-US" altLang="zh-CN" dirty="0"/>
          </a:p>
          <a:p>
            <a:r>
              <a:rPr lang="en-US" altLang="zh-CN" dirty="0"/>
              <a:t>3</a:t>
            </a:r>
            <a:r>
              <a:rPr lang="zh-CN" altLang="en-US" dirty="0"/>
              <a:t>、外设通过</a:t>
            </a:r>
            <a:r>
              <a:rPr lang="en-US" altLang="zh-CN" dirty="0"/>
              <a:t>DMA</a:t>
            </a:r>
            <a:r>
              <a:rPr lang="zh-CN" altLang="en-US" dirty="0"/>
              <a:t>把设备的</a:t>
            </a:r>
            <a:r>
              <a:rPr lang="en-US" altLang="zh-CN" dirty="0"/>
              <a:t>FIFO</a:t>
            </a:r>
            <a:r>
              <a:rPr lang="zh-CN" altLang="en-US" dirty="0"/>
              <a:t>缓冲区中的数据搬运到内存</a:t>
            </a:r>
            <a:r>
              <a:rPr lang="en-US" altLang="zh-CN" dirty="0"/>
              <a:t>DMA</a:t>
            </a:r>
            <a:r>
              <a:rPr lang="zh-CN" altLang="en-US" dirty="0"/>
              <a:t>缓冲区</a:t>
            </a:r>
          </a:p>
        </p:txBody>
      </p:sp>
    </p:spTree>
    <p:extLst>
      <p:ext uri="{BB962C8B-B14F-4D97-AF65-F5344CB8AC3E}">
        <p14:creationId xmlns:p14="http://schemas.microsoft.com/office/powerpoint/2010/main" val="2200670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17</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942973" y="1515980"/>
            <a:ext cx="9906001" cy="3970318"/>
          </a:xfrm>
          <a:prstGeom prst="rect">
            <a:avLst/>
          </a:prstGeom>
          <a:noFill/>
        </p:spPr>
        <p:txBody>
          <a:bodyPr wrap="square" rtlCol="0">
            <a:spAutoFit/>
          </a:bodyPr>
          <a:lstStyle/>
          <a:p>
            <a:r>
              <a:rPr lang="en-US" altLang="zh-CN" dirty="0">
                <a:ea typeface="Microsoft YaHei" panose="020B0503020204020204" pitchFamily="34" charset="-122"/>
              </a:rPr>
              <a:t>ARM memory </a:t>
            </a:r>
            <a:r>
              <a:rPr lang="zh-CN" altLang="en-US" dirty="0">
                <a:ea typeface="Microsoft YaHei" panose="020B0503020204020204" pitchFamily="34" charset="-122"/>
              </a:rPr>
              <a:t>分为两大类：</a:t>
            </a:r>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Normal memory      2</a:t>
            </a:r>
            <a:r>
              <a:rPr lang="zh-CN" altLang="en-US" dirty="0">
                <a:ea typeface="Microsoft YaHei" panose="020B0503020204020204" pitchFamily="34" charset="-122"/>
              </a:rPr>
              <a:t>、</a:t>
            </a:r>
            <a:r>
              <a:rPr lang="en-US" altLang="zh-CN" dirty="0">
                <a:ea typeface="Microsoft YaHei" panose="020B0503020204020204" pitchFamily="34" charset="-122"/>
              </a:rPr>
              <a:t>Device memory</a:t>
            </a:r>
          </a:p>
          <a:p>
            <a:endParaRPr lang="en-US" altLang="zh-CN"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Normal memory </a:t>
            </a:r>
            <a:r>
              <a:rPr lang="zh-CN" altLang="en-US" dirty="0">
                <a:ea typeface="Microsoft YaHei" panose="020B0503020204020204" pitchFamily="34" charset="-122"/>
              </a:rPr>
              <a:t>是最常见的</a:t>
            </a:r>
            <a:r>
              <a:rPr lang="en-US" altLang="zh-CN" dirty="0">
                <a:ea typeface="Microsoft YaHei" panose="020B0503020204020204" pitchFamily="34" charset="-122"/>
              </a:rPr>
              <a:t>memory</a:t>
            </a:r>
            <a:r>
              <a:rPr lang="zh-CN" altLang="en-US" dirty="0">
                <a:ea typeface="Microsoft YaHei" panose="020B0503020204020204" pitchFamily="34" charset="-122"/>
              </a:rPr>
              <a:t>，允许预取，支持地址不对齐访问。对于写操作，需要在有限的时间内完成，也就是说在有限时间内对可共享域的内存是全局可观察的，也就是说对</a:t>
            </a:r>
            <a:r>
              <a:rPr lang="en-US" altLang="zh-CN" dirty="0">
                <a:ea typeface="Microsoft YaHei" panose="020B0503020204020204" pitchFamily="34" charset="-122"/>
              </a:rPr>
              <a:t>Non-cacheable </a:t>
            </a:r>
            <a:r>
              <a:rPr lang="zh-CN" altLang="en-US" dirty="0">
                <a:ea typeface="Microsoft YaHei" panose="020B0503020204020204" pitchFamily="34" charset="-122"/>
              </a:rPr>
              <a:t>域内存，可以在有限时间内被所有观察者观察到。</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dirty="0">
                <a:ea typeface="Microsoft YaHei" panose="020B0503020204020204" pitchFamily="34" charset="-122"/>
              </a:rPr>
              <a:t>Normal memory </a:t>
            </a:r>
            <a:r>
              <a:rPr lang="zh-CN" altLang="en-US" dirty="0">
                <a:ea typeface="Microsoft YaHei" panose="020B0503020204020204" pitchFamily="34" charset="-122"/>
              </a:rPr>
              <a:t>可以分为</a:t>
            </a:r>
            <a:r>
              <a:rPr lang="en-US" altLang="zh-CN" dirty="0">
                <a:ea typeface="Microsoft YaHei" panose="020B0503020204020204" pitchFamily="34" charset="-122"/>
              </a:rPr>
              <a:t>Shareable </a:t>
            </a:r>
            <a:r>
              <a:rPr lang="zh-CN" altLang="en-US" dirty="0">
                <a:ea typeface="Microsoft YaHei" panose="020B0503020204020204" pitchFamily="34" charset="-122"/>
              </a:rPr>
              <a:t>和</a:t>
            </a:r>
            <a:r>
              <a:rPr lang="en-US" altLang="zh-CN" dirty="0">
                <a:ea typeface="Microsoft YaHei" panose="020B0503020204020204" pitchFamily="34" charset="-122"/>
              </a:rPr>
              <a:t>Cacheable</a:t>
            </a:r>
            <a:r>
              <a:rPr lang="zh-CN" altLang="en-US" dirty="0">
                <a:ea typeface="Microsoft YaHei" panose="020B0503020204020204" pitchFamily="34" charset="-122"/>
              </a:rPr>
              <a:t>两个属性。</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3</a:t>
            </a:r>
            <a:r>
              <a:rPr lang="zh-CN" altLang="en-US" dirty="0">
                <a:ea typeface="Microsoft YaHei" panose="020B0503020204020204" pitchFamily="34" charset="-122"/>
              </a:rPr>
              <a:t>、</a:t>
            </a:r>
            <a:r>
              <a:rPr lang="en-US" altLang="zh-CN" dirty="0">
                <a:ea typeface="Microsoft YaHei" panose="020B0503020204020204" pitchFamily="34" charset="-122"/>
              </a:rPr>
              <a:t>Device memory</a:t>
            </a:r>
            <a:r>
              <a:rPr lang="zh-CN" altLang="en-US" dirty="0">
                <a:ea typeface="Microsoft YaHei" panose="020B0503020204020204" pitchFamily="34" charset="-122"/>
              </a:rPr>
              <a:t>是指访问会产生副作用，多次读操作可能会返回不同的值，一般是指外设</a:t>
            </a:r>
            <a:r>
              <a:rPr lang="en-US" altLang="zh-CN" dirty="0">
                <a:ea typeface="Microsoft YaHei" panose="020B0503020204020204" pitchFamily="34" charset="-122"/>
              </a:rPr>
              <a:t>Memory-Mapped</a:t>
            </a:r>
            <a:r>
              <a:rPr lang="zh-CN" altLang="en-US" dirty="0">
                <a:ea typeface="Microsoft YaHei" panose="020B0503020204020204" pitchFamily="34" charset="-122"/>
              </a:rPr>
              <a:t>的区域。</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4</a:t>
            </a:r>
            <a:r>
              <a:rPr lang="zh-CN" altLang="en-US" dirty="0">
                <a:ea typeface="Microsoft YaHei" panose="020B0503020204020204" pitchFamily="34" charset="-122"/>
              </a:rPr>
              <a:t>、</a:t>
            </a:r>
            <a:r>
              <a:rPr lang="en-US" altLang="zh-CN" dirty="0">
                <a:ea typeface="Microsoft YaHei" panose="020B0503020204020204" pitchFamily="34" charset="-122"/>
              </a:rPr>
              <a:t>Device memory</a:t>
            </a:r>
            <a:r>
              <a:rPr lang="zh-CN" altLang="en-US" dirty="0">
                <a:ea typeface="Microsoft YaHei" panose="020B0503020204020204" pitchFamily="34" charset="-122"/>
              </a:rPr>
              <a:t>属性分为</a:t>
            </a:r>
            <a:r>
              <a:rPr lang="en-US" altLang="zh-CN" dirty="0">
                <a:ea typeface="Microsoft YaHei" panose="020B0503020204020204" pitchFamily="34" charset="-122"/>
              </a:rPr>
              <a:t>Gathering</a:t>
            </a:r>
            <a:r>
              <a:rPr lang="zh-CN" altLang="en-US" dirty="0">
                <a:ea typeface="Microsoft YaHei" panose="020B0503020204020204" pitchFamily="34" charset="-122"/>
              </a:rPr>
              <a:t>、</a:t>
            </a:r>
            <a:r>
              <a:rPr lang="en-US" altLang="zh-CN" dirty="0">
                <a:ea typeface="Microsoft YaHei" panose="020B0503020204020204" pitchFamily="34" charset="-122"/>
              </a:rPr>
              <a:t>Reordering</a:t>
            </a:r>
            <a:r>
              <a:rPr lang="zh-CN" altLang="en-US" dirty="0">
                <a:ea typeface="Microsoft YaHei" panose="020B0503020204020204" pitchFamily="34" charset="-122"/>
              </a:rPr>
              <a:t>和</a:t>
            </a:r>
            <a:r>
              <a:rPr lang="en-US" altLang="zh-CN" dirty="0">
                <a:ea typeface="Microsoft YaHei" panose="020B0503020204020204" pitchFamily="34" charset="-122"/>
              </a:rPr>
              <a:t>Early Write Acknowledgement</a:t>
            </a:r>
          </a:p>
          <a:p>
            <a:endParaRPr lang="en-US" altLang="zh-CN" dirty="0">
              <a:ea typeface="Microsoft YaHei" panose="020B0503020204020204" pitchFamily="34" charset="-122"/>
            </a:endParaRPr>
          </a:p>
          <a:p>
            <a:endParaRPr lang="zh-CN" altLang="en-US" dirty="0">
              <a:ea typeface="Microsoft YaHei" panose="020B0503020204020204" pitchFamily="34" charset="-122"/>
            </a:endParaRPr>
          </a:p>
        </p:txBody>
      </p:sp>
    </p:spTree>
    <p:extLst>
      <p:ext uri="{BB962C8B-B14F-4D97-AF65-F5344CB8AC3E}">
        <p14:creationId xmlns:p14="http://schemas.microsoft.com/office/powerpoint/2010/main" val="20015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18</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14350" y="1515980"/>
            <a:ext cx="5958597" cy="4801314"/>
          </a:xfrm>
          <a:prstGeom prst="rect">
            <a:avLst/>
          </a:prstGeom>
          <a:noFill/>
        </p:spPr>
        <p:txBody>
          <a:bodyPr wrap="square" rtlCol="0">
            <a:spAutoFit/>
          </a:bodyPr>
          <a:lstStyle/>
          <a:p>
            <a:r>
              <a:rPr lang="en-US" altLang="zh-CN" b="1" dirty="0" err="1">
                <a:ea typeface="Microsoft YaHei" panose="020B0503020204020204" pitchFamily="34" charset="-122"/>
              </a:rPr>
              <a:t>Nornam</a:t>
            </a:r>
            <a:r>
              <a:rPr lang="en-US" altLang="zh-CN" b="1" dirty="0">
                <a:ea typeface="Microsoft YaHei" panose="020B0503020204020204" pitchFamily="34" charset="-122"/>
              </a:rPr>
              <a:t> memory</a:t>
            </a:r>
            <a:r>
              <a:rPr lang="zh-CN" altLang="en-US" b="1" dirty="0">
                <a:ea typeface="Microsoft YaHei" panose="020B0503020204020204" pitchFamily="34" charset="-122"/>
              </a:rPr>
              <a:t>的</a:t>
            </a:r>
            <a:r>
              <a:rPr lang="en-US" altLang="zh-CN" b="1" dirty="0">
                <a:ea typeface="Microsoft YaHei" panose="020B0503020204020204" pitchFamily="34" charset="-122"/>
              </a:rPr>
              <a:t>Shareability </a:t>
            </a:r>
            <a:r>
              <a:rPr lang="zh-CN" altLang="en-US" b="1" dirty="0">
                <a:ea typeface="Microsoft YaHei" panose="020B0503020204020204" pitchFamily="34" charset="-122"/>
              </a:rPr>
              <a:t>属性分为以下几种：</a:t>
            </a:r>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Inner Shareable</a:t>
            </a: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dirty="0">
                <a:ea typeface="Microsoft YaHei" panose="020B0503020204020204" pitchFamily="34" charset="-122"/>
              </a:rPr>
              <a:t>Outer Shareable</a:t>
            </a:r>
          </a:p>
          <a:p>
            <a:r>
              <a:rPr lang="en-US" altLang="zh-CN" dirty="0">
                <a:ea typeface="Microsoft YaHei" panose="020B0503020204020204" pitchFamily="34" charset="-122"/>
              </a:rPr>
              <a:t>3</a:t>
            </a:r>
            <a:r>
              <a:rPr lang="zh-CN" altLang="en-US" dirty="0">
                <a:ea typeface="Microsoft YaHei" panose="020B0503020204020204" pitchFamily="34" charset="-122"/>
              </a:rPr>
              <a:t>、</a:t>
            </a:r>
            <a:r>
              <a:rPr lang="en-US" altLang="zh-CN" dirty="0">
                <a:ea typeface="Microsoft YaHei" panose="020B0503020204020204" pitchFamily="34" charset="-122"/>
              </a:rPr>
              <a:t>Non-Shareable</a:t>
            </a:r>
          </a:p>
          <a:p>
            <a:endParaRPr lang="en-US" altLang="zh-CN"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Shareability</a:t>
            </a:r>
            <a:r>
              <a:rPr lang="zh-CN" altLang="en-US" dirty="0">
                <a:ea typeface="Microsoft YaHei" panose="020B0503020204020204" pitchFamily="34" charset="-122"/>
              </a:rPr>
              <a:t>属性定义了硬件必须强制执行的位置的数据一致性要求，每个</a:t>
            </a:r>
            <a:r>
              <a:rPr lang="en-US" altLang="zh-CN" dirty="0">
                <a:ea typeface="Microsoft YaHei" panose="020B0503020204020204" pitchFamily="34" charset="-122"/>
              </a:rPr>
              <a:t>Observer </a:t>
            </a:r>
            <a:r>
              <a:rPr lang="zh-CN" altLang="en-US" dirty="0">
                <a:ea typeface="Microsoft YaHei" panose="020B0503020204020204" pitchFamily="34" charset="-122"/>
              </a:rPr>
              <a:t>只能属于一个 </a:t>
            </a:r>
            <a:r>
              <a:rPr lang="en-US" altLang="zh-CN" dirty="0">
                <a:ea typeface="Microsoft YaHei" panose="020B0503020204020204" pitchFamily="34" charset="-122"/>
              </a:rPr>
              <a:t>Inner Shareability </a:t>
            </a:r>
            <a:r>
              <a:rPr lang="zh-CN" altLang="en-US" dirty="0">
                <a:ea typeface="Microsoft YaHei" panose="020B0503020204020204" pitchFamily="34" charset="-122"/>
              </a:rPr>
              <a:t>域，每个</a:t>
            </a:r>
            <a:r>
              <a:rPr lang="en-US" altLang="zh-CN" dirty="0">
                <a:ea typeface="Microsoft YaHei" panose="020B0503020204020204" pitchFamily="34" charset="-122"/>
              </a:rPr>
              <a:t>Observer</a:t>
            </a:r>
            <a:r>
              <a:rPr lang="zh-CN" altLang="en-US" dirty="0">
                <a:ea typeface="Microsoft YaHei" panose="020B0503020204020204" pitchFamily="34" charset="-122"/>
              </a:rPr>
              <a:t>也只能属于一个</a:t>
            </a:r>
            <a:r>
              <a:rPr lang="en-US" altLang="zh-CN" dirty="0">
                <a:ea typeface="Microsoft YaHei" panose="020B0503020204020204" pitchFamily="34" charset="-122"/>
              </a:rPr>
              <a:t>Outer Shareability</a:t>
            </a:r>
            <a:r>
              <a:rPr lang="zh-CN" altLang="en-US" dirty="0">
                <a:ea typeface="Microsoft YaHei" panose="020B0503020204020204" pitchFamily="34" charset="-122"/>
              </a:rPr>
              <a:t>域。</a:t>
            </a:r>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、分成两级共享域，可以优化性能和功耗开销</a:t>
            </a:r>
            <a:endParaRPr lang="en-US" altLang="zh-CN" dirty="0">
              <a:ea typeface="Microsoft YaHei" panose="020B0503020204020204" pitchFamily="34" charset="-122"/>
            </a:endParaRPr>
          </a:p>
          <a:p>
            <a:r>
              <a:rPr lang="en-US" altLang="zh-CN" dirty="0">
                <a:ea typeface="Microsoft YaHei" panose="020B0503020204020204" pitchFamily="34" charset="-122"/>
              </a:rPr>
              <a:t>3</a:t>
            </a:r>
            <a:r>
              <a:rPr lang="zh-CN" altLang="en-US" dirty="0">
                <a:ea typeface="Microsoft YaHei" panose="020B0503020204020204" pitchFamily="34" charset="-122"/>
              </a:rPr>
              <a:t>、</a:t>
            </a:r>
            <a:r>
              <a:rPr lang="en-US" altLang="zh-CN" dirty="0">
                <a:ea typeface="Microsoft YaHei" panose="020B0503020204020204" pitchFamily="34" charset="-122"/>
              </a:rPr>
              <a:t>Non-shareable Normal memory</a:t>
            </a:r>
            <a:r>
              <a:rPr lang="zh-CN" altLang="en-US" dirty="0">
                <a:ea typeface="Microsoft YaHei" panose="020B0503020204020204" pitchFamily="34" charset="-122"/>
              </a:rPr>
              <a:t>表示可能只被一个</a:t>
            </a:r>
            <a:r>
              <a:rPr lang="en-US" altLang="zh-CN" dirty="0">
                <a:ea typeface="Microsoft YaHei" panose="020B0503020204020204" pitchFamily="34" charset="-122"/>
              </a:rPr>
              <a:t>PE</a:t>
            </a:r>
            <a:r>
              <a:rPr lang="zh-CN" altLang="en-US" dirty="0">
                <a:ea typeface="Microsoft YaHei" panose="020B0503020204020204" pitchFamily="34" charset="-122"/>
              </a:rPr>
              <a:t>访问的</a:t>
            </a:r>
            <a:r>
              <a:rPr lang="en-US" altLang="zh-CN" dirty="0">
                <a:ea typeface="Microsoft YaHei" panose="020B0503020204020204" pitchFamily="34" charset="-122"/>
              </a:rPr>
              <a:t>Normal memory</a:t>
            </a:r>
            <a:r>
              <a:rPr lang="zh-CN" altLang="en-US" dirty="0">
                <a:ea typeface="Microsoft YaHei" panose="020B0503020204020204" pitchFamily="34" charset="-122"/>
              </a:rPr>
              <a:t>。这种情况就不需要硬件维护一致性。但是这部分</a:t>
            </a:r>
            <a:r>
              <a:rPr lang="en-US" altLang="zh-CN" dirty="0">
                <a:ea typeface="Microsoft YaHei" panose="020B0503020204020204" pitchFamily="34" charset="-122"/>
              </a:rPr>
              <a:t>Normal memory</a:t>
            </a:r>
            <a:r>
              <a:rPr lang="zh-CN" altLang="en-US" dirty="0">
                <a:ea typeface="Microsoft YaHei" panose="020B0503020204020204" pitchFamily="34" charset="-122"/>
              </a:rPr>
              <a:t>还是可以被其他</a:t>
            </a:r>
            <a:r>
              <a:rPr lang="en-US" altLang="zh-CN" dirty="0">
                <a:ea typeface="Microsoft YaHei" panose="020B0503020204020204" pitchFamily="34" charset="-122"/>
              </a:rPr>
              <a:t>Observer</a:t>
            </a:r>
            <a:r>
              <a:rPr lang="zh-CN" altLang="en-US" dirty="0">
                <a:ea typeface="Microsoft YaHei" panose="020B0503020204020204" pitchFamily="34" charset="-122"/>
              </a:rPr>
              <a:t>共享的，此时需要软件来维护一致性。</a:t>
            </a:r>
            <a:endParaRPr lang="en-US" altLang="zh-CN" dirty="0">
              <a:ea typeface="Microsoft YaHei" panose="020B0503020204020204" pitchFamily="34" charset="-122"/>
            </a:endParaRPr>
          </a:p>
          <a:p>
            <a:r>
              <a:rPr lang="en-US" altLang="zh-CN" dirty="0">
                <a:ea typeface="Microsoft YaHei" panose="020B0503020204020204" pitchFamily="34" charset="-122"/>
              </a:rPr>
              <a:t>4</a:t>
            </a:r>
            <a:r>
              <a:rPr lang="zh-CN" altLang="en-US" dirty="0">
                <a:ea typeface="Microsoft YaHei" panose="020B0503020204020204" pitchFamily="34" charset="-122"/>
              </a:rPr>
              <a:t>、因为所有</a:t>
            </a:r>
            <a:r>
              <a:rPr lang="en-US" altLang="zh-CN" dirty="0">
                <a:ea typeface="Microsoft YaHei" panose="020B0503020204020204" pitchFamily="34" charset="-122"/>
              </a:rPr>
              <a:t>Observer </a:t>
            </a:r>
            <a:r>
              <a:rPr lang="zh-CN" altLang="en-US" dirty="0">
                <a:ea typeface="Microsoft YaHei" panose="020B0503020204020204" pitchFamily="34" charset="-122"/>
              </a:rPr>
              <a:t>访问的</a:t>
            </a:r>
            <a:r>
              <a:rPr lang="en-US" altLang="zh-CN" dirty="0">
                <a:ea typeface="Microsoft YaHei" panose="020B0503020204020204" pitchFamily="34" charset="-122"/>
              </a:rPr>
              <a:t>Non-cacheable </a:t>
            </a:r>
            <a:r>
              <a:rPr lang="zh-CN" altLang="en-US" dirty="0">
                <a:ea typeface="Microsoft YaHei" panose="020B0503020204020204" pitchFamily="34" charset="-122"/>
              </a:rPr>
              <a:t>域都是一致性的，所以</a:t>
            </a:r>
            <a:r>
              <a:rPr lang="en-US" altLang="zh-CN" dirty="0">
                <a:ea typeface="Microsoft YaHei" panose="020B0503020204020204" pitchFamily="34" charset="-122"/>
              </a:rPr>
              <a:t>Non-Cacheable </a:t>
            </a:r>
            <a:r>
              <a:rPr lang="zh-CN" altLang="en-US" dirty="0">
                <a:ea typeface="Microsoft YaHei" panose="020B0503020204020204" pitchFamily="34" charset="-122"/>
              </a:rPr>
              <a:t>域被视为</a:t>
            </a:r>
            <a:r>
              <a:rPr lang="en-US" altLang="zh-CN" dirty="0">
                <a:ea typeface="Microsoft YaHei" panose="020B0503020204020204" pitchFamily="34" charset="-122"/>
              </a:rPr>
              <a:t>Outer Shareable</a:t>
            </a:r>
            <a:r>
              <a:rPr lang="zh-CN" altLang="en-US" dirty="0">
                <a:ea typeface="Microsoft YaHei" panose="020B0503020204020204" pitchFamily="34" charset="-122"/>
              </a:rPr>
              <a:t>的</a:t>
            </a:r>
            <a:endParaRPr lang="en-US" altLang="zh-CN" dirty="0">
              <a:ea typeface="Microsoft YaHei" panose="020B0503020204020204" pitchFamily="34" charset="-122"/>
            </a:endParaRPr>
          </a:p>
          <a:p>
            <a:endParaRPr lang="zh-CN" altLang="en-US" dirty="0">
              <a:ea typeface="Microsoft YaHei" panose="020B0503020204020204" pitchFamily="34" charset="-122"/>
            </a:endParaRPr>
          </a:p>
        </p:txBody>
      </p:sp>
      <p:pic>
        <p:nvPicPr>
          <p:cNvPr id="6" name="图片 5">
            <a:extLst>
              <a:ext uri="{FF2B5EF4-FFF2-40B4-BE49-F238E27FC236}">
                <a16:creationId xmlns:a16="http://schemas.microsoft.com/office/drawing/2014/main" id="{252E8BAE-0FAA-7A8A-33AA-F19161147FB6}"/>
              </a:ext>
            </a:extLst>
          </p:cNvPr>
          <p:cNvPicPr>
            <a:picLocks noChangeAspect="1"/>
          </p:cNvPicPr>
          <p:nvPr/>
        </p:nvPicPr>
        <p:blipFill>
          <a:blip r:embed="rId2"/>
          <a:stretch>
            <a:fillRect/>
          </a:stretch>
        </p:blipFill>
        <p:spPr>
          <a:xfrm>
            <a:off x="6472947" y="1515589"/>
            <a:ext cx="5608806" cy="3139712"/>
          </a:xfrm>
          <a:prstGeom prst="rect">
            <a:avLst/>
          </a:prstGeom>
        </p:spPr>
      </p:pic>
    </p:spTree>
    <p:extLst>
      <p:ext uri="{BB962C8B-B14F-4D97-AF65-F5344CB8AC3E}">
        <p14:creationId xmlns:p14="http://schemas.microsoft.com/office/powerpoint/2010/main" val="422104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19</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14350" y="1515980"/>
            <a:ext cx="10003193" cy="3416320"/>
          </a:xfrm>
          <a:prstGeom prst="rect">
            <a:avLst/>
          </a:prstGeom>
          <a:noFill/>
        </p:spPr>
        <p:txBody>
          <a:bodyPr wrap="square" rtlCol="0">
            <a:spAutoFit/>
          </a:bodyPr>
          <a:lstStyle/>
          <a:p>
            <a:r>
              <a:rPr lang="en-US" altLang="zh-CN" b="1" dirty="0" err="1">
                <a:ea typeface="Microsoft YaHei" panose="020B0503020204020204" pitchFamily="34" charset="-122"/>
              </a:rPr>
              <a:t>Nornal</a:t>
            </a:r>
            <a:r>
              <a:rPr lang="en-US" altLang="zh-CN" b="1" dirty="0">
                <a:ea typeface="Microsoft YaHei" panose="020B0503020204020204" pitchFamily="34" charset="-122"/>
              </a:rPr>
              <a:t> memory</a:t>
            </a:r>
            <a:r>
              <a:rPr lang="zh-CN" altLang="en-US" b="1" dirty="0">
                <a:ea typeface="Microsoft YaHei" panose="020B0503020204020204" pitchFamily="34" charset="-122"/>
              </a:rPr>
              <a:t>的</a:t>
            </a:r>
            <a:r>
              <a:rPr lang="en-US" altLang="zh-CN" b="1" dirty="0" err="1">
                <a:ea typeface="Microsoft YaHei" panose="020B0503020204020204" pitchFamily="34" charset="-122"/>
              </a:rPr>
              <a:t>Cacheailiity</a:t>
            </a:r>
            <a:r>
              <a:rPr lang="en-US" altLang="zh-CN" b="1" dirty="0">
                <a:ea typeface="Microsoft YaHei" panose="020B0503020204020204" pitchFamily="34" charset="-122"/>
              </a:rPr>
              <a:t> </a:t>
            </a:r>
            <a:r>
              <a:rPr lang="zh-CN" altLang="en-US" b="1" dirty="0">
                <a:ea typeface="Microsoft YaHei" panose="020B0503020204020204" pitchFamily="34" charset="-122"/>
              </a:rPr>
              <a:t>属性分为以下几种：</a:t>
            </a:r>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Write-Through Cacheable</a:t>
            </a: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dirty="0">
                <a:ea typeface="Microsoft YaHei" panose="020B0503020204020204" pitchFamily="34" charset="-122"/>
              </a:rPr>
              <a:t>Write-Back Cacheable</a:t>
            </a:r>
          </a:p>
          <a:p>
            <a:r>
              <a:rPr lang="en-US" altLang="zh-CN" dirty="0">
                <a:ea typeface="Microsoft YaHei" panose="020B0503020204020204" pitchFamily="34" charset="-122"/>
              </a:rPr>
              <a:t>3</a:t>
            </a:r>
            <a:r>
              <a:rPr lang="zh-CN" altLang="en-US" dirty="0">
                <a:ea typeface="Microsoft YaHei" panose="020B0503020204020204" pitchFamily="34" charset="-122"/>
              </a:rPr>
              <a:t>、</a:t>
            </a:r>
            <a:r>
              <a:rPr lang="en-US" altLang="zh-CN" dirty="0">
                <a:ea typeface="Microsoft YaHei" panose="020B0503020204020204" pitchFamily="34" charset="-122"/>
              </a:rPr>
              <a:t>Non-cacheable</a:t>
            </a:r>
          </a:p>
          <a:p>
            <a:endParaRPr lang="en-US" altLang="zh-CN"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ARM</a:t>
            </a:r>
            <a:r>
              <a:rPr lang="zh-CN" altLang="en-US" dirty="0">
                <a:ea typeface="Microsoft YaHei" panose="020B0503020204020204" pitchFamily="34" charset="-122"/>
              </a:rPr>
              <a:t>还提供了的</a:t>
            </a:r>
            <a:r>
              <a:rPr lang="en-US" altLang="zh-CN" dirty="0">
                <a:ea typeface="Microsoft YaHei" panose="020B0503020204020204" pitchFamily="34" charset="-122"/>
              </a:rPr>
              <a:t>inner </a:t>
            </a:r>
            <a:r>
              <a:rPr lang="zh-CN" altLang="en-US" dirty="0">
                <a:ea typeface="Microsoft YaHei" panose="020B0503020204020204" pitchFamily="34" charset="-122"/>
              </a:rPr>
              <a:t>和</a:t>
            </a:r>
            <a:r>
              <a:rPr lang="en-US" altLang="zh-CN" dirty="0">
                <a:ea typeface="Microsoft YaHei" panose="020B0503020204020204" pitchFamily="34" charset="-122"/>
              </a:rPr>
              <a:t>outer cache</a:t>
            </a:r>
            <a:r>
              <a:rPr lang="zh-CN" altLang="en-US" dirty="0">
                <a:ea typeface="Microsoft YaHei" panose="020B0503020204020204" pitchFamily="34" charset="-122"/>
              </a:rPr>
              <a:t>的概念，他们的边界可以与</a:t>
            </a:r>
            <a:r>
              <a:rPr lang="en-US" altLang="zh-CN" dirty="0">
                <a:ea typeface="Microsoft YaHei" panose="020B0503020204020204" pitchFamily="34" charset="-122"/>
              </a:rPr>
              <a:t>Inner </a:t>
            </a:r>
            <a:r>
              <a:rPr lang="zh-CN" altLang="en-US" dirty="0">
                <a:ea typeface="Microsoft YaHei" panose="020B0503020204020204" pitchFamily="34" charset="-122"/>
              </a:rPr>
              <a:t>和</a:t>
            </a:r>
            <a:r>
              <a:rPr lang="en-US" altLang="zh-CN" dirty="0">
                <a:ea typeface="Microsoft YaHei" panose="020B0503020204020204" pitchFamily="34" charset="-122"/>
              </a:rPr>
              <a:t>Outer Shareability </a:t>
            </a:r>
            <a:r>
              <a:rPr lang="zh-CN" altLang="en-US" dirty="0">
                <a:ea typeface="Microsoft YaHei" panose="020B0503020204020204" pitchFamily="34" charset="-122"/>
              </a:rPr>
              <a:t>属性不同。和</a:t>
            </a:r>
            <a:r>
              <a:rPr lang="en-US" altLang="zh-CN" dirty="0">
                <a:ea typeface="Microsoft YaHei" panose="020B0503020204020204" pitchFamily="34" charset="-122"/>
              </a:rPr>
              <a:t>PE</a:t>
            </a:r>
            <a:r>
              <a:rPr lang="zh-CN" altLang="en-US" dirty="0">
                <a:ea typeface="Microsoft YaHei" panose="020B0503020204020204" pitchFamily="34" charset="-122"/>
              </a:rPr>
              <a:t>最近的</a:t>
            </a:r>
            <a:r>
              <a:rPr lang="en-US" altLang="zh-CN" dirty="0">
                <a:ea typeface="Microsoft YaHei" panose="020B0503020204020204" pitchFamily="34" charset="-122"/>
              </a:rPr>
              <a:t>cache</a:t>
            </a:r>
            <a:r>
              <a:rPr lang="zh-CN" altLang="en-US" dirty="0">
                <a:ea typeface="Microsoft YaHei" panose="020B0503020204020204" pitchFamily="34" charset="-122"/>
              </a:rPr>
              <a:t>称为</a:t>
            </a:r>
            <a:r>
              <a:rPr lang="en-US" altLang="zh-CN" dirty="0">
                <a:ea typeface="Microsoft YaHei" panose="020B0503020204020204" pitchFamily="34" charset="-122"/>
              </a:rPr>
              <a:t>Inner cache</a:t>
            </a:r>
            <a:r>
              <a:rPr lang="zh-CN" altLang="en-US" dirty="0">
                <a:ea typeface="Microsoft YaHei" panose="020B0503020204020204" pitchFamily="34" charset="-122"/>
              </a:rPr>
              <a:t>。如果一个</a:t>
            </a:r>
            <a:r>
              <a:rPr lang="en-US" altLang="zh-CN" dirty="0">
                <a:ea typeface="Microsoft YaHei" panose="020B0503020204020204" pitchFamily="34" charset="-122"/>
              </a:rPr>
              <a:t>cache</a:t>
            </a:r>
            <a:r>
              <a:rPr lang="zh-CN" altLang="en-US" dirty="0">
                <a:ea typeface="Microsoft YaHei" panose="020B0503020204020204" pitchFamily="34" charset="-122"/>
              </a:rPr>
              <a:t>属于</a:t>
            </a:r>
            <a:r>
              <a:rPr lang="en-US" altLang="zh-CN" dirty="0">
                <a:ea typeface="Microsoft YaHei" panose="020B0503020204020204" pitchFamily="34" charset="-122"/>
              </a:rPr>
              <a:t>Inner cache</a:t>
            </a:r>
            <a:r>
              <a:rPr lang="zh-CN" altLang="en-US" dirty="0">
                <a:ea typeface="Microsoft YaHei" panose="020B0503020204020204" pitchFamily="34" charset="-122"/>
              </a:rPr>
              <a:t>，那么一定属于</a:t>
            </a:r>
            <a:r>
              <a:rPr lang="en-US" altLang="zh-CN" dirty="0">
                <a:ea typeface="Microsoft YaHei" panose="020B0503020204020204" pitchFamily="34" charset="-122"/>
              </a:rPr>
              <a:t>Outer cache</a:t>
            </a:r>
            <a:r>
              <a:rPr lang="zh-CN" altLang="en-US" dirty="0">
                <a:ea typeface="Microsoft YaHei" panose="020B0503020204020204" pitchFamily="34" charset="-122"/>
              </a:rPr>
              <a:t>（如果有的话）</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、比如</a:t>
            </a:r>
            <a:r>
              <a:rPr lang="en-US" altLang="zh-CN" dirty="0">
                <a:ea typeface="Microsoft YaHei" panose="020B0503020204020204" pitchFamily="34" charset="-122"/>
              </a:rPr>
              <a:t>L1</a:t>
            </a:r>
            <a:r>
              <a:rPr lang="zh-CN" altLang="en-US" dirty="0">
                <a:ea typeface="Microsoft YaHei" panose="020B0503020204020204" pitchFamily="34" charset="-122"/>
              </a:rPr>
              <a:t>和</a:t>
            </a:r>
            <a:r>
              <a:rPr lang="en-US" altLang="zh-CN" dirty="0">
                <a:ea typeface="Microsoft YaHei" panose="020B0503020204020204" pitchFamily="34" charset="-122"/>
              </a:rPr>
              <a:t>L2</a:t>
            </a:r>
            <a:r>
              <a:rPr lang="zh-CN" altLang="en-US" dirty="0">
                <a:ea typeface="Microsoft YaHei" panose="020B0503020204020204" pitchFamily="34" charset="-122"/>
              </a:rPr>
              <a:t>属于</a:t>
            </a:r>
            <a:r>
              <a:rPr lang="en-US" altLang="zh-CN" dirty="0" err="1">
                <a:ea typeface="Microsoft YaHei" panose="020B0503020204020204" pitchFamily="34" charset="-122"/>
              </a:rPr>
              <a:t>Innner</a:t>
            </a:r>
            <a:r>
              <a:rPr lang="en-US" altLang="zh-CN" dirty="0">
                <a:ea typeface="Microsoft YaHei" panose="020B0503020204020204" pitchFamily="34" charset="-122"/>
              </a:rPr>
              <a:t> cache</a:t>
            </a:r>
            <a:r>
              <a:rPr lang="zh-CN" altLang="en-US" dirty="0">
                <a:ea typeface="Microsoft YaHei" panose="020B0503020204020204" pitchFamily="34" charset="-122"/>
              </a:rPr>
              <a:t>，</a:t>
            </a:r>
            <a:r>
              <a:rPr lang="en-US" altLang="zh-CN" dirty="0">
                <a:ea typeface="Microsoft YaHei" panose="020B0503020204020204" pitchFamily="34" charset="-122"/>
              </a:rPr>
              <a:t>L3</a:t>
            </a:r>
            <a:r>
              <a:rPr lang="zh-CN" altLang="en-US" dirty="0">
                <a:ea typeface="Microsoft YaHei" panose="020B0503020204020204" pitchFamily="34" charset="-122"/>
              </a:rPr>
              <a:t>属于 </a:t>
            </a:r>
            <a:r>
              <a:rPr lang="en-US" altLang="zh-CN" dirty="0">
                <a:ea typeface="Microsoft YaHei" panose="020B0503020204020204" pitchFamily="34" charset="-122"/>
              </a:rPr>
              <a:t>Outer cache</a:t>
            </a:r>
            <a:r>
              <a:rPr lang="zh-CN" altLang="en-US" dirty="0">
                <a:ea typeface="Microsoft YaHei" panose="020B0503020204020204" pitchFamily="34" charset="-122"/>
              </a:rPr>
              <a:t>；或者</a:t>
            </a:r>
            <a:r>
              <a:rPr lang="en-US" altLang="zh-CN" dirty="0">
                <a:ea typeface="Microsoft YaHei" panose="020B0503020204020204" pitchFamily="34" charset="-122"/>
              </a:rPr>
              <a:t>L1</a:t>
            </a:r>
            <a:r>
              <a:rPr lang="zh-CN" altLang="en-US" dirty="0">
                <a:ea typeface="Microsoft YaHei" panose="020B0503020204020204" pitchFamily="34" charset="-122"/>
              </a:rPr>
              <a:t>，</a:t>
            </a:r>
            <a:r>
              <a:rPr lang="en-US" altLang="zh-CN" dirty="0">
                <a:ea typeface="Microsoft YaHei" panose="020B0503020204020204" pitchFamily="34" charset="-122"/>
              </a:rPr>
              <a:t>L2</a:t>
            </a:r>
            <a:r>
              <a:rPr lang="zh-CN" altLang="en-US" dirty="0">
                <a:ea typeface="Microsoft YaHei" panose="020B0503020204020204" pitchFamily="34" charset="-122"/>
              </a:rPr>
              <a:t>，</a:t>
            </a:r>
            <a:r>
              <a:rPr lang="en-US" altLang="zh-CN" dirty="0">
                <a:ea typeface="Microsoft YaHei" panose="020B0503020204020204" pitchFamily="34" charset="-122"/>
              </a:rPr>
              <a:t>L3</a:t>
            </a:r>
            <a:r>
              <a:rPr lang="zh-CN" altLang="en-US" dirty="0">
                <a:ea typeface="Microsoft YaHei" panose="020B0503020204020204" pitchFamily="34" charset="-122"/>
              </a:rPr>
              <a:t>都属于</a:t>
            </a:r>
            <a:r>
              <a:rPr lang="en-US" altLang="zh-CN" dirty="0">
                <a:ea typeface="Microsoft YaHei" panose="020B0503020204020204" pitchFamily="34" charset="-122"/>
              </a:rPr>
              <a:t>Inner cache</a:t>
            </a:r>
            <a:r>
              <a:rPr lang="zh-CN" altLang="en-US" dirty="0">
                <a:ea typeface="Microsoft YaHei" panose="020B0503020204020204" pitchFamily="34" charset="-122"/>
              </a:rPr>
              <a:t>，没有</a:t>
            </a:r>
            <a:r>
              <a:rPr lang="en-US" altLang="zh-CN" dirty="0">
                <a:ea typeface="Microsoft YaHei" panose="020B0503020204020204" pitchFamily="34" charset="-122"/>
              </a:rPr>
              <a:t>Outer cache</a:t>
            </a:r>
            <a:r>
              <a:rPr lang="zh-CN" altLang="en-US" dirty="0">
                <a:ea typeface="Microsoft YaHei" panose="020B0503020204020204" pitchFamily="34" charset="-122"/>
              </a:rPr>
              <a:t>；或者</a:t>
            </a:r>
            <a:r>
              <a:rPr lang="en-US" altLang="zh-CN" dirty="0">
                <a:ea typeface="Microsoft YaHei" panose="020B0503020204020204" pitchFamily="34" charset="-122"/>
              </a:rPr>
              <a:t>L1</a:t>
            </a:r>
            <a:r>
              <a:rPr lang="zh-CN" altLang="en-US" dirty="0">
                <a:ea typeface="Microsoft YaHei" panose="020B0503020204020204" pitchFamily="34" charset="-122"/>
              </a:rPr>
              <a:t>属于</a:t>
            </a:r>
            <a:r>
              <a:rPr lang="en-US" altLang="zh-CN" dirty="0">
                <a:ea typeface="Microsoft YaHei" panose="020B0503020204020204" pitchFamily="34" charset="-122"/>
              </a:rPr>
              <a:t>Inner cache</a:t>
            </a:r>
            <a:r>
              <a:rPr lang="zh-CN" altLang="en-US" dirty="0">
                <a:ea typeface="Microsoft YaHei" panose="020B0503020204020204" pitchFamily="34" charset="-122"/>
              </a:rPr>
              <a:t>，</a:t>
            </a:r>
            <a:r>
              <a:rPr lang="en-US" altLang="zh-CN" dirty="0">
                <a:ea typeface="Microsoft YaHei" panose="020B0503020204020204" pitchFamily="34" charset="-122"/>
              </a:rPr>
              <a:t>L2</a:t>
            </a:r>
            <a:r>
              <a:rPr lang="zh-CN" altLang="en-US" dirty="0">
                <a:ea typeface="Microsoft YaHei" panose="020B0503020204020204" pitchFamily="34" charset="-122"/>
              </a:rPr>
              <a:t>和</a:t>
            </a:r>
            <a:r>
              <a:rPr lang="en-US" altLang="zh-CN" dirty="0">
                <a:ea typeface="Microsoft YaHei" panose="020B0503020204020204" pitchFamily="34" charset="-122"/>
              </a:rPr>
              <a:t>L3</a:t>
            </a:r>
            <a:r>
              <a:rPr lang="zh-CN" altLang="en-US" dirty="0">
                <a:ea typeface="Microsoft YaHei" panose="020B0503020204020204" pitchFamily="34" charset="-122"/>
              </a:rPr>
              <a:t>属于</a:t>
            </a:r>
            <a:r>
              <a:rPr lang="en-US" altLang="zh-CN" dirty="0">
                <a:ea typeface="Microsoft YaHei" panose="020B0503020204020204" pitchFamily="34" charset="-122"/>
              </a:rPr>
              <a:t>Outer cache</a:t>
            </a:r>
            <a:r>
              <a:rPr lang="zh-CN" altLang="en-US" dirty="0">
                <a:ea typeface="Microsoft YaHei" panose="020B0503020204020204" pitchFamily="34" charset="-122"/>
              </a:rPr>
              <a:t>。</a:t>
            </a:r>
            <a:endParaRPr lang="en-US" altLang="zh-CN" dirty="0">
              <a:ea typeface="Microsoft YaHei" panose="020B0503020204020204" pitchFamily="34" charset="-122"/>
            </a:endParaRPr>
          </a:p>
          <a:p>
            <a:endParaRPr lang="zh-CN" altLang="en-US" dirty="0">
              <a:ea typeface="Microsoft YaHei" panose="020B0503020204020204" pitchFamily="34" charset="-122"/>
            </a:endParaRPr>
          </a:p>
        </p:txBody>
      </p:sp>
    </p:spTree>
    <p:extLst>
      <p:ext uri="{BB962C8B-B14F-4D97-AF65-F5344CB8AC3E}">
        <p14:creationId xmlns:p14="http://schemas.microsoft.com/office/powerpoint/2010/main" val="230415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a:t>
            </a:fld>
            <a:endParaRPr kumimoji="1" lang="zh-CN" altLang="en-US"/>
          </a:p>
        </p:txBody>
      </p:sp>
      <p:sp>
        <p:nvSpPr>
          <p:cNvPr id="3" name="文本框 2"/>
          <p:cNvSpPr txBox="1"/>
          <p:nvPr/>
        </p:nvSpPr>
        <p:spPr>
          <a:xfrm>
            <a:off x="7616861" y="643018"/>
            <a:ext cx="1415772" cy="830997"/>
          </a:xfrm>
          <a:prstGeom prst="rect">
            <a:avLst/>
          </a:prstGeom>
          <a:noFill/>
        </p:spPr>
        <p:txBody>
          <a:bodyPr wrap="none" rtlCol="0">
            <a:spAutoFit/>
          </a:bodyPr>
          <a:lstStyle/>
          <a:p>
            <a:r>
              <a:rPr kumimoji="1" lang="zh-CN" altLang="en-US" sz="4800" b="1" dirty="0">
                <a:solidFill>
                  <a:schemeClr val="accent1">
                    <a:lumMod val="75000"/>
                  </a:schemeClr>
                </a:solidFill>
                <a:latin typeface="Microsoft YaHei" charset="-122"/>
                <a:ea typeface="Microsoft YaHei" charset="-122"/>
                <a:cs typeface="Microsoft YaHei" charset="-122"/>
              </a:rPr>
              <a:t>目录</a:t>
            </a:r>
          </a:p>
        </p:txBody>
      </p:sp>
      <p:grpSp>
        <p:nvGrpSpPr>
          <p:cNvPr id="6" name="组 5"/>
          <p:cNvGrpSpPr/>
          <p:nvPr/>
        </p:nvGrpSpPr>
        <p:grpSpPr>
          <a:xfrm>
            <a:off x="3318239" y="679446"/>
            <a:ext cx="794569" cy="794569"/>
            <a:chOff x="7890235" y="754144"/>
            <a:chExt cx="1085520" cy="1085520"/>
          </a:xfrm>
        </p:grpSpPr>
        <p:sp>
          <p:nvSpPr>
            <p:cNvPr id="5" name="椭圆 4"/>
            <p:cNvSpPr/>
            <p:nvPr/>
          </p:nvSpPr>
          <p:spPr>
            <a:xfrm>
              <a:off x="7890235" y="754144"/>
              <a:ext cx="1085520" cy="108552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Freeform 312"/>
            <p:cNvSpPr>
              <a:spLocks noEditPoints="1"/>
            </p:cNvSpPr>
            <p:nvPr/>
          </p:nvSpPr>
          <p:spPr bwMode="auto">
            <a:xfrm>
              <a:off x="8166135" y="1021545"/>
              <a:ext cx="531833" cy="531833"/>
            </a:xfrm>
            <a:custGeom>
              <a:avLst/>
              <a:gdLst>
                <a:gd name="T0" fmla="*/ 21 w 260"/>
                <a:gd name="T1" fmla="*/ 260 h 260"/>
                <a:gd name="T2" fmla="*/ 5 w 260"/>
                <a:gd name="T3" fmla="*/ 248 h 260"/>
                <a:gd name="T4" fmla="*/ 0 w 260"/>
                <a:gd name="T5" fmla="*/ 115 h 260"/>
                <a:gd name="T6" fmla="*/ 15 w 260"/>
                <a:gd name="T7" fmla="*/ 219 h 260"/>
                <a:gd name="T8" fmla="*/ 26 w 260"/>
                <a:gd name="T9" fmla="*/ 237 h 260"/>
                <a:gd name="T10" fmla="*/ 47 w 260"/>
                <a:gd name="T11" fmla="*/ 245 h 260"/>
                <a:gd name="T12" fmla="*/ 225 w 260"/>
                <a:gd name="T13" fmla="*/ 242 h 260"/>
                <a:gd name="T14" fmla="*/ 242 w 260"/>
                <a:gd name="T15" fmla="*/ 229 h 260"/>
                <a:gd name="T16" fmla="*/ 244 w 260"/>
                <a:gd name="T17" fmla="*/ 115 h 260"/>
                <a:gd name="T18" fmla="*/ 260 w 260"/>
                <a:gd name="T19" fmla="*/ 239 h 260"/>
                <a:gd name="T20" fmla="*/ 248 w 260"/>
                <a:gd name="T21" fmla="*/ 256 h 260"/>
                <a:gd name="T22" fmla="*/ 234 w 260"/>
                <a:gd name="T23" fmla="*/ 260 h 260"/>
                <a:gd name="T24" fmla="*/ 145 w 260"/>
                <a:gd name="T25" fmla="*/ 115 h 260"/>
                <a:gd name="T26" fmla="*/ 218 w 260"/>
                <a:gd name="T27" fmla="*/ 115 h 260"/>
                <a:gd name="T28" fmla="*/ 187 w 260"/>
                <a:gd name="T29" fmla="*/ 229 h 260"/>
                <a:gd name="T30" fmla="*/ 114 w 260"/>
                <a:gd name="T31" fmla="*/ 229 h 260"/>
                <a:gd name="T32" fmla="*/ 41 w 260"/>
                <a:gd name="T33" fmla="*/ 229 h 260"/>
                <a:gd name="T34" fmla="*/ 73 w 260"/>
                <a:gd name="T35" fmla="*/ 115 h 260"/>
                <a:gd name="T36" fmla="*/ 218 w 260"/>
                <a:gd name="T37" fmla="*/ 193 h 260"/>
                <a:gd name="T38" fmla="*/ 218 w 260"/>
                <a:gd name="T39" fmla="*/ 187 h 260"/>
                <a:gd name="T40" fmla="*/ 187 w 260"/>
                <a:gd name="T41" fmla="*/ 151 h 260"/>
                <a:gd name="T42" fmla="*/ 187 w 260"/>
                <a:gd name="T43" fmla="*/ 151 h 260"/>
                <a:gd name="T44" fmla="*/ 151 w 260"/>
                <a:gd name="T45" fmla="*/ 193 h 260"/>
                <a:gd name="T46" fmla="*/ 182 w 260"/>
                <a:gd name="T47" fmla="*/ 156 h 260"/>
                <a:gd name="T48" fmla="*/ 182 w 260"/>
                <a:gd name="T49" fmla="*/ 151 h 260"/>
                <a:gd name="T50" fmla="*/ 114 w 260"/>
                <a:gd name="T51" fmla="*/ 224 h 260"/>
                <a:gd name="T52" fmla="*/ 114 w 260"/>
                <a:gd name="T53" fmla="*/ 224 h 260"/>
                <a:gd name="T54" fmla="*/ 114 w 260"/>
                <a:gd name="T55" fmla="*/ 156 h 260"/>
                <a:gd name="T56" fmla="*/ 145 w 260"/>
                <a:gd name="T57" fmla="*/ 120 h 260"/>
                <a:gd name="T58" fmla="*/ 109 w 260"/>
                <a:gd name="T59" fmla="*/ 224 h 260"/>
                <a:gd name="T60" fmla="*/ 78 w 260"/>
                <a:gd name="T61" fmla="*/ 187 h 260"/>
                <a:gd name="T62" fmla="*/ 78 w 260"/>
                <a:gd name="T63" fmla="*/ 187 h 260"/>
                <a:gd name="T64" fmla="*/ 78 w 260"/>
                <a:gd name="T65" fmla="*/ 120 h 260"/>
                <a:gd name="T66" fmla="*/ 73 w 260"/>
                <a:gd name="T67" fmla="*/ 193 h 260"/>
                <a:gd name="T68" fmla="*/ 73 w 260"/>
                <a:gd name="T69" fmla="*/ 187 h 260"/>
                <a:gd name="T70" fmla="*/ 41 w 260"/>
                <a:gd name="T71" fmla="*/ 151 h 260"/>
                <a:gd name="T72" fmla="*/ 41 w 260"/>
                <a:gd name="T73" fmla="*/ 151 h 260"/>
                <a:gd name="T74" fmla="*/ 2 w 260"/>
                <a:gd name="T75" fmla="*/ 37 h 260"/>
                <a:gd name="T76" fmla="*/ 15 w 260"/>
                <a:gd name="T77" fmla="*/ 24 h 260"/>
                <a:gd name="T78" fmla="*/ 36 w 260"/>
                <a:gd name="T79" fmla="*/ 73 h 260"/>
                <a:gd name="T80" fmla="*/ 182 w 260"/>
                <a:gd name="T81" fmla="*/ 21 h 260"/>
                <a:gd name="T82" fmla="*/ 223 w 260"/>
                <a:gd name="T83" fmla="*/ 21 h 260"/>
                <a:gd name="T84" fmla="*/ 244 w 260"/>
                <a:gd name="T85" fmla="*/ 24 h 260"/>
                <a:gd name="T86" fmla="*/ 259 w 260"/>
                <a:gd name="T87" fmla="*/ 37 h 260"/>
                <a:gd name="T88" fmla="*/ 260 w 260"/>
                <a:gd name="T89" fmla="*/ 104 h 260"/>
                <a:gd name="T90" fmla="*/ 187 w 260"/>
                <a:gd name="T91" fmla="*/ 16 h 260"/>
                <a:gd name="T92" fmla="*/ 203 w 260"/>
                <a:gd name="T93" fmla="*/ 0 h 260"/>
                <a:gd name="T94" fmla="*/ 217 w 260"/>
                <a:gd name="T95" fmla="*/ 9 h 260"/>
                <a:gd name="T96" fmla="*/ 187 w 260"/>
                <a:gd name="T97" fmla="*/ 68 h 260"/>
                <a:gd name="T98" fmla="*/ 41 w 260"/>
                <a:gd name="T99" fmla="*/ 16 h 260"/>
                <a:gd name="T100" fmla="*/ 52 w 260"/>
                <a:gd name="T101" fmla="*/ 2 h 260"/>
                <a:gd name="T102" fmla="*/ 69 w 260"/>
                <a:gd name="T103" fmla="*/ 4 h 260"/>
                <a:gd name="T104" fmla="*/ 73 w 260"/>
                <a:gd name="T105" fmla="*/ 68 h 260"/>
                <a:gd name="T106" fmla="*/ 41 w 260"/>
                <a:gd name="T107"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0" h="260">
                  <a:moveTo>
                    <a:pt x="234" y="260"/>
                  </a:moveTo>
                  <a:lnTo>
                    <a:pt x="26" y="260"/>
                  </a:lnTo>
                  <a:lnTo>
                    <a:pt x="26" y="260"/>
                  </a:lnTo>
                  <a:lnTo>
                    <a:pt x="21" y="260"/>
                  </a:lnTo>
                  <a:lnTo>
                    <a:pt x="15" y="258"/>
                  </a:lnTo>
                  <a:lnTo>
                    <a:pt x="12" y="256"/>
                  </a:lnTo>
                  <a:lnTo>
                    <a:pt x="8" y="252"/>
                  </a:lnTo>
                  <a:lnTo>
                    <a:pt x="5" y="248"/>
                  </a:lnTo>
                  <a:lnTo>
                    <a:pt x="2" y="245"/>
                  </a:lnTo>
                  <a:lnTo>
                    <a:pt x="1" y="239"/>
                  </a:lnTo>
                  <a:lnTo>
                    <a:pt x="0" y="234"/>
                  </a:lnTo>
                  <a:lnTo>
                    <a:pt x="0" y="115"/>
                  </a:lnTo>
                  <a:lnTo>
                    <a:pt x="17" y="115"/>
                  </a:lnTo>
                  <a:lnTo>
                    <a:pt x="17" y="115"/>
                  </a:lnTo>
                  <a:lnTo>
                    <a:pt x="15" y="219"/>
                  </a:lnTo>
                  <a:lnTo>
                    <a:pt x="15" y="219"/>
                  </a:lnTo>
                  <a:lnTo>
                    <a:pt x="17" y="224"/>
                  </a:lnTo>
                  <a:lnTo>
                    <a:pt x="18" y="229"/>
                  </a:lnTo>
                  <a:lnTo>
                    <a:pt x="22" y="233"/>
                  </a:lnTo>
                  <a:lnTo>
                    <a:pt x="26" y="237"/>
                  </a:lnTo>
                  <a:lnTo>
                    <a:pt x="31" y="241"/>
                  </a:lnTo>
                  <a:lnTo>
                    <a:pt x="36" y="242"/>
                  </a:lnTo>
                  <a:lnTo>
                    <a:pt x="41" y="245"/>
                  </a:lnTo>
                  <a:lnTo>
                    <a:pt x="47" y="245"/>
                  </a:lnTo>
                  <a:lnTo>
                    <a:pt x="213" y="245"/>
                  </a:lnTo>
                  <a:lnTo>
                    <a:pt x="213" y="245"/>
                  </a:lnTo>
                  <a:lnTo>
                    <a:pt x="218" y="245"/>
                  </a:lnTo>
                  <a:lnTo>
                    <a:pt x="225" y="242"/>
                  </a:lnTo>
                  <a:lnTo>
                    <a:pt x="230" y="241"/>
                  </a:lnTo>
                  <a:lnTo>
                    <a:pt x="234" y="237"/>
                  </a:lnTo>
                  <a:lnTo>
                    <a:pt x="239" y="233"/>
                  </a:lnTo>
                  <a:lnTo>
                    <a:pt x="242" y="229"/>
                  </a:lnTo>
                  <a:lnTo>
                    <a:pt x="244" y="224"/>
                  </a:lnTo>
                  <a:lnTo>
                    <a:pt x="244" y="219"/>
                  </a:lnTo>
                  <a:lnTo>
                    <a:pt x="244" y="219"/>
                  </a:lnTo>
                  <a:lnTo>
                    <a:pt x="244" y="115"/>
                  </a:lnTo>
                  <a:lnTo>
                    <a:pt x="260" y="115"/>
                  </a:lnTo>
                  <a:lnTo>
                    <a:pt x="260" y="234"/>
                  </a:lnTo>
                  <a:lnTo>
                    <a:pt x="260" y="234"/>
                  </a:lnTo>
                  <a:lnTo>
                    <a:pt x="260" y="239"/>
                  </a:lnTo>
                  <a:lnTo>
                    <a:pt x="259" y="245"/>
                  </a:lnTo>
                  <a:lnTo>
                    <a:pt x="256" y="248"/>
                  </a:lnTo>
                  <a:lnTo>
                    <a:pt x="252" y="252"/>
                  </a:lnTo>
                  <a:lnTo>
                    <a:pt x="248" y="256"/>
                  </a:lnTo>
                  <a:lnTo>
                    <a:pt x="244" y="258"/>
                  </a:lnTo>
                  <a:lnTo>
                    <a:pt x="239" y="260"/>
                  </a:lnTo>
                  <a:lnTo>
                    <a:pt x="234" y="260"/>
                  </a:lnTo>
                  <a:lnTo>
                    <a:pt x="234" y="260"/>
                  </a:lnTo>
                  <a:close/>
                  <a:moveTo>
                    <a:pt x="78" y="115"/>
                  </a:moveTo>
                  <a:lnTo>
                    <a:pt x="109" y="115"/>
                  </a:lnTo>
                  <a:lnTo>
                    <a:pt x="114" y="115"/>
                  </a:lnTo>
                  <a:lnTo>
                    <a:pt x="145" y="115"/>
                  </a:lnTo>
                  <a:lnTo>
                    <a:pt x="151" y="115"/>
                  </a:lnTo>
                  <a:lnTo>
                    <a:pt x="182" y="115"/>
                  </a:lnTo>
                  <a:lnTo>
                    <a:pt x="187" y="115"/>
                  </a:lnTo>
                  <a:lnTo>
                    <a:pt x="218" y="115"/>
                  </a:lnTo>
                  <a:lnTo>
                    <a:pt x="223" y="115"/>
                  </a:lnTo>
                  <a:lnTo>
                    <a:pt x="223" y="229"/>
                  </a:lnTo>
                  <a:lnTo>
                    <a:pt x="218" y="229"/>
                  </a:lnTo>
                  <a:lnTo>
                    <a:pt x="187" y="229"/>
                  </a:lnTo>
                  <a:lnTo>
                    <a:pt x="182" y="229"/>
                  </a:lnTo>
                  <a:lnTo>
                    <a:pt x="151" y="229"/>
                  </a:lnTo>
                  <a:lnTo>
                    <a:pt x="145" y="229"/>
                  </a:lnTo>
                  <a:lnTo>
                    <a:pt x="114" y="229"/>
                  </a:lnTo>
                  <a:lnTo>
                    <a:pt x="109" y="229"/>
                  </a:lnTo>
                  <a:lnTo>
                    <a:pt x="78" y="229"/>
                  </a:lnTo>
                  <a:lnTo>
                    <a:pt x="73" y="229"/>
                  </a:lnTo>
                  <a:lnTo>
                    <a:pt x="41" y="229"/>
                  </a:lnTo>
                  <a:lnTo>
                    <a:pt x="36" y="229"/>
                  </a:lnTo>
                  <a:lnTo>
                    <a:pt x="36" y="115"/>
                  </a:lnTo>
                  <a:lnTo>
                    <a:pt x="41" y="115"/>
                  </a:lnTo>
                  <a:lnTo>
                    <a:pt x="73" y="115"/>
                  </a:lnTo>
                  <a:lnTo>
                    <a:pt x="78" y="115"/>
                  </a:lnTo>
                  <a:close/>
                  <a:moveTo>
                    <a:pt x="187" y="224"/>
                  </a:moveTo>
                  <a:lnTo>
                    <a:pt x="218" y="224"/>
                  </a:lnTo>
                  <a:lnTo>
                    <a:pt x="218" y="193"/>
                  </a:lnTo>
                  <a:lnTo>
                    <a:pt x="187" y="193"/>
                  </a:lnTo>
                  <a:lnTo>
                    <a:pt x="187" y="224"/>
                  </a:lnTo>
                  <a:close/>
                  <a:moveTo>
                    <a:pt x="187" y="187"/>
                  </a:moveTo>
                  <a:lnTo>
                    <a:pt x="218" y="187"/>
                  </a:lnTo>
                  <a:lnTo>
                    <a:pt x="218" y="156"/>
                  </a:lnTo>
                  <a:lnTo>
                    <a:pt x="187" y="156"/>
                  </a:lnTo>
                  <a:lnTo>
                    <a:pt x="187" y="187"/>
                  </a:lnTo>
                  <a:close/>
                  <a:moveTo>
                    <a:pt x="187" y="151"/>
                  </a:moveTo>
                  <a:lnTo>
                    <a:pt x="218" y="151"/>
                  </a:lnTo>
                  <a:lnTo>
                    <a:pt x="218" y="120"/>
                  </a:lnTo>
                  <a:lnTo>
                    <a:pt x="187" y="120"/>
                  </a:lnTo>
                  <a:lnTo>
                    <a:pt x="187" y="151"/>
                  </a:lnTo>
                  <a:close/>
                  <a:moveTo>
                    <a:pt x="151" y="224"/>
                  </a:moveTo>
                  <a:lnTo>
                    <a:pt x="182" y="224"/>
                  </a:lnTo>
                  <a:lnTo>
                    <a:pt x="182" y="193"/>
                  </a:lnTo>
                  <a:lnTo>
                    <a:pt x="151" y="193"/>
                  </a:lnTo>
                  <a:lnTo>
                    <a:pt x="151" y="224"/>
                  </a:lnTo>
                  <a:close/>
                  <a:moveTo>
                    <a:pt x="151" y="187"/>
                  </a:moveTo>
                  <a:lnTo>
                    <a:pt x="182" y="187"/>
                  </a:lnTo>
                  <a:lnTo>
                    <a:pt x="182" y="156"/>
                  </a:lnTo>
                  <a:lnTo>
                    <a:pt x="151" y="156"/>
                  </a:lnTo>
                  <a:lnTo>
                    <a:pt x="151" y="187"/>
                  </a:lnTo>
                  <a:close/>
                  <a:moveTo>
                    <a:pt x="151" y="151"/>
                  </a:moveTo>
                  <a:lnTo>
                    <a:pt x="182" y="151"/>
                  </a:lnTo>
                  <a:lnTo>
                    <a:pt x="182" y="120"/>
                  </a:lnTo>
                  <a:lnTo>
                    <a:pt x="151" y="120"/>
                  </a:lnTo>
                  <a:lnTo>
                    <a:pt x="151" y="151"/>
                  </a:lnTo>
                  <a:close/>
                  <a:moveTo>
                    <a:pt x="114" y="224"/>
                  </a:moveTo>
                  <a:lnTo>
                    <a:pt x="145" y="224"/>
                  </a:lnTo>
                  <a:lnTo>
                    <a:pt x="145" y="193"/>
                  </a:lnTo>
                  <a:lnTo>
                    <a:pt x="114" y="193"/>
                  </a:lnTo>
                  <a:lnTo>
                    <a:pt x="114" y="224"/>
                  </a:lnTo>
                  <a:close/>
                  <a:moveTo>
                    <a:pt x="114" y="187"/>
                  </a:moveTo>
                  <a:lnTo>
                    <a:pt x="145" y="187"/>
                  </a:lnTo>
                  <a:lnTo>
                    <a:pt x="145" y="156"/>
                  </a:lnTo>
                  <a:lnTo>
                    <a:pt x="114" y="156"/>
                  </a:lnTo>
                  <a:lnTo>
                    <a:pt x="114" y="187"/>
                  </a:lnTo>
                  <a:close/>
                  <a:moveTo>
                    <a:pt x="114" y="151"/>
                  </a:moveTo>
                  <a:lnTo>
                    <a:pt x="145" y="151"/>
                  </a:lnTo>
                  <a:lnTo>
                    <a:pt x="145" y="120"/>
                  </a:lnTo>
                  <a:lnTo>
                    <a:pt x="114" y="120"/>
                  </a:lnTo>
                  <a:lnTo>
                    <a:pt x="114" y="151"/>
                  </a:lnTo>
                  <a:close/>
                  <a:moveTo>
                    <a:pt x="78" y="224"/>
                  </a:moveTo>
                  <a:lnTo>
                    <a:pt x="109" y="224"/>
                  </a:lnTo>
                  <a:lnTo>
                    <a:pt x="109" y="193"/>
                  </a:lnTo>
                  <a:lnTo>
                    <a:pt x="78" y="193"/>
                  </a:lnTo>
                  <a:lnTo>
                    <a:pt x="78" y="224"/>
                  </a:lnTo>
                  <a:close/>
                  <a:moveTo>
                    <a:pt x="78" y="187"/>
                  </a:moveTo>
                  <a:lnTo>
                    <a:pt x="109" y="187"/>
                  </a:lnTo>
                  <a:lnTo>
                    <a:pt x="109" y="156"/>
                  </a:lnTo>
                  <a:lnTo>
                    <a:pt x="78" y="156"/>
                  </a:lnTo>
                  <a:lnTo>
                    <a:pt x="78" y="187"/>
                  </a:lnTo>
                  <a:close/>
                  <a:moveTo>
                    <a:pt x="78" y="151"/>
                  </a:moveTo>
                  <a:lnTo>
                    <a:pt x="109" y="151"/>
                  </a:lnTo>
                  <a:lnTo>
                    <a:pt x="109" y="120"/>
                  </a:lnTo>
                  <a:lnTo>
                    <a:pt x="78" y="120"/>
                  </a:lnTo>
                  <a:lnTo>
                    <a:pt x="78" y="151"/>
                  </a:lnTo>
                  <a:close/>
                  <a:moveTo>
                    <a:pt x="41" y="224"/>
                  </a:moveTo>
                  <a:lnTo>
                    <a:pt x="73" y="224"/>
                  </a:lnTo>
                  <a:lnTo>
                    <a:pt x="73" y="193"/>
                  </a:lnTo>
                  <a:lnTo>
                    <a:pt x="41" y="193"/>
                  </a:lnTo>
                  <a:lnTo>
                    <a:pt x="41" y="224"/>
                  </a:lnTo>
                  <a:close/>
                  <a:moveTo>
                    <a:pt x="41" y="187"/>
                  </a:moveTo>
                  <a:lnTo>
                    <a:pt x="73" y="187"/>
                  </a:lnTo>
                  <a:lnTo>
                    <a:pt x="73" y="156"/>
                  </a:lnTo>
                  <a:lnTo>
                    <a:pt x="41" y="156"/>
                  </a:lnTo>
                  <a:lnTo>
                    <a:pt x="41" y="187"/>
                  </a:lnTo>
                  <a:close/>
                  <a:moveTo>
                    <a:pt x="41" y="151"/>
                  </a:moveTo>
                  <a:lnTo>
                    <a:pt x="73" y="151"/>
                  </a:lnTo>
                  <a:lnTo>
                    <a:pt x="73" y="120"/>
                  </a:lnTo>
                  <a:lnTo>
                    <a:pt x="41" y="120"/>
                  </a:lnTo>
                  <a:lnTo>
                    <a:pt x="41" y="151"/>
                  </a:lnTo>
                  <a:close/>
                  <a:moveTo>
                    <a:pt x="0" y="47"/>
                  </a:moveTo>
                  <a:lnTo>
                    <a:pt x="0" y="47"/>
                  </a:lnTo>
                  <a:lnTo>
                    <a:pt x="1" y="42"/>
                  </a:lnTo>
                  <a:lnTo>
                    <a:pt x="2" y="37"/>
                  </a:lnTo>
                  <a:lnTo>
                    <a:pt x="5" y="33"/>
                  </a:lnTo>
                  <a:lnTo>
                    <a:pt x="8" y="29"/>
                  </a:lnTo>
                  <a:lnTo>
                    <a:pt x="12" y="25"/>
                  </a:lnTo>
                  <a:lnTo>
                    <a:pt x="15" y="24"/>
                  </a:lnTo>
                  <a:lnTo>
                    <a:pt x="21" y="21"/>
                  </a:lnTo>
                  <a:lnTo>
                    <a:pt x="26" y="21"/>
                  </a:lnTo>
                  <a:lnTo>
                    <a:pt x="36" y="21"/>
                  </a:lnTo>
                  <a:lnTo>
                    <a:pt x="36" y="73"/>
                  </a:lnTo>
                  <a:lnTo>
                    <a:pt x="36" y="73"/>
                  </a:lnTo>
                  <a:lnTo>
                    <a:pt x="78" y="73"/>
                  </a:lnTo>
                  <a:lnTo>
                    <a:pt x="78" y="21"/>
                  </a:lnTo>
                  <a:lnTo>
                    <a:pt x="182" y="21"/>
                  </a:lnTo>
                  <a:lnTo>
                    <a:pt x="182" y="73"/>
                  </a:lnTo>
                  <a:lnTo>
                    <a:pt x="182" y="73"/>
                  </a:lnTo>
                  <a:lnTo>
                    <a:pt x="223" y="73"/>
                  </a:lnTo>
                  <a:lnTo>
                    <a:pt x="223" y="21"/>
                  </a:lnTo>
                  <a:lnTo>
                    <a:pt x="234" y="21"/>
                  </a:lnTo>
                  <a:lnTo>
                    <a:pt x="234" y="21"/>
                  </a:lnTo>
                  <a:lnTo>
                    <a:pt x="239" y="21"/>
                  </a:lnTo>
                  <a:lnTo>
                    <a:pt x="244" y="24"/>
                  </a:lnTo>
                  <a:lnTo>
                    <a:pt x="248" y="25"/>
                  </a:lnTo>
                  <a:lnTo>
                    <a:pt x="252" y="29"/>
                  </a:lnTo>
                  <a:lnTo>
                    <a:pt x="256" y="33"/>
                  </a:lnTo>
                  <a:lnTo>
                    <a:pt x="259" y="37"/>
                  </a:lnTo>
                  <a:lnTo>
                    <a:pt x="260" y="42"/>
                  </a:lnTo>
                  <a:lnTo>
                    <a:pt x="260" y="47"/>
                  </a:lnTo>
                  <a:lnTo>
                    <a:pt x="260" y="104"/>
                  </a:lnTo>
                  <a:lnTo>
                    <a:pt x="260" y="104"/>
                  </a:lnTo>
                  <a:lnTo>
                    <a:pt x="0" y="104"/>
                  </a:lnTo>
                  <a:lnTo>
                    <a:pt x="0" y="47"/>
                  </a:lnTo>
                  <a:close/>
                  <a:moveTo>
                    <a:pt x="187" y="16"/>
                  </a:moveTo>
                  <a:lnTo>
                    <a:pt x="187" y="16"/>
                  </a:lnTo>
                  <a:lnTo>
                    <a:pt x="188" y="9"/>
                  </a:lnTo>
                  <a:lnTo>
                    <a:pt x="192" y="4"/>
                  </a:lnTo>
                  <a:lnTo>
                    <a:pt x="197" y="2"/>
                  </a:lnTo>
                  <a:lnTo>
                    <a:pt x="203" y="0"/>
                  </a:lnTo>
                  <a:lnTo>
                    <a:pt x="203" y="0"/>
                  </a:lnTo>
                  <a:lnTo>
                    <a:pt x="209" y="2"/>
                  </a:lnTo>
                  <a:lnTo>
                    <a:pt x="214" y="4"/>
                  </a:lnTo>
                  <a:lnTo>
                    <a:pt x="217" y="9"/>
                  </a:lnTo>
                  <a:lnTo>
                    <a:pt x="218" y="16"/>
                  </a:lnTo>
                  <a:lnTo>
                    <a:pt x="218" y="68"/>
                  </a:lnTo>
                  <a:lnTo>
                    <a:pt x="218" y="68"/>
                  </a:lnTo>
                  <a:lnTo>
                    <a:pt x="187" y="68"/>
                  </a:lnTo>
                  <a:lnTo>
                    <a:pt x="187" y="68"/>
                  </a:lnTo>
                  <a:lnTo>
                    <a:pt x="187" y="16"/>
                  </a:lnTo>
                  <a:lnTo>
                    <a:pt x="187" y="16"/>
                  </a:lnTo>
                  <a:close/>
                  <a:moveTo>
                    <a:pt x="41" y="16"/>
                  </a:moveTo>
                  <a:lnTo>
                    <a:pt x="41" y="16"/>
                  </a:lnTo>
                  <a:lnTo>
                    <a:pt x="43" y="9"/>
                  </a:lnTo>
                  <a:lnTo>
                    <a:pt x="47" y="4"/>
                  </a:lnTo>
                  <a:lnTo>
                    <a:pt x="52" y="2"/>
                  </a:lnTo>
                  <a:lnTo>
                    <a:pt x="57" y="0"/>
                  </a:lnTo>
                  <a:lnTo>
                    <a:pt x="57" y="0"/>
                  </a:lnTo>
                  <a:lnTo>
                    <a:pt x="64" y="2"/>
                  </a:lnTo>
                  <a:lnTo>
                    <a:pt x="69" y="4"/>
                  </a:lnTo>
                  <a:lnTo>
                    <a:pt x="71" y="9"/>
                  </a:lnTo>
                  <a:lnTo>
                    <a:pt x="73" y="16"/>
                  </a:lnTo>
                  <a:lnTo>
                    <a:pt x="73" y="68"/>
                  </a:lnTo>
                  <a:lnTo>
                    <a:pt x="73" y="68"/>
                  </a:lnTo>
                  <a:lnTo>
                    <a:pt x="41" y="68"/>
                  </a:lnTo>
                  <a:lnTo>
                    <a:pt x="41" y="68"/>
                  </a:lnTo>
                  <a:lnTo>
                    <a:pt x="41" y="16"/>
                  </a:lnTo>
                  <a:lnTo>
                    <a:pt x="41"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8" name="直线连接符 7"/>
          <p:cNvCxnSpPr>
            <a:stCxn id="5" idx="4"/>
          </p:cNvCxnSpPr>
          <p:nvPr/>
        </p:nvCxnSpPr>
        <p:spPr>
          <a:xfrm flipH="1">
            <a:off x="3714164" y="1474015"/>
            <a:ext cx="1360" cy="538398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3418545" y="1875934"/>
            <a:ext cx="591237" cy="197963"/>
          </a:xfrm>
          <a:prstGeom prst="round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圆角矩形 10"/>
          <p:cNvSpPr/>
          <p:nvPr/>
        </p:nvSpPr>
        <p:spPr>
          <a:xfrm>
            <a:off x="3418545" y="2818614"/>
            <a:ext cx="591237" cy="197963"/>
          </a:xfrm>
          <a:prstGeom prst="round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4303421" y="1744082"/>
            <a:ext cx="1415772"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rPr>
              <a:t>第一部分</a:t>
            </a:r>
          </a:p>
        </p:txBody>
      </p:sp>
      <p:sp>
        <p:nvSpPr>
          <p:cNvPr id="16" name="文本框 15"/>
          <p:cNvSpPr txBox="1"/>
          <p:nvPr/>
        </p:nvSpPr>
        <p:spPr>
          <a:xfrm>
            <a:off x="4303421" y="2686762"/>
            <a:ext cx="1415772"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cs typeface="Microsoft YaHei" charset="-122"/>
              </a:rPr>
              <a:t>第二部分</a:t>
            </a:r>
          </a:p>
        </p:txBody>
      </p:sp>
      <p:sp>
        <p:nvSpPr>
          <p:cNvPr id="20" name="文本框 14"/>
          <p:cNvSpPr txBox="1"/>
          <p:nvPr/>
        </p:nvSpPr>
        <p:spPr>
          <a:xfrm>
            <a:off x="5929626" y="1744082"/>
            <a:ext cx="1834926" cy="461665"/>
          </a:xfrm>
          <a:prstGeom prst="rect">
            <a:avLst/>
          </a:prstGeom>
          <a:noFill/>
        </p:spPr>
        <p:txBody>
          <a:bodyPr wrap="none" rtlCol="0">
            <a:spAutoFit/>
          </a:bodyPr>
          <a:lstStyle/>
          <a:p>
            <a:r>
              <a:rPr kumimoji="1" lang="en-US" altLang="zh-CN" sz="2400" dirty="0">
                <a:solidFill>
                  <a:schemeClr val="tx1">
                    <a:lumMod val="65000"/>
                    <a:lumOff val="35000"/>
                  </a:schemeClr>
                </a:solidFill>
                <a:latin typeface="Microsoft YaHei" charset="-122"/>
                <a:ea typeface="Microsoft YaHei" charset="-122"/>
              </a:rPr>
              <a:t>Cache </a:t>
            </a:r>
            <a:r>
              <a:rPr kumimoji="1" lang="zh-CN" altLang="en-US" sz="2400" dirty="0">
                <a:solidFill>
                  <a:schemeClr val="tx1">
                    <a:lumMod val="65000"/>
                    <a:lumOff val="35000"/>
                  </a:schemeClr>
                </a:solidFill>
                <a:latin typeface="Microsoft YaHei" charset="-122"/>
                <a:ea typeface="Microsoft YaHei" charset="-122"/>
              </a:rPr>
              <a:t>简介</a:t>
            </a:r>
          </a:p>
        </p:txBody>
      </p:sp>
      <p:sp>
        <p:nvSpPr>
          <p:cNvPr id="22" name="文本框 15"/>
          <p:cNvSpPr txBox="1"/>
          <p:nvPr/>
        </p:nvSpPr>
        <p:spPr>
          <a:xfrm>
            <a:off x="5929626" y="2733896"/>
            <a:ext cx="2389565"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cs typeface="Microsoft YaHei" charset="-122"/>
              </a:rPr>
              <a:t>存储一致性简介</a:t>
            </a:r>
          </a:p>
        </p:txBody>
      </p:sp>
      <p:sp>
        <p:nvSpPr>
          <p:cNvPr id="18" name="圆角矩形 10">
            <a:extLst>
              <a:ext uri="{FF2B5EF4-FFF2-40B4-BE49-F238E27FC236}">
                <a16:creationId xmlns:a16="http://schemas.microsoft.com/office/drawing/2014/main" id="{89B77A17-C7C5-47BB-83EA-FEB67E46CD4C}"/>
              </a:ext>
            </a:extLst>
          </p:cNvPr>
          <p:cNvSpPr/>
          <p:nvPr/>
        </p:nvSpPr>
        <p:spPr>
          <a:xfrm>
            <a:off x="3419905" y="3784865"/>
            <a:ext cx="591237" cy="197963"/>
          </a:xfrm>
          <a:prstGeom prst="round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919B6CFB-0978-4D7D-9CCD-859576ECBCC1}"/>
              </a:ext>
            </a:extLst>
          </p:cNvPr>
          <p:cNvSpPr txBox="1"/>
          <p:nvPr/>
        </p:nvSpPr>
        <p:spPr>
          <a:xfrm>
            <a:off x="4304781" y="3653013"/>
            <a:ext cx="1415772"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cs typeface="Microsoft YaHei" charset="-122"/>
              </a:rPr>
              <a:t>第三部分</a:t>
            </a:r>
          </a:p>
        </p:txBody>
      </p:sp>
      <p:sp>
        <p:nvSpPr>
          <p:cNvPr id="23" name="文本框 15">
            <a:extLst>
              <a:ext uri="{FF2B5EF4-FFF2-40B4-BE49-F238E27FC236}">
                <a16:creationId xmlns:a16="http://schemas.microsoft.com/office/drawing/2014/main" id="{CA7C6298-5969-41DA-8BF2-81646B98E59C}"/>
              </a:ext>
            </a:extLst>
          </p:cNvPr>
          <p:cNvSpPr txBox="1"/>
          <p:nvPr/>
        </p:nvSpPr>
        <p:spPr>
          <a:xfrm>
            <a:off x="5930986" y="3700147"/>
            <a:ext cx="2811732" cy="461665"/>
          </a:xfrm>
          <a:prstGeom prst="rect">
            <a:avLst/>
          </a:prstGeom>
          <a:noFill/>
        </p:spPr>
        <p:txBody>
          <a:bodyPr wrap="none" rtlCol="0">
            <a:spAutoFit/>
          </a:bodyPr>
          <a:lstStyle/>
          <a:p>
            <a:r>
              <a:rPr kumimoji="1" lang="en-US" altLang="zh-CN" sz="2400" dirty="0">
                <a:solidFill>
                  <a:schemeClr val="tx1">
                    <a:lumMod val="65000"/>
                    <a:lumOff val="35000"/>
                  </a:schemeClr>
                </a:solidFill>
                <a:latin typeface="Microsoft YaHei" charset="-122"/>
                <a:ea typeface="Microsoft YaHei" charset="-122"/>
                <a:cs typeface="Microsoft YaHei" charset="-122"/>
              </a:rPr>
              <a:t>Memory </a:t>
            </a:r>
            <a:r>
              <a:rPr kumimoji="1" lang="zh-CN" altLang="en-US" sz="2400" dirty="0">
                <a:solidFill>
                  <a:schemeClr val="tx1">
                    <a:lumMod val="65000"/>
                    <a:lumOff val="35000"/>
                  </a:schemeClr>
                </a:solidFill>
                <a:latin typeface="Microsoft YaHei" charset="-122"/>
                <a:ea typeface="Microsoft YaHei" charset="-122"/>
                <a:cs typeface="Microsoft YaHei" charset="-122"/>
              </a:rPr>
              <a:t>属性简介</a:t>
            </a:r>
          </a:p>
        </p:txBody>
      </p:sp>
      <p:sp>
        <p:nvSpPr>
          <p:cNvPr id="17" name="圆角矩形 10">
            <a:extLst>
              <a:ext uri="{FF2B5EF4-FFF2-40B4-BE49-F238E27FC236}">
                <a16:creationId xmlns:a16="http://schemas.microsoft.com/office/drawing/2014/main" id="{18D3CDE9-7AD2-E1D5-E08E-8B9F013A67C1}"/>
              </a:ext>
            </a:extLst>
          </p:cNvPr>
          <p:cNvSpPr/>
          <p:nvPr/>
        </p:nvSpPr>
        <p:spPr>
          <a:xfrm>
            <a:off x="3419905" y="4738207"/>
            <a:ext cx="591237" cy="197963"/>
          </a:xfrm>
          <a:prstGeom prst="round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9B192AA3-B0A4-119E-C3C5-EEF3E565014D}"/>
              </a:ext>
            </a:extLst>
          </p:cNvPr>
          <p:cNvSpPr txBox="1"/>
          <p:nvPr/>
        </p:nvSpPr>
        <p:spPr>
          <a:xfrm>
            <a:off x="4304781" y="4606355"/>
            <a:ext cx="1415772"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cs typeface="Microsoft YaHei" charset="-122"/>
              </a:rPr>
              <a:t>第四部分</a:t>
            </a:r>
          </a:p>
        </p:txBody>
      </p:sp>
      <p:sp>
        <p:nvSpPr>
          <p:cNvPr id="24" name="文本框 15">
            <a:extLst>
              <a:ext uri="{FF2B5EF4-FFF2-40B4-BE49-F238E27FC236}">
                <a16:creationId xmlns:a16="http://schemas.microsoft.com/office/drawing/2014/main" id="{AF9D79D6-2B88-40BC-4A3C-ACF6CCF909D5}"/>
              </a:ext>
            </a:extLst>
          </p:cNvPr>
          <p:cNvSpPr txBox="1"/>
          <p:nvPr/>
        </p:nvSpPr>
        <p:spPr>
          <a:xfrm>
            <a:off x="5930986" y="4653489"/>
            <a:ext cx="4758867" cy="461665"/>
          </a:xfrm>
          <a:prstGeom prst="rect">
            <a:avLst/>
          </a:prstGeom>
          <a:noFill/>
        </p:spPr>
        <p:txBody>
          <a:bodyPr wrap="none" rtlCol="0">
            <a:spAutoFit/>
          </a:bodyPr>
          <a:lstStyle/>
          <a:p>
            <a:r>
              <a:rPr kumimoji="1" lang="en-US" altLang="zh-CN" sz="2400" dirty="0">
                <a:solidFill>
                  <a:schemeClr val="tx1">
                    <a:lumMod val="65000"/>
                    <a:lumOff val="35000"/>
                  </a:schemeClr>
                </a:solidFill>
                <a:latin typeface="Microsoft YaHei" charset="-122"/>
                <a:ea typeface="Microsoft YaHei" charset="-122"/>
                <a:cs typeface="Microsoft YaHei" charset="-122"/>
              </a:rPr>
              <a:t>PCIe Integration-IO Coherency</a:t>
            </a:r>
            <a:endParaRPr kumimoji="1" lang="zh-CN" altLang="en-US" sz="2400" dirty="0">
              <a:solidFill>
                <a:schemeClr val="tx1">
                  <a:lumMod val="65000"/>
                  <a:lumOff val="35000"/>
                </a:schemeClr>
              </a:solidFill>
              <a:latin typeface="Microsoft YaHei" charset="-122"/>
              <a:ea typeface="Microsoft YaHei" charset="-122"/>
              <a:cs typeface="Microsoft YaHei" charset="-122"/>
            </a:endParaRPr>
          </a:p>
        </p:txBody>
      </p:sp>
      <p:sp>
        <p:nvSpPr>
          <p:cNvPr id="25" name="圆角矩形 10">
            <a:extLst>
              <a:ext uri="{FF2B5EF4-FFF2-40B4-BE49-F238E27FC236}">
                <a16:creationId xmlns:a16="http://schemas.microsoft.com/office/drawing/2014/main" id="{EAD323F1-8A10-4808-96E1-974ADEC69272}"/>
              </a:ext>
            </a:extLst>
          </p:cNvPr>
          <p:cNvSpPr/>
          <p:nvPr/>
        </p:nvSpPr>
        <p:spPr>
          <a:xfrm>
            <a:off x="3419905" y="5619456"/>
            <a:ext cx="591237" cy="197963"/>
          </a:xfrm>
          <a:prstGeom prst="roundRect">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a:extLst>
              <a:ext uri="{FF2B5EF4-FFF2-40B4-BE49-F238E27FC236}">
                <a16:creationId xmlns:a16="http://schemas.microsoft.com/office/drawing/2014/main" id="{ED7C6A29-07AB-FEC5-2D72-0EB14F2C23B5}"/>
              </a:ext>
            </a:extLst>
          </p:cNvPr>
          <p:cNvSpPr txBox="1"/>
          <p:nvPr/>
        </p:nvSpPr>
        <p:spPr>
          <a:xfrm>
            <a:off x="4304781" y="5487604"/>
            <a:ext cx="1415772"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cs typeface="Microsoft YaHei" charset="-122"/>
              </a:rPr>
              <a:t>第五部分</a:t>
            </a:r>
          </a:p>
        </p:txBody>
      </p:sp>
      <p:sp>
        <p:nvSpPr>
          <p:cNvPr id="27" name="文本框 15">
            <a:extLst>
              <a:ext uri="{FF2B5EF4-FFF2-40B4-BE49-F238E27FC236}">
                <a16:creationId xmlns:a16="http://schemas.microsoft.com/office/drawing/2014/main" id="{06C06294-BFDE-05DD-DF13-CCBCAFFE9834}"/>
              </a:ext>
            </a:extLst>
          </p:cNvPr>
          <p:cNvSpPr txBox="1"/>
          <p:nvPr/>
        </p:nvSpPr>
        <p:spPr>
          <a:xfrm>
            <a:off x="5930986" y="5534738"/>
            <a:ext cx="800219" cy="461665"/>
          </a:xfrm>
          <a:prstGeom prst="rect">
            <a:avLst/>
          </a:prstGeom>
          <a:noFill/>
        </p:spPr>
        <p:txBody>
          <a:bodyPr wrap="none" rtlCol="0">
            <a:spAutoFit/>
          </a:bodyPr>
          <a:lstStyle/>
          <a:p>
            <a:r>
              <a:rPr kumimoji="1" lang="zh-CN" altLang="en-US" sz="2400" dirty="0">
                <a:solidFill>
                  <a:schemeClr val="tx1">
                    <a:lumMod val="65000"/>
                    <a:lumOff val="35000"/>
                  </a:schemeClr>
                </a:solidFill>
                <a:latin typeface="Microsoft YaHei" charset="-122"/>
                <a:ea typeface="Microsoft YaHei" charset="-122"/>
                <a:cs typeface="Microsoft YaHei" charset="-122"/>
              </a:rPr>
              <a:t>致谢</a:t>
            </a:r>
          </a:p>
        </p:txBody>
      </p:sp>
    </p:spTree>
    <p:extLst>
      <p:ext uri="{BB962C8B-B14F-4D97-AF65-F5344CB8AC3E}">
        <p14:creationId xmlns:p14="http://schemas.microsoft.com/office/powerpoint/2010/main" val="3770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20</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14350" y="1515980"/>
            <a:ext cx="10003193" cy="3693319"/>
          </a:xfrm>
          <a:prstGeom prst="rect">
            <a:avLst/>
          </a:prstGeom>
          <a:noFill/>
        </p:spPr>
        <p:txBody>
          <a:bodyPr wrap="square" rtlCol="0">
            <a:spAutoFit/>
          </a:bodyPr>
          <a:lstStyle/>
          <a:p>
            <a:r>
              <a:rPr lang="en-US" altLang="zh-CN" b="1" dirty="0">
                <a:ea typeface="Microsoft YaHei" panose="020B0503020204020204" pitchFamily="34" charset="-122"/>
              </a:rPr>
              <a:t>Device memory</a:t>
            </a:r>
            <a:r>
              <a:rPr lang="zh-CN" altLang="en-US" b="1" dirty="0">
                <a:ea typeface="Microsoft YaHei" panose="020B0503020204020204" pitchFamily="34" charset="-122"/>
              </a:rPr>
              <a:t>的属性分为以下几种：</a:t>
            </a:r>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Device-</a:t>
            </a:r>
            <a:r>
              <a:rPr lang="en-US" altLang="zh-CN" dirty="0" err="1">
                <a:ea typeface="Microsoft YaHei" panose="020B0503020204020204" pitchFamily="34" charset="-122"/>
              </a:rPr>
              <a:t>nGnRnE</a:t>
            </a:r>
            <a:r>
              <a:rPr lang="zh-CN" altLang="en-US" dirty="0">
                <a:ea typeface="Microsoft YaHei" panose="020B0503020204020204" pitchFamily="34" charset="-122"/>
              </a:rPr>
              <a:t>，</a:t>
            </a:r>
            <a:r>
              <a:rPr lang="en-US" altLang="zh-CN" dirty="0">
                <a:ea typeface="Microsoft YaHei" panose="020B0503020204020204" pitchFamily="34" charset="-122"/>
              </a:rPr>
              <a:t>Device non-Gathering</a:t>
            </a:r>
            <a:r>
              <a:rPr lang="zh-CN" altLang="en-US" dirty="0">
                <a:ea typeface="Microsoft YaHei" panose="020B0503020204020204" pitchFamily="34" charset="-122"/>
              </a:rPr>
              <a:t>，</a:t>
            </a:r>
            <a:r>
              <a:rPr lang="en-US" altLang="zh-CN" dirty="0">
                <a:ea typeface="Microsoft YaHei" panose="020B0503020204020204" pitchFamily="34" charset="-122"/>
              </a:rPr>
              <a:t>non-Reordering</a:t>
            </a:r>
            <a:r>
              <a:rPr lang="zh-CN" altLang="en-US" dirty="0">
                <a:ea typeface="Microsoft YaHei" panose="020B0503020204020204" pitchFamily="34" charset="-122"/>
              </a:rPr>
              <a:t>， </a:t>
            </a:r>
            <a:r>
              <a:rPr lang="en-US" altLang="zh-CN" dirty="0">
                <a:ea typeface="Microsoft YaHei" panose="020B0503020204020204" pitchFamily="34" charset="-122"/>
              </a:rPr>
              <a:t>No Early write acknowledgement</a:t>
            </a: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dirty="0">
                <a:ea typeface="Microsoft YaHei" panose="020B0503020204020204" pitchFamily="34" charset="-122"/>
              </a:rPr>
              <a:t>Device-</a:t>
            </a:r>
            <a:r>
              <a:rPr lang="en-US" altLang="zh-CN" dirty="0" err="1">
                <a:ea typeface="Microsoft YaHei" panose="020B0503020204020204" pitchFamily="34" charset="-122"/>
              </a:rPr>
              <a:t>nGnRE</a:t>
            </a:r>
            <a:r>
              <a:rPr lang="zh-CN" altLang="en-US" dirty="0">
                <a:ea typeface="Microsoft YaHei" panose="020B0503020204020204" pitchFamily="34" charset="-122"/>
              </a:rPr>
              <a:t>，</a:t>
            </a:r>
            <a:r>
              <a:rPr lang="en-US" altLang="zh-CN" dirty="0">
                <a:ea typeface="Microsoft YaHei" panose="020B0503020204020204" pitchFamily="34" charset="-122"/>
              </a:rPr>
              <a:t>Device non-Gathering</a:t>
            </a:r>
            <a:r>
              <a:rPr lang="zh-CN" altLang="en-US" dirty="0">
                <a:ea typeface="Microsoft YaHei" panose="020B0503020204020204" pitchFamily="34" charset="-122"/>
              </a:rPr>
              <a:t>，</a:t>
            </a:r>
            <a:r>
              <a:rPr lang="en-US" altLang="zh-CN" dirty="0">
                <a:ea typeface="Microsoft YaHei" panose="020B0503020204020204" pitchFamily="34" charset="-122"/>
              </a:rPr>
              <a:t>non-</a:t>
            </a:r>
            <a:r>
              <a:rPr lang="en-US" altLang="zh-CN" dirty="0" err="1">
                <a:ea typeface="Microsoft YaHei" panose="020B0503020204020204" pitchFamily="34" charset="-122"/>
              </a:rPr>
              <a:t>Recodering</a:t>
            </a:r>
            <a:r>
              <a:rPr lang="zh-CN" altLang="en-US" dirty="0">
                <a:ea typeface="Microsoft YaHei" panose="020B0503020204020204" pitchFamily="34" charset="-122"/>
              </a:rPr>
              <a:t>，</a:t>
            </a:r>
            <a:r>
              <a:rPr lang="en-US" altLang="zh-CN" dirty="0">
                <a:ea typeface="Microsoft YaHei" panose="020B0503020204020204" pitchFamily="34" charset="-122"/>
              </a:rPr>
              <a:t>Early Write Acknowledgement</a:t>
            </a:r>
          </a:p>
          <a:p>
            <a:r>
              <a:rPr lang="en-US" altLang="zh-CN" dirty="0">
                <a:ea typeface="Microsoft YaHei" panose="020B0503020204020204" pitchFamily="34" charset="-122"/>
              </a:rPr>
              <a:t>3</a:t>
            </a:r>
            <a:r>
              <a:rPr lang="zh-CN" altLang="en-US" dirty="0">
                <a:ea typeface="Microsoft YaHei" panose="020B0503020204020204" pitchFamily="34" charset="-122"/>
              </a:rPr>
              <a:t>、</a:t>
            </a:r>
            <a:r>
              <a:rPr lang="en-US" altLang="zh-CN" dirty="0">
                <a:ea typeface="Microsoft YaHei" panose="020B0503020204020204" pitchFamily="34" charset="-122"/>
              </a:rPr>
              <a:t>Device-</a:t>
            </a:r>
            <a:r>
              <a:rPr lang="en-US" altLang="zh-CN" dirty="0" err="1">
                <a:ea typeface="Microsoft YaHei" panose="020B0503020204020204" pitchFamily="34" charset="-122"/>
              </a:rPr>
              <a:t>nGRE</a:t>
            </a:r>
            <a:r>
              <a:rPr lang="en-US" altLang="zh-CN" dirty="0">
                <a:ea typeface="Microsoft YaHei" panose="020B0503020204020204" pitchFamily="34" charset="-122"/>
              </a:rPr>
              <a:t>, Device non-Gathering,</a:t>
            </a:r>
            <a:r>
              <a:rPr lang="zh-CN" altLang="en-US" dirty="0">
                <a:ea typeface="Microsoft YaHei" panose="020B0503020204020204" pitchFamily="34" charset="-122"/>
              </a:rPr>
              <a:t> </a:t>
            </a:r>
            <a:r>
              <a:rPr lang="en-US" altLang="zh-CN" dirty="0" err="1">
                <a:ea typeface="Microsoft YaHei" panose="020B0503020204020204" pitchFamily="34" charset="-122"/>
              </a:rPr>
              <a:t>Recodering</a:t>
            </a:r>
            <a:r>
              <a:rPr lang="en-US" altLang="zh-CN" dirty="0">
                <a:ea typeface="Microsoft YaHei" panose="020B0503020204020204" pitchFamily="34" charset="-122"/>
              </a:rPr>
              <a:t>,</a:t>
            </a:r>
            <a:r>
              <a:rPr lang="zh-CN" altLang="en-US" dirty="0">
                <a:ea typeface="Microsoft YaHei" panose="020B0503020204020204" pitchFamily="34" charset="-122"/>
              </a:rPr>
              <a:t> </a:t>
            </a:r>
            <a:r>
              <a:rPr lang="en-US" altLang="zh-CN" dirty="0">
                <a:ea typeface="Microsoft YaHei" panose="020B0503020204020204" pitchFamily="34" charset="-122"/>
              </a:rPr>
              <a:t>Early</a:t>
            </a:r>
            <a:r>
              <a:rPr lang="zh-CN" altLang="en-US" dirty="0">
                <a:ea typeface="Microsoft YaHei" panose="020B0503020204020204" pitchFamily="34" charset="-122"/>
              </a:rPr>
              <a:t> </a:t>
            </a:r>
            <a:r>
              <a:rPr lang="en-US" altLang="zh-CN" dirty="0">
                <a:ea typeface="Microsoft YaHei" panose="020B0503020204020204" pitchFamily="34" charset="-122"/>
              </a:rPr>
              <a:t>Write</a:t>
            </a:r>
            <a:r>
              <a:rPr lang="zh-CN" altLang="en-US" dirty="0">
                <a:ea typeface="Microsoft YaHei" panose="020B0503020204020204" pitchFamily="34" charset="-122"/>
              </a:rPr>
              <a:t> </a:t>
            </a:r>
            <a:r>
              <a:rPr lang="en-US" altLang="zh-CN" dirty="0">
                <a:ea typeface="Microsoft YaHei" panose="020B0503020204020204" pitchFamily="34" charset="-122"/>
              </a:rPr>
              <a:t>Acknowledgement</a:t>
            </a:r>
          </a:p>
          <a:p>
            <a:r>
              <a:rPr lang="en-US" altLang="zh-CN" dirty="0">
                <a:ea typeface="Microsoft YaHei" panose="020B0503020204020204" pitchFamily="34" charset="-122"/>
              </a:rPr>
              <a:t>4</a:t>
            </a:r>
            <a:r>
              <a:rPr lang="zh-CN" altLang="en-US" dirty="0">
                <a:ea typeface="Microsoft YaHei" panose="020B0503020204020204" pitchFamily="34" charset="-122"/>
              </a:rPr>
              <a:t>、</a:t>
            </a:r>
            <a:r>
              <a:rPr lang="en-US" altLang="zh-CN" dirty="0">
                <a:ea typeface="Microsoft YaHei" panose="020B0503020204020204" pitchFamily="34" charset="-122"/>
              </a:rPr>
              <a:t>Device-GRE</a:t>
            </a:r>
            <a:r>
              <a:rPr lang="zh-CN" altLang="en-US" dirty="0">
                <a:ea typeface="Microsoft YaHei" panose="020B0503020204020204" pitchFamily="34" charset="-122"/>
              </a:rPr>
              <a:t>，</a:t>
            </a:r>
            <a:r>
              <a:rPr lang="en-US" altLang="zh-CN" dirty="0">
                <a:ea typeface="Microsoft YaHei" panose="020B0503020204020204" pitchFamily="34" charset="-122"/>
              </a:rPr>
              <a:t>Device Gathering</a:t>
            </a:r>
            <a:r>
              <a:rPr lang="zh-CN" altLang="en-US" dirty="0">
                <a:ea typeface="Microsoft YaHei" panose="020B0503020204020204" pitchFamily="34" charset="-122"/>
              </a:rPr>
              <a:t>，</a:t>
            </a:r>
            <a:r>
              <a:rPr lang="en-US" altLang="zh-CN" dirty="0" err="1">
                <a:ea typeface="Microsoft YaHei" panose="020B0503020204020204" pitchFamily="34" charset="-122"/>
              </a:rPr>
              <a:t>Recodering</a:t>
            </a:r>
            <a:r>
              <a:rPr lang="zh-CN" altLang="en-US" dirty="0">
                <a:ea typeface="Microsoft YaHei" panose="020B0503020204020204" pitchFamily="34" charset="-122"/>
              </a:rPr>
              <a:t>，</a:t>
            </a:r>
            <a:r>
              <a:rPr lang="en-US" altLang="zh-CN" dirty="0">
                <a:ea typeface="Microsoft YaHei" panose="020B0503020204020204" pitchFamily="34" charset="-122"/>
              </a:rPr>
              <a:t>Early Write Acknowledgement</a:t>
            </a:r>
          </a:p>
          <a:p>
            <a:endParaRPr lang="en-US" altLang="zh-CN" dirty="0">
              <a:ea typeface="Microsoft YaHei" panose="020B0503020204020204" pitchFamily="34" charset="-122"/>
            </a:endParaRPr>
          </a:p>
          <a:p>
            <a:r>
              <a:rPr lang="zh-CN" altLang="en-US" b="1" dirty="0">
                <a:ea typeface="Microsoft YaHei" panose="020B0503020204020204" pitchFamily="34" charset="-122"/>
              </a:rPr>
              <a:t>所有的</a:t>
            </a:r>
            <a:r>
              <a:rPr lang="en-US" altLang="zh-CN" b="1" dirty="0">
                <a:ea typeface="Microsoft YaHei" panose="020B0503020204020204" pitchFamily="34" charset="-122"/>
              </a:rPr>
              <a:t>Device memory </a:t>
            </a:r>
            <a:r>
              <a:rPr lang="zh-CN" altLang="en-US" b="1" dirty="0">
                <a:ea typeface="Microsoft YaHei" panose="020B0503020204020204" pitchFamily="34" charset="-122"/>
              </a:rPr>
              <a:t>具有以下属性：</a:t>
            </a:r>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、不允许预取访问，写操作必须在有限的时间内完成，不允许被</a:t>
            </a:r>
            <a:r>
              <a:rPr lang="en-US" altLang="zh-CN" dirty="0">
                <a:ea typeface="Microsoft YaHei" panose="020B0503020204020204" pitchFamily="34" charset="-122"/>
              </a:rPr>
              <a:t>Cache</a:t>
            </a:r>
            <a:r>
              <a:rPr lang="zh-CN" altLang="en-US" dirty="0">
                <a:ea typeface="Microsoft YaHei" panose="020B0503020204020204" pitchFamily="34" charset="-122"/>
              </a:rPr>
              <a:t>，所有访问都必须地址对齐</a:t>
            </a:r>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、硬件并不阻止预测指令对</a:t>
            </a:r>
            <a:r>
              <a:rPr lang="en-US" altLang="zh-CN" dirty="0">
                <a:ea typeface="Microsoft YaHei" panose="020B0503020204020204" pitchFamily="34" charset="-122"/>
              </a:rPr>
              <a:t>Device memory</a:t>
            </a:r>
            <a:r>
              <a:rPr lang="zh-CN" altLang="en-US" dirty="0">
                <a:ea typeface="Microsoft YaHei" panose="020B0503020204020204" pitchFamily="34" charset="-122"/>
              </a:rPr>
              <a:t>类型的预取，除非</a:t>
            </a:r>
            <a:r>
              <a:rPr lang="en-US" altLang="zh-CN" dirty="0">
                <a:ea typeface="Microsoft YaHei" panose="020B0503020204020204" pitchFamily="34" charset="-122"/>
              </a:rPr>
              <a:t>memory</a:t>
            </a:r>
            <a:r>
              <a:rPr lang="zh-CN" altLang="en-US" dirty="0">
                <a:ea typeface="Microsoft YaHei" panose="020B0503020204020204" pitchFamily="34" charset="-122"/>
              </a:rPr>
              <a:t>被标记为</a:t>
            </a:r>
            <a:r>
              <a:rPr lang="en-US" altLang="zh-CN" sz="1800" b="0" i="0" dirty="0">
                <a:solidFill>
                  <a:srgbClr val="000000"/>
                </a:solidFill>
                <a:effectLst/>
                <a:latin typeface="TimesNewRomanPSMT"/>
              </a:rPr>
              <a:t>Execute-never for all Exception levels</a:t>
            </a:r>
            <a:r>
              <a:rPr lang="en-US" altLang="zh-CN" dirty="0"/>
              <a:t> </a:t>
            </a:r>
            <a:r>
              <a:rPr lang="zh-CN" altLang="en-US" dirty="0"/>
              <a:t>，没有对</a:t>
            </a:r>
            <a:r>
              <a:rPr lang="en-US" altLang="zh-CN" dirty="0"/>
              <a:t>Device Memory </a:t>
            </a:r>
            <a:r>
              <a:rPr lang="zh-CN" altLang="en-US" dirty="0"/>
              <a:t>标记为</a:t>
            </a:r>
            <a:r>
              <a:rPr lang="en-US" altLang="zh-CN" sz="1800" b="0" i="0" dirty="0">
                <a:solidFill>
                  <a:srgbClr val="000000"/>
                </a:solidFill>
                <a:effectLst/>
                <a:latin typeface="TimesNewRomanPSMT"/>
              </a:rPr>
              <a:t>Execute-never for all Exception levels</a:t>
            </a:r>
            <a:r>
              <a:rPr lang="en-US" altLang="zh-CN" dirty="0"/>
              <a:t> </a:t>
            </a:r>
            <a:r>
              <a:rPr lang="zh-CN" altLang="en-US" dirty="0"/>
              <a:t>被视为编程错误。</a:t>
            </a:r>
            <a:endParaRPr lang="en-US" altLang="zh-CN" dirty="0"/>
          </a:p>
          <a:p>
            <a:r>
              <a:rPr lang="en-US" altLang="zh-CN" dirty="0"/>
              <a:t>3</a:t>
            </a:r>
            <a:r>
              <a:rPr lang="zh-CN" altLang="en-US" dirty="0"/>
              <a:t>、</a:t>
            </a:r>
            <a:r>
              <a:rPr lang="en-US" altLang="zh-CN" dirty="0"/>
              <a:t>Translation table walks </a:t>
            </a:r>
            <a:r>
              <a:rPr lang="zh-CN" altLang="en-US" dirty="0"/>
              <a:t>的</a:t>
            </a:r>
            <a:r>
              <a:rPr lang="en-US" altLang="zh-CN" dirty="0"/>
              <a:t>memory</a:t>
            </a:r>
            <a:r>
              <a:rPr lang="zh-CN" altLang="en-US" dirty="0"/>
              <a:t>类型一般不允许是</a:t>
            </a:r>
            <a:r>
              <a:rPr lang="en-US" altLang="zh-CN" dirty="0"/>
              <a:t>Device memory</a:t>
            </a:r>
            <a:endParaRPr lang="en-US" altLang="zh-CN" dirty="0">
              <a:ea typeface="Microsoft YaHei" panose="020B0503020204020204" pitchFamily="34" charset="-122"/>
            </a:endParaRPr>
          </a:p>
        </p:txBody>
      </p:sp>
    </p:spTree>
    <p:extLst>
      <p:ext uri="{BB962C8B-B14F-4D97-AF65-F5344CB8AC3E}">
        <p14:creationId xmlns:p14="http://schemas.microsoft.com/office/powerpoint/2010/main" val="2552976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21</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14350" y="1515980"/>
            <a:ext cx="10261229" cy="3416320"/>
          </a:xfrm>
          <a:prstGeom prst="rect">
            <a:avLst/>
          </a:prstGeom>
          <a:noFill/>
        </p:spPr>
        <p:txBody>
          <a:bodyPr wrap="square" rtlCol="0">
            <a:spAutoFit/>
          </a:bodyPr>
          <a:lstStyle/>
          <a:p>
            <a:r>
              <a:rPr lang="en-US" altLang="zh-CN" b="1" dirty="0">
                <a:ea typeface="Microsoft YaHei" panose="020B0503020204020204" pitchFamily="34" charset="-122"/>
              </a:rPr>
              <a:t>Device memory</a:t>
            </a:r>
            <a:r>
              <a:rPr lang="zh-CN" altLang="en-US" b="1" dirty="0">
                <a:ea typeface="Microsoft YaHei" panose="020B0503020204020204" pitchFamily="34" charset="-122"/>
              </a:rPr>
              <a:t>的</a:t>
            </a:r>
            <a:r>
              <a:rPr lang="en-US" altLang="zh-CN" b="1" dirty="0">
                <a:ea typeface="Microsoft YaHei" panose="020B0503020204020204" pitchFamily="34" charset="-122"/>
              </a:rPr>
              <a:t>Gathering</a:t>
            </a:r>
            <a:r>
              <a:rPr lang="zh-CN" altLang="en-US" b="1" dirty="0">
                <a:ea typeface="Microsoft YaHei" panose="020B0503020204020204" pitchFamily="34" charset="-122"/>
              </a:rPr>
              <a:t>属性：</a:t>
            </a:r>
            <a:endParaRPr lang="en-US" altLang="zh-CN" b="1" dirty="0">
              <a:ea typeface="Microsoft YaHei" panose="020B0503020204020204" pitchFamily="34" charset="-122"/>
            </a:endParaRPr>
          </a:p>
          <a:p>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、表示传输是否可以合并</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、对</a:t>
            </a:r>
            <a:r>
              <a:rPr lang="en-US" altLang="zh-CN" dirty="0">
                <a:ea typeface="Microsoft YaHei" panose="020B0503020204020204" pitchFamily="34" charset="-122"/>
              </a:rPr>
              <a:t>non-Gathering</a:t>
            </a:r>
            <a:r>
              <a:rPr lang="zh-CN" altLang="en-US" dirty="0">
                <a:ea typeface="Microsoft YaHei" panose="020B0503020204020204" pitchFamily="34" charset="-122"/>
              </a:rPr>
              <a:t>属性的</a:t>
            </a:r>
            <a:r>
              <a:rPr lang="en-US" altLang="zh-CN" dirty="0">
                <a:ea typeface="Microsoft YaHei" panose="020B0503020204020204" pitchFamily="34" charset="-122"/>
              </a:rPr>
              <a:t>memory</a:t>
            </a:r>
            <a:r>
              <a:rPr lang="zh-CN" altLang="en-US" dirty="0">
                <a:ea typeface="Microsoft YaHei" panose="020B0503020204020204" pitchFamily="34" charset="-122"/>
              </a:rPr>
              <a:t>的读请求，不能从中间的</a:t>
            </a:r>
            <a:r>
              <a:rPr lang="en-US" altLang="zh-CN" dirty="0">
                <a:ea typeface="Microsoft YaHei" panose="020B0503020204020204" pitchFamily="34" charset="-122"/>
              </a:rPr>
              <a:t>buffer</a:t>
            </a:r>
            <a:r>
              <a:rPr lang="zh-CN" altLang="en-US" dirty="0">
                <a:ea typeface="Microsoft YaHei" panose="020B0503020204020204" pitchFamily="34" charset="-122"/>
              </a:rPr>
              <a:t>或者</a:t>
            </a:r>
            <a:r>
              <a:rPr lang="en-US" altLang="zh-CN" dirty="0">
                <a:ea typeface="Microsoft YaHei" panose="020B0503020204020204" pitchFamily="34" charset="-122"/>
              </a:rPr>
              <a:t>endpoint</a:t>
            </a:r>
            <a:r>
              <a:rPr lang="zh-CN" altLang="en-US" dirty="0">
                <a:ea typeface="Microsoft YaHei" panose="020B0503020204020204" pitchFamily="34" charset="-122"/>
              </a:rPr>
              <a:t>获得结果，只能从最后的</a:t>
            </a:r>
            <a:r>
              <a:rPr lang="en-US" altLang="zh-CN" dirty="0">
                <a:ea typeface="Microsoft YaHei" panose="020B0503020204020204" pitchFamily="34" charset="-122"/>
              </a:rPr>
              <a:t>endpoint</a:t>
            </a:r>
            <a:r>
              <a:rPr lang="zh-CN" altLang="en-US" dirty="0">
                <a:ea typeface="Microsoft YaHei" panose="020B0503020204020204" pitchFamily="34" charset="-122"/>
              </a:rPr>
              <a:t>得到，最后的节点或者结果，通常是外设或者物理</a:t>
            </a:r>
            <a:r>
              <a:rPr lang="en-US" altLang="zh-CN" dirty="0">
                <a:ea typeface="Microsoft YaHei" panose="020B0503020204020204" pitchFamily="34" charset="-122"/>
              </a:rPr>
              <a:t>memory</a:t>
            </a:r>
            <a:r>
              <a:rPr lang="zh-CN" altLang="en-US" dirty="0">
                <a:ea typeface="Microsoft YaHei" panose="020B0503020204020204" pitchFamily="34" charset="-122"/>
              </a:rPr>
              <a:t>；</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3</a:t>
            </a:r>
            <a:r>
              <a:rPr lang="zh-CN" altLang="en-US" dirty="0">
                <a:ea typeface="Microsoft YaHei" panose="020B0503020204020204" pitchFamily="34" charset="-122"/>
              </a:rPr>
              <a:t>、对于</a:t>
            </a:r>
            <a:r>
              <a:rPr lang="en-US" altLang="zh-CN" dirty="0">
                <a:ea typeface="Microsoft YaHei" panose="020B0503020204020204" pitchFamily="34" charset="-122"/>
              </a:rPr>
              <a:t>Gathering</a:t>
            </a:r>
            <a:r>
              <a:rPr lang="zh-CN" altLang="en-US" dirty="0">
                <a:ea typeface="Microsoft YaHei" panose="020B0503020204020204" pitchFamily="34" charset="-122"/>
              </a:rPr>
              <a:t>属性的</a:t>
            </a:r>
            <a:r>
              <a:rPr lang="en-US" altLang="zh-CN" dirty="0">
                <a:ea typeface="Microsoft YaHei" panose="020B0503020204020204" pitchFamily="34" charset="-122"/>
              </a:rPr>
              <a:t>memory</a:t>
            </a:r>
            <a:r>
              <a:rPr lang="zh-CN" altLang="en-US" dirty="0">
                <a:ea typeface="Microsoft YaHei" panose="020B0503020204020204" pitchFamily="34" charset="-122"/>
              </a:rPr>
              <a:t>，读请求可以从之前写操作的</a:t>
            </a:r>
            <a:r>
              <a:rPr lang="en-US" altLang="zh-CN" dirty="0">
                <a:ea typeface="Microsoft YaHei" panose="020B0503020204020204" pitchFamily="34" charset="-122"/>
              </a:rPr>
              <a:t>buffer</a:t>
            </a:r>
            <a:r>
              <a:rPr lang="zh-CN" altLang="en-US" dirty="0">
                <a:ea typeface="Microsoft YaHei" panose="020B0503020204020204" pitchFamily="34" charset="-122"/>
              </a:rPr>
              <a:t>中得到结果，也就是从中间节点得到结果。特殊情况除外，比如传输被</a:t>
            </a:r>
            <a:r>
              <a:rPr lang="en-US" altLang="zh-CN" dirty="0">
                <a:ea typeface="Microsoft YaHei" panose="020B0503020204020204" pitchFamily="34" charset="-122"/>
              </a:rPr>
              <a:t>barrier</a:t>
            </a:r>
            <a:r>
              <a:rPr lang="zh-CN" altLang="en-US" dirty="0">
                <a:ea typeface="Microsoft YaHei" panose="020B0503020204020204" pitchFamily="34" charset="-122"/>
              </a:rPr>
              <a:t>指令隔开。</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4</a:t>
            </a:r>
            <a:r>
              <a:rPr lang="zh-CN" altLang="en-US" dirty="0">
                <a:ea typeface="Microsoft YaHei" panose="020B0503020204020204" pitchFamily="34" charset="-122"/>
              </a:rPr>
              <a:t>、</a:t>
            </a:r>
            <a:r>
              <a:rPr lang="en-US" altLang="zh-CN" dirty="0">
                <a:ea typeface="Microsoft YaHei" panose="020B0503020204020204" pitchFamily="34" charset="-122"/>
              </a:rPr>
              <a:t>ARM</a:t>
            </a:r>
            <a:r>
              <a:rPr lang="zh-CN" altLang="en-US" dirty="0">
                <a:ea typeface="Microsoft YaHei" panose="020B0503020204020204" pitchFamily="34" charset="-122"/>
              </a:rPr>
              <a:t>架构只是定义了</a:t>
            </a:r>
            <a:r>
              <a:rPr lang="en-US" altLang="zh-CN" dirty="0">
                <a:ea typeface="Microsoft YaHei" panose="020B0503020204020204" pitchFamily="34" charset="-122"/>
              </a:rPr>
              <a:t>programmer</a:t>
            </a:r>
            <a:r>
              <a:rPr lang="zh-CN" altLang="en-US" dirty="0">
                <a:ea typeface="Microsoft YaHei" panose="020B0503020204020204" pitchFamily="34" charset="-122"/>
              </a:rPr>
              <a:t>可见的行为，所以硬件可以实现</a:t>
            </a:r>
            <a:r>
              <a:rPr lang="en-US" altLang="zh-CN" dirty="0">
                <a:ea typeface="Microsoft YaHei" panose="020B0503020204020204" pitchFamily="34" charset="-122"/>
              </a:rPr>
              <a:t>gathering</a:t>
            </a:r>
            <a:r>
              <a:rPr lang="zh-CN" altLang="en-US" dirty="0">
                <a:ea typeface="Microsoft YaHei" panose="020B0503020204020204" pitchFamily="34" charset="-122"/>
              </a:rPr>
              <a:t>，只要</a:t>
            </a:r>
            <a:r>
              <a:rPr lang="en-US" altLang="zh-CN" dirty="0">
                <a:ea typeface="Microsoft YaHei" panose="020B0503020204020204" pitchFamily="34" charset="-122"/>
              </a:rPr>
              <a:t>programmer</a:t>
            </a:r>
            <a:r>
              <a:rPr lang="zh-CN" altLang="en-US" dirty="0">
                <a:ea typeface="Microsoft YaHei" panose="020B0503020204020204" pitchFamily="34" charset="-122"/>
              </a:rPr>
              <a:t>区分不出来</a:t>
            </a:r>
            <a:endParaRPr lang="en-US" altLang="zh-CN" dirty="0">
              <a:ea typeface="Microsoft YaHei" panose="020B0503020204020204" pitchFamily="34" charset="-122"/>
            </a:endParaRPr>
          </a:p>
        </p:txBody>
      </p:sp>
    </p:spTree>
    <p:extLst>
      <p:ext uri="{BB962C8B-B14F-4D97-AF65-F5344CB8AC3E}">
        <p14:creationId xmlns:p14="http://schemas.microsoft.com/office/powerpoint/2010/main" val="94447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22</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14350" y="1515980"/>
            <a:ext cx="10261229" cy="4801314"/>
          </a:xfrm>
          <a:prstGeom prst="rect">
            <a:avLst/>
          </a:prstGeom>
          <a:noFill/>
        </p:spPr>
        <p:txBody>
          <a:bodyPr wrap="square" rtlCol="0">
            <a:spAutoFit/>
          </a:bodyPr>
          <a:lstStyle/>
          <a:p>
            <a:r>
              <a:rPr lang="en-US" altLang="zh-CN" b="1" dirty="0">
                <a:ea typeface="Microsoft YaHei" panose="020B0503020204020204" pitchFamily="34" charset="-122"/>
              </a:rPr>
              <a:t>Device memory</a:t>
            </a:r>
            <a:r>
              <a:rPr lang="zh-CN" altLang="en-US" b="1" dirty="0">
                <a:ea typeface="Microsoft YaHei" panose="020B0503020204020204" pitchFamily="34" charset="-122"/>
              </a:rPr>
              <a:t>的</a:t>
            </a:r>
            <a:r>
              <a:rPr lang="en-US" altLang="zh-CN" b="1" dirty="0">
                <a:ea typeface="Microsoft YaHei" panose="020B0503020204020204" pitchFamily="34" charset="-122"/>
              </a:rPr>
              <a:t>Reordering</a:t>
            </a:r>
            <a:r>
              <a:rPr lang="zh-CN" altLang="en-US" b="1" dirty="0">
                <a:ea typeface="Microsoft YaHei" panose="020B0503020204020204" pitchFamily="34" charset="-122"/>
              </a:rPr>
              <a:t>属性：</a:t>
            </a:r>
            <a:endParaRPr lang="en-US" altLang="zh-CN" b="1" dirty="0">
              <a:ea typeface="Microsoft YaHei" panose="020B0503020204020204" pitchFamily="34" charset="-122"/>
            </a:endParaRPr>
          </a:p>
          <a:p>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、表示传输是否可以</a:t>
            </a:r>
            <a:r>
              <a:rPr lang="en-US" altLang="zh-CN" dirty="0">
                <a:ea typeface="Microsoft YaHei" panose="020B0503020204020204" pitchFamily="34" charset="-122"/>
              </a:rPr>
              <a:t>Reorder</a:t>
            </a:r>
            <a:r>
              <a:rPr lang="zh-CN" altLang="en-US" dirty="0">
                <a:ea typeface="Microsoft YaHei" panose="020B0503020204020204" pitchFamily="34" charset="-122"/>
              </a:rPr>
              <a:t>，是否可以乱序</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dirty="0">
                <a:ea typeface="Microsoft YaHei" panose="020B0503020204020204" pitchFamily="34" charset="-122"/>
              </a:rPr>
              <a:t>ARM</a:t>
            </a:r>
            <a:r>
              <a:rPr lang="zh-CN" altLang="en-US" dirty="0">
                <a:ea typeface="Microsoft YaHei" panose="020B0503020204020204" pitchFamily="34" charset="-122"/>
              </a:rPr>
              <a:t>架构只是定义了</a:t>
            </a:r>
            <a:r>
              <a:rPr lang="en-US" altLang="zh-CN" dirty="0">
                <a:ea typeface="Microsoft YaHei" panose="020B0503020204020204" pitchFamily="34" charset="-122"/>
              </a:rPr>
              <a:t>programmer</a:t>
            </a:r>
            <a:r>
              <a:rPr lang="zh-CN" altLang="en-US" dirty="0">
                <a:ea typeface="Microsoft YaHei" panose="020B0503020204020204" pitchFamily="34" charset="-122"/>
              </a:rPr>
              <a:t>可见的行为，所以硬件可以实现</a:t>
            </a:r>
            <a:r>
              <a:rPr lang="en-US" altLang="zh-CN" dirty="0">
                <a:ea typeface="Microsoft YaHei" panose="020B0503020204020204" pitchFamily="34" charset="-122"/>
              </a:rPr>
              <a:t>Reordering</a:t>
            </a:r>
            <a:r>
              <a:rPr lang="zh-CN" altLang="en-US" dirty="0">
                <a:ea typeface="Microsoft YaHei" panose="020B0503020204020204" pitchFamily="34" charset="-122"/>
              </a:rPr>
              <a:t>，只要</a:t>
            </a:r>
            <a:r>
              <a:rPr lang="en-US" altLang="zh-CN" dirty="0">
                <a:ea typeface="Microsoft YaHei" panose="020B0503020204020204" pitchFamily="34" charset="-122"/>
              </a:rPr>
              <a:t>programmer</a:t>
            </a:r>
            <a:r>
              <a:rPr lang="zh-CN" altLang="en-US" dirty="0">
                <a:ea typeface="Microsoft YaHei" panose="020B0503020204020204" pitchFamily="34" charset="-122"/>
              </a:rPr>
              <a:t>区分不出来</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b="1" dirty="0">
                <a:ea typeface="Microsoft YaHei" panose="020B0503020204020204" pitchFamily="34" charset="-122"/>
              </a:rPr>
              <a:t>Device memory</a:t>
            </a:r>
            <a:r>
              <a:rPr lang="zh-CN" altLang="en-US" b="1" dirty="0">
                <a:ea typeface="Microsoft YaHei" panose="020B0503020204020204" pitchFamily="34" charset="-122"/>
              </a:rPr>
              <a:t>的</a:t>
            </a:r>
            <a:r>
              <a:rPr lang="en-US" altLang="zh-CN" b="1" dirty="0">
                <a:ea typeface="Microsoft YaHei" panose="020B0503020204020204" pitchFamily="34" charset="-122"/>
              </a:rPr>
              <a:t>Early Write Acknowledgement</a:t>
            </a:r>
            <a:r>
              <a:rPr lang="zh-CN" altLang="en-US" b="1" dirty="0">
                <a:ea typeface="Microsoft YaHei" panose="020B0503020204020204" pitchFamily="34" charset="-122"/>
              </a:rPr>
              <a:t>属性：</a:t>
            </a:r>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、表示对</a:t>
            </a:r>
            <a:r>
              <a:rPr lang="en-US" altLang="zh-CN" dirty="0">
                <a:ea typeface="Microsoft YaHei" panose="020B0503020204020204" pitchFamily="34" charset="-122"/>
              </a:rPr>
              <a:t>Write</a:t>
            </a:r>
            <a:r>
              <a:rPr lang="zh-CN" altLang="en-US" dirty="0">
                <a:ea typeface="Microsoft YaHei" panose="020B0503020204020204" pitchFamily="34" charset="-122"/>
              </a:rPr>
              <a:t>的回复，是不是可以从中间节点提前回复，而不用从最终的</a:t>
            </a:r>
            <a:r>
              <a:rPr lang="en-US" altLang="zh-CN" dirty="0">
                <a:ea typeface="Microsoft YaHei" panose="020B0503020204020204" pitchFamily="34" charset="-122"/>
              </a:rPr>
              <a:t>endpoint </a:t>
            </a:r>
            <a:r>
              <a:rPr lang="zh-CN" altLang="en-US" dirty="0">
                <a:ea typeface="Microsoft YaHei" panose="020B0503020204020204" pitchFamily="34" charset="-122"/>
              </a:rPr>
              <a:t>回复</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dirty="0">
                <a:ea typeface="Microsoft YaHei" panose="020B0503020204020204" pitchFamily="34" charset="-122"/>
              </a:rPr>
              <a:t>Early Write Acknowledgement</a:t>
            </a:r>
            <a:r>
              <a:rPr lang="zh-CN" altLang="en-US" dirty="0">
                <a:ea typeface="Microsoft YaHei" panose="020B0503020204020204" pitchFamily="34" charset="-122"/>
              </a:rPr>
              <a:t>只是定义了回复从哪个节点得到，而不影响回复的顺序。</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3</a:t>
            </a:r>
            <a:r>
              <a:rPr lang="zh-CN" altLang="en-US" dirty="0">
                <a:ea typeface="Microsoft YaHei" panose="020B0503020204020204" pitchFamily="34" charset="-122"/>
              </a:rPr>
              <a:t>、</a:t>
            </a:r>
            <a:r>
              <a:rPr lang="en-US" altLang="zh-CN" dirty="0">
                <a:ea typeface="Microsoft YaHei" panose="020B0503020204020204" pitchFamily="34" charset="-122"/>
              </a:rPr>
              <a:t>ARM</a:t>
            </a:r>
            <a:r>
              <a:rPr lang="zh-CN" altLang="en-US" dirty="0">
                <a:ea typeface="Microsoft YaHei" panose="020B0503020204020204" pitchFamily="34" charset="-122"/>
              </a:rPr>
              <a:t>期望，</a:t>
            </a:r>
            <a:r>
              <a:rPr lang="en-US" altLang="zh-CN" dirty="0">
                <a:ea typeface="Microsoft YaHei" panose="020B0503020204020204" pitchFamily="34" charset="-122"/>
              </a:rPr>
              <a:t>PCIe</a:t>
            </a:r>
            <a:r>
              <a:rPr lang="zh-CN" altLang="en-US" dirty="0">
                <a:ea typeface="Microsoft YaHei" panose="020B0503020204020204" pitchFamily="34" charset="-122"/>
              </a:rPr>
              <a:t>支持的</a:t>
            </a:r>
            <a:r>
              <a:rPr lang="en-US" altLang="zh-CN" dirty="0">
                <a:ea typeface="Microsoft YaHei" panose="020B0503020204020204" pitchFamily="34" charset="-122"/>
              </a:rPr>
              <a:t>Posted Write</a:t>
            </a:r>
            <a:r>
              <a:rPr lang="zh-CN" altLang="en-US" dirty="0">
                <a:ea typeface="Microsoft YaHei" panose="020B0503020204020204" pitchFamily="34" charset="-122"/>
              </a:rPr>
              <a:t>的</a:t>
            </a:r>
            <a:r>
              <a:rPr lang="en-US" altLang="zh-CN" dirty="0">
                <a:ea typeface="Microsoft YaHei" panose="020B0503020204020204" pitchFamily="34" charset="-122"/>
              </a:rPr>
              <a:t>memory</a:t>
            </a:r>
            <a:r>
              <a:rPr lang="zh-CN" altLang="en-US" dirty="0">
                <a:ea typeface="Microsoft YaHei" panose="020B0503020204020204" pitchFamily="34" charset="-122"/>
              </a:rPr>
              <a:t>不应该支持从</a:t>
            </a:r>
            <a:r>
              <a:rPr lang="en-US" altLang="zh-CN" dirty="0">
                <a:ea typeface="Microsoft YaHei" panose="020B0503020204020204" pitchFamily="34" charset="-122"/>
              </a:rPr>
              <a:t>endpoint</a:t>
            </a:r>
            <a:r>
              <a:rPr lang="zh-CN" altLang="en-US" dirty="0">
                <a:ea typeface="Microsoft YaHei" panose="020B0503020204020204" pitchFamily="34" charset="-122"/>
              </a:rPr>
              <a:t>得到回复，而是支持</a:t>
            </a:r>
            <a:r>
              <a:rPr lang="en-US" altLang="zh-CN" dirty="0">
                <a:ea typeface="Microsoft YaHei" panose="020B0503020204020204" pitchFamily="34" charset="-122"/>
              </a:rPr>
              <a:t>Early Write Acknowledgement</a:t>
            </a:r>
          </a:p>
          <a:p>
            <a:endParaRPr lang="en-US" altLang="zh-CN" dirty="0">
              <a:ea typeface="Microsoft YaHei" panose="020B0503020204020204" pitchFamily="34" charset="-122"/>
            </a:endParaRPr>
          </a:p>
          <a:p>
            <a:r>
              <a:rPr lang="en-US" altLang="zh-CN" dirty="0">
                <a:ea typeface="Microsoft YaHei" panose="020B0503020204020204" pitchFamily="34" charset="-122"/>
              </a:rPr>
              <a:t>4</a:t>
            </a:r>
            <a:r>
              <a:rPr lang="zh-CN" altLang="en-US" dirty="0">
                <a:ea typeface="Microsoft YaHei" panose="020B0503020204020204" pitchFamily="34" charset="-122"/>
              </a:rPr>
              <a:t>、</a:t>
            </a:r>
            <a:r>
              <a:rPr lang="en-US" altLang="zh-CN" dirty="0">
                <a:ea typeface="Microsoft YaHei" panose="020B0503020204020204" pitchFamily="34" charset="-122"/>
              </a:rPr>
              <a:t>PCIe configuration write </a:t>
            </a:r>
            <a:r>
              <a:rPr lang="zh-CN" altLang="en-US" dirty="0">
                <a:ea typeface="Microsoft YaHei" panose="020B0503020204020204" pitchFamily="34" charset="-122"/>
              </a:rPr>
              <a:t>访问的</a:t>
            </a:r>
            <a:r>
              <a:rPr lang="en-US" altLang="zh-CN" dirty="0">
                <a:ea typeface="Microsoft YaHei" panose="020B0503020204020204" pitchFamily="34" charset="-122"/>
              </a:rPr>
              <a:t>memory</a:t>
            </a:r>
            <a:r>
              <a:rPr lang="zh-CN" altLang="en-US" dirty="0">
                <a:ea typeface="Microsoft YaHei" panose="020B0503020204020204" pitchFamily="34" charset="-122"/>
              </a:rPr>
              <a:t>应该支持从</a:t>
            </a:r>
            <a:r>
              <a:rPr lang="en-US" altLang="zh-CN" dirty="0">
                <a:ea typeface="Microsoft YaHei" panose="020B0503020204020204" pitchFamily="34" charset="-122"/>
              </a:rPr>
              <a:t>endpoint</a:t>
            </a:r>
            <a:r>
              <a:rPr lang="zh-CN" altLang="en-US" dirty="0">
                <a:ea typeface="Microsoft YaHei" panose="020B0503020204020204" pitchFamily="34" charset="-122"/>
              </a:rPr>
              <a:t>得到回复，也就是</a:t>
            </a:r>
            <a:r>
              <a:rPr lang="en-US" altLang="zh-CN" dirty="0" err="1">
                <a:ea typeface="Microsoft YaHei" panose="020B0503020204020204" pitchFamily="34" charset="-122"/>
              </a:rPr>
              <a:t>nE</a:t>
            </a:r>
            <a:r>
              <a:rPr lang="en-US" altLang="zh-CN" dirty="0">
                <a:ea typeface="Microsoft YaHei" panose="020B0503020204020204" pitchFamily="34" charset="-122"/>
              </a:rPr>
              <a:t>,</a:t>
            </a:r>
            <a:r>
              <a:rPr lang="zh-CN" altLang="en-US" dirty="0">
                <a:ea typeface="Microsoft YaHei" panose="020B0503020204020204" pitchFamily="34" charset="-122"/>
              </a:rPr>
              <a:t>不支持</a:t>
            </a:r>
            <a:r>
              <a:rPr lang="en-US" altLang="zh-CN" dirty="0">
                <a:ea typeface="Microsoft YaHei" panose="020B0503020204020204" pitchFamily="34" charset="-122"/>
              </a:rPr>
              <a:t>Early Write Acknowledgement</a:t>
            </a:r>
          </a:p>
        </p:txBody>
      </p:sp>
    </p:spTree>
    <p:extLst>
      <p:ext uri="{BB962C8B-B14F-4D97-AF65-F5344CB8AC3E}">
        <p14:creationId xmlns:p14="http://schemas.microsoft.com/office/powerpoint/2010/main" val="283012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23</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369971" y="1515980"/>
            <a:ext cx="11677650" cy="4801314"/>
          </a:xfrm>
          <a:prstGeom prst="rect">
            <a:avLst/>
          </a:prstGeom>
          <a:noFill/>
        </p:spPr>
        <p:txBody>
          <a:bodyPr wrap="square" rtlCol="0">
            <a:spAutoFit/>
          </a:bodyPr>
          <a:lstStyle/>
          <a:p>
            <a:r>
              <a:rPr lang="zh-CN" altLang="en-US" b="1" dirty="0">
                <a:ea typeface="Microsoft YaHei" panose="020B0503020204020204" pitchFamily="34" charset="-122"/>
              </a:rPr>
              <a:t>当</a:t>
            </a:r>
            <a:r>
              <a:rPr lang="en-US" altLang="zh-CN" b="1" dirty="0">
                <a:ea typeface="Microsoft YaHei" panose="020B0503020204020204" pitchFamily="34" charset="-122"/>
              </a:rPr>
              <a:t>memory attributes</a:t>
            </a:r>
            <a:r>
              <a:rPr lang="zh-CN" altLang="en-US" b="1" dirty="0">
                <a:ea typeface="Microsoft YaHei" panose="020B0503020204020204" pitchFamily="34" charset="-122"/>
              </a:rPr>
              <a:t>不匹配：</a:t>
            </a:r>
            <a:endParaRPr lang="en-US" altLang="zh-CN" b="1" dirty="0">
              <a:ea typeface="Microsoft YaHei" panose="020B0503020204020204" pitchFamily="34" charset="-122"/>
            </a:endParaRPr>
          </a:p>
          <a:p>
            <a:endParaRPr lang="en-US" altLang="zh-CN"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dirty="0">
                <a:ea typeface="Microsoft YaHei" panose="020B0503020204020204" pitchFamily="34" charset="-122"/>
              </a:rPr>
              <a:t>Memory attribute</a:t>
            </a:r>
            <a:r>
              <a:rPr lang="zh-CN" altLang="en-US" dirty="0">
                <a:ea typeface="Microsoft YaHei" panose="020B0503020204020204" pitchFamily="34" charset="-122"/>
              </a:rPr>
              <a:t>如下：</a:t>
            </a:r>
            <a:endParaRPr lang="en-US" altLang="zh-CN" dirty="0">
              <a:ea typeface="Microsoft YaHei" panose="020B0503020204020204" pitchFamily="34" charset="-122"/>
            </a:endParaRPr>
          </a:p>
          <a:p>
            <a:r>
              <a:rPr lang="en-US" altLang="zh-CN" sz="1800" b="0" i="0" dirty="0">
                <a:solidFill>
                  <a:srgbClr val="000000"/>
                </a:solidFill>
                <a:effectLst/>
                <a:latin typeface="TimesNewRomanPSMT"/>
              </a:rPr>
              <a:t>      • Memory type, Device or Normal. </a:t>
            </a:r>
            <a:br>
              <a:rPr lang="en-US" altLang="zh-CN" sz="1800" b="0" i="0" dirty="0">
                <a:solidFill>
                  <a:srgbClr val="000000"/>
                </a:solidFill>
                <a:effectLst/>
                <a:latin typeface="TimesNewRomanPSMT"/>
              </a:rPr>
            </a:br>
            <a:r>
              <a:rPr lang="en-US" altLang="zh-CN" sz="1800" b="0" i="0" dirty="0">
                <a:solidFill>
                  <a:srgbClr val="000000"/>
                </a:solidFill>
                <a:effectLst/>
                <a:latin typeface="TimesNewRomanPSMT"/>
              </a:rPr>
              <a:t>      • Shareability.</a:t>
            </a:r>
            <a:br>
              <a:rPr lang="en-US" altLang="zh-CN" sz="1800" b="0" i="0" dirty="0">
                <a:solidFill>
                  <a:srgbClr val="000000"/>
                </a:solidFill>
                <a:effectLst/>
                <a:latin typeface="TimesNewRomanPSMT"/>
              </a:rPr>
            </a:br>
            <a:r>
              <a:rPr lang="en-US" altLang="zh-CN" sz="1800" b="0" i="0" dirty="0">
                <a:solidFill>
                  <a:srgbClr val="000000"/>
                </a:solidFill>
                <a:effectLst/>
                <a:latin typeface="TimesNewRomanPSMT"/>
              </a:rPr>
              <a:t>      • </a:t>
            </a:r>
            <a:r>
              <a:rPr lang="en-US" altLang="zh-CN" sz="1800" b="0" i="0" dirty="0" err="1">
                <a:solidFill>
                  <a:srgbClr val="000000"/>
                </a:solidFill>
                <a:effectLst/>
                <a:latin typeface="TimesNewRomanPSMT"/>
              </a:rPr>
              <a:t>Cacheability</a:t>
            </a:r>
            <a:r>
              <a:rPr lang="en-US" altLang="zh-CN" sz="1800" b="0" i="0" dirty="0">
                <a:solidFill>
                  <a:srgbClr val="000000"/>
                </a:solidFill>
                <a:effectLst/>
                <a:latin typeface="TimesNewRomanPSMT"/>
              </a:rPr>
              <a:t>, for the same level of the inner or outer cache, but excluding any cache allocation hints.</a:t>
            </a:r>
            <a:r>
              <a:rPr lang="en-US" altLang="zh-CN" dirty="0"/>
              <a:t> </a:t>
            </a:r>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b="1" dirty="0">
                <a:ea typeface="Microsoft YaHei" panose="020B0503020204020204" pitchFamily="34" charset="-122"/>
              </a:rPr>
              <a:t>Memory attribute</a:t>
            </a:r>
            <a:r>
              <a:rPr lang="zh-CN" altLang="en-US" b="1" dirty="0">
                <a:ea typeface="Microsoft YaHei" panose="020B0503020204020204" pitchFamily="34" charset="-122"/>
              </a:rPr>
              <a:t>是受特权级别的软件控制的</a:t>
            </a:r>
            <a:endParaRPr lang="en-US" altLang="zh-CN" b="1" dirty="0">
              <a:ea typeface="Microsoft YaHei" panose="020B0503020204020204" pitchFamily="34" charset="-122"/>
            </a:endParaRPr>
          </a:p>
          <a:p>
            <a:r>
              <a:rPr lang="en-US" altLang="zh-CN" dirty="0">
                <a:ea typeface="Microsoft YaHei" panose="020B0503020204020204" pitchFamily="34" charset="-122"/>
              </a:rPr>
              <a:t>3</a:t>
            </a:r>
            <a:r>
              <a:rPr lang="zh-CN" altLang="en-US" dirty="0">
                <a:ea typeface="Microsoft YaHei" panose="020B0503020204020204" pitchFamily="34" charset="-122"/>
              </a:rPr>
              <a:t>、当发送</a:t>
            </a:r>
            <a:r>
              <a:rPr lang="en-US" altLang="zh-CN" dirty="0">
                <a:ea typeface="Microsoft YaHei" panose="020B0503020204020204" pitchFamily="34" charset="-122"/>
              </a:rPr>
              <a:t>memory attribute </a:t>
            </a:r>
            <a:r>
              <a:rPr lang="zh-CN" altLang="en-US" dirty="0">
                <a:ea typeface="Microsoft YaHei" panose="020B0503020204020204" pitchFamily="34" charset="-122"/>
              </a:rPr>
              <a:t>不匹配，软件得到的效果如下：</a:t>
            </a:r>
            <a:endParaRPr lang="en-US" altLang="zh-CN" dirty="0">
              <a:ea typeface="Microsoft YaHei" panose="020B0503020204020204" pitchFamily="34" charset="-122"/>
            </a:endParaRPr>
          </a:p>
          <a:p>
            <a:r>
              <a:rPr lang="en-US" altLang="zh-CN" dirty="0">
                <a:ea typeface="Microsoft YaHei" panose="020B0503020204020204" pitchFamily="34" charset="-122"/>
              </a:rPr>
              <a:t>      a</a:t>
            </a:r>
            <a:r>
              <a:rPr lang="zh-CN" altLang="en-US" dirty="0">
                <a:ea typeface="Microsoft YaHei" panose="020B0503020204020204" pitchFamily="34" charset="-122"/>
              </a:rPr>
              <a:t>、没有得到预期的结果，比如读操作得到的不是最新值，而是旧值。多次的写操作没有按照预期的顺序完成</a:t>
            </a:r>
            <a:endParaRPr lang="en-US" altLang="zh-CN" dirty="0">
              <a:ea typeface="Microsoft YaHei" panose="020B0503020204020204" pitchFamily="34" charset="-122"/>
            </a:endParaRPr>
          </a:p>
          <a:p>
            <a:r>
              <a:rPr lang="en-US" altLang="zh-CN" dirty="0">
                <a:ea typeface="Microsoft YaHei" panose="020B0503020204020204" pitchFamily="34" charset="-122"/>
              </a:rPr>
              <a:t>      b</a:t>
            </a:r>
            <a:r>
              <a:rPr lang="zh-CN" altLang="en-US" dirty="0">
                <a:ea typeface="Microsoft YaHei" panose="020B0503020204020204" pitchFamily="34" charset="-122"/>
              </a:rPr>
              <a:t>、可能导致一致性的缺失</a:t>
            </a:r>
            <a:endParaRPr lang="en-US" altLang="zh-CN" dirty="0">
              <a:ea typeface="Microsoft YaHei" panose="020B0503020204020204" pitchFamily="34" charset="-122"/>
            </a:endParaRPr>
          </a:p>
          <a:p>
            <a:r>
              <a:rPr lang="en-US" altLang="zh-CN" dirty="0">
                <a:ea typeface="Microsoft YaHei" panose="020B0503020204020204" pitchFamily="34" charset="-122"/>
              </a:rPr>
              <a:t>      c</a:t>
            </a:r>
            <a:r>
              <a:rPr lang="zh-CN" altLang="en-US" dirty="0">
                <a:ea typeface="Microsoft YaHei" panose="020B0503020204020204" pitchFamily="34" charset="-122"/>
              </a:rPr>
              <a:t>、</a:t>
            </a:r>
            <a:r>
              <a:rPr lang="en-US" altLang="zh-CN" dirty="0">
                <a:ea typeface="Microsoft YaHei" panose="020B0503020204020204" pitchFamily="34" charset="-122"/>
              </a:rPr>
              <a:t>Write-Back cacheable</a:t>
            </a:r>
            <a:r>
              <a:rPr lang="zh-CN" altLang="en-US" dirty="0">
                <a:ea typeface="Microsoft YaHei" panose="020B0503020204020204" pitchFamily="34" charset="-122"/>
              </a:rPr>
              <a:t>属性的</a:t>
            </a:r>
            <a:r>
              <a:rPr lang="en-US" altLang="zh-CN" dirty="0">
                <a:ea typeface="Microsoft YaHei" panose="020B0503020204020204" pitchFamily="34" charset="-122"/>
              </a:rPr>
              <a:t>memory</a:t>
            </a:r>
            <a:r>
              <a:rPr lang="zh-CN" altLang="en-US" dirty="0">
                <a:ea typeface="Microsoft YaHei" panose="020B0503020204020204" pitchFamily="34" charset="-122"/>
              </a:rPr>
              <a:t>的写操作，可能会被之前的旧值覆盖</a:t>
            </a:r>
            <a:endParaRPr lang="en-US" altLang="zh-CN" dirty="0">
              <a:ea typeface="Microsoft YaHei" panose="020B0503020204020204" pitchFamily="34" charset="-122"/>
            </a:endParaRPr>
          </a:p>
          <a:p>
            <a:r>
              <a:rPr lang="en-US" altLang="zh-CN" dirty="0">
                <a:ea typeface="Microsoft YaHei" panose="020B0503020204020204" pitchFamily="34" charset="-122"/>
              </a:rPr>
              <a:t>      d</a:t>
            </a:r>
            <a:r>
              <a:rPr lang="zh-CN" altLang="en-US" dirty="0">
                <a:ea typeface="Microsoft YaHei" panose="020B0503020204020204" pitchFamily="34" charset="-122"/>
              </a:rPr>
              <a:t>、</a:t>
            </a:r>
            <a:r>
              <a:rPr lang="zh-CN" altLang="en-US" b="1" dirty="0">
                <a:ea typeface="Microsoft YaHei" panose="020B0503020204020204" pitchFamily="34" charset="-122"/>
              </a:rPr>
              <a:t>当</a:t>
            </a:r>
            <a:r>
              <a:rPr lang="en-US" altLang="zh-CN" b="1" dirty="0">
                <a:ea typeface="Microsoft YaHei" panose="020B0503020204020204" pitchFamily="34" charset="-122"/>
              </a:rPr>
              <a:t>Device memory</a:t>
            </a:r>
            <a:r>
              <a:rPr lang="zh-CN" altLang="en-US" b="1" dirty="0">
                <a:ea typeface="Microsoft YaHei" panose="020B0503020204020204" pitchFamily="34" charset="-122"/>
              </a:rPr>
              <a:t>和</a:t>
            </a:r>
            <a:r>
              <a:rPr lang="en-US" altLang="zh-CN" b="1" dirty="0">
                <a:ea typeface="Microsoft YaHei" panose="020B0503020204020204" pitchFamily="34" charset="-122"/>
              </a:rPr>
              <a:t>Normal memory</a:t>
            </a:r>
            <a:r>
              <a:rPr lang="zh-CN" altLang="en-US" b="1" dirty="0">
                <a:ea typeface="Microsoft YaHei" panose="020B0503020204020204" pitchFamily="34" charset="-122"/>
              </a:rPr>
              <a:t>发生不匹配的时候，会导致访问特性的缺失：禁止读访问的预取，禁止</a:t>
            </a:r>
            <a:r>
              <a:rPr lang="en-US" altLang="zh-CN" b="1" dirty="0">
                <a:ea typeface="Microsoft YaHei" panose="020B0503020204020204" pitchFamily="34" charset="-122"/>
              </a:rPr>
              <a:t>Gathering</a:t>
            </a:r>
            <a:r>
              <a:rPr lang="zh-CN" altLang="en-US" b="1" dirty="0">
                <a:ea typeface="Microsoft YaHei" panose="020B0503020204020204" pitchFamily="34" charset="-122"/>
              </a:rPr>
              <a:t>，禁止</a:t>
            </a:r>
            <a:r>
              <a:rPr lang="en-US" altLang="zh-CN" b="1" dirty="0">
                <a:ea typeface="Microsoft YaHei" panose="020B0503020204020204" pitchFamily="34" charset="-122"/>
              </a:rPr>
              <a:t>Re-ordering</a:t>
            </a:r>
          </a:p>
          <a:p>
            <a:r>
              <a:rPr lang="en-US" altLang="zh-CN" dirty="0">
                <a:ea typeface="Microsoft YaHei" panose="020B0503020204020204" pitchFamily="34" charset="-122"/>
              </a:rPr>
              <a:t>4</a:t>
            </a:r>
            <a:r>
              <a:rPr lang="zh-CN" altLang="en-US" dirty="0">
                <a:ea typeface="Microsoft YaHei" panose="020B0503020204020204" pitchFamily="34" charset="-122"/>
              </a:rPr>
              <a:t>、一般来说，当发生不匹配的</a:t>
            </a:r>
            <a:r>
              <a:rPr lang="en-US" altLang="zh-CN" dirty="0">
                <a:ea typeface="Microsoft YaHei" panose="020B0503020204020204" pitchFamily="34" charset="-122"/>
              </a:rPr>
              <a:t>memory</a:t>
            </a:r>
            <a:r>
              <a:rPr lang="zh-CN" altLang="en-US" dirty="0">
                <a:ea typeface="Microsoft YaHei" panose="020B0503020204020204" pitchFamily="34" charset="-122"/>
              </a:rPr>
              <a:t>属性访问时，采用更严格的</a:t>
            </a:r>
            <a:r>
              <a:rPr lang="en-US" altLang="zh-CN" dirty="0">
                <a:ea typeface="Microsoft YaHei" panose="020B0503020204020204" pitchFamily="34" charset="-122"/>
              </a:rPr>
              <a:t>memory</a:t>
            </a:r>
            <a:r>
              <a:rPr lang="zh-CN" altLang="en-US" dirty="0">
                <a:ea typeface="Microsoft YaHei" panose="020B0503020204020204" pitchFamily="34" charset="-122"/>
              </a:rPr>
              <a:t>属性来访问</a:t>
            </a:r>
            <a:endParaRPr lang="en-US" altLang="zh-CN" dirty="0">
              <a:ea typeface="Microsoft YaHei" panose="020B0503020204020204" pitchFamily="34" charset="-122"/>
            </a:endParaRPr>
          </a:p>
          <a:p>
            <a:r>
              <a:rPr lang="en-US" altLang="zh-CN" dirty="0">
                <a:ea typeface="Microsoft YaHei" panose="020B0503020204020204" pitchFamily="34" charset="-122"/>
              </a:rPr>
              <a:t>5</a:t>
            </a:r>
            <a:r>
              <a:rPr lang="zh-CN" altLang="en-US" dirty="0">
                <a:ea typeface="Microsoft YaHei" panose="020B0503020204020204" pitchFamily="34" charset="-122"/>
              </a:rPr>
              <a:t>、如果都是在</a:t>
            </a:r>
            <a:r>
              <a:rPr lang="en-US" altLang="zh-CN" dirty="0">
                <a:ea typeface="Microsoft YaHei" panose="020B0503020204020204" pitchFamily="34" charset="-122"/>
              </a:rPr>
              <a:t>Device memory </a:t>
            </a:r>
            <a:r>
              <a:rPr lang="zh-CN" altLang="en-US" dirty="0">
                <a:ea typeface="Microsoft YaHei" panose="020B0503020204020204" pitchFamily="34" charset="-122"/>
              </a:rPr>
              <a:t>类型之间发生</a:t>
            </a:r>
            <a:r>
              <a:rPr lang="en-US" altLang="zh-CN" dirty="0">
                <a:ea typeface="Microsoft YaHei" panose="020B0503020204020204" pitchFamily="34" charset="-122"/>
              </a:rPr>
              <a:t>memory attribute</a:t>
            </a:r>
            <a:r>
              <a:rPr lang="zh-CN" altLang="en-US" dirty="0">
                <a:ea typeface="Microsoft YaHei" panose="020B0503020204020204" pitchFamily="34" charset="-122"/>
              </a:rPr>
              <a:t>不匹配，则采用更宽松的</a:t>
            </a:r>
            <a:r>
              <a:rPr lang="en-US" altLang="zh-CN" dirty="0">
                <a:ea typeface="Microsoft YaHei" panose="020B0503020204020204" pitchFamily="34" charset="-122"/>
              </a:rPr>
              <a:t>Device memory </a:t>
            </a:r>
            <a:r>
              <a:rPr lang="zh-CN" altLang="en-US" dirty="0">
                <a:ea typeface="Microsoft YaHei" panose="020B0503020204020204" pitchFamily="34" charset="-122"/>
              </a:rPr>
              <a:t>类型来访问</a:t>
            </a:r>
            <a:endParaRPr lang="en-US" altLang="zh-CN" dirty="0">
              <a:ea typeface="Microsoft YaHei" panose="020B0503020204020204" pitchFamily="34" charset="-122"/>
            </a:endParaRPr>
          </a:p>
          <a:p>
            <a:endParaRPr lang="en-US" altLang="zh-CN" dirty="0">
              <a:ea typeface="Microsoft YaHei" panose="020B0503020204020204" pitchFamily="34" charset="-122"/>
            </a:endParaRPr>
          </a:p>
          <a:p>
            <a:endParaRPr lang="en-US" altLang="zh-CN" dirty="0">
              <a:ea typeface="Microsoft YaHei" panose="020B0503020204020204" pitchFamily="34" charset="-122"/>
            </a:endParaRPr>
          </a:p>
        </p:txBody>
      </p:sp>
    </p:spTree>
    <p:extLst>
      <p:ext uri="{BB962C8B-B14F-4D97-AF65-F5344CB8AC3E}">
        <p14:creationId xmlns:p14="http://schemas.microsoft.com/office/powerpoint/2010/main" val="301082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24</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369971" y="1515980"/>
            <a:ext cx="11677650" cy="3693319"/>
          </a:xfrm>
          <a:prstGeom prst="rect">
            <a:avLst/>
          </a:prstGeom>
          <a:noFill/>
        </p:spPr>
        <p:txBody>
          <a:bodyPr wrap="square" rtlCol="0">
            <a:spAutoFit/>
          </a:bodyPr>
          <a:lstStyle/>
          <a:p>
            <a:r>
              <a:rPr lang="zh-CN" altLang="en-US" b="1" dirty="0">
                <a:ea typeface="Microsoft YaHei" panose="020B0503020204020204" pitchFamily="34" charset="-122"/>
              </a:rPr>
              <a:t>由</a:t>
            </a:r>
            <a:r>
              <a:rPr lang="en-US" altLang="zh-CN" b="1" dirty="0">
                <a:ea typeface="Microsoft YaHei" panose="020B0503020204020204" pitchFamily="34" charset="-122"/>
              </a:rPr>
              <a:t>memory attribute </a:t>
            </a:r>
            <a:r>
              <a:rPr lang="zh-CN" altLang="en-US" b="1" dirty="0">
                <a:ea typeface="Microsoft YaHei" panose="020B0503020204020204" pitchFamily="34" charset="-122"/>
              </a:rPr>
              <a:t>不匹配导致的语义缺失，序的问题和一致性的问题可以通过软件的方法来解决：</a:t>
            </a:r>
            <a:endParaRPr lang="en-US" altLang="zh-CN" b="1" dirty="0">
              <a:ea typeface="Microsoft YaHei" panose="020B0503020204020204" pitchFamily="34" charset="-122"/>
            </a:endParaRPr>
          </a:p>
          <a:p>
            <a:r>
              <a:rPr lang="en-US" altLang="zh-CN" dirty="0">
                <a:ea typeface="Microsoft YaHei" panose="020B0503020204020204" pitchFamily="34" charset="-122"/>
              </a:rPr>
              <a:t>1</a:t>
            </a:r>
            <a:r>
              <a:rPr lang="zh-CN" altLang="en-US" dirty="0">
                <a:ea typeface="Microsoft YaHei" panose="020B0503020204020204" pitchFamily="34" charset="-122"/>
              </a:rPr>
              <a:t>、</a:t>
            </a:r>
            <a:r>
              <a:rPr lang="en-US" altLang="zh-CN" sz="1800" b="0" i="0" dirty="0">
                <a:solidFill>
                  <a:srgbClr val="000000"/>
                </a:solidFill>
                <a:effectLst/>
                <a:latin typeface="TimesNewRomanPSMT"/>
              </a:rPr>
              <a:t> If the mismatched attributes for a memory location all assign the same shareability attribute to a </a:t>
            </a:r>
            <a:r>
              <a:rPr lang="en-US" altLang="zh-CN" sz="1800" b="0" i="0" dirty="0">
                <a:solidFill>
                  <a:srgbClr val="1212CC"/>
                </a:solidFill>
                <a:effectLst/>
                <a:latin typeface="TimesNewRomanPSMT"/>
              </a:rPr>
              <a:t>Location </a:t>
            </a:r>
            <a:r>
              <a:rPr lang="en-US" altLang="zh-CN" sz="1800" b="0" i="0" dirty="0">
                <a:solidFill>
                  <a:srgbClr val="000000"/>
                </a:solidFill>
                <a:effectLst/>
                <a:latin typeface="TimesNewRomanPSMT"/>
              </a:rPr>
              <a:t>that</a:t>
            </a:r>
            <a:br>
              <a:rPr lang="en-US" altLang="zh-CN" sz="1800" b="0" i="0" dirty="0">
                <a:solidFill>
                  <a:srgbClr val="000000"/>
                </a:solidFill>
                <a:effectLst/>
                <a:latin typeface="TimesNewRomanPSMT"/>
              </a:rPr>
            </a:br>
            <a:r>
              <a:rPr lang="en-US" altLang="zh-CN" sz="1800" b="0" i="0" dirty="0">
                <a:solidFill>
                  <a:srgbClr val="000000"/>
                </a:solidFill>
                <a:effectLst/>
                <a:latin typeface="TimesNewRomanPSMT"/>
              </a:rPr>
              <a:t>has a cacheable attribute</a:t>
            </a:r>
            <a:r>
              <a:rPr lang="en-US" altLang="zh-CN" dirty="0"/>
              <a:t> </a:t>
            </a:r>
            <a:r>
              <a:rPr lang="zh-CN" altLang="en-US" dirty="0">
                <a:ea typeface="Microsoft YaHei" panose="020B0503020204020204" pitchFamily="34" charset="-122"/>
              </a:rPr>
              <a:t>。由此产生的语义缺失，序和一致性的问题，可以通过软件维护</a:t>
            </a:r>
            <a:r>
              <a:rPr lang="en-US" altLang="zh-CN" dirty="0">
                <a:ea typeface="Microsoft YaHei" panose="020B0503020204020204" pitchFamily="34" charset="-122"/>
              </a:rPr>
              <a:t>cache</a:t>
            </a:r>
            <a:r>
              <a:rPr lang="zh-CN" altLang="en-US" dirty="0">
                <a:ea typeface="Microsoft YaHei" panose="020B0503020204020204" pitchFamily="34" charset="-122"/>
              </a:rPr>
              <a:t>的方法来解决：</a:t>
            </a:r>
            <a:endParaRPr lang="en-US" altLang="zh-CN" dirty="0">
              <a:ea typeface="Microsoft YaHei" panose="020B0503020204020204" pitchFamily="34" charset="-122"/>
            </a:endParaRPr>
          </a:p>
          <a:p>
            <a:r>
              <a:rPr lang="en-US" altLang="zh-CN" dirty="0">
                <a:ea typeface="Microsoft YaHei" panose="020B0503020204020204" pitchFamily="34" charset="-122"/>
              </a:rPr>
              <a:t>    a</a:t>
            </a:r>
            <a:r>
              <a:rPr lang="zh-CN" altLang="en-US" dirty="0">
                <a:ea typeface="Microsoft YaHei" panose="020B0503020204020204" pitchFamily="34" charset="-122"/>
              </a:rPr>
              <a:t>、当发生</a:t>
            </a:r>
            <a:r>
              <a:rPr lang="en-US" altLang="zh-CN" dirty="0">
                <a:ea typeface="Microsoft YaHei" panose="020B0503020204020204" pitchFamily="34" charset="-122"/>
              </a:rPr>
              <a:t>write</a:t>
            </a:r>
            <a:r>
              <a:rPr lang="zh-CN" altLang="en-US" dirty="0">
                <a:ea typeface="Microsoft YaHei" panose="020B0503020204020204" pitchFamily="34" charset="-122"/>
              </a:rPr>
              <a:t>操作之前，但是这个</a:t>
            </a:r>
            <a:r>
              <a:rPr lang="en-US" altLang="zh-CN" dirty="0">
                <a:ea typeface="Microsoft YaHei" panose="020B0503020204020204" pitchFamily="34" charset="-122"/>
              </a:rPr>
              <a:t>write</a:t>
            </a:r>
            <a:r>
              <a:rPr lang="zh-CN" altLang="en-US" dirty="0">
                <a:ea typeface="Microsoft YaHei" panose="020B0503020204020204" pitchFamily="34" charset="-122"/>
              </a:rPr>
              <a:t>的属性不是</a:t>
            </a:r>
            <a:r>
              <a:rPr lang="en-US" altLang="zh-CN" dirty="0">
                <a:ea typeface="Microsoft YaHei" panose="020B0503020204020204" pitchFamily="34" charset="-122"/>
              </a:rPr>
              <a:t>Write-Back</a:t>
            </a:r>
            <a:r>
              <a:rPr lang="zh-CN" altLang="en-US" dirty="0">
                <a:ea typeface="Microsoft YaHei" panose="020B0503020204020204" pitchFamily="34" charset="-122"/>
              </a:rPr>
              <a:t>时，软件需要执行</a:t>
            </a:r>
            <a:r>
              <a:rPr lang="en-US" altLang="zh-CN" dirty="0">
                <a:ea typeface="Microsoft YaHei" panose="020B0503020204020204" pitchFamily="34" charset="-122"/>
              </a:rPr>
              <a:t>invalidate</a:t>
            </a:r>
            <a:r>
              <a:rPr lang="zh-CN" altLang="en-US" dirty="0">
                <a:ea typeface="Microsoft YaHei" panose="020B0503020204020204" pitchFamily="34" charset="-122"/>
              </a:rPr>
              <a:t>或者</a:t>
            </a:r>
            <a:r>
              <a:rPr lang="en-US" altLang="zh-CN" dirty="0">
                <a:ea typeface="Microsoft YaHei" panose="020B0503020204020204" pitchFamily="34" charset="-122"/>
              </a:rPr>
              <a:t>clean cache</a:t>
            </a:r>
            <a:r>
              <a:rPr lang="zh-CN" altLang="en-US" dirty="0">
                <a:ea typeface="Microsoft YaHei" panose="020B0503020204020204" pitchFamily="34" charset="-122"/>
              </a:rPr>
              <a:t>的操作，这样可以避免用旧的数据覆盖内存</a:t>
            </a:r>
            <a:endParaRPr lang="en-US" altLang="zh-CN" dirty="0">
              <a:ea typeface="Microsoft YaHei" panose="020B0503020204020204" pitchFamily="34" charset="-122"/>
            </a:endParaRPr>
          </a:p>
          <a:p>
            <a:r>
              <a:rPr lang="en-US" altLang="zh-CN" dirty="0">
                <a:ea typeface="Microsoft YaHei" panose="020B0503020204020204" pitchFamily="34" charset="-122"/>
              </a:rPr>
              <a:t>     b</a:t>
            </a:r>
            <a:r>
              <a:rPr lang="zh-CN" altLang="en-US" dirty="0">
                <a:ea typeface="Microsoft YaHei" panose="020B0503020204020204" pitchFamily="34" charset="-122"/>
              </a:rPr>
              <a:t>、当执行完一个</a:t>
            </a:r>
            <a:r>
              <a:rPr lang="en-US" altLang="zh-CN" dirty="0">
                <a:ea typeface="Microsoft YaHei" panose="020B0503020204020204" pitchFamily="34" charset="-122"/>
              </a:rPr>
              <a:t>Write-Back</a:t>
            </a:r>
            <a:r>
              <a:rPr lang="zh-CN" altLang="en-US" dirty="0">
                <a:ea typeface="Microsoft YaHei" panose="020B0503020204020204" pitchFamily="34" charset="-122"/>
              </a:rPr>
              <a:t>属性的</a:t>
            </a:r>
            <a:r>
              <a:rPr lang="en-US" altLang="zh-CN" dirty="0">
                <a:ea typeface="Microsoft YaHei" panose="020B0503020204020204" pitchFamily="34" charset="-122"/>
              </a:rPr>
              <a:t>Write </a:t>
            </a:r>
            <a:r>
              <a:rPr lang="zh-CN" altLang="en-US" dirty="0">
                <a:ea typeface="Microsoft YaHei" panose="020B0503020204020204" pitchFamily="34" charset="-122"/>
              </a:rPr>
              <a:t>操作，软件需要立马执行</a:t>
            </a:r>
            <a:r>
              <a:rPr lang="en-US" altLang="zh-CN" dirty="0">
                <a:ea typeface="Microsoft YaHei" panose="020B0503020204020204" pitchFamily="34" charset="-122"/>
              </a:rPr>
              <a:t>clean cache</a:t>
            </a:r>
            <a:r>
              <a:rPr lang="zh-CN" altLang="en-US" dirty="0">
                <a:ea typeface="Microsoft YaHei" panose="020B0503020204020204" pitchFamily="34" charset="-122"/>
              </a:rPr>
              <a:t>的操作，让这个</a:t>
            </a:r>
            <a:r>
              <a:rPr lang="en-US" altLang="zh-CN" dirty="0">
                <a:ea typeface="Microsoft YaHei" panose="020B0503020204020204" pitchFamily="34" charset="-122"/>
              </a:rPr>
              <a:t>write</a:t>
            </a:r>
            <a:r>
              <a:rPr lang="zh-CN" altLang="en-US" dirty="0">
                <a:ea typeface="Microsoft YaHei" panose="020B0503020204020204" pitchFamily="34" charset="-122"/>
              </a:rPr>
              <a:t>操作对所有观察者都是可见的。</a:t>
            </a:r>
            <a:endParaRPr lang="en-US" altLang="zh-CN" dirty="0">
              <a:ea typeface="Microsoft YaHei" panose="020B0503020204020204" pitchFamily="34" charset="-122"/>
            </a:endParaRPr>
          </a:p>
          <a:p>
            <a:r>
              <a:rPr lang="en-US" altLang="zh-CN" dirty="0">
                <a:ea typeface="Microsoft YaHei" panose="020B0503020204020204" pitchFamily="34" charset="-122"/>
              </a:rPr>
              <a:t>     c</a:t>
            </a:r>
            <a:r>
              <a:rPr lang="zh-CN" altLang="en-US" dirty="0">
                <a:ea typeface="Microsoft YaHei" panose="020B0503020204020204" pitchFamily="34" charset="-122"/>
              </a:rPr>
              <a:t>、发生</a:t>
            </a:r>
            <a:r>
              <a:rPr lang="en-US" altLang="zh-CN" dirty="0">
                <a:ea typeface="Microsoft YaHei" panose="020B0503020204020204" pitchFamily="34" charset="-122"/>
              </a:rPr>
              <a:t>Read cache</a:t>
            </a:r>
            <a:r>
              <a:rPr lang="zh-CN" altLang="en-US" dirty="0">
                <a:ea typeface="Microsoft YaHei" panose="020B0503020204020204" pitchFamily="34" charset="-122"/>
              </a:rPr>
              <a:t>操作之前，软件需要执行</a:t>
            </a:r>
            <a:r>
              <a:rPr lang="en-US" altLang="zh-CN" dirty="0">
                <a:ea typeface="Microsoft YaHei" panose="020B0503020204020204" pitchFamily="34" charset="-122"/>
              </a:rPr>
              <a:t>clean</a:t>
            </a:r>
            <a:r>
              <a:rPr lang="zh-CN" altLang="en-US" dirty="0">
                <a:ea typeface="Microsoft YaHei" panose="020B0503020204020204" pitchFamily="34" charset="-122"/>
              </a:rPr>
              <a:t>或者</a:t>
            </a:r>
            <a:r>
              <a:rPr lang="en-US" altLang="zh-CN" dirty="0">
                <a:ea typeface="Microsoft YaHei" panose="020B0503020204020204" pitchFamily="34" charset="-122"/>
              </a:rPr>
              <a:t>invalidate cache</a:t>
            </a:r>
            <a:r>
              <a:rPr lang="zh-CN" altLang="en-US" dirty="0">
                <a:ea typeface="Microsoft YaHei" panose="020B0503020204020204" pitchFamily="34" charset="-122"/>
              </a:rPr>
              <a:t>的操作，让</a:t>
            </a:r>
            <a:r>
              <a:rPr lang="en-US" altLang="zh-CN" dirty="0">
                <a:ea typeface="Microsoft YaHei" panose="020B0503020204020204" pitchFamily="34" charset="-122"/>
              </a:rPr>
              <a:t>cache</a:t>
            </a:r>
            <a:r>
              <a:rPr lang="zh-CN" altLang="en-US" dirty="0">
                <a:ea typeface="Microsoft YaHei" panose="020B0503020204020204" pitchFamily="34" charset="-122"/>
              </a:rPr>
              <a:t>中的数据是最新的</a:t>
            </a:r>
            <a:endParaRPr lang="en-US" altLang="zh-CN" dirty="0">
              <a:ea typeface="Microsoft YaHei" panose="020B0503020204020204" pitchFamily="34" charset="-122"/>
            </a:endParaRPr>
          </a:p>
          <a:p>
            <a:r>
              <a:rPr lang="en-US" altLang="zh-CN" dirty="0">
                <a:ea typeface="Microsoft YaHei" panose="020B0503020204020204" pitchFamily="34" charset="-122"/>
              </a:rPr>
              <a:t>     d</a:t>
            </a:r>
            <a:r>
              <a:rPr lang="zh-CN" altLang="en-US" dirty="0">
                <a:ea typeface="Microsoft YaHei" panose="020B0503020204020204" pitchFamily="34" charset="-122"/>
              </a:rPr>
              <a:t>、执行</a:t>
            </a:r>
            <a:r>
              <a:rPr lang="en-US" altLang="zh-CN" dirty="0">
                <a:ea typeface="Microsoft YaHei" panose="020B0503020204020204" pitchFamily="34" charset="-122"/>
              </a:rPr>
              <a:t>DMB</a:t>
            </a:r>
            <a:r>
              <a:rPr lang="zh-CN" altLang="en-US" dirty="0">
                <a:ea typeface="Microsoft YaHei" panose="020B0503020204020204" pitchFamily="34" charset="-122"/>
              </a:rPr>
              <a:t>屏障指令，保证操作之间的序</a:t>
            </a:r>
            <a:endParaRPr lang="en-US" altLang="zh-CN" dirty="0">
              <a:ea typeface="Microsoft YaHei" panose="020B0503020204020204" pitchFamily="34" charset="-122"/>
            </a:endParaRPr>
          </a:p>
          <a:p>
            <a:r>
              <a:rPr lang="en-US" altLang="zh-CN" dirty="0">
                <a:ea typeface="Microsoft YaHei" panose="020B0503020204020204" pitchFamily="34" charset="-122"/>
              </a:rPr>
              <a:t>2</a:t>
            </a:r>
            <a:r>
              <a:rPr lang="zh-CN" altLang="en-US" dirty="0">
                <a:ea typeface="Microsoft YaHei" panose="020B0503020204020204" pitchFamily="34" charset="-122"/>
              </a:rPr>
              <a:t>、</a:t>
            </a:r>
            <a:r>
              <a:rPr lang="en-US" altLang="zh-CN" sz="1800" b="0" i="0" dirty="0">
                <a:solidFill>
                  <a:srgbClr val="000000"/>
                </a:solidFill>
                <a:effectLst/>
                <a:latin typeface="TimesNewRomanPSMT"/>
              </a:rPr>
              <a:t> If the mismatched attributes for a </a:t>
            </a:r>
            <a:r>
              <a:rPr lang="en-US" altLang="zh-CN" sz="1800" b="0" i="0" dirty="0">
                <a:solidFill>
                  <a:srgbClr val="1212CC"/>
                </a:solidFill>
                <a:effectLst/>
                <a:latin typeface="TimesNewRomanPSMT"/>
              </a:rPr>
              <a:t>Location </a:t>
            </a:r>
            <a:r>
              <a:rPr lang="en-US" altLang="zh-CN" sz="1800" b="0" i="0" dirty="0">
                <a:solidFill>
                  <a:srgbClr val="000000"/>
                </a:solidFill>
                <a:effectLst/>
                <a:latin typeface="TimesNewRomanPSMT"/>
              </a:rPr>
              <a:t>mean that multiple cacheable accesses to the </a:t>
            </a:r>
            <a:r>
              <a:rPr lang="en-US" altLang="zh-CN" sz="1800" b="0" i="0" dirty="0">
                <a:solidFill>
                  <a:srgbClr val="1212CC"/>
                </a:solidFill>
                <a:effectLst/>
                <a:latin typeface="TimesNewRomanPSMT"/>
              </a:rPr>
              <a:t>Location </a:t>
            </a:r>
            <a:r>
              <a:rPr lang="en-US" altLang="zh-CN" sz="1800" b="0" i="0" dirty="0">
                <a:solidFill>
                  <a:srgbClr val="000000"/>
                </a:solidFill>
                <a:effectLst/>
                <a:latin typeface="TimesNewRomanPSMT"/>
              </a:rPr>
              <a:t>might be</a:t>
            </a:r>
            <a:br>
              <a:rPr lang="en-US" altLang="zh-CN" sz="1800" b="0" i="0" dirty="0">
                <a:solidFill>
                  <a:srgbClr val="000000"/>
                </a:solidFill>
                <a:effectLst/>
                <a:latin typeface="TimesNewRomanPSMT"/>
              </a:rPr>
            </a:br>
            <a:r>
              <a:rPr lang="en-US" altLang="zh-CN" sz="1800" b="0" i="0" dirty="0">
                <a:solidFill>
                  <a:srgbClr val="000000"/>
                </a:solidFill>
                <a:effectLst/>
                <a:latin typeface="TimesNewRomanPSMT"/>
              </a:rPr>
              <a:t>made with different shareability attributes</a:t>
            </a:r>
            <a:r>
              <a:rPr lang="en-US" altLang="zh-CN" dirty="0"/>
              <a:t> </a:t>
            </a:r>
            <a:r>
              <a:rPr lang="zh-CN" altLang="en-US" dirty="0">
                <a:ea typeface="Microsoft YaHei" panose="020B0503020204020204" pitchFamily="34" charset="-122"/>
              </a:rPr>
              <a:t>，由此产生的语义缺失，序和一致性的问题，可通过以下方法解决：</a:t>
            </a:r>
            <a:endParaRPr lang="en-US" altLang="zh-CN" dirty="0">
              <a:ea typeface="Microsoft YaHei" panose="020B0503020204020204" pitchFamily="34" charset="-122"/>
            </a:endParaRPr>
          </a:p>
          <a:p>
            <a:r>
              <a:rPr lang="en-US" altLang="zh-CN" dirty="0">
                <a:ea typeface="Microsoft YaHei" panose="020B0503020204020204" pitchFamily="34" charset="-122"/>
              </a:rPr>
              <a:t>     a</a:t>
            </a:r>
            <a:r>
              <a:rPr lang="zh-CN" altLang="en-US" dirty="0">
                <a:ea typeface="Microsoft YaHei" panose="020B0503020204020204" pitchFamily="34" charset="-122"/>
              </a:rPr>
              <a:t>、在访问的前后都执行一遍</a:t>
            </a:r>
            <a:r>
              <a:rPr lang="en-US" altLang="zh-CN" dirty="0">
                <a:ea typeface="Microsoft YaHei" panose="020B0503020204020204" pitchFamily="34" charset="-122"/>
              </a:rPr>
              <a:t>clean</a:t>
            </a:r>
            <a:r>
              <a:rPr lang="zh-CN" altLang="en-US" dirty="0">
                <a:ea typeface="Microsoft YaHei" panose="020B0503020204020204" pitchFamily="34" charset="-122"/>
              </a:rPr>
              <a:t>和</a:t>
            </a:r>
            <a:r>
              <a:rPr lang="en-US" altLang="zh-CN" dirty="0">
                <a:ea typeface="Microsoft YaHei" panose="020B0503020204020204" pitchFamily="34" charset="-122"/>
              </a:rPr>
              <a:t>invalidate</a:t>
            </a:r>
            <a:r>
              <a:rPr lang="zh-CN" altLang="en-US" dirty="0">
                <a:ea typeface="Microsoft YaHei" panose="020B0503020204020204" pitchFamily="34" charset="-122"/>
              </a:rPr>
              <a:t>操作</a:t>
            </a:r>
            <a:endParaRPr lang="en-US" altLang="zh-CN" dirty="0">
              <a:ea typeface="Microsoft YaHei" panose="020B0503020204020204" pitchFamily="34" charset="-122"/>
            </a:endParaRPr>
          </a:p>
          <a:p>
            <a:r>
              <a:rPr lang="en-US" altLang="zh-CN" dirty="0">
                <a:ea typeface="Microsoft YaHei" panose="020B0503020204020204" pitchFamily="34" charset="-122"/>
              </a:rPr>
              <a:t>     b</a:t>
            </a:r>
            <a:r>
              <a:rPr lang="zh-CN" altLang="en-US" dirty="0">
                <a:ea typeface="Microsoft YaHei" panose="020B0503020204020204" pitchFamily="34" charset="-122"/>
              </a:rPr>
              <a:t>、用</a:t>
            </a:r>
            <a:r>
              <a:rPr lang="en-US" altLang="zh-CN" dirty="0">
                <a:ea typeface="Microsoft YaHei" panose="020B0503020204020204" pitchFamily="34" charset="-122"/>
              </a:rPr>
              <a:t>DMB </a:t>
            </a:r>
            <a:r>
              <a:rPr lang="zh-CN" altLang="en-US" dirty="0">
                <a:ea typeface="Microsoft YaHei" panose="020B0503020204020204" pitchFamily="34" charset="-122"/>
              </a:rPr>
              <a:t>屏障指令，保证操作之间的序。</a:t>
            </a:r>
            <a:endParaRPr lang="en-US" altLang="zh-CN" dirty="0">
              <a:ea typeface="Microsoft YaHei" panose="020B0503020204020204" pitchFamily="34" charset="-122"/>
            </a:endParaRPr>
          </a:p>
        </p:txBody>
      </p:sp>
    </p:spTree>
    <p:extLst>
      <p:ext uri="{BB962C8B-B14F-4D97-AF65-F5344CB8AC3E}">
        <p14:creationId xmlns:p14="http://schemas.microsoft.com/office/powerpoint/2010/main" val="409263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25</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5DED08EA-C929-96C2-A949-FA0899AA284A}"/>
              </a:ext>
            </a:extLst>
          </p:cNvPr>
          <p:cNvPicPr>
            <a:picLocks noChangeAspect="1"/>
          </p:cNvPicPr>
          <p:nvPr/>
        </p:nvPicPr>
        <p:blipFill>
          <a:blip r:embed="rId2"/>
          <a:stretch>
            <a:fillRect/>
          </a:stretch>
        </p:blipFill>
        <p:spPr>
          <a:xfrm>
            <a:off x="1220759" y="1474300"/>
            <a:ext cx="7978831" cy="3909399"/>
          </a:xfrm>
          <a:prstGeom prst="rect">
            <a:avLst/>
          </a:prstGeom>
        </p:spPr>
      </p:pic>
    </p:spTree>
    <p:extLst>
      <p:ext uri="{BB962C8B-B14F-4D97-AF65-F5344CB8AC3E}">
        <p14:creationId xmlns:p14="http://schemas.microsoft.com/office/powerpoint/2010/main" val="1694303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26</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0E6FDA8C-D71C-7CEA-CBAC-17C0B4BAAEA7}"/>
              </a:ext>
            </a:extLst>
          </p:cNvPr>
          <p:cNvPicPr>
            <a:picLocks noChangeAspect="1"/>
          </p:cNvPicPr>
          <p:nvPr/>
        </p:nvPicPr>
        <p:blipFill>
          <a:blip r:embed="rId2"/>
          <a:stretch>
            <a:fillRect/>
          </a:stretch>
        </p:blipFill>
        <p:spPr>
          <a:xfrm>
            <a:off x="68285" y="1636263"/>
            <a:ext cx="6797629" cy="3033023"/>
          </a:xfrm>
          <a:prstGeom prst="rect">
            <a:avLst/>
          </a:prstGeom>
        </p:spPr>
      </p:pic>
      <p:graphicFrame>
        <p:nvGraphicFramePr>
          <p:cNvPr id="3" name="表格 5">
            <a:extLst>
              <a:ext uri="{FF2B5EF4-FFF2-40B4-BE49-F238E27FC236}">
                <a16:creationId xmlns:a16="http://schemas.microsoft.com/office/drawing/2014/main" id="{F172BC93-4004-96C9-6AB0-486621F2E2BC}"/>
              </a:ext>
            </a:extLst>
          </p:cNvPr>
          <p:cNvGraphicFramePr>
            <a:graphicFrameLocks noGrp="1"/>
          </p:cNvGraphicFramePr>
          <p:nvPr>
            <p:extLst>
              <p:ext uri="{D42A27DB-BD31-4B8C-83A1-F6EECF244321}">
                <p14:modId xmlns:p14="http://schemas.microsoft.com/office/powerpoint/2010/main" val="3359654976"/>
              </p:ext>
            </p:extLst>
          </p:nvPr>
        </p:nvGraphicFramePr>
        <p:xfrm>
          <a:off x="6923552" y="459537"/>
          <a:ext cx="5011774" cy="6268720"/>
        </p:xfrm>
        <a:graphic>
          <a:graphicData uri="http://schemas.openxmlformats.org/drawingml/2006/table">
            <a:tbl>
              <a:tblPr firstRow="1" bandRow="1">
                <a:tableStyleId>{5C22544A-7EE6-4342-B048-85BDC9FD1C3A}</a:tableStyleId>
              </a:tblPr>
              <a:tblGrid>
                <a:gridCol w="1582403">
                  <a:extLst>
                    <a:ext uri="{9D8B030D-6E8A-4147-A177-3AD203B41FA5}">
                      <a16:colId xmlns:a16="http://schemas.microsoft.com/office/drawing/2014/main" val="1973308559"/>
                    </a:ext>
                  </a:extLst>
                </a:gridCol>
                <a:gridCol w="3429371">
                  <a:extLst>
                    <a:ext uri="{9D8B030D-6E8A-4147-A177-3AD203B41FA5}">
                      <a16:colId xmlns:a16="http://schemas.microsoft.com/office/drawing/2014/main" val="2033761068"/>
                    </a:ext>
                  </a:extLst>
                </a:gridCol>
              </a:tblGrid>
              <a:tr h="370840">
                <a:tc>
                  <a:txBody>
                    <a:bodyPr/>
                    <a:lstStyle/>
                    <a:p>
                      <a:r>
                        <a:rPr lang="en-US" altLang="zh-CN" dirty="0"/>
                        <a:t>Name</a:t>
                      </a:r>
                      <a:endParaRPr lang="zh-CN" altLang="en-US" dirty="0"/>
                    </a:p>
                  </a:txBody>
                  <a:tcPr/>
                </a:tc>
                <a:tc>
                  <a:txBody>
                    <a:bodyPr/>
                    <a:lstStyle/>
                    <a:p>
                      <a:r>
                        <a:rPr lang="zh-CN" altLang="en-US" dirty="0"/>
                        <a:t>含义</a:t>
                      </a:r>
                    </a:p>
                  </a:txBody>
                  <a:tcPr/>
                </a:tc>
                <a:extLst>
                  <a:ext uri="{0D108BD9-81ED-4DB2-BD59-A6C34878D82A}">
                    <a16:rowId xmlns:a16="http://schemas.microsoft.com/office/drawing/2014/main" val="1490574345"/>
                  </a:ext>
                </a:extLst>
              </a:tr>
              <a:tr h="370840">
                <a:tc>
                  <a:txBody>
                    <a:bodyPr/>
                    <a:lstStyle/>
                    <a:p>
                      <a:r>
                        <a:rPr lang="en-US" altLang="zh-CN" sz="1600" kern="1200" dirty="0">
                          <a:solidFill>
                            <a:schemeClr val="dk1"/>
                          </a:solidFill>
                          <a:effectLst/>
                          <a:latin typeface="+mn-lt"/>
                          <a:ea typeface="+mn-ea"/>
                          <a:cs typeface="+mn-cs"/>
                        </a:rPr>
                        <a:t>PBHA </a:t>
                      </a:r>
                      <a:endParaRPr lang="zh-CN" altLang="en-US" sz="1600" kern="1200" dirty="0">
                        <a:solidFill>
                          <a:schemeClr val="dk1"/>
                        </a:solidFill>
                        <a:effectLst/>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Page-based Hardware Attributes bits</a:t>
                      </a:r>
                      <a:endParaRPr lang="zh-CN" altLang="en-US" dirty="0"/>
                    </a:p>
                  </a:txBody>
                  <a:tcPr/>
                </a:tc>
                <a:extLst>
                  <a:ext uri="{0D108BD9-81ED-4DB2-BD59-A6C34878D82A}">
                    <a16:rowId xmlns:a16="http://schemas.microsoft.com/office/drawing/2014/main" val="430393095"/>
                  </a:ext>
                </a:extLst>
              </a:tr>
              <a:tr h="370840">
                <a:tc>
                  <a:txBody>
                    <a:bodyPr/>
                    <a:lstStyle/>
                    <a:p>
                      <a:r>
                        <a:rPr lang="en-US" altLang="zh-CN" sz="1600" kern="1200" dirty="0">
                          <a:solidFill>
                            <a:schemeClr val="dk1"/>
                          </a:solidFill>
                          <a:effectLst/>
                          <a:latin typeface="+mn-lt"/>
                          <a:ea typeface="+mn-ea"/>
                          <a:cs typeface="+mn-cs"/>
                        </a:rPr>
                        <a:t>XN or UXN </a:t>
                      </a:r>
                      <a:endParaRPr lang="zh-CN" altLang="en-US" sz="1600" kern="1200" dirty="0">
                        <a:solidFill>
                          <a:schemeClr val="dk1"/>
                        </a:solidFill>
                        <a:effectLst/>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The Execute-never or Unprivileged execute-never field</a:t>
                      </a:r>
                      <a:r>
                        <a:rPr lang="en-US" altLang="zh-CN" dirty="0"/>
                        <a:t> </a:t>
                      </a:r>
                      <a:endParaRPr lang="zh-CN" altLang="en-US" dirty="0"/>
                    </a:p>
                  </a:txBody>
                  <a:tcPr/>
                </a:tc>
                <a:extLst>
                  <a:ext uri="{0D108BD9-81ED-4DB2-BD59-A6C34878D82A}">
                    <a16:rowId xmlns:a16="http://schemas.microsoft.com/office/drawing/2014/main" val="4207858194"/>
                  </a:ext>
                </a:extLst>
              </a:tr>
              <a:tr h="370840">
                <a:tc>
                  <a:txBody>
                    <a:bodyPr/>
                    <a:lstStyle/>
                    <a:p>
                      <a:r>
                        <a:rPr lang="en-US" altLang="zh-CN" sz="1600" kern="1200" dirty="0">
                          <a:solidFill>
                            <a:schemeClr val="dk1"/>
                          </a:solidFill>
                          <a:effectLst/>
                          <a:latin typeface="+mn-lt"/>
                          <a:ea typeface="+mn-ea"/>
                          <a:cs typeface="+mn-cs"/>
                        </a:rPr>
                        <a:t>PXN </a:t>
                      </a:r>
                      <a:endParaRPr lang="zh-CN" altLang="en-US" sz="1600" kern="1200" dirty="0">
                        <a:solidFill>
                          <a:schemeClr val="dk1"/>
                        </a:solidFill>
                        <a:effectLst/>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The Privileged execute-never field</a:t>
                      </a:r>
                      <a:r>
                        <a:rPr lang="en-US" altLang="zh-CN" dirty="0"/>
                        <a:t> </a:t>
                      </a:r>
                      <a:endParaRPr lang="zh-CN" altLang="en-US" dirty="0"/>
                    </a:p>
                  </a:txBody>
                  <a:tcPr/>
                </a:tc>
                <a:extLst>
                  <a:ext uri="{0D108BD9-81ED-4DB2-BD59-A6C34878D82A}">
                    <a16:rowId xmlns:a16="http://schemas.microsoft.com/office/drawing/2014/main" val="355715352"/>
                  </a:ext>
                </a:extLst>
              </a:tr>
              <a:tr h="370840">
                <a:tc>
                  <a:txBody>
                    <a:bodyPr/>
                    <a:lstStyle/>
                    <a:p>
                      <a:r>
                        <a:rPr lang="en-US" altLang="zh-CN" sz="1600" kern="1200" dirty="0">
                          <a:solidFill>
                            <a:schemeClr val="dk1"/>
                          </a:solidFill>
                          <a:effectLst/>
                          <a:latin typeface="+mn-lt"/>
                          <a:ea typeface="+mn-ea"/>
                          <a:cs typeface="+mn-cs"/>
                        </a:rPr>
                        <a:t>Contiguous </a:t>
                      </a:r>
                      <a:endParaRPr lang="zh-CN" altLang="en-US" sz="1600" kern="1200" dirty="0">
                        <a:solidFill>
                          <a:schemeClr val="dk1"/>
                        </a:solidFill>
                        <a:effectLst/>
                        <a:latin typeface="+mn-lt"/>
                        <a:ea typeface="+mn-ea"/>
                        <a:cs typeface="+mn-cs"/>
                      </a:endParaRPr>
                    </a:p>
                  </a:txBody>
                  <a:tcPr/>
                </a:tc>
                <a:tc>
                  <a:txBody>
                    <a:bodyPr/>
                    <a:lstStyle/>
                    <a:p>
                      <a:r>
                        <a:rPr lang="zh-CN" altLang="en-US" sz="1800" b="0" i="0" kern="1200" dirty="0">
                          <a:solidFill>
                            <a:schemeClr val="dk1"/>
                          </a:solidFill>
                          <a:effectLst/>
                          <a:latin typeface="+mn-lt"/>
                          <a:ea typeface="+mn-ea"/>
                          <a:cs typeface="+mn-cs"/>
                        </a:rPr>
                        <a:t>表示页是连续的</a:t>
                      </a:r>
                      <a:endParaRPr lang="zh-CN" altLang="en-US" dirty="0"/>
                    </a:p>
                  </a:txBody>
                  <a:tcPr/>
                </a:tc>
                <a:extLst>
                  <a:ext uri="{0D108BD9-81ED-4DB2-BD59-A6C34878D82A}">
                    <a16:rowId xmlns:a16="http://schemas.microsoft.com/office/drawing/2014/main" val="666199604"/>
                  </a:ext>
                </a:extLst>
              </a:tr>
              <a:tr h="370840">
                <a:tc>
                  <a:txBody>
                    <a:bodyPr/>
                    <a:lstStyle/>
                    <a:p>
                      <a:r>
                        <a:rPr lang="en-US" altLang="zh-CN" sz="1600" kern="1200" dirty="0">
                          <a:solidFill>
                            <a:schemeClr val="dk1"/>
                          </a:solidFill>
                          <a:effectLst/>
                          <a:latin typeface="+mn-lt"/>
                          <a:ea typeface="+mn-ea"/>
                          <a:cs typeface="+mn-cs"/>
                        </a:rPr>
                        <a:t>DBM </a:t>
                      </a:r>
                      <a:endParaRPr lang="zh-CN" altLang="en-US" sz="1600" kern="1200" dirty="0">
                        <a:solidFill>
                          <a:schemeClr val="dk1"/>
                        </a:solidFill>
                        <a:effectLst/>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Dirty Bit Modifier</a:t>
                      </a:r>
                      <a:r>
                        <a:rPr lang="en-US" altLang="zh-CN" dirty="0"/>
                        <a:t> </a:t>
                      </a:r>
                      <a:endParaRPr lang="zh-CN" altLang="en-US" dirty="0"/>
                    </a:p>
                  </a:txBody>
                  <a:tcPr/>
                </a:tc>
                <a:extLst>
                  <a:ext uri="{0D108BD9-81ED-4DB2-BD59-A6C34878D82A}">
                    <a16:rowId xmlns:a16="http://schemas.microsoft.com/office/drawing/2014/main" val="3175639313"/>
                  </a:ext>
                </a:extLst>
              </a:tr>
              <a:tr h="370840">
                <a:tc>
                  <a:txBody>
                    <a:bodyPr/>
                    <a:lstStyle/>
                    <a:p>
                      <a:r>
                        <a:rPr lang="en-US" altLang="zh-CN" sz="1600" kern="1200" dirty="0">
                          <a:solidFill>
                            <a:schemeClr val="dk1"/>
                          </a:solidFill>
                          <a:effectLst/>
                          <a:latin typeface="+mn-lt"/>
                          <a:ea typeface="+mn-ea"/>
                          <a:cs typeface="+mn-cs"/>
                        </a:rPr>
                        <a:t>GP </a:t>
                      </a:r>
                      <a:endParaRPr lang="zh-CN" altLang="en-US" sz="1600" kern="1200" dirty="0">
                        <a:solidFill>
                          <a:schemeClr val="dk1"/>
                        </a:solidFill>
                        <a:effectLst/>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Guarded Page.</a:t>
                      </a:r>
                      <a:r>
                        <a:rPr lang="en-US" altLang="zh-CN" dirty="0"/>
                        <a:t> </a:t>
                      </a:r>
                      <a:endParaRPr lang="zh-CN" altLang="en-US" dirty="0"/>
                    </a:p>
                  </a:txBody>
                  <a:tcPr/>
                </a:tc>
                <a:extLst>
                  <a:ext uri="{0D108BD9-81ED-4DB2-BD59-A6C34878D82A}">
                    <a16:rowId xmlns:a16="http://schemas.microsoft.com/office/drawing/2014/main" val="2240329607"/>
                  </a:ext>
                </a:extLst>
              </a:tr>
              <a:tr h="370840">
                <a:tc>
                  <a:txBody>
                    <a:bodyPr/>
                    <a:lstStyle/>
                    <a:p>
                      <a:r>
                        <a:rPr lang="en-US" altLang="zh-CN" sz="1600" kern="1200" dirty="0" err="1">
                          <a:solidFill>
                            <a:schemeClr val="dk1"/>
                          </a:solidFill>
                          <a:effectLst/>
                          <a:latin typeface="+mn-lt"/>
                          <a:ea typeface="+mn-ea"/>
                          <a:cs typeface="+mn-cs"/>
                        </a:rPr>
                        <a:t>nT</a:t>
                      </a:r>
                      <a:endParaRPr lang="en-US" sz="1600" kern="1200" dirty="0">
                        <a:solidFill>
                          <a:schemeClr val="dk1"/>
                        </a:solidFill>
                        <a:effectLst/>
                        <a:latin typeface="+mn-lt"/>
                        <a:ea typeface="+mn-ea"/>
                        <a:cs typeface="+mn-cs"/>
                      </a:endParaRPr>
                    </a:p>
                  </a:txBody>
                  <a:tcPr anchor="ctr"/>
                </a:tc>
                <a:tc>
                  <a:txBody>
                    <a:bodyPr/>
                    <a:lstStyle/>
                    <a:p>
                      <a:r>
                        <a:rPr lang="en-US" altLang="zh-CN" dirty="0">
                          <a:effectLst/>
                        </a:rPr>
                        <a:t>Block translation entry</a:t>
                      </a:r>
                      <a:endParaRPr lang="en-US" dirty="0">
                        <a:effectLst/>
                      </a:endParaRPr>
                    </a:p>
                  </a:txBody>
                  <a:tcPr anchor="ctr"/>
                </a:tc>
                <a:extLst>
                  <a:ext uri="{0D108BD9-81ED-4DB2-BD59-A6C34878D82A}">
                    <a16:rowId xmlns:a16="http://schemas.microsoft.com/office/drawing/2014/main" val="2427929491"/>
                  </a:ext>
                </a:extLst>
              </a:tr>
              <a:tr h="370840">
                <a:tc>
                  <a:txBody>
                    <a:bodyPr/>
                    <a:lstStyle/>
                    <a:p>
                      <a:r>
                        <a:rPr lang="en-US" altLang="zh-CN" sz="1600" dirty="0" err="1">
                          <a:effectLst/>
                        </a:rPr>
                        <a:t>nG</a:t>
                      </a:r>
                      <a:endParaRPr lang="en-US" sz="16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The not global bit</a:t>
                      </a:r>
                    </a:p>
                  </a:txBody>
                  <a:tcPr anchor="ctr"/>
                </a:tc>
                <a:extLst>
                  <a:ext uri="{0D108BD9-81ED-4DB2-BD59-A6C34878D82A}">
                    <a16:rowId xmlns:a16="http://schemas.microsoft.com/office/drawing/2014/main" val="898693729"/>
                  </a:ext>
                </a:extLst>
              </a:tr>
              <a:tr h="370840">
                <a:tc>
                  <a:txBody>
                    <a:bodyPr/>
                    <a:lstStyle/>
                    <a:p>
                      <a:r>
                        <a:rPr lang="en-US" altLang="zh-CN" sz="1600" dirty="0">
                          <a:effectLst/>
                        </a:rPr>
                        <a:t>AF</a:t>
                      </a:r>
                      <a:endParaRPr lang="en-US" sz="1600" dirty="0">
                        <a:effectLst/>
                      </a:endParaRPr>
                    </a:p>
                  </a:txBody>
                  <a:tcPr anchor="ctr"/>
                </a:tc>
                <a:tc>
                  <a:txBody>
                    <a:bodyPr/>
                    <a:lstStyle/>
                    <a:p>
                      <a:r>
                        <a:rPr lang="en-US" altLang="zh-CN" dirty="0"/>
                        <a:t>The Access flag</a:t>
                      </a:r>
                      <a:endParaRPr lang="zh-CN" altLang="en-US" dirty="0"/>
                    </a:p>
                  </a:txBody>
                  <a:tcPr/>
                </a:tc>
                <a:extLst>
                  <a:ext uri="{0D108BD9-81ED-4DB2-BD59-A6C34878D82A}">
                    <a16:rowId xmlns:a16="http://schemas.microsoft.com/office/drawing/2014/main" val="877187137"/>
                  </a:ext>
                </a:extLst>
              </a:tr>
              <a:tr h="370840">
                <a:tc>
                  <a:txBody>
                    <a:bodyPr/>
                    <a:lstStyle/>
                    <a:p>
                      <a:r>
                        <a:rPr lang="en-US" altLang="zh-CN" sz="1600" b="1" dirty="0">
                          <a:effectLst/>
                        </a:rPr>
                        <a:t>SH[1:0]</a:t>
                      </a:r>
                      <a:endParaRPr lang="en-US" sz="1600" b="1" dirty="0">
                        <a:effectLst/>
                      </a:endParaRPr>
                    </a:p>
                  </a:txBody>
                  <a:tcPr anchor="ctr"/>
                </a:tc>
                <a:tc>
                  <a:txBody>
                    <a:bodyPr/>
                    <a:lstStyle/>
                    <a:p>
                      <a:r>
                        <a:rPr lang="en-US" altLang="zh-CN" dirty="0"/>
                        <a:t>Shareability</a:t>
                      </a:r>
                      <a:endParaRPr lang="zh-CN" altLang="en-US" dirty="0"/>
                    </a:p>
                  </a:txBody>
                  <a:tcPr/>
                </a:tc>
                <a:extLst>
                  <a:ext uri="{0D108BD9-81ED-4DB2-BD59-A6C34878D82A}">
                    <a16:rowId xmlns:a16="http://schemas.microsoft.com/office/drawing/2014/main" val="1509974537"/>
                  </a:ext>
                </a:extLst>
              </a:tr>
              <a:tr h="370840">
                <a:tc>
                  <a:txBody>
                    <a:bodyPr/>
                    <a:lstStyle/>
                    <a:p>
                      <a:r>
                        <a:rPr lang="en-US" sz="1600" dirty="0">
                          <a:effectLst/>
                        </a:rPr>
                        <a:t>AP[2:1]</a:t>
                      </a:r>
                    </a:p>
                  </a:txBody>
                  <a:tcPr anchor="ctr"/>
                </a:tc>
                <a:tc>
                  <a:txBody>
                    <a:bodyPr/>
                    <a:lstStyle/>
                    <a:p>
                      <a:r>
                        <a:rPr lang="en-US" altLang="zh-CN" sz="1800" b="0" i="0" kern="1200" dirty="0">
                          <a:solidFill>
                            <a:schemeClr val="dk1"/>
                          </a:solidFill>
                          <a:effectLst/>
                          <a:latin typeface="+mn-lt"/>
                          <a:ea typeface="+mn-ea"/>
                          <a:cs typeface="+mn-cs"/>
                        </a:rPr>
                        <a:t>Data Access Permissions bits</a:t>
                      </a:r>
                      <a:r>
                        <a:rPr lang="en-US" altLang="zh-CN" dirty="0"/>
                        <a:t> </a:t>
                      </a:r>
                      <a:endParaRPr lang="zh-CN" altLang="en-US" dirty="0"/>
                    </a:p>
                  </a:txBody>
                  <a:tcPr/>
                </a:tc>
                <a:extLst>
                  <a:ext uri="{0D108BD9-81ED-4DB2-BD59-A6C34878D82A}">
                    <a16:rowId xmlns:a16="http://schemas.microsoft.com/office/drawing/2014/main" val="3597057354"/>
                  </a:ext>
                </a:extLst>
              </a:tr>
              <a:tr h="370840">
                <a:tc>
                  <a:txBody>
                    <a:bodyPr/>
                    <a:lstStyle/>
                    <a:p>
                      <a:r>
                        <a:rPr lang="en-US" sz="1600" dirty="0">
                          <a:effectLst/>
                        </a:rPr>
                        <a:t>NS</a:t>
                      </a:r>
                    </a:p>
                  </a:txBody>
                  <a:tcPr anchor="ctr"/>
                </a:tc>
                <a:tc>
                  <a:txBody>
                    <a:bodyPr/>
                    <a:lstStyle/>
                    <a:p>
                      <a:r>
                        <a:rPr lang="en-US" altLang="zh-CN" dirty="0"/>
                        <a:t>Non-secure</a:t>
                      </a:r>
                      <a:endParaRPr lang="zh-CN" altLang="en-US" dirty="0"/>
                    </a:p>
                  </a:txBody>
                  <a:tcPr/>
                </a:tc>
                <a:extLst>
                  <a:ext uri="{0D108BD9-81ED-4DB2-BD59-A6C34878D82A}">
                    <a16:rowId xmlns:a16="http://schemas.microsoft.com/office/drawing/2014/main" val="4196529667"/>
                  </a:ext>
                </a:extLst>
              </a:tr>
              <a:tr h="370840">
                <a:tc>
                  <a:txBody>
                    <a:bodyPr/>
                    <a:lstStyle/>
                    <a:p>
                      <a:r>
                        <a:rPr lang="en-US" sz="1600" b="1" dirty="0" err="1">
                          <a:effectLst/>
                        </a:rPr>
                        <a:t>AttrIndx</a:t>
                      </a:r>
                      <a:r>
                        <a:rPr lang="en-US" sz="1600" b="1" dirty="0">
                          <a:effectLst/>
                        </a:rPr>
                        <a:t>[2:0]</a:t>
                      </a:r>
                    </a:p>
                  </a:txBody>
                  <a:tcPr anchor="ctr"/>
                </a:tc>
                <a:tc>
                  <a:txBody>
                    <a:bodyPr/>
                    <a:lstStyle/>
                    <a:p>
                      <a:r>
                        <a:rPr lang="en-US" altLang="zh-CN" sz="1800" b="0" i="0" kern="1200" dirty="0">
                          <a:solidFill>
                            <a:schemeClr val="dk1"/>
                          </a:solidFill>
                          <a:effectLst/>
                          <a:latin typeface="+mn-lt"/>
                          <a:ea typeface="+mn-ea"/>
                          <a:cs typeface="+mn-cs"/>
                        </a:rPr>
                        <a:t>Stage 1 memory attributes index field</a:t>
                      </a:r>
                      <a:r>
                        <a:rPr lang="en-US" altLang="zh-CN" dirty="0"/>
                        <a:t> </a:t>
                      </a:r>
                      <a:endParaRPr lang="zh-CN" altLang="en-US" dirty="0"/>
                    </a:p>
                  </a:txBody>
                  <a:tcPr/>
                </a:tc>
                <a:extLst>
                  <a:ext uri="{0D108BD9-81ED-4DB2-BD59-A6C34878D82A}">
                    <a16:rowId xmlns:a16="http://schemas.microsoft.com/office/drawing/2014/main" val="2365200715"/>
                  </a:ext>
                </a:extLst>
              </a:tr>
            </a:tbl>
          </a:graphicData>
        </a:graphic>
      </p:graphicFrame>
    </p:spTree>
    <p:extLst>
      <p:ext uri="{BB962C8B-B14F-4D97-AF65-F5344CB8AC3E}">
        <p14:creationId xmlns:p14="http://schemas.microsoft.com/office/powerpoint/2010/main" val="2782846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27</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7" name="图片 6">
            <a:extLst>
              <a:ext uri="{FF2B5EF4-FFF2-40B4-BE49-F238E27FC236}">
                <a16:creationId xmlns:a16="http://schemas.microsoft.com/office/drawing/2014/main" id="{6CAC1C79-4CE7-F552-5819-A978AE79DF7E}"/>
              </a:ext>
            </a:extLst>
          </p:cNvPr>
          <p:cNvPicPr>
            <a:picLocks noChangeAspect="1"/>
          </p:cNvPicPr>
          <p:nvPr/>
        </p:nvPicPr>
        <p:blipFill>
          <a:blip r:embed="rId2"/>
          <a:stretch>
            <a:fillRect/>
          </a:stretch>
        </p:blipFill>
        <p:spPr>
          <a:xfrm>
            <a:off x="1719871" y="1468415"/>
            <a:ext cx="7712108" cy="1966130"/>
          </a:xfrm>
          <a:prstGeom prst="rect">
            <a:avLst/>
          </a:prstGeom>
        </p:spPr>
      </p:pic>
      <p:pic>
        <p:nvPicPr>
          <p:cNvPr id="9" name="图片 8">
            <a:extLst>
              <a:ext uri="{FF2B5EF4-FFF2-40B4-BE49-F238E27FC236}">
                <a16:creationId xmlns:a16="http://schemas.microsoft.com/office/drawing/2014/main" id="{CFFB44C0-B771-9A7C-9ACF-7019F4F40A89}"/>
              </a:ext>
            </a:extLst>
          </p:cNvPr>
          <p:cNvPicPr>
            <a:picLocks noChangeAspect="1"/>
          </p:cNvPicPr>
          <p:nvPr/>
        </p:nvPicPr>
        <p:blipFill>
          <a:blip r:embed="rId3"/>
          <a:stretch>
            <a:fillRect/>
          </a:stretch>
        </p:blipFill>
        <p:spPr>
          <a:xfrm>
            <a:off x="1719871" y="3696916"/>
            <a:ext cx="7933107" cy="2591025"/>
          </a:xfrm>
          <a:prstGeom prst="rect">
            <a:avLst/>
          </a:prstGeom>
        </p:spPr>
      </p:pic>
    </p:spTree>
    <p:extLst>
      <p:ext uri="{BB962C8B-B14F-4D97-AF65-F5344CB8AC3E}">
        <p14:creationId xmlns:p14="http://schemas.microsoft.com/office/powerpoint/2010/main" val="1811238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28</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4E0D0FB8-9381-0915-AF88-FCFA22A386E5}"/>
              </a:ext>
            </a:extLst>
          </p:cNvPr>
          <p:cNvPicPr>
            <a:picLocks noChangeAspect="1"/>
          </p:cNvPicPr>
          <p:nvPr/>
        </p:nvPicPr>
        <p:blipFill>
          <a:blip r:embed="rId2"/>
          <a:stretch>
            <a:fillRect/>
          </a:stretch>
        </p:blipFill>
        <p:spPr>
          <a:xfrm>
            <a:off x="1801782" y="1617243"/>
            <a:ext cx="8016935" cy="2347163"/>
          </a:xfrm>
          <a:prstGeom prst="rect">
            <a:avLst/>
          </a:prstGeom>
        </p:spPr>
      </p:pic>
      <p:pic>
        <p:nvPicPr>
          <p:cNvPr id="8" name="图片 7">
            <a:extLst>
              <a:ext uri="{FF2B5EF4-FFF2-40B4-BE49-F238E27FC236}">
                <a16:creationId xmlns:a16="http://schemas.microsoft.com/office/drawing/2014/main" id="{BE67C4F7-D09D-7787-F38B-B8C97ABD9196}"/>
              </a:ext>
            </a:extLst>
          </p:cNvPr>
          <p:cNvPicPr>
            <a:picLocks noChangeAspect="1"/>
          </p:cNvPicPr>
          <p:nvPr/>
        </p:nvPicPr>
        <p:blipFill>
          <a:blip r:embed="rId3"/>
          <a:stretch>
            <a:fillRect/>
          </a:stretch>
        </p:blipFill>
        <p:spPr>
          <a:xfrm>
            <a:off x="1859896" y="4426815"/>
            <a:ext cx="8169348" cy="1082134"/>
          </a:xfrm>
          <a:prstGeom prst="rect">
            <a:avLst/>
          </a:prstGeom>
        </p:spPr>
      </p:pic>
    </p:spTree>
    <p:extLst>
      <p:ext uri="{BB962C8B-B14F-4D97-AF65-F5344CB8AC3E}">
        <p14:creationId xmlns:p14="http://schemas.microsoft.com/office/powerpoint/2010/main" val="2027601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29</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D9F1BF63-22CB-9A92-507A-BA113F8A36CA}"/>
              </a:ext>
            </a:extLst>
          </p:cNvPr>
          <p:cNvPicPr>
            <a:picLocks noChangeAspect="1"/>
          </p:cNvPicPr>
          <p:nvPr/>
        </p:nvPicPr>
        <p:blipFill>
          <a:blip r:embed="rId2"/>
          <a:stretch>
            <a:fillRect/>
          </a:stretch>
        </p:blipFill>
        <p:spPr>
          <a:xfrm>
            <a:off x="1677961" y="1262971"/>
            <a:ext cx="7940728" cy="998307"/>
          </a:xfrm>
          <a:prstGeom prst="rect">
            <a:avLst/>
          </a:prstGeom>
        </p:spPr>
      </p:pic>
      <p:pic>
        <p:nvPicPr>
          <p:cNvPr id="9" name="图片 8">
            <a:extLst>
              <a:ext uri="{FF2B5EF4-FFF2-40B4-BE49-F238E27FC236}">
                <a16:creationId xmlns:a16="http://schemas.microsoft.com/office/drawing/2014/main" id="{E81E83AE-374E-61BB-447A-F7EE2A232B30}"/>
              </a:ext>
            </a:extLst>
          </p:cNvPr>
          <p:cNvPicPr>
            <a:picLocks noChangeAspect="1"/>
          </p:cNvPicPr>
          <p:nvPr/>
        </p:nvPicPr>
        <p:blipFill>
          <a:blip r:embed="rId3"/>
          <a:stretch>
            <a:fillRect/>
          </a:stretch>
        </p:blipFill>
        <p:spPr>
          <a:xfrm>
            <a:off x="773952" y="2369415"/>
            <a:ext cx="10341236" cy="4267570"/>
          </a:xfrm>
          <a:prstGeom prst="rect">
            <a:avLst/>
          </a:prstGeom>
        </p:spPr>
      </p:pic>
    </p:spTree>
    <p:extLst>
      <p:ext uri="{BB962C8B-B14F-4D97-AF65-F5344CB8AC3E}">
        <p14:creationId xmlns:p14="http://schemas.microsoft.com/office/powerpoint/2010/main" val="387975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sp>
        <p:nvSpPr>
          <p:cNvPr id="13" name="文本框 12">
            <a:extLst>
              <a:ext uri="{FF2B5EF4-FFF2-40B4-BE49-F238E27FC236}">
                <a16:creationId xmlns:a16="http://schemas.microsoft.com/office/drawing/2014/main" id="{E7C6EB57-ABCE-4C73-8C7B-D76BFBDB08D8}"/>
              </a:ext>
            </a:extLst>
          </p:cNvPr>
          <p:cNvSpPr txBox="1"/>
          <p:nvPr/>
        </p:nvSpPr>
        <p:spPr>
          <a:xfrm>
            <a:off x="1065975" y="1461694"/>
            <a:ext cx="6373050" cy="1754326"/>
          </a:xfrm>
          <a:prstGeom prst="rect">
            <a:avLst/>
          </a:prstGeom>
          <a:noFill/>
        </p:spPr>
        <p:txBody>
          <a:bodyPr wrap="square" rtlCol="0">
            <a:spAutoFit/>
          </a:bodyPr>
          <a:lstStyle/>
          <a:p>
            <a:pPr marL="0" marR="0">
              <a:spcBef>
                <a:spcPts val="0"/>
              </a:spcBef>
              <a:spcAft>
                <a:spcPts val="0"/>
              </a:spcAft>
            </a:pPr>
            <a:r>
              <a:rPr lang="zh-CN" altLang="zh-CN" b="1" dirty="0">
                <a:effectLst/>
                <a:ea typeface="Microsoft YaHei" panose="020B0503020204020204" pitchFamily="34" charset="-122"/>
              </a:rPr>
              <a:t>存储器层次结构中主要使用了四种技术</a:t>
            </a:r>
            <a:r>
              <a:rPr lang="zh-CN" altLang="zh-CN" dirty="0">
                <a:effectLst/>
                <a:ea typeface="Microsoft YaHei" panose="020B0503020204020204" pitchFamily="34" charset="-122"/>
              </a:rPr>
              <a:t>：</a:t>
            </a:r>
          </a:p>
          <a:p>
            <a:pPr marL="0" marR="0">
              <a:spcBef>
                <a:spcPts val="0"/>
              </a:spcBef>
              <a:spcAft>
                <a:spcPts val="0"/>
              </a:spcAft>
            </a:pPr>
            <a:r>
              <a:rPr lang="en-US" altLang="zh-CN" dirty="0">
                <a:effectLst/>
                <a:ea typeface="Microsoft YaHei" panose="020B0503020204020204" pitchFamily="34" charset="-122"/>
              </a:rPr>
              <a:t>    1</a:t>
            </a:r>
            <a:r>
              <a:rPr lang="zh-CN" altLang="zh-CN" dirty="0">
                <a:effectLst/>
                <a:ea typeface="Microsoft YaHei" panose="020B0503020204020204" pitchFamily="34" charset="-122"/>
              </a:rPr>
              <a:t>、主存储器主要由</a:t>
            </a:r>
            <a:r>
              <a:rPr lang="zh-CN" altLang="zh-CN" b="1" dirty="0">
                <a:effectLst/>
                <a:ea typeface="Microsoft YaHei" panose="020B0503020204020204" pitchFamily="34" charset="-122"/>
              </a:rPr>
              <a:t>DRAM</a:t>
            </a:r>
            <a:r>
              <a:rPr lang="zh-CN" altLang="zh-CN" dirty="0">
                <a:effectLst/>
                <a:ea typeface="Microsoft YaHei" panose="020B0503020204020204" pitchFamily="34" charset="-122"/>
              </a:rPr>
              <a:t>（动态随机存取存储器）实现</a:t>
            </a:r>
          </a:p>
          <a:p>
            <a:pPr marL="0" marR="0">
              <a:spcBef>
                <a:spcPts val="0"/>
              </a:spcBef>
              <a:spcAft>
                <a:spcPts val="0"/>
              </a:spcAft>
            </a:pPr>
            <a:r>
              <a:rPr lang="en-US" altLang="zh-CN" dirty="0">
                <a:effectLst/>
                <a:ea typeface="Microsoft YaHei" panose="020B0503020204020204" pitchFamily="34" charset="-122"/>
              </a:rPr>
              <a:t>    2</a:t>
            </a:r>
            <a:r>
              <a:rPr lang="zh-CN" altLang="zh-CN" dirty="0">
                <a:effectLst/>
                <a:ea typeface="Microsoft YaHei" panose="020B0503020204020204" pitchFamily="34" charset="-122"/>
              </a:rPr>
              <a:t>、cache</a:t>
            </a:r>
            <a:r>
              <a:rPr lang="en-US" altLang="zh-CN" dirty="0">
                <a:effectLst/>
                <a:ea typeface="Microsoft YaHei" panose="020B0503020204020204" pitchFamily="34" charset="-122"/>
              </a:rPr>
              <a:t> </a:t>
            </a:r>
            <a:r>
              <a:rPr lang="zh-CN" altLang="zh-CN" dirty="0">
                <a:effectLst/>
                <a:ea typeface="Microsoft YaHei" panose="020B0503020204020204" pitchFamily="34" charset="-122"/>
              </a:rPr>
              <a:t>由</a:t>
            </a:r>
            <a:r>
              <a:rPr lang="zh-CN" altLang="zh-CN" b="1" dirty="0">
                <a:effectLst/>
                <a:ea typeface="Microsoft YaHei" panose="020B0503020204020204" pitchFamily="34" charset="-122"/>
              </a:rPr>
              <a:t>SRAM</a:t>
            </a:r>
            <a:r>
              <a:rPr lang="zh-CN" altLang="zh-CN" dirty="0">
                <a:effectLst/>
                <a:ea typeface="Microsoft YaHei" panose="020B0503020204020204" pitchFamily="34" charset="-122"/>
              </a:rPr>
              <a:t>（静态随机存取存储器）</a:t>
            </a:r>
          </a:p>
          <a:p>
            <a:pPr marL="0" marR="0">
              <a:spcBef>
                <a:spcPts val="0"/>
              </a:spcBef>
              <a:spcAft>
                <a:spcPts val="0"/>
              </a:spcAft>
            </a:pPr>
            <a:r>
              <a:rPr lang="en-US" altLang="zh-CN" dirty="0">
                <a:effectLst/>
                <a:ea typeface="Microsoft YaHei" panose="020B0503020204020204" pitchFamily="34" charset="-122"/>
              </a:rPr>
              <a:t>    3</a:t>
            </a:r>
            <a:r>
              <a:rPr lang="zh-CN" altLang="zh-CN" dirty="0">
                <a:effectLst/>
                <a:ea typeface="Microsoft YaHei" panose="020B0503020204020204" pitchFamily="34" charset="-122"/>
              </a:rPr>
              <a:t>、</a:t>
            </a:r>
            <a:r>
              <a:rPr lang="zh-CN" altLang="zh-CN" b="1" dirty="0">
                <a:effectLst/>
                <a:ea typeface="Microsoft YaHei" panose="020B0503020204020204" pitchFamily="34" charset="-122"/>
              </a:rPr>
              <a:t>闪存</a:t>
            </a:r>
            <a:r>
              <a:rPr lang="zh-CN" altLang="zh-CN" dirty="0">
                <a:effectLst/>
                <a:ea typeface="Microsoft YaHei" panose="020B0503020204020204" pitchFamily="34" charset="-122"/>
              </a:rPr>
              <a:t>，非易失存储器用作个人移动设备中的二级存储器</a:t>
            </a:r>
          </a:p>
          <a:p>
            <a:pPr marL="0" marR="0">
              <a:spcBef>
                <a:spcPts val="0"/>
              </a:spcBef>
              <a:spcAft>
                <a:spcPts val="0"/>
              </a:spcAft>
            </a:pPr>
            <a:r>
              <a:rPr lang="en-US" altLang="zh-CN" dirty="0">
                <a:effectLst/>
                <a:ea typeface="Microsoft YaHei" panose="020B0503020204020204" pitchFamily="34" charset="-122"/>
              </a:rPr>
              <a:t>    4</a:t>
            </a:r>
            <a:r>
              <a:rPr lang="zh-CN" altLang="zh-CN" dirty="0">
                <a:effectLst/>
                <a:ea typeface="Microsoft YaHei" panose="020B0503020204020204" pitchFamily="34" charset="-122"/>
              </a:rPr>
              <a:t>、</a:t>
            </a:r>
            <a:r>
              <a:rPr lang="zh-CN" altLang="zh-CN" b="1" dirty="0">
                <a:effectLst/>
                <a:ea typeface="Microsoft YaHei" panose="020B0503020204020204" pitchFamily="34" charset="-122"/>
              </a:rPr>
              <a:t>磁盘</a:t>
            </a:r>
            <a:r>
              <a:rPr lang="zh-CN" altLang="zh-CN" dirty="0">
                <a:effectLst/>
                <a:ea typeface="Microsoft YaHei" panose="020B0503020204020204" pitchFamily="34" charset="-122"/>
              </a:rPr>
              <a:t>，用于服务器中容量最大但速度最慢的一层</a:t>
            </a:r>
            <a:endParaRPr kumimoji="1" lang="en-US" altLang="zh-CN" dirty="0">
              <a:solidFill>
                <a:schemeClr val="tx2"/>
              </a:solidFill>
              <a:latin typeface="Microsoft YaHei" charset="-122"/>
              <a:ea typeface="Microsoft YaHei" charset="-122"/>
            </a:endParaRPr>
          </a:p>
          <a:p>
            <a:pPr marL="285750" indent="-285750">
              <a:buFont typeface="Arial" panose="020B0604020202020204" pitchFamily="34" charset="0"/>
              <a:buChar char="•"/>
            </a:pPr>
            <a:endParaRPr kumimoji="1" lang="zh-CN" altLang="en-US" dirty="0">
              <a:solidFill>
                <a:schemeClr val="tx2"/>
              </a:solidFill>
              <a:latin typeface="Microsoft YaHei" charset="-122"/>
              <a:ea typeface="Microsoft YaHei" charset="-122"/>
              <a:cs typeface="Microsoft YaHei" charset="-122"/>
            </a:endParaRPr>
          </a:p>
        </p:txBody>
      </p:sp>
      <p:graphicFrame>
        <p:nvGraphicFramePr>
          <p:cNvPr id="4" name="表格 3">
            <a:extLst>
              <a:ext uri="{FF2B5EF4-FFF2-40B4-BE49-F238E27FC236}">
                <a16:creationId xmlns:a16="http://schemas.microsoft.com/office/drawing/2014/main" id="{977112EE-ECE9-B66E-B593-A751D652D974}"/>
              </a:ext>
            </a:extLst>
          </p:cNvPr>
          <p:cNvGraphicFramePr>
            <a:graphicFrameLocks noGrp="1"/>
          </p:cNvGraphicFramePr>
          <p:nvPr>
            <p:extLst>
              <p:ext uri="{D42A27DB-BD31-4B8C-83A1-F6EECF244321}">
                <p14:modId xmlns:p14="http://schemas.microsoft.com/office/powerpoint/2010/main" val="4053953861"/>
              </p:ext>
            </p:extLst>
          </p:nvPr>
        </p:nvGraphicFramePr>
        <p:xfrm>
          <a:off x="942974" y="3216020"/>
          <a:ext cx="6038851" cy="1879600"/>
        </p:xfrm>
        <a:graphic>
          <a:graphicData uri="http://schemas.openxmlformats.org/drawingml/2006/table">
            <a:tbl>
              <a:tblPr/>
              <a:tblGrid>
                <a:gridCol w="595614">
                  <a:extLst>
                    <a:ext uri="{9D8B030D-6E8A-4147-A177-3AD203B41FA5}">
                      <a16:colId xmlns:a16="http://schemas.microsoft.com/office/drawing/2014/main" val="4087088969"/>
                    </a:ext>
                  </a:extLst>
                </a:gridCol>
                <a:gridCol w="1614187">
                  <a:extLst>
                    <a:ext uri="{9D8B030D-6E8A-4147-A177-3AD203B41FA5}">
                      <a16:colId xmlns:a16="http://schemas.microsoft.com/office/drawing/2014/main" val="3919358540"/>
                    </a:ext>
                  </a:extLst>
                </a:gridCol>
                <a:gridCol w="3829050">
                  <a:extLst>
                    <a:ext uri="{9D8B030D-6E8A-4147-A177-3AD203B41FA5}">
                      <a16:colId xmlns:a16="http://schemas.microsoft.com/office/drawing/2014/main" val="3760228500"/>
                    </a:ext>
                  </a:extLst>
                </a:gridCol>
              </a:tblGrid>
              <a:tr h="359569">
                <a:tc>
                  <a:txBody>
                    <a:bodyPr/>
                    <a:lstStyle/>
                    <a:p>
                      <a:pPr marL="0" marR="0" fontAlgn="t">
                        <a:spcBef>
                          <a:spcPts val="0"/>
                        </a:spcBef>
                        <a:spcAft>
                          <a:spcPts val="0"/>
                        </a:spcAft>
                      </a:pPr>
                      <a:r>
                        <a:rPr lang="zh-CN" sz="1800">
                          <a:effectLst/>
                          <a:ea typeface="Microsoft YaHei" panose="020B0503020204020204" pitchFamily="34" charset="-122"/>
                        </a:rPr>
                        <a:t>序号</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800">
                          <a:effectLst/>
                          <a:ea typeface="Microsoft YaHei" panose="020B0503020204020204" pitchFamily="34" charset="-122"/>
                        </a:rPr>
                        <a:t>存储器技术</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800">
                          <a:effectLst/>
                          <a:ea typeface="Microsoft YaHei" panose="020B0503020204020204" pitchFamily="34" charset="-122"/>
                        </a:rPr>
                        <a:t>典型访问时间</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36001282"/>
                  </a:ext>
                </a:extLst>
              </a:tr>
              <a:tr h="359569">
                <a:tc>
                  <a:txBody>
                    <a:bodyPr/>
                    <a:lstStyle/>
                    <a:p>
                      <a:pPr marL="0" marR="0" fontAlgn="t">
                        <a:spcBef>
                          <a:spcPts val="0"/>
                        </a:spcBef>
                        <a:spcAft>
                          <a:spcPts val="0"/>
                        </a:spcAft>
                      </a:pPr>
                      <a:r>
                        <a:rPr lang="en-US" sz="1800">
                          <a:effectLst/>
                          <a:ea typeface="Microsoft YaHei" panose="020B0503020204020204" pitchFamily="34" charset="-122"/>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800">
                          <a:effectLst/>
                          <a:ea typeface="Microsoft YaHei" panose="020B0503020204020204" pitchFamily="34" charset="-122"/>
                        </a:rPr>
                        <a:t>SRAM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800">
                          <a:effectLst/>
                          <a:ea typeface="Microsoft YaHei" panose="020B0503020204020204" pitchFamily="34" charset="-122"/>
                        </a:rPr>
                        <a:t>0.5~2.5</a:t>
                      </a:r>
                      <a:r>
                        <a:rPr lang="zh-CN" sz="1800">
                          <a:effectLst/>
                          <a:ea typeface="Microsoft YaHei" panose="020B0503020204020204" pitchFamily="34" charset="-122"/>
                        </a:rPr>
                        <a:t>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749848456"/>
                  </a:ext>
                </a:extLst>
              </a:tr>
              <a:tr h="359569">
                <a:tc>
                  <a:txBody>
                    <a:bodyPr/>
                    <a:lstStyle/>
                    <a:p>
                      <a:pPr marL="0" marR="0" fontAlgn="t">
                        <a:spcBef>
                          <a:spcPts val="0"/>
                        </a:spcBef>
                        <a:spcAft>
                          <a:spcPts val="0"/>
                        </a:spcAft>
                      </a:pPr>
                      <a:r>
                        <a:rPr lang="en-US" sz="1800">
                          <a:effectLst/>
                          <a:ea typeface="Microsoft YaHei" panose="020B0503020204020204" pitchFamily="34" charset="-122"/>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800">
                          <a:effectLst/>
                          <a:ea typeface="Microsoft YaHei" panose="020B0503020204020204" pitchFamily="34" charset="-122"/>
                        </a:rPr>
                        <a:t>DRAM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800" dirty="0">
                          <a:effectLst/>
                          <a:ea typeface="Microsoft YaHei" panose="020B0503020204020204" pitchFamily="34" charset="-122"/>
                        </a:rPr>
                        <a:t>50~70</a:t>
                      </a:r>
                      <a:r>
                        <a:rPr lang="zh-CN" sz="1800" dirty="0">
                          <a:effectLst/>
                          <a:ea typeface="Microsoft YaHei" panose="020B0503020204020204" pitchFamily="34" charset="-122"/>
                        </a:rPr>
                        <a:t>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81573408"/>
                  </a:ext>
                </a:extLst>
              </a:tr>
              <a:tr h="359569">
                <a:tc>
                  <a:txBody>
                    <a:bodyPr/>
                    <a:lstStyle/>
                    <a:p>
                      <a:pPr marL="0" marR="0" fontAlgn="t">
                        <a:spcBef>
                          <a:spcPts val="0"/>
                        </a:spcBef>
                        <a:spcAft>
                          <a:spcPts val="0"/>
                        </a:spcAft>
                      </a:pPr>
                      <a:r>
                        <a:rPr lang="en-US" sz="1800">
                          <a:effectLst/>
                          <a:ea typeface="Microsoft YaHei" panose="020B0503020204020204" pitchFamily="34" charset="-122"/>
                        </a:rPr>
                        <a:t>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800" dirty="0">
                          <a:effectLst/>
                          <a:ea typeface="Microsoft YaHei" panose="020B0503020204020204" pitchFamily="34" charset="-122"/>
                        </a:rPr>
                        <a:t>闪存</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800">
                          <a:effectLst/>
                          <a:ea typeface="Microsoft YaHei" panose="020B0503020204020204" pitchFamily="34" charset="-122"/>
                        </a:rPr>
                        <a:t>5000~50 000</a:t>
                      </a:r>
                      <a:r>
                        <a:rPr lang="zh-CN" sz="1800">
                          <a:effectLst/>
                          <a:ea typeface="Microsoft YaHei" panose="020B0503020204020204" pitchFamily="34" charset="-122"/>
                        </a:rPr>
                        <a:t>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47338625"/>
                  </a:ext>
                </a:extLst>
              </a:tr>
              <a:tr h="359569">
                <a:tc>
                  <a:txBody>
                    <a:bodyPr/>
                    <a:lstStyle/>
                    <a:p>
                      <a:pPr marL="0" marR="0" fontAlgn="t">
                        <a:spcBef>
                          <a:spcPts val="0"/>
                        </a:spcBef>
                        <a:spcAft>
                          <a:spcPts val="0"/>
                        </a:spcAft>
                      </a:pPr>
                      <a:r>
                        <a:rPr lang="en-US" sz="1800">
                          <a:effectLst/>
                          <a:ea typeface="Microsoft YaHei" panose="020B0503020204020204" pitchFamily="34" charset="-122"/>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800">
                          <a:effectLst/>
                          <a:ea typeface="Microsoft YaHei" panose="020B0503020204020204" pitchFamily="34" charset="-122"/>
                        </a:rPr>
                        <a:t>磁盘</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800" dirty="0">
                          <a:effectLst/>
                          <a:ea typeface="Microsoft YaHei" panose="020B0503020204020204" pitchFamily="34" charset="-122"/>
                        </a:rPr>
                        <a:t>5000 000 ~20 000 000</a:t>
                      </a:r>
                      <a:r>
                        <a:rPr lang="zh-CN" sz="1800" dirty="0">
                          <a:effectLst/>
                          <a:ea typeface="Microsoft YaHei" panose="020B0503020204020204" pitchFamily="34" charset="-122"/>
                        </a:rPr>
                        <a:t>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466869548"/>
                  </a:ext>
                </a:extLst>
              </a:tr>
            </a:tbl>
          </a:graphicData>
        </a:graphic>
      </p:graphicFrame>
      <p:pic>
        <p:nvPicPr>
          <p:cNvPr id="8" name="图片 7">
            <a:extLst>
              <a:ext uri="{FF2B5EF4-FFF2-40B4-BE49-F238E27FC236}">
                <a16:creationId xmlns:a16="http://schemas.microsoft.com/office/drawing/2014/main" id="{3C0A992F-B95D-DFED-F18F-367B77CC82E5}"/>
              </a:ext>
            </a:extLst>
          </p:cNvPr>
          <p:cNvPicPr>
            <a:picLocks noChangeAspect="1"/>
          </p:cNvPicPr>
          <p:nvPr/>
        </p:nvPicPr>
        <p:blipFill>
          <a:blip r:embed="rId2"/>
          <a:stretch>
            <a:fillRect/>
          </a:stretch>
        </p:blipFill>
        <p:spPr>
          <a:xfrm>
            <a:off x="6981825" y="3216148"/>
            <a:ext cx="4922696" cy="1946402"/>
          </a:xfrm>
          <a:prstGeom prst="rect">
            <a:avLst/>
          </a:prstGeom>
        </p:spPr>
      </p:pic>
    </p:spTree>
    <p:extLst>
      <p:ext uri="{BB962C8B-B14F-4D97-AF65-F5344CB8AC3E}">
        <p14:creationId xmlns:p14="http://schemas.microsoft.com/office/powerpoint/2010/main" val="2147139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30</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16762478-0D4D-F59A-FDE6-69ACB1AB58F5}"/>
              </a:ext>
            </a:extLst>
          </p:cNvPr>
          <p:cNvPicPr>
            <a:picLocks noChangeAspect="1"/>
          </p:cNvPicPr>
          <p:nvPr/>
        </p:nvPicPr>
        <p:blipFill>
          <a:blip r:embed="rId2"/>
          <a:stretch>
            <a:fillRect/>
          </a:stretch>
        </p:blipFill>
        <p:spPr>
          <a:xfrm>
            <a:off x="761874" y="2127692"/>
            <a:ext cx="2895851" cy="2225233"/>
          </a:xfrm>
          <a:prstGeom prst="rect">
            <a:avLst/>
          </a:prstGeom>
        </p:spPr>
      </p:pic>
      <p:pic>
        <p:nvPicPr>
          <p:cNvPr id="8" name="图片 7">
            <a:extLst>
              <a:ext uri="{FF2B5EF4-FFF2-40B4-BE49-F238E27FC236}">
                <a16:creationId xmlns:a16="http://schemas.microsoft.com/office/drawing/2014/main" id="{55AD71FB-CA46-7182-04A9-3EB55871A8BE}"/>
              </a:ext>
            </a:extLst>
          </p:cNvPr>
          <p:cNvPicPr>
            <a:picLocks noChangeAspect="1"/>
          </p:cNvPicPr>
          <p:nvPr/>
        </p:nvPicPr>
        <p:blipFill>
          <a:blip r:embed="rId3"/>
          <a:stretch>
            <a:fillRect/>
          </a:stretch>
        </p:blipFill>
        <p:spPr>
          <a:xfrm>
            <a:off x="4158040" y="1929624"/>
            <a:ext cx="7064352" cy="3246401"/>
          </a:xfrm>
          <a:prstGeom prst="rect">
            <a:avLst/>
          </a:prstGeom>
        </p:spPr>
      </p:pic>
    </p:spTree>
    <p:extLst>
      <p:ext uri="{BB962C8B-B14F-4D97-AF65-F5344CB8AC3E}">
        <p14:creationId xmlns:p14="http://schemas.microsoft.com/office/powerpoint/2010/main" val="2832397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31</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324C3C43-2F09-0C88-64C2-E4BA5AAB76EB}"/>
              </a:ext>
            </a:extLst>
          </p:cNvPr>
          <p:cNvPicPr>
            <a:picLocks noChangeAspect="1"/>
          </p:cNvPicPr>
          <p:nvPr/>
        </p:nvPicPr>
        <p:blipFill>
          <a:blip r:embed="rId2"/>
          <a:stretch>
            <a:fillRect/>
          </a:stretch>
        </p:blipFill>
        <p:spPr>
          <a:xfrm>
            <a:off x="815024" y="1634334"/>
            <a:ext cx="7285351" cy="3589331"/>
          </a:xfrm>
          <a:prstGeom prst="rect">
            <a:avLst/>
          </a:prstGeom>
        </p:spPr>
      </p:pic>
      <p:pic>
        <p:nvPicPr>
          <p:cNvPr id="9" name="图片 8">
            <a:extLst>
              <a:ext uri="{FF2B5EF4-FFF2-40B4-BE49-F238E27FC236}">
                <a16:creationId xmlns:a16="http://schemas.microsoft.com/office/drawing/2014/main" id="{E2B0640A-3477-DC15-F86F-3B017D1D49A5}"/>
              </a:ext>
            </a:extLst>
          </p:cNvPr>
          <p:cNvPicPr>
            <a:picLocks noChangeAspect="1"/>
          </p:cNvPicPr>
          <p:nvPr/>
        </p:nvPicPr>
        <p:blipFill>
          <a:blip r:embed="rId3"/>
          <a:stretch>
            <a:fillRect/>
          </a:stretch>
        </p:blipFill>
        <p:spPr>
          <a:xfrm>
            <a:off x="8621925" y="2552639"/>
            <a:ext cx="2415749" cy="1409822"/>
          </a:xfrm>
          <a:prstGeom prst="rect">
            <a:avLst/>
          </a:prstGeom>
        </p:spPr>
      </p:pic>
    </p:spTree>
    <p:extLst>
      <p:ext uri="{BB962C8B-B14F-4D97-AF65-F5344CB8AC3E}">
        <p14:creationId xmlns:p14="http://schemas.microsoft.com/office/powerpoint/2010/main" val="3814928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32</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8" name="图片 7">
            <a:extLst>
              <a:ext uri="{FF2B5EF4-FFF2-40B4-BE49-F238E27FC236}">
                <a16:creationId xmlns:a16="http://schemas.microsoft.com/office/drawing/2014/main" id="{38655C47-3A87-EB1E-48C9-35C568EBC1C5}"/>
              </a:ext>
            </a:extLst>
          </p:cNvPr>
          <p:cNvPicPr>
            <a:picLocks noChangeAspect="1"/>
          </p:cNvPicPr>
          <p:nvPr/>
        </p:nvPicPr>
        <p:blipFill>
          <a:blip r:embed="rId2"/>
          <a:stretch>
            <a:fillRect/>
          </a:stretch>
        </p:blipFill>
        <p:spPr>
          <a:xfrm>
            <a:off x="212850" y="2379203"/>
            <a:ext cx="5883150" cy="1371719"/>
          </a:xfrm>
          <a:prstGeom prst="rect">
            <a:avLst/>
          </a:prstGeom>
        </p:spPr>
      </p:pic>
      <p:graphicFrame>
        <p:nvGraphicFramePr>
          <p:cNvPr id="10" name="表格 10">
            <a:extLst>
              <a:ext uri="{FF2B5EF4-FFF2-40B4-BE49-F238E27FC236}">
                <a16:creationId xmlns:a16="http://schemas.microsoft.com/office/drawing/2014/main" id="{F9F29449-B5AF-4579-C6D0-5799DA28AD1E}"/>
              </a:ext>
            </a:extLst>
          </p:cNvPr>
          <p:cNvGraphicFramePr>
            <a:graphicFrameLocks noGrp="1"/>
          </p:cNvGraphicFramePr>
          <p:nvPr>
            <p:extLst>
              <p:ext uri="{D42A27DB-BD31-4B8C-83A1-F6EECF244321}">
                <p14:modId xmlns:p14="http://schemas.microsoft.com/office/powerpoint/2010/main" val="3029928589"/>
              </p:ext>
            </p:extLst>
          </p:nvPr>
        </p:nvGraphicFramePr>
        <p:xfrm>
          <a:off x="6096000" y="1381618"/>
          <a:ext cx="5613250" cy="4526280"/>
        </p:xfrm>
        <a:graphic>
          <a:graphicData uri="http://schemas.openxmlformats.org/drawingml/2006/table">
            <a:tbl>
              <a:tblPr firstRow="1" bandRow="1">
                <a:tableStyleId>{5C22544A-7EE6-4342-B048-85BDC9FD1C3A}</a:tableStyleId>
              </a:tblPr>
              <a:tblGrid>
                <a:gridCol w="1363579">
                  <a:extLst>
                    <a:ext uri="{9D8B030D-6E8A-4147-A177-3AD203B41FA5}">
                      <a16:colId xmlns:a16="http://schemas.microsoft.com/office/drawing/2014/main" val="3610662606"/>
                    </a:ext>
                  </a:extLst>
                </a:gridCol>
                <a:gridCol w="4249671">
                  <a:extLst>
                    <a:ext uri="{9D8B030D-6E8A-4147-A177-3AD203B41FA5}">
                      <a16:colId xmlns:a16="http://schemas.microsoft.com/office/drawing/2014/main" val="1993881909"/>
                    </a:ext>
                  </a:extLst>
                </a:gridCol>
              </a:tblGrid>
              <a:tr h="370840">
                <a:tc>
                  <a:txBody>
                    <a:bodyPr/>
                    <a:lstStyle/>
                    <a:p>
                      <a:r>
                        <a:rPr lang="en-US" altLang="zh-CN" dirty="0"/>
                        <a:t>Name</a:t>
                      </a:r>
                      <a:endParaRPr lang="zh-CN" altLang="en-US" dirty="0"/>
                    </a:p>
                  </a:txBody>
                  <a:tcPr/>
                </a:tc>
                <a:tc>
                  <a:txBody>
                    <a:bodyPr/>
                    <a:lstStyle/>
                    <a:p>
                      <a:r>
                        <a:rPr lang="zh-CN" altLang="en-US" dirty="0"/>
                        <a:t>含义</a:t>
                      </a:r>
                    </a:p>
                  </a:txBody>
                  <a:tcPr/>
                </a:tc>
                <a:extLst>
                  <a:ext uri="{0D108BD9-81ED-4DB2-BD59-A6C34878D82A}">
                    <a16:rowId xmlns:a16="http://schemas.microsoft.com/office/drawing/2014/main" val="450179166"/>
                  </a:ext>
                </a:extLst>
              </a:tr>
              <a:tr h="370840">
                <a:tc>
                  <a:txBody>
                    <a:bodyPr/>
                    <a:lstStyle/>
                    <a:p>
                      <a:r>
                        <a:rPr lang="en-US" altLang="zh-CN" sz="1600" kern="1200" dirty="0">
                          <a:solidFill>
                            <a:schemeClr val="dk1"/>
                          </a:solidFill>
                          <a:latin typeface="+mn-lt"/>
                          <a:ea typeface="+mn-ea"/>
                          <a:cs typeface="+mn-cs"/>
                        </a:rPr>
                        <a:t>PBHA </a:t>
                      </a:r>
                      <a:endParaRPr lang="zh-CN" altLang="en-US" sz="1600" kern="1200" dirty="0">
                        <a:solidFill>
                          <a:schemeClr val="dk1"/>
                        </a:solidFill>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Page-based hardware attributes bits</a:t>
                      </a:r>
                      <a:r>
                        <a:rPr lang="en-US" altLang="zh-CN" dirty="0"/>
                        <a:t> </a:t>
                      </a:r>
                      <a:endParaRPr lang="zh-CN" altLang="en-US" dirty="0"/>
                    </a:p>
                  </a:txBody>
                  <a:tcPr/>
                </a:tc>
                <a:extLst>
                  <a:ext uri="{0D108BD9-81ED-4DB2-BD59-A6C34878D82A}">
                    <a16:rowId xmlns:a16="http://schemas.microsoft.com/office/drawing/2014/main" val="3806766911"/>
                  </a:ext>
                </a:extLst>
              </a:tr>
              <a:tr h="370840">
                <a:tc>
                  <a:txBody>
                    <a:bodyPr/>
                    <a:lstStyle/>
                    <a:p>
                      <a:r>
                        <a:rPr lang="en-US" altLang="zh-CN" sz="1600" kern="1200" dirty="0">
                          <a:solidFill>
                            <a:schemeClr val="dk1"/>
                          </a:solidFill>
                          <a:latin typeface="+mn-lt"/>
                          <a:ea typeface="+mn-ea"/>
                          <a:cs typeface="+mn-cs"/>
                        </a:rPr>
                        <a:t>XN[1:0]</a:t>
                      </a:r>
                      <a:endParaRPr lang="en-US" sz="1600" kern="1200" dirty="0">
                        <a:solidFill>
                          <a:schemeClr val="dk1"/>
                        </a:solidFill>
                        <a:latin typeface="+mn-lt"/>
                        <a:ea typeface="+mn-ea"/>
                        <a:cs typeface="+mn-cs"/>
                      </a:endParaRPr>
                    </a:p>
                  </a:txBody>
                  <a:tcPr anchor="ctr"/>
                </a:tc>
                <a:tc>
                  <a:txBody>
                    <a:bodyPr/>
                    <a:lstStyle/>
                    <a:p>
                      <a:r>
                        <a:rPr lang="en-US" altLang="zh-CN" sz="1800" b="0" i="0" kern="1200" dirty="0">
                          <a:solidFill>
                            <a:schemeClr val="dk1"/>
                          </a:solidFill>
                          <a:effectLst/>
                          <a:latin typeface="+mn-lt"/>
                          <a:ea typeface="+mn-ea"/>
                          <a:cs typeface="+mn-cs"/>
                        </a:rPr>
                        <a:t>The Execute-never field</a:t>
                      </a:r>
                      <a:r>
                        <a:rPr lang="en-US" altLang="zh-CN" dirty="0"/>
                        <a:t> </a:t>
                      </a:r>
                      <a:endParaRPr lang="zh-CN" altLang="en-US" dirty="0"/>
                    </a:p>
                  </a:txBody>
                  <a:tcPr/>
                </a:tc>
                <a:extLst>
                  <a:ext uri="{0D108BD9-81ED-4DB2-BD59-A6C34878D82A}">
                    <a16:rowId xmlns:a16="http://schemas.microsoft.com/office/drawing/2014/main" val="1251515679"/>
                  </a:ext>
                </a:extLst>
              </a:tr>
              <a:tr h="370840">
                <a:tc>
                  <a:txBody>
                    <a:bodyPr/>
                    <a:lstStyle/>
                    <a:p>
                      <a:r>
                        <a:rPr lang="en-US" altLang="zh-CN" sz="1600" kern="1200" dirty="0">
                          <a:solidFill>
                            <a:schemeClr val="dk1"/>
                          </a:solidFill>
                          <a:latin typeface="+mn-lt"/>
                          <a:ea typeface="+mn-ea"/>
                          <a:cs typeface="+mn-cs"/>
                        </a:rPr>
                        <a:t>Contiguous </a:t>
                      </a:r>
                      <a:endParaRPr lang="zh-CN" altLang="en-US" sz="1600" kern="1200" dirty="0">
                        <a:solidFill>
                          <a:schemeClr val="dk1"/>
                        </a:solidFill>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A hint bit indicating that the translation table entry is one of a contiguous set or entries, that might be cached in a single TLB entry</a:t>
                      </a:r>
                      <a:r>
                        <a:rPr lang="en-US" altLang="zh-CN" dirty="0"/>
                        <a:t> </a:t>
                      </a:r>
                      <a:endParaRPr lang="zh-CN" altLang="en-US" dirty="0"/>
                    </a:p>
                  </a:txBody>
                  <a:tcPr/>
                </a:tc>
                <a:extLst>
                  <a:ext uri="{0D108BD9-81ED-4DB2-BD59-A6C34878D82A}">
                    <a16:rowId xmlns:a16="http://schemas.microsoft.com/office/drawing/2014/main" val="3032061216"/>
                  </a:ext>
                </a:extLst>
              </a:tr>
              <a:tr h="370840">
                <a:tc>
                  <a:txBody>
                    <a:bodyPr/>
                    <a:lstStyle/>
                    <a:p>
                      <a:r>
                        <a:rPr lang="en-US" altLang="zh-CN" sz="1600" kern="1200" dirty="0">
                          <a:solidFill>
                            <a:schemeClr val="dk1"/>
                          </a:solidFill>
                          <a:latin typeface="+mn-lt"/>
                          <a:ea typeface="+mn-ea"/>
                          <a:cs typeface="+mn-cs"/>
                        </a:rPr>
                        <a:t>DBM </a:t>
                      </a:r>
                      <a:endParaRPr lang="zh-CN" altLang="en-US" sz="1600" kern="1200" dirty="0">
                        <a:solidFill>
                          <a:schemeClr val="dk1"/>
                        </a:solidFill>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Dirty Bit Modifier</a:t>
                      </a:r>
                      <a:r>
                        <a:rPr lang="en-US" altLang="zh-CN" dirty="0"/>
                        <a:t> </a:t>
                      </a:r>
                      <a:endParaRPr lang="zh-CN" altLang="en-US" dirty="0"/>
                    </a:p>
                  </a:txBody>
                  <a:tcPr/>
                </a:tc>
                <a:extLst>
                  <a:ext uri="{0D108BD9-81ED-4DB2-BD59-A6C34878D82A}">
                    <a16:rowId xmlns:a16="http://schemas.microsoft.com/office/drawing/2014/main" val="1142563905"/>
                  </a:ext>
                </a:extLst>
              </a:tr>
              <a:tr h="370840">
                <a:tc>
                  <a:txBody>
                    <a:bodyPr/>
                    <a:lstStyle/>
                    <a:p>
                      <a:r>
                        <a:rPr lang="en-US" sz="1600" kern="1200" dirty="0" err="1">
                          <a:solidFill>
                            <a:schemeClr val="dk1"/>
                          </a:solidFill>
                          <a:latin typeface="+mn-lt"/>
                          <a:ea typeface="+mn-ea"/>
                          <a:cs typeface="+mn-cs"/>
                        </a:rPr>
                        <a:t>nT</a:t>
                      </a:r>
                      <a:endParaRPr lang="en-US" sz="1600" kern="1200" dirty="0">
                        <a:solidFill>
                          <a:schemeClr val="dk1"/>
                        </a:solidFill>
                        <a:latin typeface="+mn-lt"/>
                        <a:ea typeface="+mn-ea"/>
                        <a:cs typeface="+mn-cs"/>
                      </a:endParaRPr>
                    </a:p>
                  </a:txBody>
                  <a:tcPr anchor="ctr"/>
                </a:tc>
                <a:tc>
                  <a:txBody>
                    <a:bodyPr/>
                    <a:lstStyle/>
                    <a:p>
                      <a:r>
                        <a:rPr lang="en-US" altLang="zh-CN" dirty="0">
                          <a:effectLst/>
                        </a:rPr>
                        <a:t>Block translation entry</a:t>
                      </a:r>
                      <a:endParaRPr lang="en-US" dirty="0">
                        <a:effectLst/>
                      </a:endParaRPr>
                    </a:p>
                  </a:txBody>
                  <a:tcPr anchor="ctr"/>
                </a:tc>
                <a:extLst>
                  <a:ext uri="{0D108BD9-81ED-4DB2-BD59-A6C34878D82A}">
                    <a16:rowId xmlns:a16="http://schemas.microsoft.com/office/drawing/2014/main" val="1857060461"/>
                  </a:ext>
                </a:extLst>
              </a:tr>
              <a:tr h="370840">
                <a:tc>
                  <a:txBody>
                    <a:bodyPr/>
                    <a:lstStyle/>
                    <a:p>
                      <a:r>
                        <a:rPr lang="en-US" altLang="zh-CN" sz="1600" kern="1200" dirty="0">
                          <a:solidFill>
                            <a:schemeClr val="dk1"/>
                          </a:solidFill>
                          <a:latin typeface="+mn-lt"/>
                          <a:ea typeface="+mn-ea"/>
                          <a:cs typeface="+mn-cs"/>
                        </a:rPr>
                        <a:t>AF</a:t>
                      </a:r>
                    </a:p>
                  </a:txBody>
                  <a:tcPr/>
                </a:tc>
                <a:tc>
                  <a:txBody>
                    <a:bodyPr/>
                    <a:lstStyle/>
                    <a:p>
                      <a:r>
                        <a:rPr lang="en-US" altLang="zh-CN" dirty="0">
                          <a:effectLst/>
                        </a:rPr>
                        <a:t>The Access flag</a:t>
                      </a:r>
                      <a:endParaRPr lang="en-US" dirty="0">
                        <a:effectLst/>
                      </a:endParaRPr>
                    </a:p>
                  </a:txBody>
                  <a:tcPr anchor="ctr"/>
                </a:tc>
                <a:extLst>
                  <a:ext uri="{0D108BD9-81ED-4DB2-BD59-A6C34878D82A}">
                    <a16:rowId xmlns:a16="http://schemas.microsoft.com/office/drawing/2014/main" val="1720881397"/>
                  </a:ext>
                </a:extLst>
              </a:tr>
              <a:tr h="370840">
                <a:tc>
                  <a:txBody>
                    <a:bodyPr/>
                    <a:lstStyle/>
                    <a:p>
                      <a:r>
                        <a:rPr lang="en-US" altLang="zh-CN" sz="1600" kern="1200" dirty="0">
                          <a:solidFill>
                            <a:schemeClr val="dk1"/>
                          </a:solidFill>
                          <a:latin typeface="+mn-lt"/>
                          <a:ea typeface="+mn-ea"/>
                          <a:cs typeface="+mn-cs"/>
                        </a:rPr>
                        <a:t>SH</a:t>
                      </a:r>
                      <a:endParaRPr lang="zh-CN" altLang="en-US" sz="1600" kern="1200" dirty="0">
                        <a:solidFill>
                          <a:schemeClr val="dk1"/>
                        </a:solidFill>
                        <a:latin typeface="+mn-lt"/>
                        <a:ea typeface="+mn-ea"/>
                        <a:cs typeface="+mn-cs"/>
                      </a:endParaRPr>
                    </a:p>
                  </a:txBody>
                  <a:tcPr/>
                </a:tc>
                <a:tc>
                  <a:txBody>
                    <a:bodyPr/>
                    <a:lstStyle/>
                    <a:p>
                      <a:r>
                        <a:rPr lang="en-US" altLang="zh-CN" dirty="0"/>
                        <a:t>Shareability</a:t>
                      </a:r>
                      <a:endParaRPr lang="zh-CN" altLang="en-US" dirty="0"/>
                    </a:p>
                  </a:txBody>
                  <a:tcPr/>
                </a:tc>
                <a:extLst>
                  <a:ext uri="{0D108BD9-81ED-4DB2-BD59-A6C34878D82A}">
                    <a16:rowId xmlns:a16="http://schemas.microsoft.com/office/drawing/2014/main" val="4214254513"/>
                  </a:ext>
                </a:extLst>
              </a:tr>
              <a:tr h="370840">
                <a:tc>
                  <a:txBody>
                    <a:bodyPr/>
                    <a:lstStyle/>
                    <a:p>
                      <a:r>
                        <a:rPr lang="en-US" altLang="zh-CN" sz="1600" kern="1200" dirty="0">
                          <a:solidFill>
                            <a:schemeClr val="dk1"/>
                          </a:solidFill>
                          <a:latin typeface="+mn-lt"/>
                          <a:ea typeface="+mn-ea"/>
                          <a:cs typeface="+mn-cs"/>
                        </a:rPr>
                        <a:t>S2AP</a:t>
                      </a:r>
                      <a:endParaRPr lang="zh-CN" altLang="en-US" sz="1600" kern="1200" dirty="0">
                        <a:solidFill>
                          <a:schemeClr val="dk1"/>
                        </a:solidFill>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Stage 2 data Access Permissions bits</a:t>
                      </a:r>
                      <a:r>
                        <a:rPr lang="en-US" altLang="zh-CN" dirty="0"/>
                        <a:t> </a:t>
                      </a:r>
                      <a:endParaRPr lang="zh-CN" altLang="en-US" dirty="0"/>
                    </a:p>
                  </a:txBody>
                  <a:tcPr/>
                </a:tc>
                <a:extLst>
                  <a:ext uri="{0D108BD9-81ED-4DB2-BD59-A6C34878D82A}">
                    <a16:rowId xmlns:a16="http://schemas.microsoft.com/office/drawing/2014/main" val="1340799237"/>
                  </a:ext>
                </a:extLst>
              </a:tr>
              <a:tr h="370840">
                <a:tc>
                  <a:txBody>
                    <a:bodyPr/>
                    <a:lstStyle/>
                    <a:p>
                      <a:r>
                        <a:rPr lang="en-US" altLang="zh-CN" sz="1600" kern="1200" dirty="0" err="1">
                          <a:solidFill>
                            <a:schemeClr val="dk1"/>
                          </a:solidFill>
                          <a:latin typeface="+mn-lt"/>
                          <a:ea typeface="+mn-ea"/>
                          <a:cs typeface="+mn-cs"/>
                        </a:rPr>
                        <a:t>MemAttr</a:t>
                      </a:r>
                      <a:endParaRPr lang="zh-CN" altLang="en-US" sz="1600" kern="1200" dirty="0">
                        <a:solidFill>
                          <a:schemeClr val="dk1"/>
                        </a:solidFill>
                        <a:latin typeface="+mn-lt"/>
                        <a:ea typeface="+mn-ea"/>
                        <a:cs typeface="+mn-cs"/>
                      </a:endParaRPr>
                    </a:p>
                  </a:txBody>
                  <a:tcPr/>
                </a:tc>
                <a:tc>
                  <a:txBody>
                    <a:bodyPr/>
                    <a:lstStyle/>
                    <a:p>
                      <a:r>
                        <a:rPr lang="en-US" altLang="zh-CN" sz="1800" b="0" i="0" kern="1200" dirty="0">
                          <a:solidFill>
                            <a:schemeClr val="dk1"/>
                          </a:solidFill>
                          <a:effectLst/>
                          <a:latin typeface="+mn-lt"/>
                          <a:ea typeface="+mn-ea"/>
                          <a:cs typeface="+mn-cs"/>
                        </a:rPr>
                        <a:t>Stage 2 memory attributes</a:t>
                      </a:r>
                      <a:r>
                        <a:rPr lang="en-US" altLang="zh-CN" dirty="0"/>
                        <a:t> </a:t>
                      </a:r>
                      <a:endParaRPr lang="zh-CN" altLang="en-US" dirty="0"/>
                    </a:p>
                  </a:txBody>
                  <a:tcPr/>
                </a:tc>
                <a:extLst>
                  <a:ext uri="{0D108BD9-81ED-4DB2-BD59-A6C34878D82A}">
                    <a16:rowId xmlns:a16="http://schemas.microsoft.com/office/drawing/2014/main" val="4139785141"/>
                  </a:ext>
                </a:extLst>
              </a:tr>
            </a:tbl>
          </a:graphicData>
        </a:graphic>
      </p:graphicFrame>
    </p:spTree>
    <p:extLst>
      <p:ext uri="{BB962C8B-B14F-4D97-AF65-F5344CB8AC3E}">
        <p14:creationId xmlns:p14="http://schemas.microsoft.com/office/powerpoint/2010/main" val="2819802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33</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A0C76AB3-BE3B-1C51-BEB2-9972BB4E4F4B}"/>
              </a:ext>
            </a:extLst>
          </p:cNvPr>
          <p:cNvPicPr>
            <a:picLocks noChangeAspect="1"/>
          </p:cNvPicPr>
          <p:nvPr/>
        </p:nvPicPr>
        <p:blipFill>
          <a:blip r:embed="rId2"/>
          <a:stretch>
            <a:fillRect/>
          </a:stretch>
        </p:blipFill>
        <p:spPr>
          <a:xfrm>
            <a:off x="2342825" y="4512302"/>
            <a:ext cx="7506350" cy="662997"/>
          </a:xfrm>
          <a:prstGeom prst="rect">
            <a:avLst/>
          </a:prstGeom>
        </p:spPr>
      </p:pic>
      <p:pic>
        <p:nvPicPr>
          <p:cNvPr id="15" name="图片 14">
            <a:extLst>
              <a:ext uri="{FF2B5EF4-FFF2-40B4-BE49-F238E27FC236}">
                <a16:creationId xmlns:a16="http://schemas.microsoft.com/office/drawing/2014/main" id="{A737D0C0-6EBA-AAAB-3973-C7C4FF448BF2}"/>
              </a:ext>
            </a:extLst>
          </p:cNvPr>
          <p:cNvPicPr>
            <a:picLocks noChangeAspect="1"/>
          </p:cNvPicPr>
          <p:nvPr/>
        </p:nvPicPr>
        <p:blipFill>
          <a:blip r:embed="rId3"/>
          <a:stretch>
            <a:fillRect/>
          </a:stretch>
        </p:blipFill>
        <p:spPr>
          <a:xfrm>
            <a:off x="2091356" y="1755564"/>
            <a:ext cx="7605419" cy="2347163"/>
          </a:xfrm>
          <a:prstGeom prst="rect">
            <a:avLst/>
          </a:prstGeom>
        </p:spPr>
      </p:pic>
    </p:spTree>
    <p:extLst>
      <p:ext uri="{BB962C8B-B14F-4D97-AF65-F5344CB8AC3E}">
        <p14:creationId xmlns:p14="http://schemas.microsoft.com/office/powerpoint/2010/main" val="1633062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34</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F01CBFBA-A954-8F57-B5C6-B1F1C8ACEC89}"/>
              </a:ext>
            </a:extLst>
          </p:cNvPr>
          <p:cNvPicPr>
            <a:picLocks noChangeAspect="1"/>
          </p:cNvPicPr>
          <p:nvPr/>
        </p:nvPicPr>
        <p:blipFill>
          <a:blip r:embed="rId2"/>
          <a:stretch>
            <a:fillRect/>
          </a:stretch>
        </p:blipFill>
        <p:spPr>
          <a:xfrm>
            <a:off x="1872268" y="2129677"/>
            <a:ext cx="8009314" cy="2598645"/>
          </a:xfrm>
          <a:prstGeom prst="rect">
            <a:avLst/>
          </a:prstGeom>
        </p:spPr>
      </p:pic>
    </p:spTree>
    <p:extLst>
      <p:ext uri="{BB962C8B-B14F-4D97-AF65-F5344CB8AC3E}">
        <p14:creationId xmlns:p14="http://schemas.microsoft.com/office/powerpoint/2010/main" val="18168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35</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3713F6E1-E75D-E344-ACE2-CA81DECFBBB3}"/>
              </a:ext>
            </a:extLst>
          </p:cNvPr>
          <p:cNvPicPr>
            <a:picLocks noChangeAspect="1"/>
          </p:cNvPicPr>
          <p:nvPr/>
        </p:nvPicPr>
        <p:blipFill>
          <a:blip r:embed="rId2"/>
          <a:stretch>
            <a:fillRect/>
          </a:stretch>
        </p:blipFill>
        <p:spPr>
          <a:xfrm>
            <a:off x="569302" y="1508594"/>
            <a:ext cx="6767146" cy="1920406"/>
          </a:xfrm>
          <a:prstGeom prst="rect">
            <a:avLst/>
          </a:prstGeom>
        </p:spPr>
      </p:pic>
      <p:pic>
        <p:nvPicPr>
          <p:cNvPr id="8" name="图片 7">
            <a:extLst>
              <a:ext uri="{FF2B5EF4-FFF2-40B4-BE49-F238E27FC236}">
                <a16:creationId xmlns:a16="http://schemas.microsoft.com/office/drawing/2014/main" id="{36138087-2926-BFC0-C085-5244931261E4}"/>
              </a:ext>
            </a:extLst>
          </p:cNvPr>
          <p:cNvPicPr>
            <a:picLocks noChangeAspect="1"/>
          </p:cNvPicPr>
          <p:nvPr/>
        </p:nvPicPr>
        <p:blipFill>
          <a:blip r:embed="rId3"/>
          <a:stretch>
            <a:fillRect/>
          </a:stretch>
        </p:blipFill>
        <p:spPr>
          <a:xfrm>
            <a:off x="1720044" y="3922310"/>
            <a:ext cx="3932261" cy="1966130"/>
          </a:xfrm>
          <a:prstGeom prst="rect">
            <a:avLst/>
          </a:prstGeom>
        </p:spPr>
      </p:pic>
      <p:pic>
        <p:nvPicPr>
          <p:cNvPr id="10" name="图片 9">
            <a:extLst>
              <a:ext uri="{FF2B5EF4-FFF2-40B4-BE49-F238E27FC236}">
                <a16:creationId xmlns:a16="http://schemas.microsoft.com/office/drawing/2014/main" id="{44D202E0-CA4E-83C2-6C22-F81BB62428F4}"/>
              </a:ext>
            </a:extLst>
          </p:cNvPr>
          <p:cNvPicPr>
            <a:picLocks noChangeAspect="1"/>
          </p:cNvPicPr>
          <p:nvPr/>
        </p:nvPicPr>
        <p:blipFill>
          <a:blip r:embed="rId4"/>
          <a:stretch>
            <a:fillRect/>
          </a:stretch>
        </p:blipFill>
        <p:spPr>
          <a:xfrm>
            <a:off x="6638764" y="3782760"/>
            <a:ext cx="3833192" cy="937341"/>
          </a:xfrm>
          <a:prstGeom prst="rect">
            <a:avLst/>
          </a:prstGeom>
        </p:spPr>
      </p:pic>
      <p:pic>
        <p:nvPicPr>
          <p:cNvPr id="14" name="图片 13">
            <a:extLst>
              <a:ext uri="{FF2B5EF4-FFF2-40B4-BE49-F238E27FC236}">
                <a16:creationId xmlns:a16="http://schemas.microsoft.com/office/drawing/2014/main" id="{BD3B6190-709F-39A5-A502-F55D93905677}"/>
              </a:ext>
            </a:extLst>
          </p:cNvPr>
          <p:cNvPicPr>
            <a:picLocks noChangeAspect="1"/>
          </p:cNvPicPr>
          <p:nvPr/>
        </p:nvPicPr>
        <p:blipFill>
          <a:blip r:embed="rId5"/>
          <a:stretch>
            <a:fillRect/>
          </a:stretch>
        </p:blipFill>
        <p:spPr>
          <a:xfrm>
            <a:off x="6665436" y="4720101"/>
            <a:ext cx="3779848" cy="960203"/>
          </a:xfrm>
          <a:prstGeom prst="rect">
            <a:avLst/>
          </a:prstGeom>
        </p:spPr>
      </p:pic>
    </p:spTree>
    <p:extLst>
      <p:ext uri="{BB962C8B-B14F-4D97-AF65-F5344CB8AC3E}">
        <p14:creationId xmlns:p14="http://schemas.microsoft.com/office/powerpoint/2010/main" val="733907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36</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8692B885-E638-8804-3A7F-FE017C2FCBDE}"/>
              </a:ext>
            </a:extLst>
          </p:cNvPr>
          <p:cNvPicPr>
            <a:picLocks noChangeAspect="1"/>
          </p:cNvPicPr>
          <p:nvPr/>
        </p:nvPicPr>
        <p:blipFill>
          <a:blip r:embed="rId2"/>
          <a:stretch>
            <a:fillRect/>
          </a:stretch>
        </p:blipFill>
        <p:spPr>
          <a:xfrm>
            <a:off x="1449436" y="1946353"/>
            <a:ext cx="8418464" cy="3276709"/>
          </a:xfrm>
          <a:prstGeom prst="rect">
            <a:avLst/>
          </a:prstGeom>
        </p:spPr>
      </p:pic>
    </p:spTree>
    <p:extLst>
      <p:ext uri="{BB962C8B-B14F-4D97-AF65-F5344CB8AC3E}">
        <p14:creationId xmlns:p14="http://schemas.microsoft.com/office/powerpoint/2010/main" val="397687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37</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ARM Memory </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8" name="图片 7">
            <a:extLst>
              <a:ext uri="{FF2B5EF4-FFF2-40B4-BE49-F238E27FC236}">
                <a16:creationId xmlns:a16="http://schemas.microsoft.com/office/drawing/2014/main" id="{B0888307-32D8-A416-B413-EF77D54EFD4F}"/>
              </a:ext>
            </a:extLst>
          </p:cNvPr>
          <p:cNvPicPr>
            <a:picLocks noChangeAspect="1"/>
          </p:cNvPicPr>
          <p:nvPr/>
        </p:nvPicPr>
        <p:blipFill>
          <a:blip r:embed="rId2"/>
          <a:stretch>
            <a:fillRect/>
          </a:stretch>
        </p:blipFill>
        <p:spPr>
          <a:xfrm>
            <a:off x="327160" y="4296115"/>
            <a:ext cx="5768840" cy="1775614"/>
          </a:xfrm>
          <a:prstGeom prst="rect">
            <a:avLst/>
          </a:prstGeom>
        </p:spPr>
      </p:pic>
      <p:pic>
        <p:nvPicPr>
          <p:cNvPr id="10" name="图片 9">
            <a:extLst>
              <a:ext uri="{FF2B5EF4-FFF2-40B4-BE49-F238E27FC236}">
                <a16:creationId xmlns:a16="http://schemas.microsoft.com/office/drawing/2014/main" id="{D2CC1F83-7AF4-4320-4306-1537CEE0F21C}"/>
              </a:ext>
            </a:extLst>
          </p:cNvPr>
          <p:cNvPicPr>
            <a:picLocks noChangeAspect="1"/>
          </p:cNvPicPr>
          <p:nvPr/>
        </p:nvPicPr>
        <p:blipFill>
          <a:blip r:embed="rId3"/>
          <a:stretch>
            <a:fillRect/>
          </a:stretch>
        </p:blipFill>
        <p:spPr>
          <a:xfrm>
            <a:off x="281664" y="1354540"/>
            <a:ext cx="6370872" cy="1806097"/>
          </a:xfrm>
          <a:prstGeom prst="rect">
            <a:avLst/>
          </a:prstGeom>
        </p:spPr>
      </p:pic>
      <p:pic>
        <p:nvPicPr>
          <p:cNvPr id="12" name="图片 11">
            <a:extLst>
              <a:ext uri="{FF2B5EF4-FFF2-40B4-BE49-F238E27FC236}">
                <a16:creationId xmlns:a16="http://schemas.microsoft.com/office/drawing/2014/main" id="{4C6A87AC-E432-1321-0E9C-820588124EDA}"/>
              </a:ext>
            </a:extLst>
          </p:cNvPr>
          <p:cNvPicPr>
            <a:picLocks noChangeAspect="1"/>
          </p:cNvPicPr>
          <p:nvPr/>
        </p:nvPicPr>
        <p:blipFill>
          <a:blip r:embed="rId4"/>
          <a:stretch>
            <a:fillRect/>
          </a:stretch>
        </p:blipFill>
        <p:spPr>
          <a:xfrm>
            <a:off x="6674942" y="2491883"/>
            <a:ext cx="5235394" cy="2270957"/>
          </a:xfrm>
          <a:prstGeom prst="rect">
            <a:avLst/>
          </a:prstGeom>
        </p:spPr>
      </p:pic>
    </p:spTree>
    <p:extLst>
      <p:ext uri="{BB962C8B-B14F-4D97-AF65-F5344CB8AC3E}">
        <p14:creationId xmlns:p14="http://schemas.microsoft.com/office/powerpoint/2010/main" val="2050593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38</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21250" y="1545698"/>
            <a:ext cx="9859879" cy="4801314"/>
          </a:xfrm>
          <a:prstGeom prst="rect">
            <a:avLst/>
          </a:prstGeom>
          <a:noFill/>
        </p:spPr>
        <p:txBody>
          <a:bodyPr wrap="square" rtlCol="0">
            <a:spAutoFit/>
          </a:bodyPr>
          <a:lstStyle/>
          <a:p>
            <a:r>
              <a:rPr lang="en-US" altLang="zh-CN" b="1" dirty="0">
                <a:solidFill>
                  <a:srgbClr val="000000"/>
                </a:solidFill>
                <a:latin typeface="TimesNewRomanPS-BoldMT"/>
                <a:ea typeface="Microsoft YaHei" panose="020B0503020204020204" pitchFamily="34" charset="-122"/>
              </a:rPr>
              <a:t>ACE</a:t>
            </a:r>
            <a:r>
              <a:rPr lang="zh-CN" altLang="en-US" b="1" dirty="0">
                <a:solidFill>
                  <a:srgbClr val="000000"/>
                </a:solidFill>
                <a:latin typeface="TimesNewRomanPS-BoldMT"/>
                <a:ea typeface="Microsoft YaHei" panose="020B0503020204020204" pitchFamily="34" charset="-122"/>
              </a:rPr>
              <a:t>的</a:t>
            </a:r>
            <a:r>
              <a:rPr lang="en-US" altLang="zh-CN" b="1" dirty="0">
                <a:solidFill>
                  <a:srgbClr val="000000"/>
                </a:solidFill>
                <a:latin typeface="TimesNewRomanPS-BoldMT"/>
                <a:ea typeface="Microsoft YaHei" panose="020B0503020204020204" pitchFamily="34" charset="-122"/>
              </a:rPr>
              <a:t>Read address channel </a:t>
            </a:r>
            <a:r>
              <a:rPr lang="zh-CN" altLang="en-US" b="1" dirty="0">
                <a:solidFill>
                  <a:srgbClr val="000000"/>
                </a:solidFill>
                <a:latin typeface="TimesNewRomanPS-BoldMT"/>
                <a:ea typeface="Microsoft YaHei" panose="020B0503020204020204" pitchFamily="34" charset="-122"/>
              </a:rPr>
              <a:t>（</a:t>
            </a:r>
            <a:r>
              <a:rPr lang="en-US" altLang="zh-CN" b="1" dirty="0">
                <a:solidFill>
                  <a:srgbClr val="000000"/>
                </a:solidFill>
                <a:latin typeface="TimesNewRomanPS-BoldMT"/>
                <a:ea typeface="Microsoft YaHei" panose="020B0503020204020204" pitchFamily="34" charset="-122"/>
              </a:rPr>
              <a:t>AR</a:t>
            </a:r>
            <a:r>
              <a:rPr lang="zh-CN" altLang="en-US" b="1" dirty="0">
                <a:solidFill>
                  <a:srgbClr val="000000"/>
                </a:solidFill>
                <a:latin typeface="TimesNewRomanPS-BoldMT"/>
                <a:ea typeface="Microsoft YaHei" panose="020B0503020204020204" pitchFamily="34" charset="-122"/>
              </a:rPr>
              <a:t>）中有如下和</a:t>
            </a:r>
            <a:r>
              <a:rPr lang="en-US" altLang="zh-CN" b="1" dirty="0">
                <a:solidFill>
                  <a:srgbClr val="000000"/>
                </a:solidFill>
                <a:latin typeface="TimesNewRomanPS-BoldMT"/>
                <a:ea typeface="Microsoft YaHei" panose="020B0503020204020204" pitchFamily="34" charset="-122"/>
              </a:rPr>
              <a:t>memory</a:t>
            </a:r>
            <a:r>
              <a:rPr lang="zh-CN" altLang="en-US" b="1" dirty="0">
                <a:solidFill>
                  <a:srgbClr val="000000"/>
                </a:solidFill>
                <a:latin typeface="TimesNewRomanPS-BoldMT"/>
                <a:ea typeface="Microsoft YaHei" panose="020B0503020204020204" pitchFamily="34" charset="-122"/>
              </a:rPr>
              <a:t>属性的信号：</a:t>
            </a:r>
            <a:br>
              <a:rPr lang="en-US" altLang="zh-CN" dirty="0"/>
            </a:br>
            <a:r>
              <a:rPr lang="en-US" altLang="zh-CN" dirty="0"/>
              <a:t>    ARSNOOP[3:0]</a:t>
            </a:r>
            <a:r>
              <a:rPr lang="zh-CN" altLang="en-US" dirty="0"/>
              <a:t>：</a:t>
            </a:r>
            <a:r>
              <a:rPr lang="en-US" altLang="zh-CN" dirty="0"/>
              <a:t> Indicates the transaction type for Shareable read transactions </a:t>
            </a:r>
            <a:br>
              <a:rPr lang="en-US" altLang="zh-CN" dirty="0"/>
            </a:br>
            <a:r>
              <a:rPr lang="en-US" altLang="zh-CN" dirty="0"/>
              <a:t>    ARDOMAIN[1:0] </a:t>
            </a:r>
            <a:r>
              <a:rPr lang="zh-CN" altLang="en-US" dirty="0"/>
              <a:t>：</a:t>
            </a:r>
            <a:r>
              <a:rPr lang="en-US" altLang="zh-CN" dirty="0"/>
              <a:t> Indicates the shareability domain of a read transaction </a:t>
            </a:r>
          </a:p>
          <a:p>
            <a:r>
              <a:rPr lang="en-US" altLang="zh-CN" sz="1800" b="1" i="0" dirty="0">
                <a:solidFill>
                  <a:srgbClr val="000000"/>
                </a:solidFill>
                <a:effectLst/>
                <a:latin typeface="TimesNewRomanPS-BoldMT"/>
              </a:rPr>
              <a:t>    </a:t>
            </a:r>
            <a:r>
              <a:rPr lang="en-US" altLang="zh-CN" dirty="0"/>
              <a:t>ARCACHE[3:0]</a:t>
            </a:r>
            <a:r>
              <a:rPr lang="zh-CN" altLang="en-US" dirty="0"/>
              <a:t>：</a:t>
            </a:r>
            <a:r>
              <a:rPr lang="en-US" altLang="zh-CN" dirty="0"/>
              <a:t> Indicates how a read transaction is required to progress through a system </a:t>
            </a:r>
            <a:br>
              <a:rPr lang="en-US" altLang="zh-CN" dirty="0"/>
            </a:br>
            <a:br>
              <a:rPr lang="en-US" altLang="zh-CN" dirty="0"/>
            </a:br>
            <a:endParaRPr lang="en-US" altLang="zh-CN" dirty="0"/>
          </a:p>
          <a:p>
            <a:endParaRPr lang="en-US" altLang="zh-CN" dirty="0"/>
          </a:p>
          <a:p>
            <a:r>
              <a:rPr lang="en-US" altLang="zh-CN" b="1" dirty="0">
                <a:solidFill>
                  <a:srgbClr val="000000"/>
                </a:solidFill>
                <a:latin typeface="TimesNewRomanPS-BoldMT"/>
                <a:ea typeface="Microsoft YaHei" panose="020B0503020204020204" pitchFamily="34" charset="-122"/>
              </a:rPr>
              <a:t>ACE</a:t>
            </a:r>
            <a:r>
              <a:rPr lang="zh-CN" altLang="en-US" b="1" dirty="0">
                <a:solidFill>
                  <a:srgbClr val="000000"/>
                </a:solidFill>
                <a:latin typeface="TimesNewRomanPS-BoldMT"/>
                <a:ea typeface="Microsoft YaHei" panose="020B0503020204020204" pitchFamily="34" charset="-122"/>
              </a:rPr>
              <a:t>的</a:t>
            </a:r>
            <a:r>
              <a:rPr lang="en-US" altLang="zh-CN" b="1" dirty="0">
                <a:solidFill>
                  <a:srgbClr val="000000"/>
                </a:solidFill>
                <a:latin typeface="TimesNewRomanPS-BoldMT"/>
                <a:ea typeface="Microsoft YaHei" panose="020B0503020204020204" pitchFamily="34" charset="-122"/>
              </a:rPr>
              <a:t>Write address channel </a:t>
            </a:r>
            <a:r>
              <a:rPr lang="zh-CN" altLang="en-US" b="1" dirty="0">
                <a:solidFill>
                  <a:srgbClr val="000000"/>
                </a:solidFill>
                <a:latin typeface="TimesNewRomanPS-BoldMT"/>
                <a:ea typeface="Microsoft YaHei" panose="020B0503020204020204" pitchFamily="34" charset="-122"/>
              </a:rPr>
              <a:t>（</a:t>
            </a:r>
            <a:r>
              <a:rPr lang="en-US" altLang="zh-CN" b="1" dirty="0">
                <a:solidFill>
                  <a:srgbClr val="000000"/>
                </a:solidFill>
                <a:latin typeface="TimesNewRomanPS-BoldMT"/>
                <a:ea typeface="Microsoft YaHei" panose="020B0503020204020204" pitchFamily="34" charset="-122"/>
              </a:rPr>
              <a:t>AW</a:t>
            </a:r>
            <a:r>
              <a:rPr lang="zh-CN" altLang="en-US" b="1" dirty="0">
                <a:solidFill>
                  <a:srgbClr val="000000"/>
                </a:solidFill>
                <a:latin typeface="TimesNewRomanPS-BoldMT"/>
                <a:ea typeface="Microsoft YaHei" panose="020B0503020204020204" pitchFamily="34" charset="-122"/>
              </a:rPr>
              <a:t>）中有如下的和</a:t>
            </a:r>
            <a:r>
              <a:rPr lang="en-US" altLang="zh-CN" b="1" dirty="0">
                <a:solidFill>
                  <a:srgbClr val="000000"/>
                </a:solidFill>
                <a:latin typeface="TimesNewRomanPS-BoldMT"/>
                <a:ea typeface="Microsoft YaHei" panose="020B0503020204020204" pitchFamily="34" charset="-122"/>
              </a:rPr>
              <a:t>memory</a:t>
            </a:r>
            <a:r>
              <a:rPr lang="zh-CN" altLang="en-US" b="1" dirty="0">
                <a:solidFill>
                  <a:srgbClr val="000000"/>
                </a:solidFill>
                <a:latin typeface="TimesNewRomanPS-BoldMT"/>
                <a:ea typeface="Microsoft YaHei" panose="020B0503020204020204" pitchFamily="34" charset="-122"/>
              </a:rPr>
              <a:t>属性相关的信号：</a:t>
            </a:r>
            <a:endParaRPr lang="en-US" altLang="zh-CN" b="1" dirty="0">
              <a:solidFill>
                <a:srgbClr val="000000"/>
              </a:solidFill>
              <a:latin typeface="TimesNewRomanPS-BoldMT"/>
              <a:ea typeface="Microsoft YaHei" panose="020B0503020204020204" pitchFamily="34" charset="-122"/>
            </a:endParaRPr>
          </a:p>
          <a:p>
            <a:r>
              <a:rPr lang="en-US" altLang="zh-CN" dirty="0"/>
              <a:t>     AWSNOOP[2:0] </a:t>
            </a:r>
            <a:r>
              <a:rPr lang="zh-CN" altLang="en-US" dirty="0"/>
              <a:t>：</a:t>
            </a:r>
            <a:r>
              <a:rPr lang="en-US" altLang="zh-CN" dirty="0"/>
              <a:t> Indicates the transaction type for Shareable write transactions </a:t>
            </a:r>
            <a:br>
              <a:rPr lang="en-US" altLang="zh-CN" dirty="0"/>
            </a:br>
            <a:r>
              <a:rPr lang="en-US" altLang="zh-CN" dirty="0"/>
              <a:t>     AWDOMAIN[1:0] </a:t>
            </a:r>
            <a:r>
              <a:rPr lang="zh-CN" altLang="en-US" dirty="0"/>
              <a:t>：</a:t>
            </a:r>
            <a:r>
              <a:rPr lang="en-US" altLang="zh-CN" dirty="0"/>
              <a:t> Indicates the shareability domain of a write transaction </a:t>
            </a:r>
            <a:br>
              <a:rPr lang="en-US" altLang="zh-CN" dirty="0"/>
            </a:br>
            <a:r>
              <a:rPr lang="en-US" altLang="zh-CN" dirty="0"/>
              <a:t>    AWCACHE[3:0]</a:t>
            </a:r>
            <a:r>
              <a:rPr lang="zh-CN" altLang="en-US" dirty="0"/>
              <a:t>：</a:t>
            </a:r>
            <a:r>
              <a:rPr lang="en-US" altLang="zh-CN" dirty="0"/>
              <a:t>Indicates how a write transaction is required to progress through a system </a:t>
            </a:r>
            <a:br>
              <a:rPr lang="en-US" altLang="zh-CN" dirty="0"/>
            </a:br>
            <a:br>
              <a:rPr lang="en-US" altLang="zh-CN" dirty="0"/>
            </a:br>
            <a:br>
              <a:rPr lang="en-US" altLang="zh-CN" dirty="0"/>
            </a:br>
            <a:br>
              <a:rPr lang="en-US" altLang="zh-CN" dirty="0"/>
            </a:br>
            <a:br>
              <a:rPr lang="en-US" altLang="zh-CN" dirty="0"/>
            </a:br>
            <a:br>
              <a:rPr lang="en-US" altLang="zh-CN" dirty="0"/>
            </a:br>
            <a:endParaRPr lang="en-US" altLang="zh-CN" dirty="0">
              <a:ea typeface="Microsoft YaHei" panose="020B0503020204020204" pitchFamily="34" charset="-122"/>
            </a:endParaRPr>
          </a:p>
        </p:txBody>
      </p:sp>
    </p:spTree>
    <p:extLst>
      <p:ext uri="{BB962C8B-B14F-4D97-AF65-F5344CB8AC3E}">
        <p14:creationId xmlns:p14="http://schemas.microsoft.com/office/powerpoint/2010/main" val="569158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39</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sp>
        <p:nvSpPr>
          <p:cNvPr id="3" name="文本框 2">
            <a:extLst>
              <a:ext uri="{FF2B5EF4-FFF2-40B4-BE49-F238E27FC236}">
                <a16:creationId xmlns:a16="http://schemas.microsoft.com/office/drawing/2014/main" id="{B5851013-F4BD-82FC-0035-9C57FEF88447}"/>
              </a:ext>
            </a:extLst>
          </p:cNvPr>
          <p:cNvSpPr txBox="1"/>
          <p:nvPr/>
        </p:nvSpPr>
        <p:spPr>
          <a:xfrm>
            <a:off x="521250" y="1545698"/>
            <a:ext cx="9859879" cy="2031325"/>
          </a:xfrm>
          <a:prstGeom prst="rect">
            <a:avLst/>
          </a:prstGeom>
          <a:noFill/>
        </p:spPr>
        <p:txBody>
          <a:bodyPr wrap="square" rtlCol="0">
            <a:spAutoFit/>
          </a:bodyPr>
          <a:lstStyle/>
          <a:p>
            <a:br>
              <a:rPr lang="en-US" altLang="zh-CN" dirty="0"/>
            </a:br>
            <a:br>
              <a:rPr lang="en-US" altLang="zh-CN" dirty="0"/>
            </a:br>
            <a:br>
              <a:rPr lang="en-US" altLang="zh-CN" dirty="0"/>
            </a:br>
            <a:br>
              <a:rPr lang="en-US" altLang="zh-CN" dirty="0"/>
            </a:br>
            <a:br>
              <a:rPr lang="en-US" altLang="zh-CN" dirty="0"/>
            </a:br>
            <a:br>
              <a:rPr lang="en-US" altLang="zh-CN" dirty="0"/>
            </a:br>
            <a:endParaRPr lang="en-US" altLang="zh-CN" dirty="0">
              <a:ea typeface="Microsoft YaHei" panose="020B0503020204020204" pitchFamily="34" charset="-122"/>
            </a:endParaRPr>
          </a:p>
        </p:txBody>
      </p:sp>
      <p:pic>
        <p:nvPicPr>
          <p:cNvPr id="6" name="图片 5">
            <a:extLst>
              <a:ext uri="{FF2B5EF4-FFF2-40B4-BE49-F238E27FC236}">
                <a16:creationId xmlns:a16="http://schemas.microsoft.com/office/drawing/2014/main" id="{C3398A07-8A97-6710-F741-A41CC6BD7882}"/>
              </a:ext>
            </a:extLst>
          </p:cNvPr>
          <p:cNvPicPr>
            <a:picLocks noChangeAspect="1"/>
          </p:cNvPicPr>
          <p:nvPr/>
        </p:nvPicPr>
        <p:blipFill>
          <a:blip r:embed="rId2"/>
          <a:stretch>
            <a:fillRect/>
          </a:stretch>
        </p:blipFill>
        <p:spPr>
          <a:xfrm>
            <a:off x="1194464" y="1429692"/>
            <a:ext cx="3528366" cy="2263336"/>
          </a:xfrm>
          <a:prstGeom prst="rect">
            <a:avLst/>
          </a:prstGeom>
        </p:spPr>
      </p:pic>
      <p:pic>
        <p:nvPicPr>
          <p:cNvPr id="8" name="图片 7">
            <a:extLst>
              <a:ext uri="{FF2B5EF4-FFF2-40B4-BE49-F238E27FC236}">
                <a16:creationId xmlns:a16="http://schemas.microsoft.com/office/drawing/2014/main" id="{4EF931F7-74DB-4511-81C4-525AFF3D5531}"/>
              </a:ext>
            </a:extLst>
          </p:cNvPr>
          <p:cNvPicPr>
            <a:picLocks noChangeAspect="1"/>
          </p:cNvPicPr>
          <p:nvPr/>
        </p:nvPicPr>
        <p:blipFill>
          <a:blip r:embed="rId3"/>
          <a:stretch>
            <a:fillRect/>
          </a:stretch>
        </p:blipFill>
        <p:spPr>
          <a:xfrm>
            <a:off x="942974" y="4218858"/>
            <a:ext cx="7750212" cy="1600339"/>
          </a:xfrm>
          <a:prstGeom prst="rect">
            <a:avLst/>
          </a:prstGeom>
        </p:spPr>
      </p:pic>
      <p:pic>
        <p:nvPicPr>
          <p:cNvPr id="9" name="图片 8">
            <a:extLst>
              <a:ext uri="{FF2B5EF4-FFF2-40B4-BE49-F238E27FC236}">
                <a16:creationId xmlns:a16="http://schemas.microsoft.com/office/drawing/2014/main" id="{EE847B6B-C78D-84F4-3B94-02EB1B1D3752}"/>
              </a:ext>
            </a:extLst>
          </p:cNvPr>
          <p:cNvPicPr>
            <a:picLocks noChangeAspect="1"/>
          </p:cNvPicPr>
          <p:nvPr/>
        </p:nvPicPr>
        <p:blipFill>
          <a:blip r:embed="rId4"/>
          <a:stretch>
            <a:fillRect/>
          </a:stretch>
        </p:blipFill>
        <p:spPr>
          <a:xfrm>
            <a:off x="6686110" y="904197"/>
            <a:ext cx="4740051" cy="3924640"/>
          </a:xfrm>
          <a:prstGeom prst="rect">
            <a:avLst/>
          </a:prstGeom>
        </p:spPr>
      </p:pic>
    </p:spTree>
    <p:extLst>
      <p:ext uri="{BB962C8B-B14F-4D97-AF65-F5344CB8AC3E}">
        <p14:creationId xmlns:p14="http://schemas.microsoft.com/office/powerpoint/2010/main" val="144059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sp>
        <p:nvSpPr>
          <p:cNvPr id="7" name="文本框 6">
            <a:extLst>
              <a:ext uri="{FF2B5EF4-FFF2-40B4-BE49-F238E27FC236}">
                <a16:creationId xmlns:a16="http://schemas.microsoft.com/office/drawing/2014/main" id="{89CFAB23-E93E-F650-1B81-027AF2222D40}"/>
              </a:ext>
            </a:extLst>
          </p:cNvPr>
          <p:cNvSpPr txBox="1"/>
          <p:nvPr/>
        </p:nvSpPr>
        <p:spPr>
          <a:xfrm>
            <a:off x="285749" y="1386377"/>
            <a:ext cx="10810876" cy="3970318"/>
          </a:xfrm>
          <a:prstGeom prst="rect">
            <a:avLst/>
          </a:prstGeom>
          <a:noFill/>
        </p:spPr>
        <p:txBody>
          <a:bodyPr wrap="square">
            <a:spAutoFit/>
          </a:bodyPr>
          <a:lstStyle/>
          <a:p>
            <a:pPr marL="0" marR="0">
              <a:spcBef>
                <a:spcPts val="0"/>
              </a:spcBef>
              <a:spcAft>
                <a:spcPts val="0"/>
              </a:spcAft>
            </a:pPr>
            <a:r>
              <a:rPr lang="zh-CN" altLang="zh-CN" sz="1800" b="1" dirty="0">
                <a:effectLst/>
                <a:ea typeface="Microsoft YaHei" panose="020B0503020204020204" pitchFamily="34" charset="-122"/>
              </a:rPr>
              <a:t>通过更灵活的块放置策略来减少cache缺失</a:t>
            </a:r>
            <a:r>
              <a:rPr lang="zh-CN" altLang="en-US" sz="1800" b="1" dirty="0">
                <a:effectLst/>
                <a:ea typeface="Microsoft YaHei" panose="020B0503020204020204" pitchFamily="34" charset="-122"/>
              </a:rPr>
              <a:t>：</a:t>
            </a:r>
            <a:endParaRPr lang="en-US" altLang="zh-CN" sz="1800" b="1" dirty="0">
              <a:effectLst/>
              <a:ea typeface="Microsoft YaHei" panose="020B0503020204020204" pitchFamily="34" charset="-122"/>
            </a:endParaRPr>
          </a:p>
          <a:p>
            <a:pPr marL="0" marR="0">
              <a:spcBef>
                <a:spcPts val="0"/>
              </a:spcBef>
              <a:spcAft>
                <a:spcPts val="0"/>
              </a:spcAft>
            </a:pPr>
            <a:endParaRPr lang="zh-CN" altLang="zh-CN" sz="1800" dirty="0">
              <a:effectLst/>
              <a:ea typeface="Microsoft YaHei" panose="020B0503020204020204" pitchFamily="34" charset="-122"/>
            </a:endParaRPr>
          </a:p>
          <a:p>
            <a:pPr marL="0" marR="0">
              <a:spcBef>
                <a:spcPts val="0"/>
              </a:spcBef>
              <a:spcAft>
                <a:spcPts val="0"/>
              </a:spcAft>
            </a:pPr>
            <a:r>
              <a:rPr lang="zh-CN" altLang="zh-CN" sz="1800" b="1" dirty="0">
                <a:effectLst/>
                <a:ea typeface="Microsoft YaHei" panose="020B0503020204020204" pitchFamily="34" charset="-122"/>
              </a:rPr>
              <a:t>直接映射：</a:t>
            </a:r>
            <a:r>
              <a:rPr lang="zh-CN" altLang="zh-CN" sz="1800" dirty="0">
                <a:effectLst/>
                <a:ea typeface="Microsoft YaHei" panose="020B0503020204020204" pitchFamily="34" charset="-122"/>
              </a:rPr>
              <a:t>一个块只能放到cache中一个确定的位置。（块号）mod</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（cache中的块数）</a:t>
            </a:r>
            <a:endParaRPr lang="en-US" altLang="zh-CN" sz="1800" dirty="0">
              <a:effectLst/>
              <a:ea typeface="Microsoft YaHei" panose="020B0503020204020204" pitchFamily="34" charset="-122"/>
            </a:endParaRPr>
          </a:p>
          <a:p>
            <a:pPr marL="0" marR="0">
              <a:spcBef>
                <a:spcPts val="0"/>
              </a:spcBef>
              <a:spcAft>
                <a:spcPts val="0"/>
              </a:spcAft>
            </a:pPr>
            <a:endParaRPr lang="zh-CN" altLang="zh-CN" sz="1800" dirty="0">
              <a:effectLst/>
              <a:ea typeface="Microsoft YaHei" panose="020B0503020204020204" pitchFamily="34" charset="-122"/>
            </a:endParaRPr>
          </a:p>
          <a:p>
            <a:pPr marL="0" marR="0">
              <a:spcBef>
                <a:spcPts val="0"/>
              </a:spcBef>
              <a:spcAft>
                <a:spcPts val="0"/>
              </a:spcAft>
            </a:pPr>
            <a:r>
              <a:rPr lang="zh-CN" altLang="zh-CN" sz="1800" b="1" dirty="0">
                <a:effectLst/>
                <a:ea typeface="Microsoft YaHei" panose="020B0503020204020204" pitchFamily="34" charset="-122"/>
              </a:rPr>
              <a:t>全相联（</a:t>
            </a:r>
            <a:r>
              <a:rPr lang="zh-CN" altLang="zh-CN" sz="1800" dirty="0">
                <a:effectLst/>
                <a:ea typeface="Microsoft YaHei" panose="020B0503020204020204" pitchFamily="34" charset="-122"/>
              </a:rPr>
              <a:t>fully</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associative</a:t>
            </a:r>
            <a:r>
              <a:rPr lang="zh-CN" altLang="zh-CN" sz="1800" b="1" dirty="0">
                <a:effectLst/>
                <a:ea typeface="Microsoft YaHei" panose="020B0503020204020204" pitchFamily="34" charset="-122"/>
              </a:rPr>
              <a:t>）cache</a:t>
            </a:r>
            <a:r>
              <a:rPr lang="zh-CN" altLang="zh-CN" sz="1800" dirty="0">
                <a:effectLst/>
                <a:ea typeface="Microsoft YaHei" panose="020B0503020204020204" pitchFamily="34" charset="-122"/>
              </a:rPr>
              <a:t>：块可以放置在cache中的任意位置。（全相联只适合块数较少的cache）</a:t>
            </a:r>
            <a:endParaRPr lang="en-US" altLang="zh-CN" sz="1800" dirty="0">
              <a:effectLst/>
              <a:ea typeface="Microsoft YaHei" panose="020B0503020204020204" pitchFamily="34" charset="-122"/>
            </a:endParaRPr>
          </a:p>
          <a:p>
            <a:pPr marL="0" marR="0">
              <a:spcBef>
                <a:spcPts val="0"/>
              </a:spcBef>
              <a:spcAft>
                <a:spcPts val="0"/>
              </a:spcAft>
            </a:pPr>
            <a:endParaRPr lang="zh-CN" altLang="zh-CN" sz="1800" dirty="0">
              <a:effectLst/>
              <a:ea typeface="Microsoft YaHei" panose="020B0503020204020204" pitchFamily="34" charset="-122"/>
            </a:endParaRPr>
          </a:p>
          <a:p>
            <a:pPr marL="0" marR="0">
              <a:spcBef>
                <a:spcPts val="0"/>
              </a:spcBef>
              <a:spcAft>
                <a:spcPts val="0"/>
              </a:spcAft>
            </a:pPr>
            <a:r>
              <a:rPr lang="zh-CN" altLang="zh-CN" sz="1800" b="1" dirty="0">
                <a:effectLst/>
                <a:ea typeface="Microsoft YaHei" panose="020B0503020204020204" pitchFamily="34" charset="-122"/>
              </a:rPr>
              <a:t>组相联</a:t>
            </a:r>
            <a:r>
              <a:rPr lang="zh-CN" altLang="zh-CN" sz="1800" dirty="0">
                <a:effectLst/>
                <a:ea typeface="Microsoft YaHei" panose="020B0503020204020204" pitchFamily="34" charset="-122"/>
              </a:rPr>
              <a:t>（set</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associative）</a:t>
            </a:r>
            <a:r>
              <a:rPr lang="zh-CN" altLang="zh-CN" sz="1800" b="1" dirty="0">
                <a:effectLst/>
                <a:ea typeface="Microsoft YaHei" panose="020B0503020204020204" pitchFamily="34" charset="-122"/>
              </a:rPr>
              <a:t>cache</a:t>
            </a:r>
            <a:r>
              <a:rPr lang="zh-CN" altLang="zh-CN" sz="1800" dirty="0">
                <a:effectLst/>
                <a:ea typeface="Microsoft YaHei" panose="020B0503020204020204" pitchFamily="34" charset="-122"/>
              </a:rPr>
              <a:t>：每个块有若干个可以放置的固定位置，每个块有n个位置可放的组相联</a:t>
            </a:r>
            <a:r>
              <a:rPr lang="en-US" altLang="zh-CN" sz="1800" dirty="0">
                <a:effectLst/>
                <a:ea typeface="Microsoft YaHei" panose="020B0503020204020204" pitchFamily="34" charset="-122"/>
              </a:rPr>
              <a:t> </a:t>
            </a:r>
          </a:p>
          <a:p>
            <a:pPr marL="0" marR="0">
              <a:spcBef>
                <a:spcPts val="0"/>
              </a:spcBef>
              <a:spcAft>
                <a:spcPts val="0"/>
              </a:spcAft>
            </a:pPr>
            <a:r>
              <a:rPr lang="en-US" altLang="zh-CN" dirty="0">
                <a:ea typeface="Microsoft YaHei" panose="020B0503020204020204" pitchFamily="34" charset="-122"/>
              </a:rPr>
              <a:t>                                                      </a:t>
            </a:r>
            <a:r>
              <a:rPr lang="zh-CN" altLang="zh-CN" sz="1800" dirty="0">
                <a:effectLst/>
                <a:ea typeface="Microsoft YaHei" panose="020B0503020204020204" pitchFamily="34" charset="-122"/>
              </a:rPr>
              <a:t>cache称为n路组相联cache。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一个n路组相联cache由很多组构成，每个组</a:t>
            </a:r>
            <a:r>
              <a:rPr lang="en-US" altLang="zh-CN" sz="1800" dirty="0">
                <a:effectLst/>
                <a:ea typeface="Microsoft YaHei" panose="020B0503020204020204" pitchFamily="34" charset="-122"/>
              </a:rPr>
              <a:t>       </a:t>
            </a:r>
          </a:p>
          <a:p>
            <a:pPr marL="0" marR="0">
              <a:spcBef>
                <a:spcPts val="0"/>
              </a:spcBef>
              <a:spcAft>
                <a:spcPts val="0"/>
              </a:spcAft>
            </a:pPr>
            <a:r>
              <a:rPr lang="en-US" altLang="zh-CN" dirty="0">
                <a:ea typeface="Microsoft YaHei" panose="020B0503020204020204" pitchFamily="34" charset="-122"/>
              </a:rPr>
              <a:t>                                                      </a:t>
            </a:r>
            <a:r>
              <a:rPr lang="zh-CN" altLang="zh-CN" sz="1800" dirty="0">
                <a:effectLst/>
                <a:ea typeface="Microsoft YaHei" panose="020B0503020204020204" pitchFamily="34" charset="-122"/>
              </a:rPr>
              <a:t>中</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有n块。根据索引字段，存储器中的每个块对应到cache中唯一的组，</a:t>
            </a:r>
            <a:endParaRPr lang="en-US" altLang="zh-CN" sz="1800" dirty="0">
              <a:effectLst/>
              <a:ea typeface="Microsoft YaHei" panose="020B0503020204020204" pitchFamily="34" charset="-122"/>
            </a:endParaRPr>
          </a:p>
          <a:p>
            <a:pPr marL="0" marR="0">
              <a:spcBef>
                <a:spcPts val="0"/>
              </a:spcBef>
              <a:spcAft>
                <a:spcPts val="0"/>
              </a:spcAft>
            </a:pPr>
            <a:r>
              <a:rPr lang="en-US" altLang="zh-CN" dirty="0">
                <a:ea typeface="Microsoft YaHei" panose="020B0503020204020204" pitchFamily="34" charset="-122"/>
              </a:rPr>
              <a:t>                                                      </a:t>
            </a:r>
            <a:r>
              <a:rPr lang="zh-CN" altLang="zh-CN" sz="1800" dirty="0">
                <a:effectLst/>
                <a:ea typeface="Microsoft YaHei" panose="020B0503020204020204" pitchFamily="34" charset="-122"/>
              </a:rPr>
              <a:t>并且块可放在这个组中的任何位置上。因此，组相联策略将直接映射和</a:t>
            </a:r>
            <a:endParaRPr lang="en-US" altLang="zh-CN" sz="1800" dirty="0">
              <a:effectLst/>
              <a:ea typeface="Microsoft YaHei" panose="020B0503020204020204" pitchFamily="34" charset="-122"/>
            </a:endParaRPr>
          </a:p>
          <a:p>
            <a:pPr marL="0" marR="0">
              <a:spcBef>
                <a:spcPts val="0"/>
              </a:spcBef>
              <a:spcAft>
                <a:spcPts val="0"/>
              </a:spcAft>
            </a:pPr>
            <a:r>
              <a:rPr lang="en-US" altLang="zh-CN" dirty="0">
                <a:ea typeface="Microsoft YaHei" panose="020B0503020204020204" pitchFamily="34" charset="-122"/>
              </a:rPr>
              <a:t>                                                      </a:t>
            </a:r>
            <a:r>
              <a:rPr lang="zh-CN" altLang="zh-CN" sz="1800" dirty="0">
                <a:effectLst/>
                <a:ea typeface="Microsoft YaHei" panose="020B0503020204020204" pitchFamily="34" charset="-122"/>
              </a:rPr>
              <a:t>全相联映射结合起来：块首先被直接映射到组，然后检索该组中所有块</a:t>
            </a:r>
            <a:r>
              <a:rPr lang="en-US" altLang="zh-CN" sz="1800" dirty="0">
                <a:effectLst/>
                <a:ea typeface="Microsoft YaHei" panose="020B0503020204020204" pitchFamily="34" charset="-122"/>
              </a:rPr>
              <a:t> </a:t>
            </a:r>
          </a:p>
          <a:p>
            <a:pPr marL="0" marR="0">
              <a:spcBef>
                <a:spcPts val="0"/>
              </a:spcBef>
              <a:spcAft>
                <a:spcPts val="0"/>
              </a:spcAft>
            </a:pPr>
            <a:r>
              <a:rPr lang="en-US" altLang="zh-CN" dirty="0">
                <a:ea typeface="Microsoft YaHei" panose="020B0503020204020204" pitchFamily="34" charset="-122"/>
              </a:rPr>
              <a:t>                                                      </a:t>
            </a:r>
            <a:r>
              <a:rPr lang="zh-CN" altLang="zh-CN" sz="1800" dirty="0">
                <a:effectLst/>
                <a:ea typeface="Microsoft YaHei" panose="020B0503020204020204" pitchFamily="34" charset="-122"/>
              </a:rPr>
              <a:t>以判断是否匹配</a:t>
            </a:r>
            <a:r>
              <a:rPr lang="zh-CN" altLang="en-US" dirty="0">
                <a:ea typeface="Microsoft YaHei" panose="020B0503020204020204" pitchFamily="34" charset="-122"/>
              </a:rPr>
              <a:t>。（</a:t>
            </a:r>
            <a:r>
              <a:rPr lang="zh-CN" altLang="zh-CN" sz="1800" dirty="0">
                <a:effectLst/>
                <a:ea typeface="Microsoft YaHei" panose="020B0503020204020204" pitchFamily="34" charset="-122"/>
              </a:rPr>
              <a:t>块号）</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mod（cache中的组数）</a:t>
            </a:r>
            <a:r>
              <a:rPr lang="en-US" altLang="zh-CN" sz="1800" dirty="0">
                <a:effectLst/>
                <a:ea typeface="Microsoft YaHei" panose="020B0503020204020204" pitchFamily="34" charset="-122"/>
              </a:rPr>
              <a:t>  </a:t>
            </a:r>
            <a:endParaRPr lang="zh-CN" altLang="zh-CN" sz="1800" dirty="0">
              <a:effectLst/>
              <a:ea typeface="Microsoft YaHei" panose="020B0503020204020204" pitchFamily="34" charset="-122"/>
            </a:endParaRPr>
          </a:p>
          <a:p>
            <a:pPr marL="0" marR="0">
              <a:spcBef>
                <a:spcPts val="0"/>
              </a:spcBef>
              <a:spcAft>
                <a:spcPts val="0"/>
              </a:spcAft>
            </a:pPr>
            <a:r>
              <a:rPr lang="zh-CN" altLang="zh-CN" sz="1800" dirty="0">
                <a:effectLst/>
                <a:ea typeface="Microsoft YaHei" panose="020B0503020204020204" pitchFamily="34" charset="-122"/>
              </a:rPr>
              <a:t> </a:t>
            </a:r>
          </a:p>
          <a:p>
            <a:pPr marL="0" marR="0">
              <a:spcBef>
                <a:spcPts val="0"/>
              </a:spcBef>
              <a:spcAft>
                <a:spcPts val="0"/>
              </a:spcAft>
            </a:pPr>
            <a:r>
              <a:rPr lang="en-US" altLang="zh-CN" sz="1800" dirty="0">
                <a:effectLst/>
                <a:ea typeface="Microsoft YaHei" panose="020B0503020204020204" pitchFamily="34" charset="-122"/>
              </a:rPr>
              <a:t> </a:t>
            </a:r>
            <a:endParaRPr lang="zh-CN" altLang="zh-CN" sz="1800" dirty="0">
              <a:effectLst/>
              <a:ea typeface="Microsoft YaHei" panose="020B0503020204020204" pitchFamily="34" charset="-122"/>
            </a:endParaRPr>
          </a:p>
        </p:txBody>
      </p:sp>
    </p:spTree>
    <p:extLst>
      <p:ext uri="{BB962C8B-B14F-4D97-AF65-F5344CB8AC3E}">
        <p14:creationId xmlns:p14="http://schemas.microsoft.com/office/powerpoint/2010/main" val="1037183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40</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3795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graphicFrame>
        <p:nvGraphicFramePr>
          <p:cNvPr id="4" name="表格 6">
            <a:extLst>
              <a:ext uri="{FF2B5EF4-FFF2-40B4-BE49-F238E27FC236}">
                <a16:creationId xmlns:a16="http://schemas.microsoft.com/office/drawing/2014/main" id="{05F959F7-4700-E5A6-9217-F6EFA07600DA}"/>
              </a:ext>
            </a:extLst>
          </p:cNvPr>
          <p:cNvGraphicFramePr>
            <a:graphicFrameLocks noGrp="1"/>
          </p:cNvGraphicFramePr>
          <p:nvPr>
            <p:extLst>
              <p:ext uri="{D42A27DB-BD31-4B8C-83A1-F6EECF244321}">
                <p14:modId xmlns:p14="http://schemas.microsoft.com/office/powerpoint/2010/main" val="868166371"/>
              </p:ext>
            </p:extLst>
          </p:nvPr>
        </p:nvGraphicFramePr>
        <p:xfrm>
          <a:off x="118903" y="946972"/>
          <a:ext cx="11892122" cy="5125720"/>
        </p:xfrm>
        <a:graphic>
          <a:graphicData uri="http://schemas.openxmlformats.org/drawingml/2006/table">
            <a:tbl>
              <a:tblPr firstRow="1" bandRow="1">
                <a:tableStyleId>{5C22544A-7EE6-4342-B048-85BDC9FD1C3A}</a:tableStyleId>
              </a:tblPr>
              <a:tblGrid>
                <a:gridCol w="1630453">
                  <a:extLst>
                    <a:ext uri="{9D8B030D-6E8A-4147-A177-3AD203B41FA5}">
                      <a16:colId xmlns:a16="http://schemas.microsoft.com/office/drawing/2014/main" val="1106413547"/>
                    </a:ext>
                  </a:extLst>
                </a:gridCol>
                <a:gridCol w="1304363">
                  <a:extLst>
                    <a:ext uri="{9D8B030D-6E8A-4147-A177-3AD203B41FA5}">
                      <a16:colId xmlns:a16="http://schemas.microsoft.com/office/drawing/2014/main" val="1699220977"/>
                    </a:ext>
                  </a:extLst>
                </a:gridCol>
                <a:gridCol w="8957306">
                  <a:extLst>
                    <a:ext uri="{9D8B030D-6E8A-4147-A177-3AD203B41FA5}">
                      <a16:colId xmlns:a16="http://schemas.microsoft.com/office/drawing/2014/main" val="1025836816"/>
                    </a:ext>
                  </a:extLst>
                </a:gridCol>
              </a:tblGrid>
              <a:tr h="370840">
                <a:tc>
                  <a:txBody>
                    <a:bodyPr/>
                    <a:lstStyle/>
                    <a:p>
                      <a:r>
                        <a:rPr lang="en-US" altLang="zh-CN" dirty="0"/>
                        <a:t>Signal</a:t>
                      </a:r>
                      <a:endParaRPr lang="zh-CN" altLang="en-US" dirty="0"/>
                    </a:p>
                  </a:txBody>
                  <a:tcPr/>
                </a:tc>
                <a:tc>
                  <a:txBody>
                    <a:bodyPr/>
                    <a:lstStyle/>
                    <a:p>
                      <a:r>
                        <a:rPr lang="en-US" altLang="zh-CN" dirty="0"/>
                        <a:t>definition</a:t>
                      </a:r>
                      <a:endParaRPr lang="zh-CN" altLang="en-US" dirty="0"/>
                    </a:p>
                  </a:txBody>
                  <a:tcPr/>
                </a:tc>
                <a:tc>
                  <a:txBody>
                    <a:bodyPr/>
                    <a:lstStyle/>
                    <a:p>
                      <a:r>
                        <a:rPr lang="zh-CN" altLang="en-US" dirty="0"/>
                        <a:t>描述</a:t>
                      </a:r>
                    </a:p>
                  </a:txBody>
                  <a:tcPr/>
                </a:tc>
                <a:extLst>
                  <a:ext uri="{0D108BD9-81ED-4DB2-BD59-A6C34878D82A}">
                    <a16:rowId xmlns:a16="http://schemas.microsoft.com/office/drawing/2014/main" val="1536936999"/>
                  </a:ext>
                </a:extLst>
              </a:tr>
              <a:tr h="370840">
                <a:tc>
                  <a:txBody>
                    <a:bodyPr/>
                    <a:lstStyle/>
                    <a:p>
                      <a:r>
                        <a:rPr lang="en-US" altLang="zh-CN" dirty="0"/>
                        <a:t>AWCACHE[3]</a:t>
                      </a:r>
                      <a:endParaRPr lang="zh-CN" altLang="en-US" dirty="0"/>
                    </a:p>
                  </a:txBody>
                  <a:tcPr/>
                </a:tc>
                <a:tc>
                  <a:txBody>
                    <a:bodyPr/>
                    <a:lstStyle/>
                    <a:p>
                      <a:r>
                        <a:rPr lang="en-US" altLang="zh-CN" dirty="0"/>
                        <a:t>Allocate</a:t>
                      </a:r>
                      <a:endParaRPr lang="zh-CN" altLang="en-US" dirty="0"/>
                    </a:p>
                  </a:txBody>
                  <a:tcPr/>
                </a:tc>
                <a:tc>
                  <a:txBody>
                    <a:bodyPr/>
                    <a:lstStyle/>
                    <a:p>
                      <a:r>
                        <a:rPr lang="zh-CN" altLang="en-US" dirty="0"/>
                        <a:t>为</a:t>
                      </a:r>
                      <a:r>
                        <a:rPr lang="en-US" altLang="zh-CN" dirty="0"/>
                        <a:t>1</a:t>
                      </a:r>
                      <a:r>
                        <a:rPr lang="zh-CN" altLang="en-US" dirty="0"/>
                        <a:t>‘</a:t>
                      </a:r>
                      <a:r>
                        <a:rPr lang="en-US" altLang="zh-CN" dirty="0"/>
                        <a:t>b1</a:t>
                      </a:r>
                      <a:r>
                        <a:rPr lang="zh-CN" altLang="en-US" dirty="0"/>
                        <a:t>：</a:t>
                      </a:r>
                      <a:r>
                        <a:rPr lang="en-US" altLang="zh-CN" dirty="0"/>
                        <a:t>Transaction</a:t>
                      </a:r>
                      <a:r>
                        <a:rPr lang="zh-CN" altLang="en-US" dirty="0"/>
                        <a:t>必须要在</a:t>
                      </a:r>
                      <a:r>
                        <a:rPr lang="en-US" altLang="zh-CN" dirty="0"/>
                        <a:t>cache</a:t>
                      </a:r>
                      <a:r>
                        <a:rPr lang="zh-CN" altLang="en-US" dirty="0"/>
                        <a:t>中查找，因为之前是已经分配了的。当</a:t>
                      </a:r>
                      <a:r>
                        <a:rPr lang="en-US" altLang="zh-CN" dirty="0"/>
                        <a:t>AWCACHE[2]</a:t>
                      </a:r>
                      <a:r>
                        <a:rPr lang="zh-CN" altLang="en-US" dirty="0"/>
                        <a:t>为</a:t>
                      </a:r>
                      <a:r>
                        <a:rPr lang="en-US" altLang="zh-CN" dirty="0"/>
                        <a:t>1</a:t>
                      </a:r>
                      <a:r>
                        <a:rPr lang="zh-CN" altLang="en-US" dirty="0"/>
                        <a:t>’</a:t>
                      </a:r>
                      <a:r>
                        <a:rPr lang="en-US" altLang="zh-CN" dirty="0"/>
                        <a:t>b1</a:t>
                      </a:r>
                      <a:r>
                        <a:rPr lang="zh-CN" altLang="en-US" dirty="0"/>
                        <a:t>时也要从</a:t>
                      </a:r>
                      <a:r>
                        <a:rPr lang="en-US" altLang="zh-CN" dirty="0"/>
                        <a:t>cache</a:t>
                      </a:r>
                      <a:r>
                        <a:rPr lang="zh-CN" altLang="en-US" dirty="0"/>
                        <a:t>中查找，当</a:t>
                      </a:r>
                      <a:r>
                        <a:rPr lang="en-US" altLang="zh-CN" dirty="0"/>
                        <a:t>AWCACHE[3]</a:t>
                      </a:r>
                      <a:r>
                        <a:rPr lang="zh-CN" altLang="en-US" dirty="0"/>
                        <a:t>和</a:t>
                      </a:r>
                      <a:r>
                        <a:rPr lang="en-US" altLang="zh-CN" dirty="0"/>
                        <a:t>AWACHE[2]</a:t>
                      </a:r>
                      <a:r>
                        <a:rPr lang="zh-CN" altLang="en-US" dirty="0"/>
                        <a:t>都为</a:t>
                      </a:r>
                      <a:r>
                        <a:rPr lang="en-US" altLang="zh-CN" dirty="0"/>
                        <a:t>1</a:t>
                      </a:r>
                      <a:r>
                        <a:rPr lang="zh-CN" altLang="en-US" dirty="0"/>
                        <a:t>’</a:t>
                      </a:r>
                      <a:r>
                        <a:rPr lang="en-US" altLang="zh-CN" dirty="0"/>
                        <a:t>b0</a:t>
                      </a:r>
                      <a:r>
                        <a:rPr lang="zh-CN" altLang="en-US" dirty="0"/>
                        <a:t>时，才不需要在</a:t>
                      </a:r>
                      <a:r>
                        <a:rPr lang="en-US" altLang="zh-CN" dirty="0"/>
                        <a:t>cache</a:t>
                      </a:r>
                      <a:r>
                        <a:rPr lang="zh-CN" altLang="en-US" dirty="0"/>
                        <a:t>中查找，而且</a:t>
                      </a:r>
                      <a:r>
                        <a:rPr lang="en-US" altLang="zh-CN" dirty="0"/>
                        <a:t>Transaction</a:t>
                      </a:r>
                      <a:r>
                        <a:rPr lang="zh-CN" altLang="en-US" dirty="0"/>
                        <a:t>要传播在最终的目的节点。</a:t>
                      </a:r>
                      <a:endParaRPr lang="en-US" altLang="zh-CN" dirty="0"/>
                    </a:p>
                    <a:p>
                      <a:r>
                        <a:rPr lang="zh-CN" altLang="en-US" dirty="0"/>
                        <a:t>当该位置位，协议建议分配</a:t>
                      </a:r>
                      <a:r>
                        <a:rPr lang="en-US" altLang="zh-CN" dirty="0"/>
                        <a:t>cache</a:t>
                      </a:r>
                      <a:r>
                        <a:rPr lang="zh-CN" altLang="en-US" dirty="0"/>
                        <a:t>，出于性能的考虑</a:t>
                      </a:r>
                    </a:p>
                  </a:txBody>
                  <a:tcPr/>
                </a:tc>
                <a:extLst>
                  <a:ext uri="{0D108BD9-81ED-4DB2-BD59-A6C34878D82A}">
                    <a16:rowId xmlns:a16="http://schemas.microsoft.com/office/drawing/2014/main" val="2330158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AWCACHE[2]</a:t>
                      </a:r>
                      <a:endParaRPr lang="zh-CN" altLang="en-US" dirty="0"/>
                    </a:p>
                  </a:txBody>
                  <a:tcPr/>
                </a:tc>
                <a:tc>
                  <a:txBody>
                    <a:bodyPr/>
                    <a:lstStyle/>
                    <a:p>
                      <a:r>
                        <a:rPr lang="en-US" altLang="zh-CN" dirty="0"/>
                        <a:t>Other Allocate</a:t>
                      </a:r>
                      <a:endParaRPr lang="zh-CN" altLang="en-US" dirty="0"/>
                    </a:p>
                  </a:txBody>
                  <a:tcPr/>
                </a:tc>
                <a:tc>
                  <a:txBody>
                    <a:bodyPr/>
                    <a:lstStyle/>
                    <a:p>
                      <a:r>
                        <a:rPr lang="zh-CN" altLang="en-US" dirty="0"/>
                        <a:t>为</a:t>
                      </a:r>
                      <a:r>
                        <a:rPr lang="en-US" altLang="zh-CN" dirty="0"/>
                        <a:t>1</a:t>
                      </a:r>
                      <a:r>
                        <a:rPr lang="zh-CN" altLang="en-US" dirty="0"/>
                        <a:t>‘</a:t>
                      </a:r>
                      <a:r>
                        <a:rPr lang="en-US" altLang="zh-CN" dirty="0"/>
                        <a:t>b1</a:t>
                      </a:r>
                      <a:r>
                        <a:rPr lang="zh-CN" altLang="en-US" dirty="0"/>
                        <a:t>：</a:t>
                      </a:r>
                      <a:r>
                        <a:rPr lang="en-US" altLang="zh-CN" dirty="0"/>
                        <a:t>Transaction</a:t>
                      </a:r>
                      <a:r>
                        <a:rPr lang="zh-CN" altLang="en-US" dirty="0"/>
                        <a:t>必须要在</a:t>
                      </a:r>
                      <a:r>
                        <a:rPr lang="en-US" altLang="zh-CN" dirty="0"/>
                        <a:t>cache</a:t>
                      </a:r>
                      <a:r>
                        <a:rPr lang="zh-CN" altLang="en-US" dirty="0"/>
                        <a:t>中查找，因为之前可能被其他</a:t>
                      </a:r>
                      <a:r>
                        <a:rPr lang="en-US" altLang="zh-CN" dirty="0"/>
                        <a:t>Transaction</a:t>
                      </a:r>
                      <a:r>
                        <a:rPr lang="zh-CN" altLang="en-US" dirty="0"/>
                        <a:t>已经分配了的。当</a:t>
                      </a:r>
                      <a:r>
                        <a:rPr lang="en-US" altLang="zh-CN" dirty="0"/>
                        <a:t>AWCACHE[3]</a:t>
                      </a:r>
                      <a:r>
                        <a:rPr lang="zh-CN" altLang="en-US" dirty="0"/>
                        <a:t>和</a:t>
                      </a:r>
                      <a:r>
                        <a:rPr lang="en-US" altLang="zh-CN" dirty="0"/>
                        <a:t>AWACHE[2]</a:t>
                      </a:r>
                      <a:r>
                        <a:rPr lang="zh-CN" altLang="en-US" dirty="0"/>
                        <a:t>都为</a:t>
                      </a:r>
                      <a:r>
                        <a:rPr lang="en-US" altLang="zh-CN" dirty="0"/>
                        <a:t>1</a:t>
                      </a:r>
                      <a:r>
                        <a:rPr lang="zh-CN" altLang="en-US" dirty="0"/>
                        <a:t>’</a:t>
                      </a:r>
                      <a:r>
                        <a:rPr lang="en-US" altLang="zh-CN" dirty="0"/>
                        <a:t>b0</a:t>
                      </a:r>
                      <a:r>
                        <a:rPr lang="zh-CN" altLang="en-US" dirty="0"/>
                        <a:t>时，才不需要在</a:t>
                      </a:r>
                      <a:r>
                        <a:rPr lang="en-US" altLang="zh-CN" dirty="0"/>
                        <a:t>cache</a:t>
                      </a:r>
                      <a:r>
                        <a:rPr lang="zh-CN" altLang="en-US" dirty="0"/>
                        <a:t>中查找，而且</a:t>
                      </a:r>
                      <a:r>
                        <a:rPr lang="en-US" altLang="zh-CN" dirty="0"/>
                        <a:t>Transaction</a:t>
                      </a:r>
                      <a:r>
                        <a:rPr lang="zh-CN" altLang="en-US" dirty="0"/>
                        <a:t>要传播在最终的目的节点。</a:t>
                      </a:r>
                    </a:p>
                  </a:txBody>
                  <a:tcPr/>
                </a:tc>
                <a:extLst>
                  <a:ext uri="{0D108BD9-81ED-4DB2-BD59-A6C34878D82A}">
                    <a16:rowId xmlns:a16="http://schemas.microsoft.com/office/drawing/2014/main" val="441346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AWCACHE[1]</a:t>
                      </a:r>
                      <a:endParaRPr lang="zh-CN" altLang="en-US" dirty="0"/>
                    </a:p>
                  </a:txBody>
                  <a:tcPr/>
                </a:tc>
                <a:tc>
                  <a:txBody>
                    <a:bodyPr/>
                    <a:lstStyle/>
                    <a:p>
                      <a:r>
                        <a:rPr lang="en-US" altLang="zh-CN" dirty="0"/>
                        <a:t>Modifiable</a:t>
                      </a:r>
                      <a:endParaRPr lang="zh-CN" altLang="en-US" dirty="0"/>
                    </a:p>
                  </a:txBody>
                  <a:tcPr/>
                </a:tc>
                <a:tc>
                  <a:txBody>
                    <a:bodyPr/>
                    <a:lstStyle/>
                    <a:p>
                      <a:r>
                        <a:rPr lang="zh-CN" altLang="en-US" dirty="0"/>
                        <a:t>置位时，</a:t>
                      </a:r>
                      <a:r>
                        <a:rPr lang="en-US" altLang="zh-CN" dirty="0"/>
                        <a:t>Transaction</a:t>
                      </a:r>
                      <a:r>
                        <a:rPr lang="zh-CN" altLang="en-US" dirty="0"/>
                        <a:t>的特性可以改变，比如</a:t>
                      </a:r>
                      <a:r>
                        <a:rPr lang="en-US" altLang="zh-CN" dirty="0"/>
                        <a:t>AWADDR</a:t>
                      </a:r>
                      <a:r>
                        <a:rPr lang="zh-CN" altLang="en-US" dirty="0"/>
                        <a:t>、</a:t>
                      </a:r>
                      <a:r>
                        <a:rPr lang="en-US" altLang="zh-CN" dirty="0"/>
                        <a:t>AWSIZE</a:t>
                      </a:r>
                      <a:r>
                        <a:rPr lang="zh-CN" altLang="en-US" dirty="0"/>
                        <a:t>、</a:t>
                      </a:r>
                      <a:r>
                        <a:rPr lang="en-US" altLang="zh-CN" dirty="0"/>
                        <a:t>AWLEN</a:t>
                      </a:r>
                      <a:r>
                        <a:rPr lang="zh-CN" altLang="en-US" dirty="0"/>
                        <a:t>和</a:t>
                      </a:r>
                      <a:r>
                        <a:rPr lang="en-US" altLang="zh-CN" dirty="0"/>
                        <a:t>AWBURST</a:t>
                      </a:r>
                      <a:r>
                        <a:rPr lang="zh-CN" altLang="en-US" dirty="0"/>
                        <a:t>，</a:t>
                      </a:r>
                      <a:r>
                        <a:rPr lang="en-US" altLang="zh-CN" dirty="0"/>
                        <a:t>Write</a:t>
                      </a:r>
                      <a:r>
                        <a:rPr lang="zh-CN" altLang="en-US" dirty="0"/>
                        <a:t>还可以合并。当清除的时候，</a:t>
                      </a:r>
                      <a:r>
                        <a:rPr lang="en-US" altLang="zh-CN" dirty="0"/>
                        <a:t>Transaction</a:t>
                      </a:r>
                      <a:r>
                        <a:rPr lang="zh-CN" altLang="en-US" dirty="0"/>
                        <a:t>特性就不能改变</a:t>
                      </a:r>
                    </a:p>
                  </a:txBody>
                  <a:tcPr/>
                </a:tc>
                <a:extLst>
                  <a:ext uri="{0D108BD9-81ED-4DB2-BD59-A6C34878D82A}">
                    <a16:rowId xmlns:a16="http://schemas.microsoft.com/office/drawing/2014/main" val="690397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AWCACHE[0]</a:t>
                      </a:r>
                      <a:endParaRPr lang="zh-CN" altLang="en-US" dirty="0"/>
                    </a:p>
                  </a:txBody>
                  <a:tcPr/>
                </a:tc>
                <a:tc>
                  <a:txBody>
                    <a:bodyPr/>
                    <a:lstStyle/>
                    <a:p>
                      <a:r>
                        <a:rPr lang="en-US" altLang="zh-CN" dirty="0" err="1"/>
                        <a:t>Bufferable</a:t>
                      </a:r>
                      <a:endParaRPr lang="zh-CN" altLang="en-US" dirty="0"/>
                    </a:p>
                  </a:txBody>
                  <a:tcPr/>
                </a:tc>
                <a:tc>
                  <a:txBody>
                    <a:bodyPr/>
                    <a:lstStyle/>
                    <a:p>
                      <a:r>
                        <a:rPr lang="zh-CN" altLang="en-US" dirty="0"/>
                        <a:t>当为</a:t>
                      </a:r>
                      <a:r>
                        <a:rPr lang="en-US" altLang="zh-CN" dirty="0"/>
                        <a:t>1</a:t>
                      </a:r>
                      <a:r>
                        <a:rPr lang="zh-CN" altLang="en-US" dirty="0"/>
                        <a:t>‘</a:t>
                      </a:r>
                      <a:r>
                        <a:rPr lang="en-US" altLang="zh-CN" dirty="0"/>
                        <a:t>b0</a:t>
                      </a:r>
                      <a:r>
                        <a:rPr lang="zh-CN" altLang="en-US" dirty="0"/>
                        <a:t>，并且</a:t>
                      </a:r>
                      <a:r>
                        <a:rPr lang="en-US" altLang="zh-CN" dirty="0"/>
                        <a:t>AWCACHE[3:2]</a:t>
                      </a:r>
                      <a:r>
                        <a:rPr lang="zh-CN" altLang="en-US" dirty="0"/>
                        <a:t>为</a:t>
                      </a:r>
                      <a:r>
                        <a:rPr lang="en-US" altLang="zh-CN" dirty="0"/>
                        <a:t>2</a:t>
                      </a:r>
                      <a:r>
                        <a:rPr lang="zh-CN" altLang="en-US" dirty="0"/>
                        <a:t>’</a:t>
                      </a:r>
                      <a:r>
                        <a:rPr lang="en-US" altLang="zh-CN" dirty="0"/>
                        <a:t>b0</a:t>
                      </a:r>
                      <a:r>
                        <a:rPr lang="zh-CN" altLang="en-US" dirty="0"/>
                        <a:t>，那么</a:t>
                      </a:r>
                      <a:r>
                        <a:rPr lang="en-US" altLang="zh-CN" dirty="0"/>
                        <a:t>Write response</a:t>
                      </a:r>
                      <a:r>
                        <a:rPr lang="zh-CN" altLang="en-US" dirty="0"/>
                        <a:t>必须从最终的目的节点得到；</a:t>
                      </a:r>
                      <a:endParaRPr lang="en-US" altLang="zh-CN" dirty="0"/>
                    </a:p>
                    <a:p>
                      <a:r>
                        <a:rPr lang="zh-CN" altLang="en-US" dirty="0"/>
                        <a:t>当为</a:t>
                      </a:r>
                      <a:r>
                        <a:rPr lang="en-US" altLang="zh-CN" dirty="0"/>
                        <a:t>1</a:t>
                      </a:r>
                      <a:r>
                        <a:rPr lang="zh-CN" altLang="en-US" dirty="0"/>
                        <a:t>‘</a:t>
                      </a:r>
                      <a:r>
                        <a:rPr lang="en-US" altLang="zh-CN" dirty="0"/>
                        <a:t>b1</a:t>
                      </a:r>
                      <a:r>
                        <a:rPr lang="zh-CN" altLang="en-US" dirty="0"/>
                        <a:t>，并且</a:t>
                      </a:r>
                      <a:r>
                        <a:rPr lang="en-US" altLang="zh-CN" dirty="0"/>
                        <a:t>AWCACHE[3:2]</a:t>
                      </a:r>
                      <a:r>
                        <a:rPr lang="zh-CN" altLang="en-US" dirty="0"/>
                        <a:t>为</a:t>
                      </a:r>
                      <a:r>
                        <a:rPr lang="en-US" altLang="zh-CN" dirty="0"/>
                        <a:t>2</a:t>
                      </a:r>
                      <a:r>
                        <a:rPr lang="zh-CN" altLang="en-US" dirty="0"/>
                        <a:t>’</a:t>
                      </a:r>
                      <a:r>
                        <a:rPr lang="en-US" altLang="zh-CN" dirty="0"/>
                        <a:t>b0</a:t>
                      </a:r>
                      <a:r>
                        <a:rPr lang="zh-CN" altLang="en-US" dirty="0"/>
                        <a:t>，</a:t>
                      </a:r>
                      <a:r>
                        <a:rPr lang="en-US" altLang="zh-CN" dirty="0"/>
                        <a:t>Write response</a:t>
                      </a:r>
                      <a:r>
                        <a:rPr lang="zh-CN" altLang="en-US" dirty="0"/>
                        <a:t>可以从中间节点得到，但是</a:t>
                      </a:r>
                      <a:r>
                        <a:rPr lang="en-US" altLang="zh-CN" dirty="0"/>
                        <a:t>Write Transaction</a:t>
                      </a:r>
                      <a:r>
                        <a:rPr lang="zh-CN" altLang="en-US" dirty="0"/>
                        <a:t>必须在有限的时间达到最终的目的节点；</a:t>
                      </a:r>
                      <a:endParaRPr lang="en-US" altLang="zh-CN" dirty="0"/>
                    </a:p>
                    <a:p>
                      <a:r>
                        <a:rPr lang="zh-CN" altLang="en-US" dirty="0"/>
                        <a:t>当为</a:t>
                      </a:r>
                      <a:r>
                        <a:rPr lang="en-US" altLang="zh-CN" dirty="0"/>
                        <a:t>1</a:t>
                      </a:r>
                      <a:r>
                        <a:rPr lang="zh-CN" altLang="en-US" dirty="0"/>
                        <a:t>‘</a:t>
                      </a:r>
                      <a:r>
                        <a:rPr lang="en-US" altLang="zh-CN" dirty="0"/>
                        <a:t>b0</a:t>
                      </a:r>
                      <a:r>
                        <a:rPr lang="zh-CN" altLang="en-US" dirty="0"/>
                        <a:t>，而</a:t>
                      </a:r>
                      <a:r>
                        <a:rPr lang="en-US" altLang="zh-CN" dirty="0"/>
                        <a:t>AWCACHE[3:2]</a:t>
                      </a:r>
                      <a:r>
                        <a:rPr lang="zh-CN" altLang="en-US" dirty="0"/>
                        <a:t>有一位为</a:t>
                      </a:r>
                      <a:r>
                        <a:rPr lang="en-US" altLang="zh-CN" dirty="0"/>
                        <a:t>1</a:t>
                      </a:r>
                      <a:r>
                        <a:rPr lang="zh-CN" altLang="en-US" dirty="0"/>
                        <a:t>’</a:t>
                      </a:r>
                      <a:r>
                        <a:rPr lang="en-US" altLang="zh-CN" dirty="0"/>
                        <a:t>b1</a:t>
                      </a:r>
                      <a:r>
                        <a:rPr lang="zh-CN" altLang="en-US" dirty="0"/>
                        <a:t>，那么</a:t>
                      </a:r>
                      <a:r>
                        <a:rPr lang="en-US" altLang="zh-CN" dirty="0"/>
                        <a:t>Write response</a:t>
                      </a:r>
                      <a:r>
                        <a:rPr lang="zh-CN" altLang="en-US" dirty="0"/>
                        <a:t>可以从中间节点得到，但是</a:t>
                      </a:r>
                      <a:r>
                        <a:rPr lang="en-US" altLang="zh-CN" dirty="0"/>
                        <a:t>Write Transaction</a:t>
                      </a:r>
                      <a:r>
                        <a:rPr lang="zh-CN" altLang="en-US" dirty="0"/>
                        <a:t>必须在有限的时间达到最终的目的节点；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当为</a:t>
                      </a:r>
                      <a:r>
                        <a:rPr lang="en-US" altLang="zh-CN" dirty="0"/>
                        <a:t>1</a:t>
                      </a:r>
                      <a:r>
                        <a:rPr lang="zh-CN" altLang="en-US" dirty="0"/>
                        <a:t>‘</a:t>
                      </a:r>
                      <a:r>
                        <a:rPr lang="en-US" altLang="zh-CN" dirty="0"/>
                        <a:t>b1.</a:t>
                      </a:r>
                      <a:r>
                        <a:rPr lang="zh-CN" altLang="en-US" dirty="0"/>
                        <a:t>并且</a:t>
                      </a:r>
                      <a:r>
                        <a:rPr lang="en-US" altLang="zh-CN" dirty="0"/>
                        <a:t>AWCACHE[3:2]</a:t>
                      </a:r>
                      <a:r>
                        <a:rPr lang="zh-CN" altLang="en-US" dirty="0"/>
                        <a:t>有一位为</a:t>
                      </a:r>
                      <a:r>
                        <a:rPr lang="en-US" altLang="zh-CN" dirty="0"/>
                        <a:t>1</a:t>
                      </a:r>
                      <a:r>
                        <a:rPr lang="zh-CN" altLang="en-US" dirty="0"/>
                        <a:t>，那么</a:t>
                      </a:r>
                      <a:r>
                        <a:rPr lang="en-US" altLang="zh-CN" dirty="0"/>
                        <a:t>Write response</a:t>
                      </a:r>
                      <a:r>
                        <a:rPr lang="zh-CN" altLang="en-US" dirty="0"/>
                        <a:t>可以从中间节点得到，但是</a:t>
                      </a:r>
                      <a:r>
                        <a:rPr lang="en-US" altLang="zh-CN" dirty="0"/>
                        <a:t>Write Transaction</a:t>
                      </a:r>
                      <a:r>
                        <a:rPr lang="zh-CN" altLang="en-US" dirty="0"/>
                        <a:t>不需要在在最终目标上可见；</a:t>
                      </a:r>
                      <a:endParaRPr lang="en-US" altLang="zh-CN" dirty="0"/>
                    </a:p>
                  </a:txBody>
                  <a:tcPr/>
                </a:tc>
                <a:extLst>
                  <a:ext uri="{0D108BD9-81ED-4DB2-BD59-A6C34878D82A}">
                    <a16:rowId xmlns:a16="http://schemas.microsoft.com/office/drawing/2014/main" val="2794007201"/>
                  </a:ext>
                </a:extLst>
              </a:tr>
            </a:tbl>
          </a:graphicData>
        </a:graphic>
      </p:graphicFrame>
    </p:spTree>
    <p:extLst>
      <p:ext uri="{BB962C8B-B14F-4D97-AF65-F5344CB8AC3E}">
        <p14:creationId xmlns:p14="http://schemas.microsoft.com/office/powerpoint/2010/main" val="1739263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41</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3795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graphicFrame>
        <p:nvGraphicFramePr>
          <p:cNvPr id="4" name="表格 6">
            <a:extLst>
              <a:ext uri="{FF2B5EF4-FFF2-40B4-BE49-F238E27FC236}">
                <a16:creationId xmlns:a16="http://schemas.microsoft.com/office/drawing/2014/main" id="{05F959F7-4700-E5A6-9217-F6EFA07600DA}"/>
              </a:ext>
            </a:extLst>
          </p:cNvPr>
          <p:cNvGraphicFramePr>
            <a:graphicFrameLocks noGrp="1"/>
          </p:cNvGraphicFramePr>
          <p:nvPr>
            <p:extLst>
              <p:ext uri="{D42A27DB-BD31-4B8C-83A1-F6EECF244321}">
                <p14:modId xmlns:p14="http://schemas.microsoft.com/office/powerpoint/2010/main" val="860340800"/>
              </p:ext>
            </p:extLst>
          </p:nvPr>
        </p:nvGraphicFramePr>
        <p:xfrm>
          <a:off x="118903" y="946972"/>
          <a:ext cx="11892122" cy="4577080"/>
        </p:xfrm>
        <a:graphic>
          <a:graphicData uri="http://schemas.openxmlformats.org/drawingml/2006/table">
            <a:tbl>
              <a:tblPr firstRow="1" bandRow="1">
                <a:tableStyleId>{5C22544A-7EE6-4342-B048-85BDC9FD1C3A}</a:tableStyleId>
              </a:tblPr>
              <a:tblGrid>
                <a:gridCol w="1630453">
                  <a:extLst>
                    <a:ext uri="{9D8B030D-6E8A-4147-A177-3AD203B41FA5}">
                      <a16:colId xmlns:a16="http://schemas.microsoft.com/office/drawing/2014/main" val="1106413547"/>
                    </a:ext>
                  </a:extLst>
                </a:gridCol>
                <a:gridCol w="1304363">
                  <a:extLst>
                    <a:ext uri="{9D8B030D-6E8A-4147-A177-3AD203B41FA5}">
                      <a16:colId xmlns:a16="http://schemas.microsoft.com/office/drawing/2014/main" val="1699220977"/>
                    </a:ext>
                  </a:extLst>
                </a:gridCol>
                <a:gridCol w="8957306">
                  <a:extLst>
                    <a:ext uri="{9D8B030D-6E8A-4147-A177-3AD203B41FA5}">
                      <a16:colId xmlns:a16="http://schemas.microsoft.com/office/drawing/2014/main" val="1025836816"/>
                    </a:ext>
                  </a:extLst>
                </a:gridCol>
              </a:tblGrid>
              <a:tr h="370840">
                <a:tc>
                  <a:txBody>
                    <a:bodyPr/>
                    <a:lstStyle/>
                    <a:p>
                      <a:r>
                        <a:rPr lang="en-US" altLang="zh-CN" dirty="0"/>
                        <a:t>Signal</a:t>
                      </a:r>
                      <a:endParaRPr lang="zh-CN" altLang="en-US" dirty="0"/>
                    </a:p>
                  </a:txBody>
                  <a:tcPr/>
                </a:tc>
                <a:tc>
                  <a:txBody>
                    <a:bodyPr/>
                    <a:lstStyle/>
                    <a:p>
                      <a:r>
                        <a:rPr lang="en-US" altLang="zh-CN" dirty="0"/>
                        <a:t>definition</a:t>
                      </a:r>
                      <a:endParaRPr lang="zh-CN" altLang="en-US" dirty="0"/>
                    </a:p>
                  </a:txBody>
                  <a:tcPr/>
                </a:tc>
                <a:tc>
                  <a:txBody>
                    <a:bodyPr/>
                    <a:lstStyle/>
                    <a:p>
                      <a:r>
                        <a:rPr lang="zh-CN" altLang="en-US" dirty="0"/>
                        <a:t>描述</a:t>
                      </a:r>
                    </a:p>
                  </a:txBody>
                  <a:tcPr/>
                </a:tc>
                <a:extLst>
                  <a:ext uri="{0D108BD9-81ED-4DB2-BD59-A6C34878D82A}">
                    <a16:rowId xmlns:a16="http://schemas.microsoft.com/office/drawing/2014/main" val="1536936999"/>
                  </a:ext>
                </a:extLst>
              </a:tr>
              <a:tr h="370840">
                <a:tc>
                  <a:txBody>
                    <a:bodyPr/>
                    <a:lstStyle/>
                    <a:p>
                      <a:r>
                        <a:rPr lang="en-US" altLang="zh-CN" dirty="0"/>
                        <a:t>ARCACHE[3]</a:t>
                      </a:r>
                      <a:endParaRPr lang="zh-CN" altLang="en-US" dirty="0"/>
                    </a:p>
                  </a:txBody>
                  <a:tcPr/>
                </a:tc>
                <a:tc>
                  <a:txBody>
                    <a:bodyPr/>
                    <a:lstStyle/>
                    <a:p>
                      <a:r>
                        <a:rPr lang="en-US" altLang="zh-CN" dirty="0"/>
                        <a:t>Other</a:t>
                      </a:r>
                    </a:p>
                    <a:p>
                      <a:r>
                        <a:rPr lang="en-US" altLang="zh-CN" dirty="0"/>
                        <a:t>Allocate</a:t>
                      </a:r>
                      <a:endParaRPr lang="zh-CN" altLang="en-US" dirty="0"/>
                    </a:p>
                  </a:txBody>
                  <a:tcPr/>
                </a:tc>
                <a:tc>
                  <a:txBody>
                    <a:bodyPr/>
                    <a:lstStyle/>
                    <a:p>
                      <a:r>
                        <a:rPr lang="zh-CN" altLang="en-US" dirty="0"/>
                        <a:t>为</a:t>
                      </a:r>
                      <a:r>
                        <a:rPr lang="en-US" altLang="zh-CN" dirty="0"/>
                        <a:t>1</a:t>
                      </a:r>
                      <a:r>
                        <a:rPr lang="zh-CN" altLang="en-US" dirty="0"/>
                        <a:t>‘</a:t>
                      </a:r>
                      <a:r>
                        <a:rPr lang="en-US" altLang="zh-CN" dirty="0"/>
                        <a:t>b1</a:t>
                      </a:r>
                      <a:r>
                        <a:rPr lang="zh-CN" altLang="en-US" dirty="0"/>
                        <a:t>：</a:t>
                      </a:r>
                      <a:r>
                        <a:rPr lang="en-US" altLang="zh-CN" dirty="0"/>
                        <a:t>Transaction</a:t>
                      </a:r>
                      <a:r>
                        <a:rPr lang="zh-CN" altLang="en-US" dirty="0"/>
                        <a:t>必须要在</a:t>
                      </a:r>
                      <a:r>
                        <a:rPr lang="en-US" altLang="zh-CN" dirty="0"/>
                        <a:t>cache</a:t>
                      </a:r>
                      <a:r>
                        <a:rPr lang="zh-CN" altLang="en-US" dirty="0"/>
                        <a:t>中查找，因为之前可能是其他</a:t>
                      </a:r>
                      <a:r>
                        <a:rPr lang="en-US" altLang="zh-CN" dirty="0"/>
                        <a:t>Transaction</a:t>
                      </a:r>
                      <a:r>
                        <a:rPr lang="zh-CN" altLang="en-US" dirty="0"/>
                        <a:t>已经分配了的。当</a:t>
                      </a:r>
                      <a:r>
                        <a:rPr lang="en-US" altLang="zh-CN" dirty="0"/>
                        <a:t>AWCACHE[2]</a:t>
                      </a:r>
                      <a:r>
                        <a:rPr lang="zh-CN" altLang="en-US" dirty="0"/>
                        <a:t>为</a:t>
                      </a:r>
                      <a:r>
                        <a:rPr lang="en-US" altLang="zh-CN" dirty="0"/>
                        <a:t>1</a:t>
                      </a:r>
                      <a:r>
                        <a:rPr lang="zh-CN" altLang="en-US" dirty="0"/>
                        <a:t>’</a:t>
                      </a:r>
                      <a:r>
                        <a:rPr lang="en-US" altLang="zh-CN" dirty="0"/>
                        <a:t>b1</a:t>
                      </a:r>
                      <a:r>
                        <a:rPr lang="zh-CN" altLang="en-US" dirty="0"/>
                        <a:t>时也要从</a:t>
                      </a:r>
                      <a:r>
                        <a:rPr lang="en-US" altLang="zh-CN" dirty="0"/>
                        <a:t>cache</a:t>
                      </a:r>
                      <a:r>
                        <a:rPr lang="zh-CN" altLang="en-US" dirty="0"/>
                        <a:t>中查找，当</a:t>
                      </a:r>
                      <a:r>
                        <a:rPr lang="en-US" altLang="zh-CN" dirty="0"/>
                        <a:t>AWCACHE[3]</a:t>
                      </a:r>
                      <a:r>
                        <a:rPr lang="zh-CN" altLang="en-US" dirty="0"/>
                        <a:t>和</a:t>
                      </a:r>
                      <a:r>
                        <a:rPr lang="en-US" altLang="zh-CN" dirty="0"/>
                        <a:t>AWACHE[2]</a:t>
                      </a:r>
                      <a:r>
                        <a:rPr lang="zh-CN" altLang="en-US" dirty="0"/>
                        <a:t>都为</a:t>
                      </a:r>
                      <a:r>
                        <a:rPr lang="en-US" altLang="zh-CN" dirty="0"/>
                        <a:t>1</a:t>
                      </a:r>
                      <a:r>
                        <a:rPr lang="zh-CN" altLang="en-US" dirty="0"/>
                        <a:t>’</a:t>
                      </a:r>
                      <a:r>
                        <a:rPr lang="en-US" altLang="zh-CN" dirty="0"/>
                        <a:t>b0</a:t>
                      </a:r>
                      <a:r>
                        <a:rPr lang="zh-CN" altLang="en-US" dirty="0"/>
                        <a:t>时，才不需要在</a:t>
                      </a:r>
                      <a:r>
                        <a:rPr lang="en-US" altLang="zh-CN" dirty="0"/>
                        <a:t>cache</a:t>
                      </a:r>
                      <a:r>
                        <a:rPr lang="zh-CN" altLang="en-US" dirty="0"/>
                        <a:t>中查找，</a:t>
                      </a:r>
                    </a:p>
                  </a:txBody>
                  <a:tcPr/>
                </a:tc>
                <a:extLst>
                  <a:ext uri="{0D108BD9-81ED-4DB2-BD59-A6C34878D82A}">
                    <a16:rowId xmlns:a16="http://schemas.microsoft.com/office/drawing/2014/main" val="2330158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ARCACHE[2]</a:t>
                      </a:r>
                      <a:endParaRPr lang="zh-CN" altLang="en-US" dirty="0"/>
                    </a:p>
                  </a:txBody>
                  <a:tcPr/>
                </a:tc>
                <a:tc>
                  <a:txBody>
                    <a:bodyPr/>
                    <a:lstStyle/>
                    <a:p>
                      <a:r>
                        <a:rPr lang="en-US" altLang="zh-CN" dirty="0"/>
                        <a:t>Allocate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a:t>
                      </a:r>
                      <a:r>
                        <a:rPr lang="en-US" altLang="zh-CN" dirty="0"/>
                        <a:t>1</a:t>
                      </a:r>
                      <a:r>
                        <a:rPr lang="zh-CN" altLang="en-US" dirty="0"/>
                        <a:t>‘</a:t>
                      </a:r>
                      <a:r>
                        <a:rPr lang="en-US" altLang="zh-CN" dirty="0"/>
                        <a:t>b1</a:t>
                      </a:r>
                      <a:r>
                        <a:rPr lang="zh-CN" altLang="en-US" dirty="0"/>
                        <a:t>：</a:t>
                      </a:r>
                      <a:r>
                        <a:rPr lang="en-US" altLang="zh-CN" dirty="0"/>
                        <a:t>Transaction</a:t>
                      </a:r>
                      <a:r>
                        <a:rPr lang="zh-CN" altLang="en-US" dirty="0"/>
                        <a:t>必须要在</a:t>
                      </a:r>
                      <a:r>
                        <a:rPr lang="en-US" altLang="zh-CN" dirty="0"/>
                        <a:t>cache</a:t>
                      </a:r>
                      <a:r>
                        <a:rPr lang="zh-CN" altLang="en-US" dirty="0"/>
                        <a:t>中查找，因为之前可能已经分配了的。当</a:t>
                      </a:r>
                      <a:r>
                        <a:rPr lang="en-US" altLang="zh-CN" dirty="0"/>
                        <a:t>AWCACHE[3]</a:t>
                      </a:r>
                      <a:r>
                        <a:rPr lang="zh-CN" altLang="en-US" dirty="0"/>
                        <a:t>为</a:t>
                      </a:r>
                      <a:r>
                        <a:rPr lang="en-US" altLang="zh-CN" dirty="0"/>
                        <a:t>1</a:t>
                      </a:r>
                      <a:r>
                        <a:rPr lang="zh-CN" altLang="en-US" dirty="0"/>
                        <a:t>’</a:t>
                      </a:r>
                      <a:r>
                        <a:rPr lang="en-US" altLang="zh-CN" dirty="0"/>
                        <a:t>b1</a:t>
                      </a:r>
                      <a:r>
                        <a:rPr lang="zh-CN" altLang="en-US" dirty="0"/>
                        <a:t>时也要从</a:t>
                      </a:r>
                      <a:r>
                        <a:rPr lang="en-US" altLang="zh-CN" dirty="0"/>
                        <a:t>cache</a:t>
                      </a:r>
                      <a:r>
                        <a:rPr lang="zh-CN" altLang="en-US" dirty="0"/>
                        <a:t>中查找，当</a:t>
                      </a:r>
                      <a:r>
                        <a:rPr lang="en-US" altLang="zh-CN" dirty="0"/>
                        <a:t>AWCACHE[3]</a:t>
                      </a:r>
                      <a:r>
                        <a:rPr lang="zh-CN" altLang="en-US" dirty="0"/>
                        <a:t>和</a:t>
                      </a:r>
                      <a:r>
                        <a:rPr lang="en-US" altLang="zh-CN" dirty="0"/>
                        <a:t>AWACHE[2]</a:t>
                      </a:r>
                      <a:r>
                        <a:rPr lang="zh-CN" altLang="en-US" dirty="0"/>
                        <a:t>都为</a:t>
                      </a:r>
                      <a:r>
                        <a:rPr lang="en-US" altLang="zh-CN" dirty="0"/>
                        <a:t>1</a:t>
                      </a:r>
                      <a:r>
                        <a:rPr lang="zh-CN" altLang="en-US" dirty="0"/>
                        <a:t>’</a:t>
                      </a:r>
                      <a:r>
                        <a:rPr lang="en-US" altLang="zh-CN" dirty="0"/>
                        <a:t>b0</a:t>
                      </a:r>
                      <a:r>
                        <a:rPr lang="zh-CN" altLang="en-US" dirty="0"/>
                        <a:t>时，才不需要在</a:t>
                      </a:r>
                      <a:r>
                        <a:rPr lang="en-US" altLang="zh-CN" dirty="0"/>
                        <a:t>cache</a:t>
                      </a:r>
                      <a:r>
                        <a:rPr lang="zh-CN" altLang="en-US" dirty="0"/>
                        <a:t>中查找。当该位置位，协议建议分配</a:t>
                      </a:r>
                      <a:r>
                        <a:rPr lang="en-US" altLang="zh-CN" dirty="0"/>
                        <a:t>cache</a:t>
                      </a:r>
                      <a:r>
                        <a:rPr lang="zh-CN" altLang="en-US" dirty="0"/>
                        <a:t>，出于性能的考虑</a:t>
                      </a:r>
                    </a:p>
                  </a:txBody>
                  <a:tcPr/>
                </a:tc>
                <a:extLst>
                  <a:ext uri="{0D108BD9-81ED-4DB2-BD59-A6C34878D82A}">
                    <a16:rowId xmlns:a16="http://schemas.microsoft.com/office/drawing/2014/main" val="441346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ARCACHE[1]</a:t>
                      </a:r>
                      <a:endParaRPr lang="zh-CN" altLang="en-US" dirty="0"/>
                    </a:p>
                  </a:txBody>
                  <a:tcPr/>
                </a:tc>
                <a:tc>
                  <a:txBody>
                    <a:bodyPr/>
                    <a:lstStyle/>
                    <a:p>
                      <a:r>
                        <a:rPr lang="en-US" altLang="zh-CN" dirty="0"/>
                        <a:t>Modifiable</a:t>
                      </a:r>
                      <a:endParaRPr lang="zh-CN" altLang="en-US" dirty="0"/>
                    </a:p>
                  </a:txBody>
                  <a:tcPr/>
                </a:tc>
                <a:tc>
                  <a:txBody>
                    <a:bodyPr/>
                    <a:lstStyle/>
                    <a:p>
                      <a:r>
                        <a:rPr lang="zh-CN" altLang="en-US" dirty="0"/>
                        <a:t>置位时，</a:t>
                      </a:r>
                      <a:r>
                        <a:rPr lang="en-US" altLang="zh-CN" dirty="0"/>
                        <a:t>Transaction</a:t>
                      </a:r>
                      <a:r>
                        <a:rPr lang="zh-CN" altLang="en-US" dirty="0"/>
                        <a:t>的特性可以改变，比如</a:t>
                      </a:r>
                      <a:r>
                        <a:rPr lang="en-US" altLang="zh-CN" dirty="0"/>
                        <a:t>AWADDR</a:t>
                      </a:r>
                      <a:r>
                        <a:rPr lang="zh-CN" altLang="en-US" dirty="0"/>
                        <a:t>、</a:t>
                      </a:r>
                      <a:r>
                        <a:rPr lang="en-US" altLang="zh-CN" dirty="0"/>
                        <a:t>AWSIZE</a:t>
                      </a:r>
                      <a:r>
                        <a:rPr lang="zh-CN" altLang="en-US" dirty="0"/>
                        <a:t>、</a:t>
                      </a:r>
                      <a:r>
                        <a:rPr lang="en-US" altLang="zh-CN" dirty="0"/>
                        <a:t>AWLEN</a:t>
                      </a:r>
                      <a:r>
                        <a:rPr lang="zh-CN" altLang="en-US" dirty="0"/>
                        <a:t>和</a:t>
                      </a:r>
                      <a:r>
                        <a:rPr lang="en-US" altLang="zh-CN" dirty="0"/>
                        <a:t>AWBURST</a:t>
                      </a:r>
                      <a:r>
                        <a:rPr lang="zh-CN" altLang="en-US" dirty="0"/>
                        <a:t>，可以读预取。当清除的时候，</a:t>
                      </a:r>
                      <a:r>
                        <a:rPr lang="en-US" altLang="zh-CN" dirty="0"/>
                        <a:t>Transaction</a:t>
                      </a:r>
                      <a:r>
                        <a:rPr lang="zh-CN" altLang="en-US" dirty="0"/>
                        <a:t>特性就不能改变</a:t>
                      </a:r>
                    </a:p>
                  </a:txBody>
                  <a:tcPr/>
                </a:tc>
                <a:extLst>
                  <a:ext uri="{0D108BD9-81ED-4DB2-BD59-A6C34878D82A}">
                    <a16:rowId xmlns:a16="http://schemas.microsoft.com/office/drawing/2014/main" val="690397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ARCACHE[0]</a:t>
                      </a:r>
                      <a:endParaRPr lang="zh-CN" altLang="en-US" dirty="0"/>
                    </a:p>
                  </a:txBody>
                  <a:tcPr/>
                </a:tc>
                <a:tc>
                  <a:txBody>
                    <a:bodyPr/>
                    <a:lstStyle/>
                    <a:p>
                      <a:r>
                        <a:rPr lang="en-US" altLang="zh-CN" dirty="0" err="1"/>
                        <a:t>Bufferable</a:t>
                      </a:r>
                      <a:endParaRPr lang="zh-CN" altLang="en-US" dirty="0"/>
                    </a:p>
                  </a:txBody>
                  <a:tcPr/>
                </a:tc>
                <a:tc>
                  <a:txBody>
                    <a:bodyPr/>
                    <a:lstStyle/>
                    <a:p>
                      <a:r>
                        <a:rPr lang="zh-CN" altLang="en-US" dirty="0"/>
                        <a:t>当</a:t>
                      </a:r>
                      <a:r>
                        <a:rPr lang="en-US" altLang="zh-CN" dirty="0"/>
                        <a:t>ARCACHE[3:1]</a:t>
                      </a:r>
                      <a:r>
                        <a:rPr lang="zh-CN" altLang="en-US" dirty="0"/>
                        <a:t>都为</a:t>
                      </a:r>
                      <a:r>
                        <a:rPr lang="en-US" altLang="zh-CN" dirty="0"/>
                        <a:t>0</a:t>
                      </a:r>
                      <a:r>
                        <a:rPr lang="zh-CN" altLang="en-US" dirty="0"/>
                        <a:t>时，本</a:t>
                      </a:r>
                      <a:r>
                        <a:rPr lang="en-US" altLang="zh-CN" dirty="0"/>
                        <a:t>bit</a:t>
                      </a:r>
                      <a:r>
                        <a:rPr lang="zh-CN" altLang="en-US" dirty="0"/>
                        <a:t>没有任何影响；</a:t>
                      </a:r>
                      <a:endParaRPr lang="en-US" altLang="zh-CN" dirty="0"/>
                    </a:p>
                    <a:p>
                      <a:r>
                        <a:rPr lang="zh-CN" altLang="en-US" dirty="0"/>
                        <a:t>当</a:t>
                      </a:r>
                      <a:r>
                        <a:rPr lang="en-US" altLang="zh-CN" dirty="0"/>
                        <a:t>ARCACHE[3:2]</a:t>
                      </a:r>
                      <a:r>
                        <a:rPr lang="zh-CN" altLang="en-US" dirty="0"/>
                        <a:t>都为</a:t>
                      </a:r>
                      <a:r>
                        <a:rPr lang="en-US" altLang="zh-CN" dirty="0"/>
                        <a:t>0</a:t>
                      </a:r>
                      <a:r>
                        <a:rPr lang="zh-CN" altLang="en-US" dirty="0"/>
                        <a:t>，而</a:t>
                      </a:r>
                      <a:r>
                        <a:rPr lang="en-US" altLang="zh-CN" dirty="0"/>
                        <a:t>ARCACHE[1]</a:t>
                      </a:r>
                      <a:r>
                        <a:rPr lang="zh-CN" altLang="en-US" dirty="0"/>
                        <a:t>为</a:t>
                      </a:r>
                      <a:r>
                        <a:rPr lang="en-US" altLang="zh-CN" dirty="0"/>
                        <a:t>1</a:t>
                      </a:r>
                      <a:r>
                        <a:rPr lang="zh-CN" altLang="en-US" dirty="0"/>
                        <a:t>时：本位为</a:t>
                      </a:r>
                      <a:r>
                        <a:rPr lang="en-US" altLang="zh-CN" dirty="0"/>
                        <a:t>0</a:t>
                      </a:r>
                      <a:r>
                        <a:rPr lang="zh-CN" altLang="en-US" dirty="0"/>
                        <a:t>，那么</a:t>
                      </a:r>
                      <a:r>
                        <a:rPr lang="en-US" altLang="zh-CN" dirty="0"/>
                        <a:t>read data</a:t>
                      </a:r>
                      <a:r>
                        <a:rPr lang="zh-CN" altLang="en-US" dirty="0"/>
                        <a:t>必须从最终目的节点获得。本位为</a:t>
                      </a:r>
                      <a:r>
                        <a:rPr lang="en-US" altLang="zh-CN" dirty="0"/>
                        <a:t>1</a:t>
                      </a:r>
                      <a:r>
                        <a:rPr lang="zh-CN" altLang="en-US" dirty="0"/>
                        <a:t>，那么</a:t>
                      </a:r>
                      <a:r>
                        <a:rPr lang="en-US" altLang="zh-CN" dirty="0"/>
                        <a:t>read data</a:t>
                      </a:r>
                      <a:r>
                        <a:rPr lang="zh-CN" altLang="en-US" dirty="0"/>
                        <a:t>可以总最终目的节点获得，也可以从正在进展到最终目的地的写入过程中获得；</a:t>
                      </a:r>
                      <a:endParaRPr lang="en-US" altLang="zh-CN" dirty="0"/>
                    </a:p>
                    <a:p>
                      <a:r>
                        <a:rPr lang="zh-CN" altLang="en-US" dirty="0"/>
                        <a:t>当</a:t>
                      </a:r>
                      <a:r>
                        <a:rPr lang="en-US" altLang="zh-CN" dirty="0"/>
                        <a:t>ARCACHE[3:2]</a:t>
                      </a:r>
                      <a:r>
                        <a:rPr lang="zh-CN" altLang="en-US" dirty="0"/>
                        <a:t>中有一位为</a:t>
                      </a:r>
                      <a:r>
                        <a:rPr lang="en-US" altLang="zh-CN" dirty="0"/>
                        <a:t>1</a:t>
                      </a:r>
                      <a:r>
                        <a:rPr lang="zh-CN" altLang="en-US" dirty="0"/>
                        <a:t>，本</a:t>
                      </a:r>
                      <a:r>
                        <a:rPr lang="en-US" altLang="zh-CN" dirty="0"/>
                        <a:t>bit</a:t>
                      </a:r>
                      <a:r>
                        <a:rPr lang="zh-CN" altLang="en-US" dirty="0"/>
                        <a:t>用来区分</a:t>
                      </a:r>
                      <a:r>
                        <a:rPr lang="en-US" altLang="zh-CN" sz="1800" b="0" i="0" kern="1200" dirty="0">
                          <a:solidFill>
                            <a:schemeClr val="dk1"/>
                          </a:solidFill>
                          <a:effectLst/>
                          <a:latin typeface="+mn-lt"/>
                          <a:ea typeface="+mn-ea"/>
                          <a:cs typeface="+mn-cs"/>
                        </a:rPr>
                        <a:t>Write-Through</a:t>
                      </a:r>
                      <a:r>
                        <a:rPr lang="zh-CN" altLang="en-US" sz="1800" b="0" i="0" kern="1200" dirty="0">
                          <a:solidFill>
                            <a:schemeClr val="dk1"/>
                          </a:solidFill>
                          <a:effectLst/>
                          <a:latin typeface="+mn-lt"/>
                          <a:ea typeface="+mn-ea"/>
                          <a:cs typeface="+mn-cs"/>
                        </a:rPr>
                        <a:t>和</a:t>
                      </a:r>
                      <a:r>
                        <a:rPr lang="en-US" altLang="zh-CN" sz="1800" b="0" i="0" kern="1200" dirty="0">
                          <a:solidFill>
                            <a:schemeClr val="dk1"/>
                          </a:solidFill>
                          <a:effectLst/>
                          <a:latin typeface="+mn-lt"/>
                          <a:ea typeface="+mn-ea"/>
                          <a:cs typeface="+mn-cs"/>
                        </a:rPr>
                        <a:t>Write-Back memory </a:t>
                      </a:r>
                      <a:br>
                        <a:rPr lang="en-US" altLang="zh-CN" dirty="0"/>
                      </a:br>
                      <a:endParaRPr lang="en-US" altLang="zh-CN" dirty="0"/>
                    </a:p>
                  </a:txBody>
                  <a:tcPr/>
                </a:tc>
                <a:extLst>
                  <a:ext uri="{0D108BD9-81ED-4DB2-BD59-A6C34878D82A}">
                    <a16:rowId xmlns:a16="http://schemas.microsoft.com/office/drawing/2014/main" val="2794007201"/>
                  </a:ext>
                </a:extLst>
              </a:tr>
            </a:tbl>
          </a:graphicData>
        </a:graphic>
      </p:graphicFrame>
    </p:spTree>
    <p:extLst>
      <p:ext uri="{BB962C8B-B14F-4D97-AF65-F5344CB8AC3E}">
        <p14:creationId xmlns:p14="http://schemas.microsoft.com/office/powerpoint/2010/main" val="1064209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42</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0988"/>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0EE1E098-6777-548C-178F-1246E8A8639B}"/>
              </a:ext>
            </a:extLst>
          </p:cNvPr>
          <p:cNvPicPr>
            <a:picLocks noChangeAspect="1"/>
          </p:cNvPicPr>
          <p:nvPr/>
        </p:nvPicPr>
        <p:blipFill>
          <a:blip r:embed="rId2"/>
          <a:stretch>
            <a:fillRect/>
          </a:stretch>
        </p:blipFill>
        <p:spPr>
          <a:xfrm>
            <a:off x="1325626" y="1225928"/>
            <a:ext cx="5845047" cy="5121084"/>
          </a:xfrm>
          <a:prstGeom prst="rect">
            <a:avLst/>
          </a:prstGeom>
        </p:spPr>
      </p:pic>
      <p:sp>
        <p:nvSpPr>
          <p:cNvPr id="7" name="文本框 6">
            <a:extLst>
              <a:ext uri="{FF2B5EF4-FFF2-40B4-BE49-F238E27FC236}">
                <a16:creationId xmlns:a16="http://schemas.microsoft.com/office/drawing/2014/main" id="{C4DCD5D6-B091-0B24-BE8A-D8C54566B467}"/>
              </a:ext>
            </a:extLst>
          </p:cNvPr>
          <p:cNvSpPr txBox="1"/>
          <p:nvPr/>
        </p:nvSpPr>
        <p:spPr>
          <a:xfrm>
            <a:off x="7278174" y="2247900"/>
            <a:ext cx="4801314" cy="646331"/>
          </a:xfrm>
          <a:prstGeom prst="rect">
            <a:avLst/>
          </a:prstGeom>
          <a:noFill/>
        </p:spPr>
        <p:txBody>
          <a:bodyPr wrap="none" rtlCol="0">
            <a:spAutoFit/>
          </a:bodyPr>
          <a:lstStyle/>
          <a:p>
            <a:r>
              <a:rPr lang="zh-CN" altLang="en-US" dirty="0"/>
              <a:t>表中没有显示的编码都是不允许的，括号中是</a:t>
            </a:r>
            <a:endParaRPr lang="en-US" altLang="zh-CN" dirty="0"/>
          </a:p>
          <a:p>
            <a:r>
              <a:rPr lang="en-US" altLang="zh-CN" dirty="0"/>
              <a:t>AXI3</a:t>
            </a:r>
            <a:r>
              <a:rPr lang="zh-CN" altLang="en-US" dirty="0"/>
              <a:t>中的编码</a:t>
            </a:r>
          </a:p>
        </p:txBody>
      </p:sp>
    </p:spTree>
    <p:extLst>
      <p:ext uri="{BB962C8B-B14F-4D97-AF65-F5344CB8AC3E}">
        <p14:creationId xmlns:p14="http://schemas.microsoft.com/office/powerpoint/2010/main" val="1087644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43</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9" name="图片 8">
            <a:extLst>
              <a:ext uri="{FF2B5EF4-FFF2-40B4-BE49-F238E27FC236}">
                <a16:creationId xmlns:a16="http://schemas.microsoft.com/office/drawing/2014/main" id="{7A9DD771-72A7-639F-C3EC-CF790E2F79BD}"/>
              </a:ext>
            </a:extLst>
          </p:cNvPr>
          <p:cNvPicPr>
            <a:picLocks noChangeAspect="1"/>
          </p:cNvPicPr>
          <p:nvPr/>
        </p:nvPicPr>
        <p:blipFill>
          <a:blip r:embed="rId2"/>
          <a:stretch>
            <a:fillRect/>
          </a:stretch>
        </p:blipFill>
        <p:spPr>
          <a:xfrm>
            <a:off x="400048" y="1097684"/>
            <a:ext cx="6790008" cy="5296359"/>
          </a:xfrm>
          <a:prstGeom prst="rect">
            <a:avLst/>
          </a:prstGeom>
        </p:spPr>
      </p:pic>
      <p:sp>
        <p:nvSpPr>
          <p:cNvPr id="10" name="文本框 9">
            <a:extLst>
              <a:ext uri="{FF2B5EF4-FFF2-40B4-BE49-F238E27FC236}">
                <a16:creationId xmlns:a16="http://schemas.microsoft.com/office/drawing/2014/main" id="{290EDC55-4FA3-3176-5595-CD81F067675F}"/>
              </a:ext>
            </a:extLst>
          </p:cNvPr>
          <p:cNvSpPr txBox="1"/>
          <p:nvPr/>
        </p:nvSpPr>
        <p:spPr>
          <a:xfrm>
            <a:off x="7410449" y="1543050"/>
            <a:ext cx="4162425" cy="3970318"/>
          </a:xfrm>
          <a:prstGeom prst="rect">
            <a:avLst/>
          </a:prstGeom>
          <a:noFill/>
        </p:spPr>
        <p:txBody>
          <a:bodyPr wrap="square" rtlCol="0">
            <a:spAutoFit/>
          </a:bodyPr>
          <a:lstStyle/>
          <a:p>
            <a:r>
              <a:rPr lang="en-US" altLang="zh-CN" sz="1400" b="0" i="0" dirty="0">
                <a:solidFill>
                  <a:srgbClr val="1212CC"/>
                </a:solidFill>
                <a:effectLst/>
                <a:latin typeface="TimesNewRomanPSMT"/>
              </a:rPr>
              <a:t>1</a:t>
            </a:r>
            <a:r>
              <a:rPr lang="zh-CN" altLang="en-US" sz="1400" b="0" i="0" dirty="0">
                <a:solidFill>
                  <a:srgbClr val="1212CC"/>
                </a:solidFill>
                <a:effectLst/>
                <a:latin typeface="TimesNewRomanPSMT"/>
              </a:rPr>
              <a:t>、</a:t>
            </a:r>
            <a:r>
              <a:rPr lang="en-US" altLang="zh-CN" sz="1400" b="0" i="0" dirty="0">
                <a:solidFill>
                  <a:srgbClr val="1212CC"/>
                </a:solidFill>
                <a:effectLst/>
                <a:latin typeface="TimesNewRomanPSMT"/>
              </a:rPr>
              <a:t>Table D3-3 </a:t>
            </a:r>
            <a:r>
              <a:rPr lang="en-US" altLang="zh-CN" sz="1400" b="0" i="0" dirty="0">
                <a:solidFill>
                  <a:srgbClr val="000000"/>
                </a:solidFill>
                <a:effectLst/>
                <a:latin typeface="TimesNewRomanPSMT"/>
              </a:rPr>
              <a:t>does not include any access that is made to a local cache within the initiating master.</a:t>
            </a:r>
            <a:r>
              <a:rPr lang="en-US" altLang="zh-CN" sz="1400" dirty="0"/>
              <a:t> </a:t>
            </a:r>
          </a:p>
          <a:p>
            <a:endParaRPr lang="en-US" altLang="zh-CN" sz="1400" dirty="0"/>
          </a:p>
          <a:p>
            <a:r>
              <a:rPr lang="en-US" altLang="zh-CN" sz="1400" b="0" i="0" dirty="0">
                <a:solidFill>
                  <a:srgbClr val="000000"/>
                </a:solidFill>
                <a:effectLst/>
                <a:latin typeface="TimesNewRomanPSMT"/>
              </a:rPr>
              <a:t>2</a:t>
            </a:r>
            <a:r>
              <a:rPr lang="zh-CN" altLang="en-US" sz="1400" b="0" i="0" dirty="0">
                <a:solidFill>
                  <a:srgbClr val="000000"/>
                </a:solidFill>
                <a:effectLst/>
                <a:latin typeface="TimesNewRomanPSMT"/>
              </a:rPr>
              <a:t>、</a:t>
            </a:r>
            <a:r>
              <a:rPr lang="en-US" altLang="zh-CN" sz="1400" b="0" i="0" dirty="0">
                <a:solidFill>
                  <a:srgbClr val="000000"/>
                </a:solidFill>
                <a:effectLst/>
                <a:latin typeface="TimesNewRomanPSMT"/>
              </a:rPr>
              <a:t>The three combinations of </a:t>
            </a:r>
            <a:r>
              <a:rPr lang="en-US" altLang="zh-CN" sz="1400" b="1" i="0" dirty="0" err="1">
                <a:solidFill>
                  <a:srgbClr val="000000"/>
                </a:solidFill>
                <a:effectLst/>
                <a:latin typeface="TimesNewRomanPS-BoldMT"/>
              </a:rPr>
              <a:t>AxCACHE</a:t>
            </a:r>
            <a:r>
              <a:rPr lang="en-US" altLang="zh-CN" sz="1400" b="1" i="0" dirty="0">
                <a:solidFill>
                  <a:srgbClr val="000000"/>
                </a:solidFill>
                <a:effectLst/>
                <a:latin typeface="TimesNewRomanPS-BoldMT"/>
              </a:rPr>
              <a:t> </a:t>
            </a:r>
            <a:r>
              <a:rPr lang="en-US" altLang="zh-CN" sz="1400" b="0" i="0" dirty="0">
                <a:solidFill>
                  <a:srgbClr val="000000"/>
                </a:solidFill>
                <a:effectLst/>
                <a:latin typeface="TimesNewRomanPSMT"/>
              </a:rPr>
              <a:t>and </a:t>
            </a:r>
            <a:r>
              <a:rPr lang="en-US" altLang="zh-CN" sz="1400" b="1" i="0" dirty="0" err="1">
                <a:solidFill>
                  <a:srgbClr val="000000"/>
                </a:solidFill>
                <a:effectLst/>
                <a:latin typeface="TimesNewRomanPS-BoldMT"/>
              </a:rPr>
              <a:t>AxDOMAIN</a:t>
            </a:r>
            <a:r>
              <a:rPr lang="en-US" altLang="zh-CN" sz="1400" b="1" i="0" dirty="0">
                <a:solidFill>
                  <a:srgbClr val="000000"/>
                </a:solidFill>
                <a:effectLst/>
                <a:latin typeface="TimesNewRomanPS-BoldMT"/>
              </a:rPr>
              <a:t> </a:t>
            </a:r>
            <a:r>
              <a:rPr lang="en-US" altLang="zh-CN" sz="1400" b="0" i="0" dirty="0">
                <a:solidFill>
                  <a:srgbClr val="000000"/>
                </a:solidFill>
                <a:effectLst/>
                <a:latin typeface="TimesNewRomanPSMT"/>
              </a:rPr>
              <a:t>that are indicated as </a:t>
            </a:r>
            <a:r>
              <a:rPr lang="en-US" altLang="zh-CN" sz="1400" b="0" i="1" dirty="0">
                <a:solidFill>
                  <a:srgbClr val="000000"/>
                </a:solidFill>
                <a:effectLst/>
                <a:latin typeface="TimesNewRomanPS-ItalicMT"/>
              </a:rPr>
              <a:t>Permitted </a:t>
            </a:r>
            <a:r>
              <a:rPr lang="en-US" altLang="zh-CN" sz="1400" b="0" i="0" dirty="0">
                <a:solidFill>
                  <a:srgbClr val="000000"/>
                </a:solidFill>
                <a:effectLst/>
                <a:latin typeface="TimesNewRomanPSMT"/>
              </a:rPr>
              <a:t>are legal within the protocol, but not expected. These combinations can be used when a memory location can be cached at a domain level that requires snooping, but the transaction is deliberately not cached downstream, </a:t>
            </a:r>
            <a:r>
              <a:rPr lang="en-US" altLang="zh-CN" sz="1400" dirty="0">
                <a:solidFill>
                  <a:srgbClr val="000000"/>
                </a:solidFill>
                <a:latin typeface="TimesNewRomanPSMT"/>
              </a:rPr>
              <a:t>for example, in a system level cache. </a:t>
            </a:r>
          </a:p>
          <a:p>
            <a:endParaRPr lang="en-US" altLang="zh-CN" sz="1400" dirty="0">
              <a:solidFill>
                <a:srgbClr val="000000"/>
              </a:solidFill>
              <a:latin typeface="TimesNewRomanPSMT"/>
            </a:endParaRPr>
          </a:p>
          <a:p>
            <a:r>
              <a:rPr lang="en-US" altLang="zh-CN" sz="1400" dirty="0">
                <a:solidFill>
                  <a:srgbClr val="000000"/>
                </a:solidFill>
                <a:latin typeface="TimesNewRomanPSMT"/>
              </a:rPr>
              <a:t>3</a:t>
            </a:r>
            <a:r>
              <a:rPr lang="zh-CN" altLang="en-US" sz="1400" dirty="0">
                <a:solidFill>
                  <a:srgbClr val="000000"/>
                </a:solidFill>
                <a:latin typeface="TimesNewRomanPSMT"/>
              </a:rPr>
              <a:t>、</a:t>
            </a:r>
            <a:r>
              <a:rPr lang="en-US" altLang="zh-CN" sz="1400" dirty="0">
                <a:solidFill>
                  <a:srgbClr val="000000"/>
                </a:solidFill>
                <a:latin typeface="TimesNewRomanPSMT"/>
              </a:rPr>
              <a:t>For transactions where </a:t>
            </a:r>
            <a:r>
              <a:rPr lang="en-US" altLang="zh-CN" sz="1400" dirty="0" err="1">
                <a:solidFill>
                  <a:srgbClr val="000000"/>
                </a:solidFill>
                <a:latin typeface="TimesNewRomanPSMT"/>
              </a:rPr>
              <a:t>AxCACHE</a:t>
            </a:r>
            <a:r>
              <a:rPr lang="en-US" altLang="zh-CN" sz="1400" dirty="0">
                <a:solidFill>
                  <a:srgbClr val="000000"/>
                </a:solidFill>
                <a:latin typeface="TimesNewRomanPSMT"/>
              </a:rPr>
              <a:t> indicates Non-cacheable and </a:t>
            </a:r>
            <a:r>
              <a:rPr lang="en-US" altLang="zh-CN" sz="1400" dirty="0" err="1">
                <a:solidFill>
                  <a:srgbClr val="000000"/>
                </a:solidFill>
                <a:latin typeface="TimesNewRomanPSMT"/>
              </a:rPr>
              <a:t>AxDOMAIN</a:t>
            </a:r>
            <a:r>
              <a:rPr lang="en-US" altLang="zh-CN" sz="1400" dirty="0">
                <a:solidFill>
                  <a:srgbClr val="000000"/>
                </a:solidFill>
                <a:latin typeface="TimesNewRomanPSMT"/>
              </a:rPr>
              <a:t> indicates Inner Shareable or Outer Shareable it is not required that the data is fetched from the final destination. </a:t>
            </a:r>
          </a:p>
          <a:p>
            <a:br>
              <a:rPr lang="en-US" altLang="zh-CN" sz="1400" dirty="0">
                <a:solidFill>
                  <a:srgbClr val="000000"/>
                </a:solidFill>
                <a:latin typeface="TimesNewRomanPSMT"/>
              </a:rPr>
            </a:br>
            <a:r>
              <a:rPr lang="en-US" altLang="zh-CN" sz="1400" dirty="0">
                <a:solidFill>
                  <a:srgbClr val="000000"/>
                </a:solidFill>
                <a:latin typeface="TimesNewRomanPSMT"/>
              </a:rPr>
              <a:t>4</a:t>
            </a:r>
            <a:r>
              <a:rPr lang="zh-CN" altLang="en-US" sz="1400" dirty="0">
                <a:solidFill>
                  <a:srgbClr val="000000"/>
                </a:solidFill>
                <a:latin typeface="TimesNewRomanPSMT"/>
              </a:rPr>
              <a:t>、</a:t>
            </a:r>
            <a:r>
              <a:rPr lang="en-US" altLang="zh-CN" sz="1400" dirty="0">
                <a:solidFill>
                  <a:srgbClr val="000000"/>
                </a:solidFill>
                <a:latin typeface="TimesNewRomanPSMT"/>
              </a:rPr>
              <a:t>A memory location that is indicated as being in the System domain cannot be held in any cache. </a:t>
            </a:r>
            <a:endParaRPr lang="zh-CN" altLang="en-US" dirty="0"/>
          </a:p>
        </p:txBody>
      </p:sp>
    </p:spTree>
    <p:extLst>
      <p:ext uri="{BB962C8B-B14F-4D97-AF65-F5344CB8AC3E}">
        <p14:creationId xmlns:p14="http://schemas.microsoft.com/office/powerpoint/2010/main" val="3039578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44</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id="{B9D8E9FE-5489-89B7-7BD5-886EA8A0A6A7}"/>
              </a:ext>
            </a:extLst>
          </p:cNvPr>
          <p:cNvPicPr>
            <a:picLocks noChangeAspect="1"/>
          </p:cNvPicPr>
          <p:nvPr/>
        </p:nvPicPr>
        <p:blipFill>
          <a:blip r:embed="rId2"/>
          <a:stretch>
            <a:fillRect/>
          </a:stretch>
        </p:blipFill>
        <p:spPr>
          <a:xfrm>
            <a:off x="2133598" y="1337081"/>
            <a:ext cx="6668078" cy="4770533"/>
          </a:xfrm>
          <a:prstGeom prst="rect">
            <a:avLst/>
          </a:prstGeom>
        </p:spPr>
      </p:pic>
    </p:spTree>
    <p:extLst>
      <p:ext uri="{BB962C8B-B14F-4D97-AF65-F5344CB8AC3E}">
        <p14:creationId xmlns:p14="http://schemas.microsoft.com/office/powerpoint/2010/main" val="2397956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45</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ACE</a:t>
            </a:r>
            <a:r>
              <a:rPr kumimoji="1" lang="zh-CN" altLang="en-US" sz="3200" b="1" dirty="0">
                <a:solidFill>
                  <a:schemeClr val="accent1">
                    <a:lumMod val="75000"/>
                  </a:schemeClr>
                </a:solidFill>
                <a:latin typeface="Microsoft YaHei" charset="-122"/>
                <a:ea typeface="Microsoft YaHei" charset="-122"/>
                <a:cs typeface="Microsoft YaHei" charset="-122"/>
              </a:rPr>
              <a:t>协议中的</a:t>
            </a:r>
            <a:r>
              <a:rPr kumimoji="1" lang="en-US" altLang="zh-CN" sz="3200" b="1" dirty="0">
                <a:solidFill>
                  <a:schemeClr val="accent1">
                    <a:lumMod val="75000"/>
                  </a:schemeClr>
                </a:solidFill>
                <a:latin typeface="Microsoft YaHei" charset="-122"/>
                <a:ea typeface="Microsoft YaHei" charset="-122"/>
                <a:cs typeface="Microsoft YaHei" charset="-122"/>
              </a:rPr>
              <a:t>memory</a:t>
            </a:r>
            <a:r>
              <a:rPr kumimoji="1" lang="zh-CN" altLang="en-US" sz="3200" b="1" dirty="0">
                <a:solidFill>
                  <a:schemeClr val="accent1">
                    <a:lumMod val="75000"/>
                  </a:schemeClr>
                </a:solidFill>
                <a:latin typeface="Microsoft YaHei" charset="-122"/>
                <a:ea typeface="Microsoft YaHei" charset="-122"/>
                <a:cs typeface="Microsoft YaHei" charset="-122"/>
              </a:rPr>
              <a:t>属性</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FF067BE3-D13F-B25F-87F5-E1296A4FBB88}"/>
              </a:ext>
            </a:extLst>
          </p:cNvPr>
          <p:cNvPicPr>
            <a:picLocks noChangeAspect="1"/>
          </p:cNvPicPr>
          <p:nvPr/>
        </p:nvPicPr>
        <p:blipFill>
          <a:blip r:embed="rId2"/>
          <a:stretch>
            <a:fillRect/>
          </a:stretch>
        </p:blipFill>
        <p:spPr>
          <a:xfrm>
            <a:off x="761998" y="1405667"/>
            <a:ext cx="4747671" cy="4633362"/>
          </a:xfrm>
          <a:prstGeom prst="rect">
            <a:avLst/>
          </a:prstGeom>
        </p:spPr>
      </p:pic>
      <p:pic>
        <p:nvPicPr>
          <p:cNvPr id="7" name="图片 6">
            <a:extLst>
              <a:ext uri="{FF2B5EF4-FFF2-40B4-BE49-F238E27FC236}">
                <a16:creationId xmlns:a16="http://schemas.microsoft.com/office/drawing/2014/main" id="{6A3FAED8-52DE-960D-D047-9B97A5797DA8}"/>
              </a:ext>
            </a:extLst>
          </p:cNvPr>
          <p:cNvPicPr>
            <a:picLocks noChangeAspect="1"/>
          </p:cNvPicPr>
          <p:nvPr/>
        </p:nvPicPr>
        <p:blipFill>
          <a:blip r:embed="rId3"/>
          <a:stretch>
            <a:fillRect/>
          </a:stretch>
        </p:blipFill>
        <p:spPr>
          <a:xfrm>
            <a:off x="6096000" y="1784770"/>
            <a:ext cx="4938188" cy="3947502"/>
          </a:xfrm>
          <a:prstGeom prst="rect">
            <a:avLst/>
          </a:prstGeom>
        </p:spPr>
      </p:pic>
    </p:spTree>
    <p:extLst>
      <p:ext uri="{BB962C8B-B14F-4D97-AF65-F5344CB8AC3E}">
        <p14:creationId xmlns:p14="http://schemas.microsoft.com/office/powerpoint/2010/main" val="3307886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46</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PCIe Integration-IO Coherency</a:t>
            </a:r>
            <a:endParaRPr kumimoji="1" lang="zh-CN" altLang="en-US" sz="3200" b="1" dirty="0">
              <a:solidFill>
                <a:schemeClr val="tx2"/>
              </a:solidFill>
              <a:latin typeface="Microsoft YaHei" charset="-122"/>
              <a:ea typeface="Microsoft YaHei" charset="-122"/>
              <a:cs typeface="Microsoft YaHei" charset="-122"/>
            </a:endParaRPr>
          </a:p>
        </p:txBody>
      </p:sp>
      <p:sp>
        <p:nvSpPr>
          <p:cNvPr id="6" name="文本框 5">
            <a:extLst>
              <a:ext uri="{FF2B5EF4-FFF2-40B4-BE49-F238E27FC236}">
                <a16:creationId xmlns:a16="http://schemas.microsoft.com/office/drawing/2014/main" id="{48DAF699-E706-B964-AC51-48546253DB91}"/>
              </a:ext>
            </a:extLst>
          </p:cNvPr>
          <p:cNvSpPr txBox="1"/>
          <p:nvPr/>
        </p:nvSpPr>
        <p:spPr>
          <a:xfrm>
            <a:off x="627088" y="1288164"/>
            <a:ext cx="6745262" cy="3277116"/>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zh-CN" altLang="en-US" sz="2000" dirty="0"/>
              <a:t>如果</a:t>
            </a:r>
            <a:r>
              <a:rPr lang="en-US" altLang="zh-CN" sz="2000" dirty="0"/>
              <a:t>I/O</a:t>
            </a:r>
            <a:r>
              <a:rPr lang="zh-CN" altLang="en-US" sz="2000" dirty="0"/>
              <a:t>子系统支持</a:t>
            </a:r>
            <a:r>
              <a:rPr lang="en-US" altLang="zh-CN" sz="2000" dirty="0"/>
              <a:t>I/O coherency</a:t>
            </a:r>
            <a:r>
              <a:rPr lang="zh-CN" altLang="en-US" sz="2000" dirty="0"/>
              <a:t>， 它必须和</a:t>
            </a:r>
            <a:r>
              <a:rPr lang="en-US" altLang="zh-CN" sz="2000" dirty="0"/>
              <a:t>PE</a:t>
            </a:r>
            <a:r>
              <a:rPr lang="zh-CN" altLang="en-US" sz="2000" dirty="0"/>
              <a:t>处于同一</a:t>
            </a:r>
            <a:r>
              <a:rPr lang="en-US" altLang="zh-CN" sz="2000" dirty="0"/>
              <a:t>Inner Shareability </a:t>
            </a:r>
            <a:r>
              <a:rPr lang="zh-CN" altLang="en-US" sz="2000" dirty="0"/>
              <a:t>域</a:t>
            </a:r>
            <a:endParaRPr lang="en-US" altLang="zh-CN" sz="2000" dirty="0"/>
          </a:p>
          <a:p>
            <a:pPr marL="285750" marR="0" indent="-285750">
              <a:lnSpc>
                <a:spcPct val="150000"/>
              </a:lnSpc>
              <a:spcBef>
                <a:spcPts val="0"/>
              </a:spcBef>
              <a:spcAft>
                <a:spcPts val="0"/>
              </a:spcAft>
              <a:buFont typeface="Arial" panose="020B0604020202020204" pitchFamily="34" charset="0"/>
              <a:buChar char="•"/>
            </a:pPr>
            <a:r>
              <a:rPr lang="zh-CN" altLang="en-US" sz="2000" dirty="0"/>
              <a:t>之前版本的</a:t>
            </a:r>
            <a:r>
              <a:rPr lang="en-US" altLang="zh-CN" sz="2000" dirty="0"/>
              <a:t>BSA</a:t>
            </a:r>
            <a:r>
              <a:rPr lang="zh-CN" altLang="en-US" sz="2000" dirty="0"/>
              <a:t>要求支持</a:t>
            </a:r>
            <a:r>
              <a:rPr lang="en-US" altLang="zh-CN" sz="2000" dirty="0"/>
              <a:t>PCIe </a:t>
            </a:r>
            <a:r>
              <a:rPr lang="zh-CN" altLang="en-US" sz="2000" dirty="0"/>
              <a:t>组件的</a:t>
            </a:r>
            <a:r>
              <a:rPr lang="en-US" altLang="zh-CN" sz="2000" dirty="0"/>
              <a:t>I/O</a:t>
            </a:r>
            <a:r>
              <a:rPr lang="zh-CN" altLang="en-US" sz="2000" dirty="0"/>
              <a:t>子系统支持</a:t>
            </a:r>
            <a:r>
              <a:rPr lang="en-US" altLang="zh-CN" sz="2000" dirty="0"/>
              <a:t>I/O Coherency</a:t>
            </a:r>
            <a:r>
              <a:rPr lang="zh-CN" altLang="en-US" sz="2000" dirty="0"/>
              <a:t>，这个要求在这个版本中得到放松，但是在</a:t>
            </a:r>
            <a:r>
              <a:rPr lang="en-US" altLang="zh-CN" sz="2000" dirty="0"/>
              <a:t>Server BSA</a:t>
            </a:r>
            <a:r>
              <a:rPr lang="zh-CN" altLang="en-US" sz="2000" dirty="0"/>
              <a:t>中可能得到加强</a:t>
            </a:r>
            <a:endParaRPr lang="en-US" altLang="zh-CN" sz="2000" dirty="0"/>
          </a:p>
          <a:p>
            <a:pPr marL="285750" marR="0" indent="-285750">
              <a:lnSpc>
                <a:spcPct val="150000"/>
              </a:lnSpc>
              <a:spcBef>
                <a:spcPts val="0"/>
              </a:spcBef>
              <a:spcAft>
                <a:spcPts val="0"/>
              </a:spcAft>
              <a:buFont typeface="Arial" panose="020B0604020202020204" pitchFamily="34" charset="0"/>
              <a:buChar char="•"/>
            </a:pPr>
            <a:r>
              <a:rPr lang="en-US" altLang="zh-CN" sz="2000" dirty="0"/>
              <a:t>PCIe DMA transaction </a:t>
            </a:r>
            <a:r>
              <a:rPr lang="zh-CN" altLang="en-US" sz="2000" dirty="0"/>
              <a:t>的存储类型和属性按照如右图方式产生：</a:t>
            </a:r>
            <a:endParaRPr lang="en-US" altLang="zh-CN" sz="2000" dirty="0"/>
          </a:p>
        </p:txBody>
      </p:sp>
      <p:pic>
        <p:nvPicPr>
          <p:cNvPr id="8" name="图片 7">
            <a:extLst>
              <a:ext uri="{FF2B5EF4-FFF2-40B4-BE49-F238E27FC236}">
                <a16:creationId xmlns:a16="http://schemas.microsoft.com/office/drawing/2014/main" id="{139D7F9F-1F89-4DB2-4542-02328B90DAF3}"/>
              </a:ext>
            </a:extLst>
          </p:cNvPr>
          <p:cNvPicPr>
            <a:picLocks noChangeAspect="1"/>
          </p:cNvPicPr>
          <p:nvPr/>
        </p:nvPicPr>
        <p:blipFill>
          <a:blip r:embed="rId2"/>
          <a:stretch>
            <a:fillRect/>
          </a:stretch>
        </p:blipFill>
        <p:spPr>
          <a:xfrm>
            <a:off x="7659711" y="319733"/>
            <a:ext cx="3398815" cy="5448772"/>
          </a:xfrm>
          <a:prstGeom prst="rect">
            <a:avLst/>
          </a:prstGeom>
        </p:spPr>
      </p:pic>
    </p:spTree>
    <p:extLst>
      <p:ext uri="{BB962C8B-B14F-4D97-AF65-F5344CB8AC3E}">
        <p14:creationId xmlns:p14="http://schemas.microsoft.com/office/powerpoint/2010/main" val="52091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47</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PCIe Integration-IO Coherency</a:t>
            </a:r>
            <a:endParaRPr kumimoji="1" lang="zh-CN" altLang="en-US" sz="3200" b="1" dirty="0">
              <a:solidFill>
                <a:schemeClr val="tx2"/>
              </a:solidFill>
              <a:latin typeface="Microsoft YaHei" charset="-122"/>
              <a:ea typeface="Microsoft YaHei" charset="-122"/>
              <a:cs typeface="Microsoft YaHei" charset="-122"/>
            </a:endParaRPr>
          </a:p>
        </p:txBody>
      </p:sp>
      <p:pic>
        <p:nvPicPr>
          <p:cNvPr id="8" name="图片 7">
            <a:extLst>
              <a:ext uri="{FF2B5EF4-FFF2-40B4-BE49-F238E27FC236}">
                <a16:creationId xmlns:a16="http://schemas.microsoft.com/office/drawing/2014/main" id="{139D7F9F-1F89-4DB2-4542-02328B90DAF3}"/>
              </a:ext>
            </a:extLst>
          </p:cNvPr>
          <p:cNvPicPr>
            <a:picLocks noChangeAspect="1"/>
          </p:cNvPicPr>
          <p:nvPr/>
        </p:nvPicPr>
        <p:blipFill>
          <a:blip r:embed="rId2"/>
          <a:stretch>
            <a:fillRect/>
          </a:stretch>
        </p:blipFill>
        <p:spPr>
          <a:xfrm>
            <a:off x="7547351" y="405458"/>
            <a:ext cx="3398815" cy="5448772"/>
          </a:xfrm>
          <a:prstGeom prst="rect">
            <a:avLst/>
          </a:prstGeom>
        </p:spPr>
      </p:pic>
      <p:sp>
        <p:nvSpPr>
          <p:cNvPr id="7" name="文本框 6">
            <a:extLst>
              <a:ext uri="{FF2B5EF4-FFF2-40B4-BE49-F238E27FC236}">
                <a16:creationId xmlns:a16="http://schemas.microsoft.com/office/drawing/2014/main" id="{4C696065-AA77-FFFB-BA15-E3A9AD39AA7C}"/>
              </a:ext>
            </a:extLst>
          </p:cNvPr>
          <p:cNvSpPr txBox="1"/>
          <p:nvPr/>
        </p:nvSpPr>
        <p:spPr>
          <a:xfrm>
            <a:off x="627088" y="1288164"/>
            <a:ext cx="6745262" cy="4662110"/>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zh-CN" altLang="en-US" sz="2000" dirty="0"/>
              <a:t>在“</a:t>
            </a:r>
            <a:r>
              <a:rPr lang="en-US" altLang="zh-CN" sz="2000" dirty="0"/>
              <a:t>Final memory type and attribute</a:t>
            </a:r>
            <a:r>
              <a:rPr lang="zh-CN" altLang="en-US" sz="2000" dirty="0"/>
              <a:t>”产生之前一直按照</a:t>
            </a:r>
            <a:r>
              <a:rPr lang="en-US" altLang="zh-CN" sz="2000" dirty="0"/>
              <a:t>PCIe </a:t>
            </a:r>
            <a:r>
              <a:rPr lang="zh-CN" altLang="en-US" sz="2000" dirty="0"/>
              <a:t>规则执行，不允许按照中间的</a:t>
            </a:r>
            <a:r>
              <a:rPr lang="en-US" altLang="zh-CN" sz="2000" dirty="0"/>
              <a:t>memory </a:t>
            </a:r>
            <a:r>
              <a:rPr lang="zh-CN" altLang="en-US" sz="2000" dirty="0"/>
              <a:t>类型和属性作任何修改。</a:t>
            </a:r>
            <a:endParaRPr lang="en-US" altLang="zh-CN" sz="2000" dirty="0"/>
          </a:p>
          <a:p>
            <a:pPr marL="285750" marR="0" indent="-285750">
              <a:lnSpc>
                <a:spcPct val="150000"/>
              </a:lnSpc>
              <a:spcBef>
                <a:spcPts val="0"/>
              </a:spcBef>
              <a:spcAft>
                <a:spcPts val="0"/>
              </a:spcAft>
              <a:buFont typeface="Arial" panose="020B0604020202020204" pitchFamily="34" charset="0"/>
              <a:buChar char="•"/>
            </a:pPr>
            <a:r>
              <a:rPr lang="en-US" altLang="zh-CN" sz="2000" dirty="0"/>
              <a:t>PCIe</a:t>
            </a:r>
            <a:r>
              <a:rPr lang="zh-CN" altLang="en-US" sz="2000" dirty="0"/>
              <a:t>翻译事务可能包含</a:t>
            </a:r>
            <a:r>
              <a:rPr lang="en-US" altLang="zh-CN" sz="2000" dirty="0"/>
              <a:t>ATS Memory Attributes(ama)</a:t>
            </a:r>
            <a:r>
              <a:rPr lang="zh-CN" altLang="en-US" sz="2000" dirty="0"/>
              <a:t>。在实现中，如果</a:t>
            </a:r>
            <a:r>
              <a:rPr lang="en-US" altLang="zh-CN" sz="2000" dirty="0"/>
              <a:t>PCIe </a:t>
            </a:r>
            <a:r>
              <a:rPr lang="zh-CN" altLang="en-US" sz="2000" dirty="0"/>
              <a:t>事务中包含</a:t>
            </a:r>
            <a:r>
              <a:rPr lang="en-US" altLang="zh-CN" sz="2000" dirty="0"/>
              <a:t>ATS</a:t>
            </a:r>
            <a:r>
              <a:rPr lang="zh-CN" altLang="en-US" sz="2000" dirty="0"/>
              <a:t>，应将其忽略，并且不能更改事务的</a:t>
            </a:r>
            <a:r>
              <a:rPr lang="en-US" altLang="zh-CN" sz="2000" dirty="0"/>
              <a:t>memory type</a:t>
            </a:r>
            <a:r>
              <a:rPr lang="zh-CN" altLang="en-US" sz="2000" dirty="0"/>
              <a:t>、</a:t>
            </a:r>
            <a:r>
              <a:rPr lang="en-US" altLang="zh-CN" sz="2000" dirty="0"/>
              <a:t>memory attribute </a:t>
            </a:r>
            <a:r>
              <a:rPr lang="zh-CN" altLang="en-US" sz="2000" dirty="0"/>
              <a:t>或</a:t>
            </a:r>
            <a:r>
              <a:rPr lang="en-US" altLang="zh-CN" sz="2000" dirty="0"/>
              <a:t>cache allocation hints </a:t>
            </a:r>
            <a:r>
              <a:rPr lang="zh-CN" altLang="en-US" sz="2000" b="1" dirty="0"/>
              <a:t>。</a:t>
            </a:r>
            <a:r>
              <a:rPr lang="en-US" altLang="zh-CN" sz="2000" b="1" dirty="0"/>
              <a:t> Arm may provide guidance in the future with respect to AMA. </a:t>
            </a:r>
            <a:br>
              <a:rPr lang="en-US" altLang="zh-CN" sz="2000" dirty="0"/>
            </a:br>
            <a:br>
              <a:rPr lang="en-US" altLang="zh-CN" sz="2000" dirty="0"/>
            </a:br>
            <a:endParaRPr lang="en-US" altLang="zh-CN" sz="2000" dirty="0"/>
          </a:p>
        </p:txBody>
      </p:sp>
    </p:spTree>
    <p:extLst>
      <p:ext uri="{BB962C8B-B14F-4D97-AF65-F5344CB8AC3E}">
        <p14:creationId xmlns:p14="http://schemas.microsoft.com/office/powerpoint/2010/main" val="1775234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48</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PCIe Integration-IO Coherency</a:t>
            </a:r>
            <a:endParaRPr kumimoji="1" lang="zh-CN" altLang="en-US" sz="3200" b="1" dirty="0">
              <a:solidFill>
                <a:schemeClr val="tx2"/>
              </a:solidFill>
              <a:latin typeface="Microsoft YaHei" charset="-122"/>
              <a:ea typeface="Microsoft YaHei" charset="-122"/>
              <a:cs typeface="Microsoft YaHei" charset="-122"/>
            </a:endParaRPr>
          </a:p>
        </p:txBody>
      </p:sp>
      <p:sp>
        <p:nvSpPr>
          <p:cNvPr id="6" name="文本框 5">
            <a:extLst>
              <a:ext uri="{FF2B5EF4-FFF2-40B4-BE49-F238E27FC236}">
                <a16:creationId xmlns:a16="http://schemas.microsoft.com/office/drawing/2014/main" id="{0DF7B32E-CBE2-3F7A-A7F9-1242B8303518}"/>
              </a:ext>
            </a:extLst>
          </p:cNvPr>
          <p:cNvSpPr txBox="1"/>
          <p:nvPr/>
        </p:nvSpPr>
        <p:spPr>
          <a:xfrm>
            <a:off x="627087" y="1288164"/>
            <a:ext cx="10148491" cy="4200445"/>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altLang="zh-CN" sz="2000" dirty="0"/>
              <a:t>Initial memory type and attributes</a:t>
            </a:r>
            <a:r>
              <a:rPr lang="zh-CN" altLang="en-US" sz="2000" dirty="0"/>
              <a:t>：</a:t>
            </a:r>
            <a:endParaRPr lang="en-US" altLang="zh-CN" sz="2000" dirty="0"/>
          </a:p>
          <a:p>
            <a:pPr marR="0">
              <a:lnSpc>
                <a:spcPct val="150000"/>
              </a:lnSpc>
              <a:spcBef>
                <a:spcPts val="0"/>
              </a:spcBef>
              <a:spcAft>
                <a:spcPts val="0"/>
              </a:spcAft>
            </a:pPr>
            <a:r>
              <a:rPr lang="en-US" altLang="zh-CN" sz="2000" dirty="0"/>
              <a:t>     PCIe </a:t>
            </a:r>
            <a:r>
              <a:rPr lang="zh-CN" altLang="en-US" sz="2000" dirty="0"/>
              <a:t>事务初始属性只能是</a:t>
            </a:r>
            <a:r>
              <a:rPr lang="en-US" altLang="zh-CN" sz="2000" dirty="0"/>
              <a:t>Normal Inner  and Outer Write-back Cacheable Outer </a:t>
            </a:r>
          </a:p>
          <a:p>
            <a:pPr marR="0">
              <a:lnSpc>
                <a:spcPct val="150000"/>
              </a:lnSpc>
              <a:spcBef>
                <a:spcPts val="0"/>
              </a:spcBef>
              <a:spcAft>
                <a:spcPts val="0"/>
              </a:spcAft>
            </a:pPr>
            <a:r>
              <a:rPr lang="en-US" altLang="zh-CN" sz="2000" dirty="0"/>
              <a:t>     Shareable</a:t>
            </a:r>
          </a:p>
          <a:p>
            <a:pPr marL="285750" marR="0" indent="-285750">
              <a:lnSpc>
                <a:spcPct val="150000"/>
              </a:lnSpc>
              <a:spcBef>
                <a:spcPts val="0"/>
              </a:spcBef>
              <a:spcAft>
                <a:spcPts val="0"/>
              </a:spcAft>
              <a:buFont typeface="Arial" panose="020B0604020202020204" pitchFamily="34" charset="0"/>
              <a:buChar char="•"/>
            </a:pPr>
            <a:r>
              <a:rPr lang="en-US" altLang="zh-CN" sz="2000" dirty="0" err="1"/>
              <a:t>No_snoop</a:t>
            </a:r>
            <a:r>
              <a:rPr lang="en-US" altLang="zh-CN" sz="2000" dirty="0"/>
              <a:t> transformation</a:t>
            </a:r>
            <a:r>
              <a:rPr lang="zh-CN" altLang="en-US" sz="2000" dirty="0"/>
              <a:t>：</a:t>
            </a:r>
            <a:endParaRPr lang="en-US" altLang="zh-CN" sz="2000" dirty="0"/>
          </a:p>
          <a:p>
            <a:pPr marR="0">
              <a:lnSpc>
                <a:spcPct val="150000"/>
              </a:lnSpc>
              <a:spcBef>
                <a:spcPts val="0"/>
              </a:spcBef>
              <a:spcAft>
                <a:spcPts val="0"/>
              </a:spcAft>
            </a:pPr>
            <a:r>
              <a:rPr lang="en-US" altLang="zh-CN" sz="2000" dirty="0"/>
              <a:t>     </a:t>
            </a:r>
            <a:r>
              <a:rPr lang="zh-CN" altLang="en-US" sz="2000" dirty="0"/>
              <a:t>如果</a:t>
            </a:r>
            <a:r>
              <a:rPr lang="en-US" altLang="zh-CN" sz="2000" dirty="0"/>
              <a:t>PCIe</a:t>
            </a:r>
            <a:r>
              <a:rPr lang="zh-CN" altLang="en-US" sz="2000" dirty="0"/>
              <a:t>事务包含</a:t>
            </a:r>
            <a:r>
              <a:rPr lang="en-US" altLang="zh-CN" sz="2000" dirty="0" err="1"/>
              <a:t>No_snoop</a:t>
            </a:r>
            <a:r>
              <a:rPr lang="zh-CN" altLang="en-US" sz="2000" dirty="0"/>
              <a:t>属性，那么</a:t>
            </a:r>
            <a:r>
              <a:rPr lang="en-US" altLang="zh-CN" sz="2000" dirty="0"/>
              <a:t>memory</a:t>
            </a:r>
            <a:r>
              <a:rPr lang="zh-CN" altLang="en-US" sz="2000" dirty="0"/>
              <a:t>属性将变成</a:t>
            </a:r>
            <a:r>
              <a:rPr lang="en-US" altLang="zh-CN" sz="2000" dirty="0"/>
              <a:t>Normal Inner and Outer </a:t>
            </a:r>
          </a:p>
          <a:p>
            <a:pPr marR="0">
              <a:lnSpc>
                <a:spcPct val="150000"/>
              </a:lnSpc>
              <a:spcBef>
                <a:spcPts val="0"/>
              </a:spcBef>
              <a:spcAft>
                <a:spcPts val="0"/>
              </a:spcAft>
            </a:pPr>
            <a:r>
              <a:rPr lang="en-US" altLang="zh-CN" sz="2000" dirty="0"/>
              <a:t>      Non-cacheable</a:t>
            </a:r>
            <a:r>
              <a:rPr lang="zh-CN" altLang="en-US" sz="2000" dirty="0"/>
              <a:t>。在现行的</a:t>
            </a:r>
            <a:r>
              <a:rPr lang="en-US" altLang="zh-CN" sz="2000" dirty="0"/>
              <a:t>SMMUv3</a:t>
            </a:r>
            <a:r>
              <a:rPr lang="zh-CN" altLang="en-US" sz="2000" dirty="0"/>
              <a:t>版本，已经指定了基于</a:t>
            </a:r>
            <a:r>
              <a:rPr lang="en-US" altLang="zh-CN" sz="2000" dirty="0" err="1"/>
              <a:t>No_snoop</a:t>
            </a:r>
            <a:r>
              <a:rPr lang="zh-CN" altLang="en-US" sz="2000" dirty="0"/>
              <a:t>属性的转换。</a:t>
            </a:r>
            <a:endParaRPr lang="en-US" altLang="zh-CN" sz="2000" dirty="0"/>
          </a:p>
          <a:p>
            <a:pPr marL="285750" marR="0" indent="-285750">
              <a:lnSpc>
                <a:spcPct val="150000"/>
              </a:lnSpc>
              <a:spcBef>
                <a:spcPts val="0"/>
              </a:spcBef>
              <a:spcAft>
                <a:spcPts val="0"/>
              </a:spcAft>
              <a:buFont typeface="Arial" panose="020B0604020202020204" pitchFamily="34" charset="0"/>
              <a:buChar char="•"/>
            </a:pPr>
            <a:r>
              <a:rPr lang="en-US" altLang="zh-CN" sz="2000" dirty="0"/>
              <a:t>System MMU transformation</a:t>
            </a:r>
          </a:p>
          <a:p>
            <a:pPr marR="0">
              <a:lnSpc>
                <a:spcPct val="150000"/>
              </a:lnSpc>
              <a:spcBef>
                <a:spcPts val="0"/>
              </a:spcBef>
              <a:spcAft>
                <a:spcPts val="0"/>
              </a:spcAft>
            </a:pPr>
            <a:r>
              <a:rPr lang="en-US" altLang="zh-CN" sz="2000" dirty="0"/>
              <a:t>     </a:t>
            </a:r>
            <a:r>
              <a:rPr lang="zh-CN" altLang="en-US" sz="2000" dirty="0"/>
              <a:t>如果事务经过</a:t>
            </a:r>
            <a:r>
              <a:rPr lang="en-US" altLang="zh-CN" sz="2000" dirty="0"/>
              <a:t>SMMU</a:t>
            </a:r>
            <a:r>
              <a:rPr lang="zh-CN" altLang="en-US" sz="2000" dirty="0"/>
              <a:t>，则事务的</a:t>
            </a:r>
            <a:r>
              <a:rPr lang="en-US" altLang="zh-CN" sz="2000" dirty="0"/>
              <a:t>memory attribute </a:t>
            </a:r>
            <a:r>
              <a:rPr lang="zh-CN" altLang="en-US" sz="2000" dirty="0"/>
              <a:t>将作为输入送给</a:t>
            </a:r>
            <a:r>
              <a:rPr lang="en-US" altLang="zh-CN" sz="2000" dirty="0"/>
              <a:t>SMMU</a:t>
            </a:r>
            <a:r>
              <a:rPr lang="zh-CN" altLang="en-US" sz="2000" dirty="0"/>
              <a:t>，事务的存储</a:t>
            </a:r>
            <a:endParaRPr lang="en-US" altLang="zh-CN" sz="2000" dirty="0"/>
          </a:p>
          <a:p>
            <a:pPr marR="0">
              <a:lnSpc>
                <a:spcPct val="150000"/>
              </a:lnSpc>
              <a:spcBef>
                <a:spcPts val="0"/>
              </a:spcBef>
              <a:spcAft>
                <a:spcPts val="0"/>
              </a:spcAft>
            </a:pPr>
            <a:r>
              <a:rPr lang="en-US" altLang="zh-CN" sz="2000" dirty="0"/>
              <a:t>     </a:t>
            </a:r>
            <a:r>
              <a:rPr lang="zh-CN" altLang="en-US" sz="2000" dirty="0"/>
              <a:t>属性将根据</a:t>
            </a:r>
            <a:r>
              <a:rPr lang="en-US" altLang="zh-CN" sz="2000" dirty="0"/>
              <a:t>SMMU</a:t>
            </a:r>
            <a:r>
              <a:rPr lang="zh-CN" altLang="en-US" sz="2000" dirty="0"/>
              <a:t>的输出来定</a:t>
            </a:r>
            <a:endParaRPr lang="en-US" altLang="zh-CN" sz="2000" dirty="0"/>
          </a:p>
        </p:txBody>
      </p:sp>
    </p:spTree>
    <p:extLst>
      <p:ext uri="{BB962C8B-B14F-4D97-AF65-F5344CB8AC3E}">
        <p14:creationId xmlns:p14="http://schemas.microsoft.com/office/powerpoint/2010/main" val="2431427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49</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PCIe Integration-IO Coherency</a:t>
            </a:r>
            <a:endParaRPr kumimoji="1" lang="zh-CN" altLang="en-US" sz="3200" b="1" dirty="0">
              <a:solidFill>
                <a:schemeClr val="tx2"/>
              </a:solidFill>
              <a:latin typeface="Microsoft YaHei" charset="-122"/>
              <a:ea typeface="Microsoft YaHei" charset="-122"/>
              <a:cs typeface="Microsoft YaHei" charset="-122"/>
            </a:endParaRPr>
          </a:p>
        </p:txBody>
      </p:sp>
      <p:sp>
        <p:nvSpPr>
          <p:cNvPr id="7" name="文本框 6">
            <a:extLst>
              <a:ext uri="{FF2B5EF4-FFF2-40B4-BE49-F238E27FC236}">
                <a16:creationId xmlns:a16="http://schemas.microsoft.com/office/drawing/2014/main" id="{E8F198AD-4B01-745C-706B-86664EBAB0E9}"/>
              </a:ext>
            </a:extLst>
          </p:cNvPr>
          <p:cNvSpPr txBox="1"/>
          <p:nvPr/>
        </p:nvSpPr>
        <p:spPr>
          <a:xfrm>
            <a:off x="627087" y="1338078"/>
            <a:ext cx="10148491" cy="2815451"/>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altLang="zh-CN" sz="2000" dirty="0"/>
              <a:t>Target-specific transformation</a:t>
            </a:r>
            <a:r>
              <a:rPr lang="zh-CN" altLang="en-US" sz="2000" dirty="0"/>
              <a:t>：</a:t>
            </a:r>
            <a:endParaRPr lang="en-US" altLang="zh-CN" sz="2000" dirty="0"/>
          </a:p>
          <a:p>
            <a:pPr marR="0">
              <a:lnSpc>
                <a:spcPct val="150000"/>
              </a:lnSpc>
              <a:spcBef>
                <a:spcPts val="0"/>
              </a:spcBef>
              <a:spcAft>
                <a:spcPts val="0"/>
              </a:spcAft>
            </a:pPr>
            <a:r>
              <a:rPr lang="zh-CN" altLang="en-US" sz="2000" dirty="0">
                <a:effectLst/>
              </a:rPr>
              <a:t>     有些地址目标和平台需要自定义的方式来覆盖或忽略与事务相关联的内存类型和属性：</a:t>
            </a:r>
            <a:r>
              <a:rPr lang="en-US" altLang="zh-CN" sz="2000" dirty="0"/>
              <a:t> </a:t>
            </a:r>
          </a:p>
          <a:p>
            <a:pPr marR="0">
              <a:lnSpc>
                <a:spcPct val="150000"/>
              </a:lnSpc>
              <a:spcBef>
                <a:spcPts val="0"/>
              </a:spcBef>
              <a:spcAft>
                <a:spcPts val="0"/>
              </a:spcAft>
            </a:pPr>
            <a:r>
              <a:rPr lang="en-US" altLang="zh-CN" sz="2000" dirty="0"/>
              <a:t>      1</a:t>
            </a:r>
            <a:r>
              <a:rPr lang="zh-CN" altLang="en-US" sz="2000" dirty="0"/>
              <a:t>、</a:t>
            </a:r>
            <a:r>
              <a:rPr lang="en-US" altLang="zh-CN" sz="2000" dirty="0"/>
              <a:t>MSI</a:t>
            </a:r>
            <a:r>
              <a:rPr lang="zh-CN" altLang="en-US" sz="2000" dirty="0"/>
              <a:t>必须按照</a:t>
            </a:r>
            <a:r>
              <a:rPr lang="en-US" altLang="zh-CN" sz="2000" dirty="0"/>
              <a:t>PCIe</a:t>
            </a:r>
            <a:r>
              <a:rPr lang="zh-CN" altLang="en-US" sz="2000" dirty="0"/>
              <a:t>协议规定的方式记录，必须保持强序，不能合并，不能</a:t>
            </a:r>
            <a:r>
              <a:rPr lang="en-US" altLang="zh-CN" sz="2000" dirty="0"/>
              <a:t>cache</a:t>
            </a:r>
          </a:p>
          <a:p>
            <a:pPr marR="0">
              <a:lnSpc>
                <a:spcPct val="150000"/>
              </a:lnSpc>
              <a:spcBef>
                <a:spcPts val="0"/>
              </a:spcBef>
              <a:spcAft>
                <a:spcPts val="0"/>
              </a:spcAft>
            </a:pPr>
            <a:r>
              <a:rPr lang="en-US" altLang="zh-CN" sz="2000" dirty="0"/>
              <a:t>      2</a:t>
            </a:r>
            <a:r>
              <a:rPr lang="zh-CN" altLang="en-US" sz="2000" dirty="0"/>
              <a:t>、如果支持</a:t>
            </a:r>
            <a:r>
              <a:rPr lang="en-US" altLang="zh-CN" sz="2000" dirty="0"/>
              <a:t>PCIe Peer-to-Peer</a:t>
            </a:r>
            <a:r>
              <a:rPr lang="zh-CN" altLang="en-US" sz="2000" dirty="0"/>
              <a:t>功能，如果访问</a:t>
            </a:r>
            <a:r>
              <a:rPr lang="en-US" altLang="zh-CN" sz="2000" dirty="0"/>
              <a:t>PCIe MMIO</a:t>
            </a:r>
            <a:r>
              <a:rPr lang="zh-CN" altLang="en-US" sz="2000" dirty="0"/>
              <a:t>空间，不能违反</a:t>
            </a:r>
            <a:r>
              <a:rPr lang="en-US" altLang="zh-CN" sz="2000" dirty="0"/>
              <a:t>PCIe</a:t>
            </a:r>
            <a:r>
              <a:rPr lang="zh-CN" altLang="en-US" sz="2000" dirty="0"/>
              <a:t>协议，</a:t>
            </a:r>
            <a:endParaRPr lang="en-US" altLang="zh-CN" sz="2000" dirty="0"/>
          </a:p>
          <a:p>
            <a:pPr marR="0">
              <a:lnSpc>
                <a:spcPct val="150000"/>
              </a:lnSpc>
              <a:spcBef>
                <a:spcPts val="0"/>
              </a:spcBef>
              <a:spcAft>
                <a:spcPts val="0"/>
              </a:spcAft>
            </a:pPr>
            <a:r>
              <a:rPr lang="en-US" altLang="zh-CN" sz="2000" dirty="0"/>
              <a:t>            </a:t>
            </a:r>
            <a:r>
              <a:rPr lang="zh-CN" altLang="en-US" sz="2000" dirty="0"/>
              <a:t>也不能违法</a:t>
            </a:r>
            <a:r>
              <a:rPr lang="en-US" altLang="zh-CN" sz="2000" dirty="0"/>
              <a:t>PCIe BAR</a:t>
            </a:r>
            <a:r>
              <a:rPr lang="zh-CN" altLang="en-US" sz="2000" dirty="0"/>
              <a:t>属性</a:t>
            </a:r>
            <a:endParaRPr lang="en-US" altLang="zh-CN" sz="2000" dirty="0"/>
          </a:p>
          <a:p>
            <a:pPr marR="0">
              <a:lnSpc>
                <a:spcPct val="150000"/>
              </a:lnSpc>
              <a:spcBef>
                <a:spcPts val="0"/>
              </a:spcBef>
              <a:spcAft>
                <a:spcPts val="0"/>
              </a:spcAft>
            </a:pPr>
            <a:r>
              <a:rPr lang="en-US" altLang="zh-CN" sz="2000" dirty="0"/>
              <a:t>      3</a:t>
            </a:r>
            <a:r>
              <a:rPr lang="zh-CN" altLang="en-US" sz="2000" dirty="0"/>
              <a:t>、</a:t>
            </a:r>
            <a:r>
              <a:rPr lang="en-US" altLang="zh-CN" sz="2000" dirty="0"/>
              <a:t> Other special address regions may be defined by the platform. </a:t>
            </a:r>
          </a:p>
        </p:txBody>
      </p:sp>
    </p:spTree>
    <p:extLst>
      <p:ext uri="{BB962C8B-B14F-4D97-AF65-F5344CB8AC3E}">
        <p14:creationId xmlns:p14="http://schemas.microsoft.com/office/powerpoint/2010/main" val="12388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5</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sp>
        <p:nvSpPr>
          <p:cNvPr id="10" name="文本框 9">
            <a:extLst>
              <a:ext uri="{FF2B5EF4-FFF2-40B4-BE49-F238E27FC236}">
                <a16:creationId xmlns:a16="http://schemas.microsoft.com/office/drawing/2014/main" id="{BCA07BF7-C67B-A873-1592-5693246A3C87}"/>
              </a:ext>
            </a:extLst>
          </p:cNvPr>
          <p:cNvSpPr txBox="1"/>
          <p:nvPr/>
        </p:nvSpPr>
        <p:spPr>
          <a:xfrm>
            <a:off x="942974" y="1310759"/>
            <a:ext cx="6519862" cy="369332"/>
          </a:xfrm>
          <a:prstGeom prst="rect">
            <a:avLst/>
          </a:prstGeom>
          <a:noFill/>
        </p:spPr>
        <p:txBody>
          <a:bodyPr wrap="square">
            <a:spAutoFit/>
          </a:bodyPr>
          <a:lstStyle/>
          <a:p>
            <a:r>
              <a:rPr lang="zh-CN" altLang="zh-CN" sz="1800" b="1" dirty="0">
                <a:effectLst/>
                <a:ea typeface="Microsoft YaHei" panose="020B0503020204020204" pitchFamily="34" charset="-122"/>
              </a:rPr>
              <a:t>在cache中查找块</a:t>
            </a:r>
            <a:endParaRPr lang="zh-CN" altLang="en-US" dirty="0"/>
          </a:p>
        </p:txBody>
      </p:sp>
      <p:sp>
        <p:nvSpPr>
          <p:cNvPr id="14" name="文本框 13">
            <a:extLst>
              <a:ext uri="{FF2B5EF4-FFF2-40B4-BE49-F238E27FC236}">
                <a16:creationId xmlns:a16="http://schemas.microsoft.com/office/drawing/2014/main" id="{87CD7DBA-23EB-108B-74B3-9282F0E1E52A}"/>
              </a:ext>
            </a:extLst>
          </p:cNvPr>
          <p:cNvSpPr txBox="1"/>
          <p:nvPr/>
        </p:nvSpPr>
        <p:spPr>
          <a:xfrm>
            <a:off x="1142999" y="1964293"/>
            <a:ext cx="6519862" cy="369332"/>
          </a:xfrm>
          <a:prstGeom prst="rect">
            <a:avLst/>
          </a:prstGeom>
          <a:noFill/>
        </p:spPr>
        <p:txBody>
          <a:bodyPr wrap="square">
            <a:spAutoFit/>
          </a:bodyPr>
          <a:lstStyle/>
          <a:p>
            <a:r>
              <a:rPr lang="zh-CN" altLang="zh-CN" sz="1800" dirty="0">
                <a:effectLst/>
                <a:ea typeface="Microsoft YaHei" panose="020B0503020204020204" pitchFamily="34" charset="-122"/>
              </a:rPr>
              <a:t>地址组成如下：</a:t>
            </a:r>
            <a:endParaRPr lang="zh-CN" altLang="en-US" dirty="0"/>
          </a:p>
        </p:txBody>
      </p:sp>
      <p:pic>
        <p:nvPicPr>
          <p:cNvPr id="13" name="图片 12">
            <a:extLst>
              <a:ext uri="{FF2B5EF4-FFF2-40B4-BE49-F238E27FC236}">
                <a16:creationId xmlns:a16="http://schemas.microsoft.com/office/drawing/2014/main" id="{D559F387-64FA-BE1E-2606-7E59FE8D4790}"/>
              </a:ext>
            </a:extLst>
          </p:cNvPr>
          <p:cNvPicPr>
            <a:picLocks noChangeAspect="1"/>
          </p:cNvPicPr>
          <p:nvPr/>
        </p:nvPicPr>
        <p:blipFill>
          <a:blip r:embed="rId2"/>
          <a:stretch>
            <a:fillRect/>
          </a:stretch>
        </p:blipFill>
        <p:spPr>
          <a:xfrm>
            <a:off x="1053303" y="2333624"/>
            <a:ext cx="4918680" cy="581025"/>
          </a:xfrm>
          <a:prstGeom prst="rect">
            <a:avLst/>
          </a:prstGeom>
        </p:spPr>
      </p:pic>
      <p:sp>
        <p:nvSpPr>
          <p:cNvPr id="18" name="文本框 17">
            <a:extLst>
              <a:ext uri="{FF2B5EF4-FFF2-40B4-BE49-F238E27FC236}">
                <a16:creationId xmlns:a16="http://schemas.microsoft.com/office/drawing/2014/main" id="{386687A2-0408-C34D-0F26-17DE447B07B9}"/>
              </a:ext>
            </a:extLst>
          </p:cNvPr>
          <p:cNvSpPr txBox="1"/>
          <p:nvPr/>
        </p:nvSpPr>
        <p:spPr>
          <a:xfrm>
            <a:off x="1142999" y="3020022"/>
            <a:ext cx="9324976" cy="1200329"/>
          </a:xfrm>
          <a:prstGeom prst="rect">
            <a:avLst/>
          </a:prstGeom>
          <a:noFill/>
        </p:spPr>
        <p:txBody>
          <a:bodyPr wrap="square">
            <a:spAutoFit/>
          </a:bodyPr>
          <a:lstStyle/>
          <a:p>
            <a:pPr marL="0" marR="0">
              <a:spcBef>
                <a:spcPts val="0"/>
              </a:spcBef>
              <a:spcAft>
                <a:spcPts val="0"/>
              </a:spcAft>
            </a:pPr>
            <a:r>
              <a:rPr lang="zh-CN" altLang="zh-CN" sz="1800" dirty="0">
                <a:effectLst/>
                <a:ea typeface="Microsoft YaHei" panose="020B0503020204020204" pitchFamily="34" charset="-122"/>
              </a:rPr>
              <a:t>组相联或者直接映射cache中地址由三部分组成：</a:t>
            </a:r>
            <a:endParaRPr lang="en-US" altLang="zh-CN" sz="1800" dirty="0">
              <a:effectLst/>
              <a:ea typeface="Microsoft YaHei" panose="020B0503020204020204" pitchFamily="34" charset="-122"/>
            </a:endParaRPr>
          </a:p>
          <a:p>
            <a:pPr marL="0" marR="0">
              <a:spcBef>
                <a:spcPts val="0"/>
              </a:spcBef>
              <a:spcAft>
                <a:spcPts val="0"/>
              </a:spcAft>
            </a:pPr>
            <a:r>
              <a:rPr lang="en-US" altLang="zh-CN" dirty="0">
                <a:ea typeface="Microsoft YaHei" panose="020B0503020204020204" pitchFamily="34" charset="-122"/>
              </a:rPr>
              <a:t>           1</a:t>
            </a:r>
            <a:r>
              <a:rPr lang="zh-CN" altLang="en-US" dirty="0">
                <a:ea typeface="Microsoft YaHei" panose="020B0503020204020204" pitchFamily="34" charset="-122"/>
              </a:rPr>
              <a:t>、</a:t>
            </a:r>
            <a:r>
              <a:rPr lang="zh-CN" altLang="zh-CN" sz="1800" dirty="0">
                <a:effectLst/>
                <a:ea typeface="Microsoft YaHei" panose="020B0503020204020204" pitchFamily="34" charset="-122"/>
              </a:rPr>
              <a:t>索引（index）用来选择一个组，</a:t>
            </a:r>
            <a:endParaRPr lang="en-US" altLang="zh-CN" sz="1800" dirty="0">
              <a:effectLst/>
              <a:ea typeface="Microsoft YaHei" panose="020B0503020204020204" pitchFamily="34" charset="-122"/>
            </a:endParaRPr>
          </a:p>
          <a:p>
            <a:pPr marL="0" marR="0">
              <a:spcBef>
                <a:spcPts val="0"/>
              </a:spcBef>
              <a:spcAft>
                <a:spcPts val="0"/>
              </a:spcAft>
            </a:pPr>
            <a:r>
              <a:rPr lang="en-US" altLang="zh-CN" dirty="0">
                <a:ea typeface="Microsoft YaHei" panose="020B0503020204020204" pitchFamily="34" charset="-122"/>
              </a:rPr>
              <a:t>           2</a:t>
            </a:r>
            <a:r>
              <a:rPr lang="zh-CN" altLang="en-US" dirty="0">
                <a:ea typeface="Microsoft YaHei" panose="020B0503020204020204" pitchFamily="34" charset="-122"/>
              </a:rPr>
              <a:t>、</a:t>
            </a:r>
            <a:r>
              <a:rPr lang="zh-CN" altLang="zh-CN" sz="1800" dirty="0">
                <a:effectLst/>
                <a:ea typeface="Microsoft YaHei" panose="020B0503020204020204" pitchFamily="34" charset="-122"/>
              </a:rPr>
              <a:t>标记（tag）用来和选中组中的块进行比较从而选择块，</a:t>
            </a:r>
            <a:endParaRPr lang="en-US" altLang="zh-CN" sz="1800" dirty="0">
              <a:effectLst/>
              <a:ea typeface="Microsoft YaHei" panose="020B0503020204020204" pitchFamily="34" charset="-122"/>
            </a:endParaRPr>
          </a:p>
          <a:p>
            <a:pPr marL="0" marR="0">
              <a:spcBef>
                <a:spcPts val="0"/>
              </a:spcBef>
              <a:spcAft>
                <a:spcPts val="0"/>
              </a:spcAft>
            </a:pPr>
            <a:r>
              <a:rPr lang="en-US" altLang="zh-CN" dirty="0">
                <a:ea typeface="Microsoft YaHei" panose="020B0503020204020204" pitchFamily="34" charset="-122"/>
              </a:rPr>
              <a:t>           3</a:t>
            </a:r>
            <a:r>
              <a:rPr lang="zh-CN" altLang="en-US" dirty="0">
                <a:ea typeface="Microsoft YaHei" panose="020B0503020204020204" pitchFamily="34" charset="-122"/>
              </a:rPr>
              <a:t>、</a:t>
            </a:r>
            <a:r>
              <a:rPr lang="zh-CN" altLang="zh-CN" sz="1800" dirty="0">
                <a:effectLst/>
                <a:ea typeface="Microsoft YaHei" panose="020B0503020204020204" pitchFamily="34" charset="-122"/>
              </a:rPr>
              <a:t>块内偏移（Block</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offset）是块中被请求数据的地址</a:t>
            </a:r>
          </a:p>
        </p:txBody>
      </p:sp>
      <p:sp>
        <p:nvSpPr>
          <p:cNvPr id="20" name="文本框 19">
            <a:extLst>
              <a:ext uri="{FF2B5EF4-FFF2-40B4-BE49-F238E27FC236}">
                <a16:creationId xmlns:a16="http://schemas.microsoft.com/office/drawing/2014/main" id="{63E9282B-335E-E2BC-6695-3B2C7942CC5E}"/>
              </a:ext>
            </a:extLst>
          </p:cNvPr>
          <p:cNvSpPr txBox="1"/>
          <p:nvPr/>
        </p:nvSpPr>
        <p:spPr>
          <a:xfrm>
            <a:off x="1142999" y="4448086"/>
            <a:ext cx="10448926" cy="646331"/>
          </a:xfrm>
          <a:prstGeom prst="rect">
            <a:avLst/>
          </a:prstGeom>
          <a:noFill/>
        </p:spPr>
        <p:txBody>
          <a:bodyPr wrap="square">
            <a:spAutoFit/>
          </a:bodyPr>
          <a:lstStyle/>
          <a:p>
            <a:r>
              <a:rPr lang="zh-CN" altLang="zh-CN" sz="1800" dirty="0">
                <a:effectLst/>
                <a:ea typeface="Microsoft YaHei" panose="020B0503020204020204" pitchFamily="34" charset="-122"/>
              </a:rPr>
              <a:t>组相联cache中每一块都包含一个地址标记tag用来确定块地址，被选中组中每个cache块的标记都要进行检查，判断其是否和来自处理器的块地址</a:t>
            </a:r>
            <a:r>
              <a:rPr lang="zh-CN" altLang="en-US" sz="1800" dirty="0">
                <a:effectLst/>
                <a:ea typeface="Microsoft YaHei" panose="020B0503020204020204" pitchFamily="34" charset="-122"/>
              </a:rPr>
              <a:t>相</a:t>
            </a:r>
            <a:r>
              <a:rPr lang="zh-CN" altLang="zh-CN" sz="1800" dirty="0">
                <a:effectLst/>
                <a:ea typeface="Microsoft YaHei" panose="020B0503020204020204" pitchFamily="34" charset="-122"/>
              </a:rPr>
              <a:t>匹配</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索引值index用来选择包含所需地址的组</a:t>
            </a:r>
            <a:r>
              <a:rPr lang="zh-CN" altLang="en-US" sz="1800" dirty="0">
                <a:effectLst/>
                <a:ea typeface="Microsoft YaHei" panose="020B0503020204020204" pitchFamily="34" charset="-122"/>
              </a:rPr>
              <a:t>。</a:t>
            </a:r>
            <a:endParaRPr lang="zh-CN" altLang="en-US" dirty="0"/>
          </a:p>
        </p:txBody>
      </p:sp>
    </p:spTree>
    <p:extLst>
      <p:ext uri="{BB962C8B-B14F-4D97-AF65-F5344CB8AC3E}">
        <p14:creationId xmlns:p14="http://schemas.microsoft.com/office/powerpoint/2010/main" val="646480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50</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PCIe Integration-IO Coherency</a:t>
            </a:r>
            <a:endParaRPr kumimoji="1" lang="zh-CN" altLang="en-US" sz="3200" b="1" dirty="0">
              <a:solidFill>
                <a:schemeClr val="tx2"/>
              </a:solidFill>
              <a:latin typeface="Microsoft YaHei" charset="-122"/>
              <a:ea typeface="Microsoft YaHei" charset="-122"/>
              <a:cs typeface="Microsoft YaHei" charset="-122"/>
            </a:endParaRPr>
          </a:p>
        </p:txBody>
      </p:sp>
      <p:sp>
        <p:nvSpPr>
          <p:cNvPr id="6" name="文本框 5">
            <a:extLst>
              <a:ext uri="{FF2B5EF4-FFF2-40B4-BE49-F238E27FC236}">
                <a16:creationId xmlns:a16="http://schemas.microsoft.com/office/drawing/2014/main" id="{F978010E-F772-99AA-48BB-E97DF7BD151A}"/>
              </a:ext>
            </a:extLst>
          </p:cNvPr>
          <p:cNvSpPr txBox="1"/>
          <p:nvPr/>
        </p:nvSpPr>
        <p:spPr>
          <a:xfrm>
            <a:off x="627087" y="1288164"/>
            <a:ext cx="10148491" cy="3738780"/>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altLang="zh-CN" sz="2000" dirty="0"/>
              <a:t>Final memory attributes and coherence properties of Arm memory transactions </a:t>
            </a:r>
          </a:p>
          <a:p>
            <a:pPr marR="0">
              <a:lnSpc>
                <a:spcPct val="150000"/>
              </a:lnSpc>
              <a:spcBef>
                <a:spcPts val="0"/>
              </a:spcBef>
              <a:spcAft>
                <a:spcPts val="0"/>
              </a:spcAft>
            </a:pPr>
            <a:r>
              <a:rPr lang="en-US" altLang="zh-CN" sz="2000" dirty="0"/>
              <a:t>     1</a:t>
            </a:r>
            <a:r>
              <a:rPr lang="zh-CN" altLang="en-US" sz="2000" dirty="0"/>
              <a:t>、如果与事务相关联的最终属性与</a:t>
            </a:r>
            <a:r>
              <a:rPr lang="en-US" altLang="zh-CN" sz="2000" dirty="0"/>
              <a:t>pe</a:t>
            </a:r>
            <a:r>
              <a:rPr lang="zh-CN" altLang="en-US" sz="2000" dirty="0"/>
              <a:t>用来访问内存的属性匹配，则</a:t>
            </a:r>
            <a:r>
              <a:rPr lang="en-US" altLang="zh-CN" sz="2000" dirty="0"/>
              <a:t>PCIe</a:t>
            </a:r>
            <a:r>
              <a:rPr lang="zh-CN" altLang="en-US" sz="2000" dirty="0"/>
              <a:t>事务与来自</a:t>
            </a:r>
            <a:r>
              <a:rPr lang="en-US" altLang="zh-CN" sz="2000" dirty="0"/>
              <a:t>pe</a:t>
            </a:r>
          </a:p>
          <a:p>
            <a:pPr marR="0">
              <a:lnSpc>
                <a:spcPct val="150000"/>
              </a:lnSpc>
              <a:spcBef>
                <a:spcPts val="0"/>
              </a:spcBef>
              <a:spcAft>
                <a:spcPts val="0"/>
              </a:spcAft>
            </a:pPr>
            <a:r>
              <a:rPr lang="en-US" altLang="zh-CN" sz="2000" dirty="0"/>
              <a:t>          </a:t>
            </a:r>
            <a:r>
              <a:rPr lang="zh-CN" altLang="en-US" sz="2000" dirty="0"/>
              <a:t>的访问一致。如果与事务相关联的最终属性与</a:t>
            </a:r>
            <a:r>
              <a:rPr lang="en-US" altLang="zh-CN" sz="2000" dirty="0"/>
              <a:t>pe</a:t>
            </a:r>
            <a:r>
              <a:rPr lang="zh-CN" altLang="en-US" sz="2000" dirty="0"/>
              <a:t>用于访问内存的属性不匹配，则</a:t>
            </a:r>
            <a:endParaRPr lang="en-US" altLang="zh-CN" sz="2000" dirty="0"/>
          </a:p>
          <a:p>
            <a:pPr marR="0">
              <a:lnSpc>
                <a:spcPct val="150000"/>
              </a:lnSpc>
              <a:spcBef>
                <a:spcPts val="0"/>
              </a:spcBef>
              <a:spcAft>
                <a:spcPts val="0"/>
              </a:spcAft>
            </a:pPr>
            <a:r>
              <a:rPr lang="en-US" altLang="zh-CN" sz="2000" dirty="0"/>
              <a:t>          PCIe</a:t>
            </a:r>
            <a:r>
              <a:rPr lang="zh-CN" altLang="en-US" sz="2000" dirty="0"/>
              <a:t>事务不能保证与来自</a:t>
            </a:r>
            <a:r>
              <a:rPr lang="en-US" altLang="zh-CN" sz="2000" dirty="0"/>
              <a:t>PE</a:t>
            </a:r>
            <a:r>
              <a:rPr lang="zh-CN" altLang="en-US" sz="2000" dirty="0"/>
              <a:t>的访问保持一致，并且软件可能需要使用</a:t>
            </a:r>
            <a:r>
              <a:rPr lang="en-US" altLang="zh-CN" sz="2000" dirty="0"/>
              <a:t>Cache </a:t>
            </a:r>
          </a:p>
          <a:p>
            <a:pPr marR="0">
              <a:lnSpc>
                <a:spcPct val="150000"/>
              </a:lnSpc>
              <a:spcBef>
                <a:spcPts val="0"/>
              </a:spcBef>
              <a:spcAft>
                <a:spcPts val="0"/>
              </a:spcAft>
            </a:pPr>
            <a:r>
              <a:rPr lang="en-US" altLang="zh-CN" sz="2000" dirty="0"/>
              <a:t>          Maintenance Operations(CMOs)</a:t>
            </a:r>
            <a:r>
              <a:rPr lang="zh-CN" altLang="en-US" sz="2000" dirty="0"/>
              <a:t>来保持一致性。</a:t>
            </a:r>
            <a:endParaRPr lang="en-US" altLang="zh-CN" sz="2000" dirty="0"/>
          </a:p>
          <a:p>
            <a:pPr marR="0">
              <a:lnSpc>
                <a:spcPct val="150000"/>
              </a:lnSpc>
              <a:spcBef>
                <a:spcPts val="0"/>
              </a:spcBef>
              <a:spcAft>
                <a:spcPts val="0"/>
              </a:spcAft>
            </a:pPr>
            <a:r>
              <a:rPr lang="en-US" altLang="zh-CN" sz="2000" dirty="0"/>
              <a:t>     2</a:t>
            </a:r>
            <a:r>
              <a:rPr lang="zh-CN" altLang="en-US" sz="2000" dirty="0"/>
              <a:t>、</a:t>
            </a:r>
            <a:r>
              <a:rPr lang="en-US" altLang="zh-CN" sz="2000" dirty="0"/>
              <a:t>PCIe </a:t>
            </a:r>
            <a:r>
              <a:rPr lang="zh-CN" altLang="en-US" sz="2000" dirty="0"/>
              <a:t>子系统共享域，不能包含</a:t>
            </a:r>
            <a:r>
              <a:rPr lang="en-US" altLang="zh-CN" sz="2000" dirty="0"/>
              <a:t>PE</a:t>
            </a:r>
            <a:r>
              <a:rPr lang="zh-CN" altLang="en-US" sz="2000" dirty="0"/>
              <a:t>共享域之外的任何</a:t>
            </a:r>
            <a:r>
              <a:rPr lang="en-US" altLang="zh-CN" sz="2000" dirty="0"/>
              <a:t>cache</a:t>
            </a:r>
            <a:r>
              <a:rPr lang="zh-CN" altLang="en-US" sz="2000" dirty="0"/>
              <a:t>。软件维护一致性要求不</a:t>
            </a:r>
            <a:endParaRPr lang="en-US" altLang="zh-CN" sz="2000" dirty="0"/>
          </a:p>
          <a:p>
            <a:pPr marR="0">
              <a:lnSpc>
                <a:spcPct val="150000"/>
              </a:lnSpc>
              <a:spcBef>
                <a:spcPts val="0"/>
              </a:spcBef>
              <a:spcAft>
                <a:spcPts val="0"/>
              </a:spcAft>
            </a:pPr>
            <a:r>
              <a:rPr lang="en-US" altLang="zh-CN" sz="2000" dirty="0"/>
              <a:t>           </a:t>
            </a:r>
            <a:r>
              <a:rPr lang="zh-CN" altLang="en-US" sz="2000" dirty="0"/>
              <a:t>能有</a:t>
            </a:r>
            <a:r>
              <a:rPr lang="en-US" altLang="zh-CN" sz="2000" dirty="0"/>
              <a:t>cache</a:t>
            </a:r>
            <a:r>
              <a:rPr lang="zh-CN" altLang="en-US" sz="2000" dirty="0"/>
              <a:t>是</a:t>
            </a:r>
            <a:r>
              <a:rPr lang="en-US" altLang="zh-CN" sz="2000" dirty="0"/>
              <a:t>PCIe</a:t>
            </a:r>
            <a:r>
              <a:rPr lang="zh-CN" altLang="en-US" sz="2000" dirty="0"/>
              <a:t>能访问的，而</a:t>
            </a:r>
            <a:r>
              <a:rPr lang="en-US" altLang="zh-CN" sz="2000" dirty="0"/>
              <a:t>PE</a:t>
            </a:r>
            <a:r>
              <a:rPr lang="zh-CN" altLang="en-US" sz="2000" dirty="0"/>
              <a:t>是不能访问的，</a:t>
            </a:r>
            <a:r>
              <a:rPr lang="en-US" altLang="zh-CN" sz="2000" dirty="0"/>
              <a:t>PE</a:t>
            </a:r>
            <a:r>
              <a:rPr lang="zh-CN" altLang="en-US" sz="2000" dirty="0"/>
              <a:t>发出的</a:t>
            </a:r>
            <a:r>
              <a:rPr lang="en-US" altLang="zh-CN" sz="2000" dirty="0"/>
              <a:t>Cache Maintenance </a:t>
            </a:r>
          </a:p>
          <a:p>
            <a:pPr marR="0">
              <a:lnSpc>
                <a:spcPct val="150000"/>
              </a:lnSpc>
              <a:spcBef>
                <a:spcPts val="0"/>
              </a:spcBef>
              <a:spcAft>
                <a:spcPts val="0"/>
              </a:spcAft>
            </a:pPr>
            <a:r>
              <a:rPr lang="en-US" altLang="zh-CN" sz="2000" dirty="0"/>
              <a:t>           Operations</a:t>
            </a:r>
            <a:r>
              <a:rPr lang="zh-CN" altLang="en-US" sz="2000" dirty="0"/>
              <a:t>（</a:t>
            </a:r>
            <a:r>
              <a:rPr lang="en-US" altLang="zh-CN" sz="2000" dirty="0"/>
              <a:t>CMOs</a:t>
            </a:r>
            <a:r>
              <a:rPr lang="zh-CN" altLang="en-US" sz="2000" dirty="0"/>
              <a:t>）只能在</a:t>
            </a:r>
            <a:r>
              <a:rPr lang="en-US" altLang="zh-CN" sz="2000" dirty="0"/>
              <a:t>PE</a:t>
            </a:r>
            <a:r>
              <a:rPr lang="zh-CN" altLang="en-US" sz="2000" dirty="0"/>
              <a:t>的共享域操作</a:t>
            </a:r>
            <a:r>
              <a:rPr lang="en-US" altLang="zh-CN" sz="2000" dirty="0"/>
              <a:t>  </a:t>
            </a:r>
          </a:p>
        </p:txBody>
      </p:sp>
    </p:spTree>
    <p:extLst>
      <p:ext uri="{BB962C8B-B14F-4D97-AF65-F5344CB8AC3E}">
        <p14:creationId xmlns:p14="http://schemas.microsoft.com/office/powerpoint/2010/main" val="587376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51</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3" y="512909"/>
            <a:ext cx="10003193" cy="584775"/>
          </a:xfrm>
          <a:prstGeom prst="rect">
            <a:avLst/>
          </a:prstGeom>
          <a:noFill/>
        </p:spPr>
        <p:txBody>
          <a:bodyPr wrap="square" rtlCol="0">
            <a:spAutoFit/>
          </a:bodyPr>
          <a:lstStyle/>
          <a:p>
            <a:r>
              <a:rPr kumimoji="1" lang="zh-CN" altLang="en-US" sz="3200" b="1" dirty="0">
                <a:solidFill>
                  <a:schemeClr val="accent1">
                    <a:lumMod val="75000"/>
                  </a:schemeClr>
                </a:solidFill>
                <a:latin typeface="Microsoft YaHei" charset="-122"/>
                <a:ea typeface="Microsoft YaHei" charset="-122"/>
                <a:cs typeface="Microsoft YaHei" charset="-122"/>
              </a:rPr>
              <a:t>结果</a:t>
            </a:r>
            <a:endParaRPr kumimoji="1" lang="zh-CN" altLang="en-US" sz="3200" b="1" dirty="0">
              <a:solidFill>
                <a:schemeClr val="tx2"/>
              </a:solidFill>
              <a:latin typeface="Microsoft YaHei" charset="-122"/>
              <a:ea typeface="Microsoft YaHei" charset="-122"/>
              <a:cs typeface="Microsoft YaHei" charset="-122"/>
            </a:endParaRPr>
          </a:p>
        </p:txBody>
      </p:sp>
      <p:sp>
        <p:nvSpPr>
          <p:cNvPr id="7" name="文本框 6">
            <a:extLst>
              <a:ext uri="{FF2B5EF4-FFF2-40B4-BE49-F238E27FC236}">
                <a16:creationId xmlns:a16="http://schemas.microsoft.com/office/drawing/2014/main" id="{CA912C69-DFE3-B6C7-432A-77220A6765DA}"/>
              </a:ext>
            </a:extLst>
          </p:cNvPr>
          <p:cNvSpPr txBox="1"/>
          <p:nvPr/>
        </p:nvSpPr>
        <p:spPr>
          <a:xfrm>
            <a:off x="1307306" y="1674763"/>
            <a:ext cx="9570244" cy="2585323"/>
          </a:xfrm>
          <a:prstGeom prst="rect">
            <a:avLst/>
          </a:prstGeom>
          <a:noFill/>
        </p:spPr>
        <p:txBody>
          <a:bodyPr wrap="square">
            <a:spAutoFit/>
          </a:bodyPr>
          <a:lstStyle/>
          <a:p>
            <a:r>
              <a:rPr lang="en-US" altLang="zh-CN" dirty="0"/>
              <a:t>S</a:t>
            </a:r>
            <a:r>
              <a:rPr lang="zh-CN" altLang="en-US" dirty="0"/>
              <a:t>mmu debug的情况：</a:t>
            </a:r>
            <a:endParaRPr lang="en-US" altLang="zh-CN" dirty="0"/>
          </a:p>
          <a:p>
            <a:r>
              <a:rPr lang="zh-CN" altLang="en-US" dirty="0"/>
              <a:t>1、从波形上看，SMMU Page table walk后读到了memory的属性是normal memory。</a:t>
            </a:r>
            <a:endParaRPr lang="en-US" altLang="zh-CN" dirty="0"/>
          </a:p>
          <a:p>
            <a:endParaRPr lang="en-US" altLang="zh-CN" dirty="0"/>
          </a:p>
          <a:p>
            <a:r>
              <a:rPr lang="zh-CN" altLang="en-US" dirty="0"/>
              <a:t>2、SMMU输出的变成了device，是因为输入给SMMU的axi接口，cache 信号被tie成了全0</a:t>
            </a:r>
            <a:endParaRPr lang="en-US" altLang="zh-CN" dirty="0"/>
          </a:p>
          <a:p>
            <a:endParaRPr lang="en-US" altLang="zh-CN" dirty="0"/>
          </a:p>
          <a:p>
            <a:r>
              <a:rPr lang="zh-CN" altLang="en-US" dirty="0"/>
              <a:t>3、SMMU输出的memory属性由输入请求的接口和访问的memory属性共同决定，而SMMU被设置成了pcie_mode，输入的请求接口具有最大的权限，所以输出就是变成device了。</a:t>
            </a:r>
            <a:endParaRPr lang="en-US" altLang="zh-CN" dirty="0"/>
          </a:p>
          <a:p>
            <a:endParaRPr lang="en-US" altLang="zh-CN" dirty="0"/>
          </a:p>
          <a:p>
            <a:r>
              <a:rPr lang="zh-CN" altLang="en-US" dirty="0"/>
              <a:t>4、解决方法是，把pcie_mode信号改成0，smmu集成的时候pcie_mode是可以寄存器配置的</a:t>
            </a:r>
          </a:p>
        </p:txBody>
      </p:sp>
    </p:spTree>
    <p:extLst>
      <p:ext uri="{BB962C8B-B14F-4D97-AF65-F5344CB8AC3E}">
        <p14:creationId xmlns:p14="http://schemas.microsoft.com/office/powerpoint/2010/main" val="1932474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idx="4294967295"/>
          </p:nvPr>
        </p:nvSpPr>
        <p:spPr>
          <a:xfrm>
            <a:off x="1165408" y="2898024"/>
            <a:ext cx="9144000" cy="780785"/>
          </a:xfrm>
          <a:prstGeom prst="rect">
            <a:avLst/>
          </a:prstGeom>
        </p:spPr>
        <p:txBody>
          <a:bodyPr/>
          <a:lstStyle/>
          <a:p>
            <a:r>
              <a:rPr kumimoji="1" lang="zh-CN" altLang="en-US" b="1" dirty="0">
                <a:solidFill>
                  <a:schemeClr val="bg1"/>
                </a:solidFill>
                <a:latin typeface="微软雅黑" panose="020B0503020204020204" pitchFamily="34" charset="-122"/>
                <a:ea typeface="微软雅黑" panose="020B0503020204020204" pitchFamily="34" charset="-122"/>
              </a:rPr>
              <a:t>谢   谢</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476734" y="499620"/>
            <a:ext cx="6715263" cy="6358379"/>
          </a:xfrm>
          <a:prstGeom prst="rect">
            <a:avLst/>
          </a:prstGeom>
        </p:spPr>
      </p:pic>
    </p:spTree>
    <p:extLst>
      <p:ext uri="{BB962C8B-B14F-4D97-AF65-F5344CB8AC3E}">
        <p14:creationId xmlns:p14="http://schemas.microsoft.com/office/powerpoint/2010/main" val="73072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6</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D81A20F1-F2A7-83FD-3055-9D566F85293D}"/>
              </a:ext>
            </a:extLst>
          </p:cNvPr>
          <p:cNvPicPr>
            <a:picLocks noChangeAspect="1"/>
          </p:cNvPicPr>
          <p:nvPr/>
        </p:nvPicPr>
        <p:blipFill>
          <a:blip r:embed="rId2"/>
          <a:stretch>
            <a:fillRect/>
          </a:stretch>
        </p:blipFill>
        <p:spPr>
          <a:xfrm>
            <a:off x="405560" y="1592420"/>
            <a:ext cx="5458718" cy="4236879"/>
          </a:xfrm>
          <a:prstGeom prst="rect">
            <a:avLst/>
          </a:prstGeom>
        </p:spPr>
      </p:pic>
      <p:sp>
        <p:nvSpPr>
          <p:cNvPr id="15" name="文本框 14">
            <a:extLst>
              <a:ext uri="{FF2B5EF4-FFF2-40B4-BE49-F238E27FC236}">
                <a16:creationId xmlns:a16="http://schemas.microsoft.com/office/drawing/2014/main" id="{1E235601-3437-BF1C-9C43-D00CBC47257D}"/>
              </a:ext>
            </a:extLst>
          </p:cNvPr>
          <p:cNvSpPr txBox="1"/>
          <p:nvPr/>
        </p:nvSpPr>
        <p:spPr>
          <a:xfrm>
            <a:off x="6096000" y="1901806"/>
            <a:ext cx="5100243" cy="1477328"/>
          </a:xfrm>
          <a:prstGeom prst="rect">
            <a:avLst/>
          </a:prstGeom>
          <a:noFill/>
        </p:spPr>
        <p:txBody>
          <a:bodyPr wrap="square">
            <a:spAutoFit/>
          </a:bodyPr>
          <a:lstStyle/>
          <a:p>
            <a:r>
              <a:rPr lang="zh-CN" altLang="zh-CN" sz="1800" dirty="0">
                <a:effectLst/>
                <a:ea typeface="Microsoft YaHei" panose="020B0503020204020204" pitchFamily="34" charset="-122"/>
              </a:rPr>
              <a:t>实现一个四路组相联cache需要四个比较器和一个</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选</a:t>
            </a:r>
            <a:r>
              <a:rPr lang="en-US" altLang="zh-CN" sz="1800" dirty="0">
                <a:effectLst/>
                <a:ea typeface="Microsoft YaHei" panose="020B0503020204020204" pitchFamily="34" charset="-122"/>
              </a:rPr>
              <a:t>1</a:t>
            </a:r>
            <a:r>
              <a:rPr lang="zh-CN" altLang="zh-CN" sz="1800" dirty="0">
                <a:effectLst/>
                <a:ea typeface="Microsoft YaHei" panose="020B0503020204020204" pitchFamily="34" charset="-122"/>
              </a:rPr>
              <a:t>多路选择器。比较器用来判断被选中的组中哪一个单元和标记匹配。比较器的输出通过带译码选择信号的多路选择器，在被索引的组中的四个块中选择数据。</a:t>
            </a:r>
            <a:endParaRPr lang="zh-CN" altLang="en-US" dirty="0"/>
          </a:p>
        </p:txBody>
      </p:sp>
      <p:sp>
        <p:nvSpPr>
          <p:cNvPr id="16" name="文本框 15">
            <a:extLst>
              <a:ext uri="{FF2B5EF4-FFF2-40B4-BE49-F238E27FC236}">
                <a16:creationId xmlns:a16="http://schemas.microsoft.com/office/drawing/2014/main" id="{B1DA15C5-3D6F-F2B8-81EA-5D1C008DC4F3}"/>
              </a:ext>
            </a:extLst>
          </p:cNvPr>
          <p:cNvSpPr txBox="1"/>
          <p:nvPr/>
        </p:nvSpPr>
        <p:spPr>
          <a:xfrm>
            <a:off x="6096000" y="3936134"/>
            <a:ext cx="4528346" cy="1200329"/>
          </a:xfrm>
          <a:prstGeom prst="rect">
            <a:avLst/>
          </a:prstGeom>
          <a:noFill/>
        </p:spPr>
        <p:txBody>
          <a:bodyPr wrap="square">
            <a:spAutoFit/>
          </a:bodyPr>
          <a:lstStyle/>
          <a:p>
            <a:r>
              <a:rPr lang="zh-CN" altLang="zh-CN" sz="1800" dirty="0">
                <a:effectLst/>
                <a:ea typeface="Microsoft YaHei" panose="020B0503020204020204" pitchFamily="34" charset="-122"/>
              </a:rPr>
              <a:t>在存储层次结构中选择直接映射，组相联还是全相联映射，取决于缺失代价和相联度实现的代价之间的权衡，既要考虑时间，也要考虑硬件开销。</a:t>
            </a:r>
            <a:endParaRPr lang="zh-CN" altLang="en-US" dirty="0"/>
          </a:p>
        </p:txBody>
      </p:sp>
    </p:spTree>
    <p:extLst>
      <p:ext uri="{BB962C8B-B14F-4D97-AF65-F5344CB8AC3E}">
        <p14:creationId xmlns:p14="http://schemas.microsoft.com/office/powerpoint/2010/main" val="218169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7</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CED723B1-9B32-E592-FB7B-BEA0DAB5F386}"/>
              </a:ext>
            </a:extLst>
          </p:cNvPr>
          <p:cNvPicPr>
            <a:picLocks noChangeAspect="1"/>
          </p:cNvPicPr>
          <p:nvPr/>
        </p:nvPicPr>
        <p:blipFill>
          <a:blip r:embed="rId2"/>
          <a:stretch>
            <a:fillRect/>
          </a:stretch>
        </p:blipFill>
        <p:spPr>
          <a:xfrm>
            <a:off x="759849" y="1561931"/>
            <a:ext cx="5662151" cy="3886537"/>
          </a:xfrm>
          <a:prstGeom prst="rect">
            <a:avLst/>
          </a:prstGeom>
        </p:spPr>
      </p:pic>
      <p:sp>
        <p:nvSpPr>
          <p:cNvPr id="10" name="文本框 9">
            <a:extLst>
              <a:ext uri="{FF2B5EF4-FFF2-40B4-BE49-F238E27FC236}">
                <a16:creationId xmlns:a16="http://schemas.microsoft.com/office/drawing/2014/main" id="{3CD371E1-CD94-D95C-CC5B-6EB293F6CFC9}"/>
              </a:ext>
            </a:extLst>
          </p:cNvPr>
          <p:cNvSpPr txBox="1"/>
          <p:nvPr/>
        </p:nvSpPr>
        <p:spPr>
          <a:xfrm>
            <a:off x="6552740" y="2371545"/>
            <a:ext cx="4879411" cy="2031325"/>
          </a:xfrm>
          <a:prstGeom prst="rect">
            <a:avLst/>
          </a:prstGeom>
          <a:noFill/>
        </p:spPr>
        <p:txBody>
          <a:bodyPr wrap="square">
            <a:spAutoFit/>
          </a:bodyPr>
          <a:lstStyle/>
          <a:p>
            <a:pPr marL="0" marR="0">
              <a:spcBef>
                <a:spcPts val="0"/>
              </a:spcBef>
              <a:spcAft>
                <a:spcPts val="0"/>
              </a:spcAft>
            </a:pPr>
            <a:r>
              <a:rPr lang="zh-CN" altLang="zh-CN" sz="1800" dirty="0">
                <a:effectLst/>
                <a:ea typeface="Microsoft YaHei" panose="020B0503020204020204" pitchFamily="34" charset="-122"/>
              </a:rPr>
              <a:t>在虚拟存储器中，地址被划分为虚拟页号（virtual</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page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number）和页偏移（page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offset）。ARMv</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采用</a:t>
            </a:r>
            <a:r>
              <a:rPr lang="en-US" altLang="zh-CN" sz="1800" dirty="0">
                <a:effectLst/>
                <a:ea typeface="Microsoft YaHei" panose="020B0503020204020204" pitchFamily="34" charset="-122"/>
              </a:rPr>
              <a:t>64</a:t>
            </a:r>
            <a:r>
              <a:rPr lang="zh-CN" altLang="zh-CN" sz="1800" dirty="0">
                <a:effectLst/>
                <a:ea typeface="Microsoft YaHei" panose="020B0503020204020204" pitchFamily="34" charset="-122"/>
              </a:rPr>
              <a:t>位地址，但是高</a:t>
            </a:r>
            <a:r>
              <a:rPr lang="en-US" altLang="zh-CN" sz="1800" dirty="0">
                <a:effectLst/>
                <a:ea typeface="Microsoft YaHei" panose="020B0503020204020204" pitchFamily="34" charset="-122"/>
              </a:rPr>
              <a:t>16</a:t>
            </a:r>
            <a:r>
              <a:rPr lang="zh-CN" altLang="zh-CN" sz="1800" dirty="0">
                <a:effectLst/>
                <a:ea typeface="Microsoft YaHei" panose="020B0503020204020204" pitchFamily="34" charset="-122"/>
              </a:rPr>
              <a:t>位并没有使用。所以被映射的地址为</a:t>
            </a:r>
            <a:r>
              <a:rPr lang="en-US" altLang="zh-CN" sz="1800" dirty="0">
                <a:effectLst/>
                <a:ea typeface="Microsoft YaHei" panose="020B0503020204020204" pitchFamily="34" charset="-122"/>
              </a:rPr>
              <a:t>48</a:t>
            </a:r>
            <a:r>
              <a:rPr lang="zh-CN" altLang="zh-CN" sz="1800" dirty="0">
                <a:effectLst/>
                <a:ea typeface="Microsoft YaHei" panose="020B0503020204020204" pitchFamily="34" charset="-122"/>
              </a:rPr>
              <a:t>位。</a:t>
            </a:r>
          </a:p>
          <a:p>
            <a:pPr marL="0" marR="0">
              <a:spcBef>
                <a:spcPts val="0"/>
              </a:spcBef>
              <a:spcAft>
                <a:spcPts val="0"/>
              </a:spcAft>
            </a:pPr>
            <a:r>
              <a:rPr lang="zh-CN" altLang="zh-CN" sz="1800" dirty="0">
                <a:effectLst/>
                <a:ea typeface="Microsoft YaHei" panose="020B0503020204020204" pitchFamily="34" charset="-122"/>
              </a:rPr>
              <a:t>页偏移的位数决定了页的大小。</a:t>
            </a:r>
            <a:r>
              <a:rPr lang="zh-CN" altLang="en-US" sz="1800" dirty="0">
                <a:effectLst/>
                <a:ea typeface="Microsoft YaHei" panose="020B0503020204020204" pitchFamily="34" charset="-122"/>
              </a:rPr>
              <a:t>左</a:t>
            </a:r>
            <a:r>
              <a:rPr lang="zh-CN" altLang="zh-CN" sz="1800" dirty="0">
                <a:effectLst/>
                <a:ea typeface="Microsoft YaHei" panose="020B0503020204020204" pitchFamily="34" charset="-122"/>
              </a:rPr>
              <a:t>图页大小</a:t>
            </a:r>
            <a:r>
              <a:rPr lang="zh-CN" altLang="en-US" dirty="0">
                <a:ea typeface="Microsoft YaHei" panose="020B0503020204020204" pitchFamily="34" charset="-122"/>
              </a:rPr>
              <a:t>为</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KB。对于最小页或颗粒大小，ARMv</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提供三种选择：</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16</a:t>
            </a:r>
            <a:r>
              <a:rPr lang="zh-CN" altLang="zh-CN" sz="1800" dirty="0">
                <a:effectLst/>
                <a:ea typeface="Microsoft YaHei" panose="020B0503020204020204" pitchFamily="34" charset="-122"/>
              </a:rPr>
              <a:t>以及</a:t>
            </a:r>
            <a:r>
              <a:rPr lang="en-US" altLang="zh-CN" sz="1800" dirty="0">
                <a:effectLst/>
                <a:ea typeface="Microsoft YaHei" panose="020B0503020204020204" pitchFamily="34" charset="-122"/>
              </a:rPr>
              <a:t>64Kibibyte.</a:t>
            </a:r>
            <a:endParaRPr lang="zh-CN" altLang="zh-CN" sz="1800" dirty="0">
              <a:effectLst/>
              <a:ea typeface="Microsoft YaHei" panose="020B0503020204020204" pitchFamily="34" charset="-122"/>
            </a:endParaRPr>
          </a:p>
        </p:txBody>
      </p:sp>
    </p:spTree>
    <p:extLst>
      <p:ext uri="{BB962C8B-B14F-4D97-AF65-F5344CB8AC3E}">
        <p14:creationId xmlns:p14="http://schemas.microsoft.com/office/powerpoint/2010/main" val="250047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8</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4" name="图片 3">
            <a:extLst>
              <a:ext uri="{FF2B5EF4-FFF2-40B4-BE49-F238E27FC236}">
                <a16:creationId xmlns:a16="http://schemas.microsoft.com/office/drawing/2014/main" id="{0B86DB18-054E-5D33-419F-A25A23B6DD82}"/>
              </a:ext>
            </a:extLst>
          </p:cNvPr>
          <p:cNvPicPr>
            <a:picLocks noChangeAspect="1"/>
          </p:cNvPicPr>
          <p:nvPr/>
        </p:nvPicPr>
        <p:blipFill>
          <a:blip r:embed="rId2"/>
          <a:stretch>
            <a:fillRect/>
          </a:stretch>
        </p:blipFill>
        <p:spPr>
          <a:xfrm>
            <a:off x="352159" y="1228148"/>
            <a:ext cx="6134632" cy="5387807"/>
          </a:xfrm>
          <a:prstGeom prst="rect">
            <a:avLst/>
          </a:prstGeom>
        </p:spPr>
      </p:pic>
      <p:sp>
        <p:nvSpPr>
          <p:cNvPr id="9" name="文本框 8">
            <a:extLst>
              <a:ext uri="{FF2B5EF4-FFF2-40B4-BE49-F238E27FC236}">
                <a16:creationId xmlns:a16="http://schemas.microsoft.com/office/drawing/2014/main" id="{7E818F9B-C700-116B-0DBB-EAE6F1A56B8E}"/>
              </a:ext>
            </a:extLst>
          </p:cNvPr>
          <p:cNvSpPr txBox="1"/>
          <p:nvPr/>
        </p:nvSpPr>
        <p:spPr>
          <a:xfrm>
            <a:off x="6746081" y="2035566"/>
            <a:ext cx="4722019" cy="2585323"/>
          </a:xfrm>
          <a:prstGeom prst="rect">
            <a:avLst/>
          </a:prstGeom>
          <a:noFill/>
        </p:spPr>
        <p:txBody>
          <a:bodyPr wrap="square">
            <a:spAutoFit/>
          </a:bodyPr>
          <a:lstStyle/>
          <a:p>
            <a:pPr marL="0" marR="0">
              <a:spcBef>
                <a:spcPts val="0"/>
              </a:spcBef>
              <a:spcAft>
                <a:spcPts val="0"/>
              </a:spcAft>
            </a:pPr>
            <a:r>
              <a:rPr lang="zh-CN" altLang="zh-CN" sz="1800" dirty="0">
                <a:effectLst/>
                <a:ea typeface="Microsoft YaHei" panose="020B0503020204020204" pitchFamily="34" charset="-122"/>
              </a:rPr>
              <a:t>在虚拟存储系统中，我们通过使用一个索引主存的表来定位页，这种结构称为页表（page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table），存放在主存中。</a:t>
            </a:r>
          </a:p>
          <a:p>
            <a:pPr marL="0" marR="0">
              <a:spcBef>
                <a:spcPts val="0"/>
              </a:spcBef>
              <a:spcAft>
                <a:spcPts val="0"/>
              </a:spcAft>
            </a:pPr>
            <a:r>
              <a:rPr lang="zh-CN" altLang="zh-CN" sz="1800" dirty="0">
                <a:effectLst/>
                <a:ea typeface="Microsoft YaHei" panose="020B0503020204020204" pitchFamily="34" charset="-122"/>
              </a:rPr>
              <a:t>页表使用虚拟地址中的</a:t>
            </a:r>
            <a:r>
              <a:rPr lang="zh-CN" altLang="zh-CN" sz="1800" b="1" dirty="0">
                <a:effectLst/>
                <a:ea typeface="Microsoft YaHei" panose="020B0503020204020204" pitchFamily="34" charset="-122"/>
              </a:rPr>
              <a:t>页号</a:t>
            </a:r>
            <a:r>
              <a:rPr lang="zh-CN" altLang="zh-CN" sz="1800" dirty="0">
                <a:effectLst/>
                <a:ea typeface="Microsoft YaHei" panose="020B0503020204020204" pitchFamily="34" charset="-122"/>
              </a:rPr>
              <a:t>进行</a:t>
            </a:r>
            <a:r>
              <a:rPr lang="zh-CN" altLang="en-US" sz="1800" dirty="0">
                <a:effectLst/>
                <a:ea typeface="Microsoft YaHei" panose="020B0503020204020204" pitchFamily="34" charset="-122"/>
              </a:rPr>
              <a:t>索</a:t>
            </a:r>
            <a:r>
              <a:rPr lang="zh-CN" altLang="zh-CN" sz="1800" dirty="0">
                <a:effectLst/>
                <a:ea typeface="Microsoft YaHei" panose="020B0503020204020204" pitchFamily="34" charset="-122"/>
              </a:rPr>
              <a:t>引，以找到对应的物理页号。</a:t>
            </a:r>
            <a:r>
              <a:rPr lang="zh-CN" altLang="zh-CN" sz="1800" b="1" dirty="0">
                <a:effectLst/>
                <a:ea typeface="Microsoft YaHei" panose="020B0503020204020204" pitchFamily="34" charset="-122"/>
              </a:rPr>
              <a:t>每个程序都</a:t>
            </a:r>
            <a:r>
              <a:rPr lang="zh-CN" altLang="en-US" sz="1800" b="1" dirty="0">
                <a:effectLst/>
                <a:ea typeface="Microsoft YaHei" panose="020B0503020204020204" pitchFamily="34" charset="-122"/>
              </a:rPr>
              <a:t>有</a:t>
            </a:r>
            <a:r>
              <a:rPr lang="zh-CN" altLang="zh-CN" sz="1800" b="1" dirty="0">
                <a:effectLst/>
                <a:ea typeface="Microsoft YaHei" panose="020B0503020204020204" pitchFamily="34" charset="-122"/>
              </a:rPr>
              <a:t>自己的页表，将程序的虚拟地址空间映射到主存中</a:t>
            </a:r>
            <a:r>
              <a:rPr lang="zh-CN" altLang="zh-CN" sz="1800" dirty="0">
                <a:effectLst/>
                <a:ea typeface="Microsoft YaHei" panose="020B0503020204020204" pitchFamily="34" charset="-122"/>
              </a:rPr>
              <a:t>。</a:t>
            </a:r>
          </a:p>
          <a:p>
            <a:pPr marL="0" marR="0">
              <a:spcBef>
                <a:spcPts val="0"/>
              </a:spcBef>
              <a:spcAft>
                <a:spcPts val="0"/>
              </a:spcAft>
            </a:pPr>
            <a:r>
              <a:rPr lang="zh-CN" altLang="zh-CN" sz="1800" dirty="0">
                <a:effectLst/>
                <a:ea typeface="Microsoft YaHei" panose="020B0503020204020204" pitchFamily="34" charset="-122"/>
              </a:rPr>
              <a:t>为了指出页表在存储器中的位置，硬件包含一个指向页表首地址的寄存器，称为页表寄存器（page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table</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register）</a:t>
            </a:r>
          </a:p>
        </p:txBody>
      </p:sp>
    </p:spTree>
    <p:extLst>
      <p:ext uri="{BB962C8B-B14F-4D97-AF65-F5344CB8AC3E}">
        <p14:creationId xmlns:p14="http://schemas.microsoft.com/office/powerpoint/2010/main" val="281492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E3E25ACE-14B2-0D4D-BA39-85503713F89E}" type="slidenum">
              <a:rPr kumimoji="1" lang="zh-CN" altLang="en-US" smtClean="0"/>
              <a:pPr/>
              <a:t>9</a:t>
            </a:fld>
            <a:endParaRPr kumimoji="1" lang="zh-CN" altLang="en-US"/>
          </a:p>
        </p:txBody>
      </p:sp>
      <p:sp>
        <p:nvSpPr>
          <p:cNvPr id="5" name="文本框 4">
            <a:extLst>
              <a:ext uri="{FF2B5EF4-FFF2-40B4-BE49-F238E27FC236}">
                <a16:creationId xmlns:a16="http://schemas.microsoft.com/office/drawing/2014/main" id="{B416ECF5-F988-4A4E-8D09-4CB3CBB10A0F}"/>
              </a:ext>
            </a:extLst>
          </p:cNvPr>
          <p:cNvSpPr txBox="1"/>
          <p:nvPr/>
        </p:nvSpPr>
        <p:spPr>
          <a:xfrm>
            <a:off x="942974" y="570059"/>
            <a:ext cx="10003193" cy="584775"/>
          </a:xfrm>
          <a:prstGeom prst="rect">
            <a:avLst/>
          </a:prstGeom>
          <a:noFill/>
        </p:spPr>
        <p:txBody>
          <a:bodyPr wrap="square" rtlCol="0">
            <a:spAutoFit/>
          </a:bodyPr>
          <a:lstStyle/>
          <a:p>
            <a:r>
              <a:rPr kumimoji="1" lang="en-US" altLang="zh-CN" sz="3200" b="1" dirty="0">
                <a:solidFill>
                  <a:schemeClr val="accent1">
                    <a:lumMod val="75000"/>
                  </a:schemeClr>
                </a:solidFill>
                <a:latin typeface="Microsoft YaHei" charset="-122"/>
                <a:ea typeface="Microsoft YaHei" charset="-122"/>
                <a:cs typeface="Microsoft YaHei" charset="-122"/>
              </a:rPr>
              <a:t>Cache </a:t>
            </a:r>
            <a:r>
              <a:rPr kumimoji="1" lang="zh-CN" altLang="en-US" sz="3200" b="1" dirty="0">
                <a:solidFill>
                  <a:schemeClr val="accent1">
                    <a:lumMod val="75000"/>
                  </a:schemeClr>
                </a:solidFill>
                <a:latin typeface="Microsoft YaHei" charset="-122"/>
                <a:ea typeface="Microsoft YaHei" charset="-122"/>
                <a:cs typeface="Microsoft YaHei" charset="-122"/>
              </a:rPr>
              <a:t>简介</a:t>
            </a:r>
            <a:endParaRPr kumimoji="1" lang="zh-CN" altLang="en-US" sz="3200" b="1" dirty="0">
              <a:solidFill>
                <a:schemeClr val="tx2"/>
              </a:solidFill>
              <a:latin typeface="Microsoft YaHei" charset="-122"/>
              <a:ea typeface="Microsoft YaHei" charset="-122"/>
              <a:cs typeface="Microsoft YaHei" charset="-122"/>
            </a:endParaRPr>
          </a:p>
        </p:txBody>
      </p:sp>
      <p:pic>
        <p:nvPicPr>
          <p:cNvPr id="6" name="图片 5">
            <a:extLst>
              <a:ext uri="{FF2B5EF4-FFF2-40B4-BE49-F238E27FC236}">
                <a16:creationId xmlns:a16="http://schemas.microsoft.com/office/drawing/2014/main" id="{A98D6B78-F9CB-DFA8-B90E-D5C4666D1030}"/>
              </a:ext>
            </a:extLst>
          </p:cNvPr>
          <p:cNvPicPr>
            <a:picLocks noChangeAspect="1"/>
          </p:cNvPicPr>
          <p:nvPr/>
        </p:nvPicPr>
        <p:blipFill>
          <a:blip r:embed="rId2"/>
          <a:stretch>
            <a:fillRect/>
          </a:stretch>
        </p:blipFill>
        <p:spPr>
          <a:xfrm>
            <a:off x="274345" y="2036338"/>
            <a:ext cx="5204911" cy="2461473"/>
          </a:xfrm>
          <a:prstGeom prst="rect">
            <a:avLst/>
          </a:prstGeom>
        </p:spPr>
      </p:pic>
      <p:sp>
        <p:nvSpPr>
          <p:cNvPr id="10" name="文本框 9">
            <a:extLst>
              <a:ext uri="{FF2B5EF4-FFF2-40B4-BE49-F238E27FC236}">
                <a16:creationId xmlns:a16="http://schemas.microsoft.com/office/drawing/2014/main" id="{94185555-E80E-AB6C-8131-BCF25886C19A}"/>
              </a:ext>
            </a:extLst>
          </p:cNvPr>
          <p:cNvSpPr txBox="1"/>
          <p:nvPr/>
        </p:nvSpPr>
        <p:spPr>
          <a:xfrm>
            <a:off x="5479256" y="1439882"/>
            <a:ext cx="6246019" cy="4524315"/>
          </a:xfrm>
          <a:prstGeom prst="rect">
            <a:avLst/>
          </a:prstGeom>
          <a:noFill/>
        </p:spPr>
        <p:txBody>
          <a:bodyPr wrap="square">
            <a:spAutoFit/>
          </a:bodyPr>
          <a:lstStyle/>
          <a:p>
            <a:pPr marL="0" marR="0">
              <a:spcBef>
                <a:spcPts val="0"/>
              </a:spcBef>
              <a:spcAft>
                <a:spcPts val="0"/>
              </a:spcAft>
            </a:pPr>
            <a:r>
              <a:rPr lang="en-US" altLang="zh-CN" sz="1800" dirty="0">
                <a:effectLst/>
                <a:ea typeface="Microsoft YaHei" panose="020B0503020204020204" pitchFamily="34" charset="-122"/>
              </a:rPr>
              <a:t>1</a:t>
            </a:r>
            <a:r>
              <a:rPr lang="zh-CN" altLang="en-US" sz="1800" dirty="0">
                <a:effectLst/>
                <a:ea typeface="Microsoft YaHei" panose="020B0503020204020204" pitchFamily="34" charset="-122"/>
              </a:rPr>
              <a:t>、如左图所示，以</a:t>
            </a:r>
            <a:r>
              <a:rPr lang="en-US" altLang="zh-CN" sz="1800" dirty="0">
                <a:effectLst/>
                <a:ea typeface="Microsoft YaHei" panose="020B0503020204020204" pitchFamily="34" charset="-122"/>
              </a:rPr>
              <a:t>4KB</a:t>
            </a:r>
            <a:r>
              <a:rPr lang="zh-CN" altLang="en-US" sz="1800" dirty="0">
                <a:effectLst/>
                <a:ea typeface="Microsoft YaHei" panose="020B0503020204020204" pitchFamily="34" charset="-122"/>
              </a:rPr>
              <a:t>页为例，</a:t>
            </a:r>
            <a:r>
              <a:rPr lang="zh-CN" altLang="zh-CN" sz="1800" dirty="0">
                <a:effectLst/>
                <a:ea typeface="Microsoft YaHei" panose="020B0503020204020204" pitchFamily="34" charset="-122"/>
              </a:rPr>
              <a:t>ARMv</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使用四级页表将</a:t>
            </a:r>
            <a:r>
              <a:rPr lang="en-US" altLang="zh-CN" sz="1800" dirty="0">
                <a:effectLst/>
                <a:ea typeface="Microsoft YaHei" panose="020B0503020204020204" pitchFamily="34" charset="-122"/>
              </a:rPr>
              <a:t>48</a:t>
            </a:r>
            <a:r>
              <a:rPr lang="zh-CN" altLang="zh-CN" sz="1800" dirty="0">
                <a:effectLst/>
                <a:ea typeface="Microsoft YaHei" panose="020B0503020204020204" pitchFamily="34" charset="-122"/>
              </a:rPr>
              <a:t>位虚拟地址转换到</a:t>
            </a:r>
            <a:r>
              <a:rPr lang="en-US" altLang="zh-CN" sz="1800" dirty="0">
                <a:effectLst/>
                <a:ea typeface="Microsoft YaHei" panose="020B0503020204020204" pitchFamily="34" charset="-122"/>
              </a:rPr>
              <a:t>40</a:t>
            </a:r>
            <a:r>
              <a:rPr lang="zh-CN" altLang="zh-CN" sz="1800" dirty="0">
                <a:effectLst/>
                <a:ea typeface="Microsoft YaHei" panose="020B0503020204020204" pitchFamily="34" charset="-122"/>
              </a:rPr>
              <a:t>位物理地址。每一步转换使用虚拟地址中的</a:t>
            </a:r>
            <a:r>
              <a:rPr lang="en-US" altLang="zh-CN" sz="1800" dirty="0">
                <a:effectLst/>
                <a:ea typeface="Microsoft YaHei" panose="020B0503020204020204" pitchFamily="34" charset="-122"/>
              </a:rPr>
              <a:t>9</a:t>
            </a:r>
            <a:r>
              <a:rPr lang="zh-CN" altLang="zh-CN" sz="1800" dirty="0">
                <a:effectLst/>
                <a:ea typeface="Microsoft YaHei" panose="020B0503020204020204" pitchFamily="34" charset="-122"/>
              </a:rPr>
              <a:t>位来找到下一级页表，直到虚拟地址的高</a:t>
            </a:r>
            <a:r>
              <a:rPr lang="en-US" altLang="zh-CN" sz="1800" dirty="0">
                <a:effectLst/>
                <a:ea typeface="Microsoft YaHei" panose="020B0503020204020204" pitchFamily="34" charset="-122"/>
              </a:rPr>
              <a:t>36</a:t>
            </a:r>
            <a:r>
              <a:rPr lang="zh-CN" altLang="zh-CN" sz="1800" dirty="0">
                <a:effectLst/>
                <a:ea typeface="Microsoft YaHei" panose="020B0503020204020204" pitchFamily="34" charset="-122"/>
              </a:rPr>
              <a:t>位都被映射到所需的</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KiB页的物理地址。每个ARMv</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页表项为</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字节，因此</a:t>
            </a:r>
            <a:r>
              <a:rPr lang="en-US" altLang="zh-CN" sz="1800" dirty="0">
                <a:effectLst/>
                <a:ea typeface="Microsoft YaHei" panose="020B0503020204020204" pitchFamily="34" charset="-122"/>
              </a:rPr>
              <a:t>512</a:t>
            </a:r>
            <a:r>
              <a:rPr lang="zh-CN" altLang="zh-CN" sz="1800" dirty="0">
                <a:effectLst/>
                <a:ea typeface="Microsoft YaHei" panose="020B0503020204020204" pitchFamily="34" charset="-122"/>
              </a:rPr>
              <a:t>个页表项可以填满一个</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KiB的页。</a:t>
            </a:r>
          </a:p>
          <a:p>
            <a:pPr marL="0" marR="0">
              <a:spcBef>
                <a:spcPts val="0"/>
              </a:spcBef>
              <a:spcAft>
                <a:spcPts val="0"/>
              </a:spcAft>
            </a:pPr>
            <a:endParaRPr lang="en-US" altLang="zh-CN" sz="1800" dirty="0">
              <a:effectLst/>
              <a:ea typeface="Microsoft YaHei" panose="020B0503020204020204" pitchFamily="34" charset="-122"/>
            </a:endParaRPr>
          </a:p>
          <a:p>
            <a:pPr marL="0" marR="0">
              <a:spcBef>
                <a:spcPts val="0"/>
              </a:spcBef>
              <a:spcAft>
                <a:spcPts val="0"/>
              </a:spcAft>
            </a:pPr>
            <a:r>
              <a:rPr lang="en-US" altLang="zh-CN" dirty="0">
                <a:ea typeface="Microsoft YaHei" panose="020B0503020204020204" pitchFamily="34" charset="-122"/>
              </a:rPr>
              <a:t>2</a:t>
            </a:r>
            <a:r>
              <a:rPr lang="zh-CN" altLang="en-US" dirty="0">
                <a:ea typeface="Microsoft YaHei" panose="020B0503020204020204" pitchFamily="34" charset="-122"/>
              </a:rPr>
              <a:t>、</a:t>
            </a:r>
            <a:r>
              <a:rPr lang="zh-CN" altLang="zh-CN" sz="1800" dirty="0">
                <a:effectLst/>
                <a:ea typeface="Microsoft YaHei" panose="020B0503020204020204" pitchFamily="34" charset="-122"/>
              </a:rPr>
              <a:t>ARMv</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提供三种最小页选择，即</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16</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64</a:t>
            </a:r>
            <a:r>
              <a:rPr lang="zh-CN" altLang="zh-CN" sz="1800" dirty="0">
                <a:effectLst/>
                <a:ea typeface="Microsoft YaHei" panose="020B0503020204020204" pitchFamily="34" charset="-122"/>
              </a:rPr>
              <a:t>KiB。如果一个系统使用较大的最小页大小，那么一个页中便可以映射更多的虚拟地址位，同时页本身页变大，故页大小位</a:t>
            </a:r>
            <a:r>
              <a:rPr lang="en-US" altLang="zh-CN" sz="1800" dirty="0">
                <a:effectLst/>
                <a:ea typeface="Microsoft YaHei" panose="020B0503020204020204" pitchFamily="34" charset="-122"/>
              </a:rPr>
              <a:t>64</a:t>
            </a:r>
            <a:r>
              <a:rPr lang="zh-CN" altLang="zh-CN" sz="1800" dirty="0">
                <a:effectLst/>
                <a:ea typeface="Microsoft YaHei" panose="020B0503020204020204" pitchFamily="34" charset="-122"/>
              </a:rPr>
              <a:t>KiB的系统仅需要三层页表。</a:t>
            </a:r>
          </a:p>
          <a:p>
            <a:pPr marL="0" marR="0">
              <a:spcBef>
                <a:spcPts val="0"/>
              </a:spcBef>
              <a:spcAft>
                <a:spcPts val="0"/>
              </a:spcAft>
            </a:pPr>
            <a:r>
              <a:rPr lang="zh-CN" altLang="zh-CN" sz="1800" dirty="0">
                <a:effectLst/>
                <a:ea typeface="Microsoft YaHei" panose="020B0503020204020204" pitchFamily="34" charset="-122"/>
              </a:rPr>
              <a:t> </a:t>
            </a:r>
          </a:p>
          <a:p>
            <a:pPr marL="0" marR="0">
              <a:spcBef>
                <a:spcPts val="0"/>
              </a:spcBef>
              <a:spcAft>
                <a:spcPts val="0"/>
              </a:spcAft>
            </a:pPr>
            <a:r>
              <a:rPr lang="en-US" altLang="zh-CN" sz="1800" dirty="0">
                <a:effectLst/>
                <a:ea typeface="Microsoft YaHei" panose="020B0503020204020204" pitchFamily="34" charset="-122"/>
              </a:rPr>
              <a:t>3</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ARMv</a:t>
            </a:r>
            <a:r>
              <a:rPr lang="en-US" altLang="zh-CN" sz="1800" dirty="0">
                <a:effectLst/>
                <a:ea typeface="Microsoft YaHei" panose="020B0503020204020204" pitchFamily="34" charset="-122"/>
              </a:rPr>
              <a:t>8</a:t>
            </a:r>
            <a:r>
              <a:rPr lang="zh-CN" altLang="zh-CN" sz="1800" dirty="0">
                <a:effectLst/>
                <a:ea typeface="Microsoft YaHei" panose="020B0503020204020204" pitchFamily="34" charset="-122"/>
              </a:rPr>
              <a:t>除了在第一、第二级指向下一级页表外，还允许块转换（block</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translation），将虚拟地址映射到</a:t>
            </a:r>
            <a:r>
              <a:rPr lang="en-US" altLang="zh-CN" sz="1800" dirty="0">
                <a:effectLst/>
                <a:ea typeface="Microsoft YaHei" panose="020B0503020204020204" pitchFamily="34" charset="-122"/>
              </a:rPr>
              <a:t>1</a:t>
            </a:r>
            <a:r>
              <a:rPr lang="zh-CN" altLang="zh-CN" sz="1800" dirty="0">
                <a:effectLst/>
                <a:ea typeface="Microsoft YaHei" panose="020B0503020204020204" pitchFamily="34" charset="-122"/>
              </a:rPr>
              <a:t>GiB的物理地址上（如果块转换在第一级），或映射到</a:t>
            </a:r>
            <a:r>
              <a:rPr lang="en-US" altLang="zh-CN" sz="1800" dirty="0">
                <a:effectLst/>
                <a:ea typeface="Microsoft YaHei" panose="020B0503020204020204" pitchFamily="34" charset="-122"/>
              </a:rPr>
              <a:t>2</a:t>
            </a:r>
            <a:r>
              <a:rPr lang="zh-CN" altLang="zh-CN" sz="1800" dirty="0">
                <a:effectLst/>
                <a:ea typeface="Microsoft YaHei" panose="020B0503020204020204" pitchFamily="34" charset="-122"/>
              </a:rPr>
              <a:t>MiB的物理地址上（如果块转换在第二级）。（如果最小页为</a:t>
            </a:r>
            <a:r>
              <a:rPr lang="en-US" altLang="zh-CN" sz="1800" dirty="0">
                <a:effectLst/>
                <a:ea typeface="Microsoft YaHei" panose="020B0503020204020204" pitchFamily="34" charset="-122"/>
              </a:rPr>
              <a:t>16</a:t>
            </a:r>
            <a:r>
              <a:rPr lang="zh-CN" altLang="zh-CN" sz="1800" dirty="0">
                <a:effectLst/>
                <a:ea typeface="Microsoft YaHei" panose="020B0503020204020204" pitchFamily="34" charset="-122"/>
              </a:rPr>
              <a:t>KiB，则是</a:t>
            </a:r>
            <a:r>
              <a:rPr lang="en-US" altLang="zh-CN" sz="1800" dirty="0">
                <a:effectLst/>
                <a:ea typeface="Microsoft YaHei" panose="020B0503020204020204" pitchFamily="34" charset="-122"/>
              </a:rPr>
              <a:t>4</a:t>
            </a:r>
            <a:r>
              <a:rPr lang="zh-CN" altLang="zh-CN" sz="1800" dirty="0">
                <a:effectLst/>
                <a:ea typeface="Microsoft YaHei" panose="020B0503020204020204" pitchFamily="34" charset="-122"/>
              </a:rPr>
              <a:t>GiB和</a:t>
            </a:r>
            <a:r>
              <a:rPr lang="en-US" altLang="zh-CN" sz="1800" dirty="0">
                <a:effectLst/>
                <a:ea typeface="Microsoft YaHei" panose="020B0503020204020204" pitchFamily="34" charset="-122"/>
              </a:rPr>
              <a:t>32</a:t>
            </a:r>
            <a:r>
              <a:rPr lang="zh-CN" altLang="zh-CN" sz="1800" dirty="0">
                <a:effectLst/>
                <a:ea typeface="Microsoft YaHei" panose="020B0503020204020204" pitchFamily="34" charset="-122"/>
              </a:rPr>
              <a:t>MiB；最小页为</a:t>
            </a:r>
            <a:r>
              <a:rPr lang="en-US" altLang="zh-CN" sz="1800" dirty="0">
                <a:effectLst/>
                <a:ea typeface="Microsoft YaHei" panose="020B0503020204020204" pitchFamily="34" charset="-122"/>
              </a:rPr>
              <a:t>64</a:t>
            </a:r>
            <a:r>
              <a:rPr lang="zh-CN" altLang="zh-CN" sz="1800" dirty="0">
                <a:effectLst/>
                <a:ea typeface="Microsoft YaHei" panose="020B0503020204020204" pitchFamily="34" charset="-122"/>
              </a:rPr>
              <a:t>KiB，则是</a:t>
            </a:r>
            <a:r>
              <a:rPr lang="en-US" altLang="zh-CN" sz="1800" dirty="0">
                <a:effectLst/>
                <a:ea typeface="Microsoft YaHei" panose="020B0503020204020204" pitchFamily="34" charset="-122"/>
              </a:rPr>
              <a:t>4096</a:t>
            </a:r>
            <a:r>
              <a:rPr lang="zh-CN" altLang="zh-CN" sz="1800" dirty="0">
                <a:effectLst/>
                <a:ea typeface="Microsoft YaHei" panose="020B0503020204020204" pitchFamily="34" charset="-122"/>
              </a:rPr>
              <a:t>GiB</a:t>
            </a:r>
            <a:r>
              <a:rPr lang="en-US" altLang="zh-CN" sz="1800" dirty="0">
                <a:effectLst/>
                <a:ea typeface="Microsoft YaHei" panose="020B0503020204020204" pitchFamily="34" charset="-122"/>
              </a:rPr>
              <a:t> </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512</a:t>
            </a:r>
            <a:r>
              <a:rPr lang="zh-CN" altLang="zh-CN" sz="1800" dirty="0">
                <a:effectLst/>
                <a:ea typeface="Microsoft YaHei" panose="020B0503020204020204" pitchFamily="34" charset="-122"/>
              </a:rPr>
              <a:t>MiB）</a:t>
            </a:r>
          </a:p>
        </p:txBody>
      </p:sp>
    </p:spTree>
    <p:extLst>
      <p:ext uri="{BB962C8B-B14F-4D97-AF65-F5344CB8AC3E}">
        <p14:creationId xmlns:p14="http://schemas.microsoft.com/office/powerpoint/2010/main" val="4083946448"/>
      </p:ext>
    </p:extLst>
  </p:cSld>
  <p:clrMapOvr>
    <a:masterClrMapping/>
  </p:clrMapOvr>
</p:sld>
</file>

<file path=ppt/theme/theme1.xml><?xml version="1.0" encoding="utf-8"?>
<a:theme xmlns:a="http://schemas.openxmlformats.org/drawingml/2006/main" name="自定义设计方案">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24375</TotalTime>
  <Words>5070</Words>
  <Application>Microsoft Office PowerPoint</Application>
  <PresentationFormat>宽屏</PresentationFormat>
  <Paragraphs>471</Paragraphs>
  <Slides>52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Microsoft YaHei Light</vt:lpstr>
      <vt:lpstr>TimesNewRomanPS-BoldMT</vt:lpstr>
      <vt:lpstr>TimesNewRomanPS-ItalicMT</vt:lpstr>
      <vt:lpstr>TimesNewRomanPSMT</vt:lpstr>
      <vt:lpstr>DengXian</vt:lpstr>
      <vt:lpstr>DengXian Light</vt:lpstr>
      <vt:lpstr>Microsoft YaHei</vt:lpstr>
      <vt:lpstr>Microsoft YaHei</vt:lpstr>
      <vt:lpstr>Arial</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wheianbo0707@163.com</cp:lastModifiedBy>
  <cp:revision>276</cp:revision>
  <dcterms:created xsi:type="dcterms:W3CDTF">2018-02-02T07:58:46Z</dcterms:created>
  <dcterms:modified xsi:type="dcterms:W3CDTF">2022-07-26T06:56:14Z</dcterms:modified>
</cp:coreProperties>
</file>