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8.xml" ContentType="application/inkml+xml"/>
  <Override PartName="/ppt/notesSlides/notesSlide2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5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5.xml" ContentType="application/inkml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6" r:id="rId5"/>
    <p:sldId id="285" r:id="rId6"/>
    <p:sldId id="278" r:id="rId7"/>
    <p:sldId id="287" r:id="rId8"/>
    <p:sldId id="291" r:id="rId9"/>
    <p:sldId id="292" r:id="rId10"/>
    <p:sldId id="288" r:id="rId11"/>
    <p:sldId id="290" r:id="rId12"/>
    <p:sldId id="293" r:id="rId13"/>
    <p:sldId id="261" r:id="rId14"/>
    <p:sldId id="294" r:id="rId15"/>
    <p:sldId id="281" r:id="rId16"/>
    <p:sldId id="260" r:id="rId17"/>
    <p:sldId id="296" r:id="rId18"/>
    <p:sldId id="297" r:id="rId19"/>
    <p:sldId id="298" r:id="rId20"/>
    <p:sldId id="299" r:id="rId21"/>
    <p:sldId id="295" r:id="rId22"/>
    <p:sldId id="284" r:id="rId23"/>
    <p:sldId id="300" r:id="rId24"/>
    <p:sldId id="301" r:id="rId25"/>
    <p:sldId id="306" r:id="rId26"/>
    <p:sldId id="302" r:id="rId27"/>
    <p:sldId id="303" r:id="rId28"/>
    <p:sldId id="305" r:id="rId29"/>
    <p:sldId id="304" r:id="rId30"/>
    <p:sldId id="307" r:id="rId31"/>
    <p:sldId id="308" r:id="rId32"/>
    <p:sldId id="309" r:id="rId33"/>
    <p:sldId id="310" r:id="rId34"/>
    <p:sldId id="265" r:id="rId35"/>
    <p:sldId id="267" r:id="rId3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2F1EE"/>
    <a:srgbClr val="D8D2CD"/>
    <a:srgbClr val="C0C9C2"/>
    <a:srgbClr val="BEB9AA"/>
    <a:srgbClr val="AA9D9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23" autoAdjust="0"/>
  </p:normalViewPr>
  <p:slideViewPr>
    <p:cSldViewPr snapToGrid="0">
      <p:cViewPr varScale="1">
        <p:scale>
          <a:sx n="87" d="100"/>
          <a:sy n="87" d="100"/>
        </p:scale>
        <p:origin x="1428" y="78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la Montero" userId="f07f50a55ed8f10a" providerId="LiveId" clId="{D75E0F6C-FE0E-45DA-9746-F47D1030C017}"/>
    <pc:docChg chg="custSel modSld">
      <pc:chgData name="Lucila Montero" userId="f07f50a55ed8f10a" providerId="LiveId" clId="{D75E0F6C-FE0E-45DA-9746-F47D1030C017}" dt="2025-03-17T21:52:46.078" v="2" actId="313"/>
      <pc:docMkLst>
        <pc:docMk/>
      </pc:docMkLst>
      <pc:sldChg chg="modSp mod">
        <pc:chgData name="Lucila Montero" userId="f07f50a55ed8f10a" providerId="LiveId" clId="{D75E0F6C-FE0E-45DA-9746-F47D1030C017}" dt="2025-03-17T21:52:46.078" v="2" actId="313"/>
        <pc:sldMkLst>
          <pc:docMk/>
          <pc:sldMk cId="445070695" sldId="267"/>
        </pc:sldMkLst>
        <pc:graphicFrameChg chg="modGraphic">
          <ac:chgData name="Lucila Montero" userId="f07f50a55ed8f10a" providerId="LiveId" clId="{D75E0F6C-FE0E-45DA-9746-F47D1030C017}" dt="2025-03-17T21:52:46.078" v="2" actId="313"/>
          <ac:graphicFrameMkLst>
            <pc:docMk/>
            <pc:sldMk cId="445070695" sldId="267"/>
            <ac:graphicFrameMk id="23" creationId="{A4779ED5-F550-4DD0-A629-AFB3A45D79DA}"/>
          </ac:graphicFrameMkLst>
        </pc:graphicFrameChg>
      </pc:sldChg>
    </pc:docChg>
  </pc:docChgLst>
  <pc:docChgLst>
    <pc:chgData name="Lucila Montero" userId="f07f50a55ed8f10a" providerId="LiveId" clId="{D16EF933-1529-41DF-A12A-4CF79EAE5A7B}"/>
    <pc:docChg chg="undo redo custSel addSld delSld modSld sldOrd">
      <pc:chgData name="Lucila Montero" userId="f07f50a55ed8f10a" providerId="LiveId" clId="{D16EF933-1529-41DF-A12A-4CF79EAE5A7B}" dt="2022-07-09T08:00:43.508" v="6221" actId="47"/>
      <pc:docMkLst>
        <pc:docMk/>
      </pc:docMkLst>
      <pc:sldChg chg="addSp delSp modSp mod setBg modNotesTx">
        <pc:chgData name="Lucila Montero" userId="f07f50a55ed8f10a" providerId="LiveId" clId="{D16EF933-1529-41DF-A12A-4CF79EAE5A7B}" dt="2022-07-09T02:40:28.772" v="3904" actId="14100"/>
        <pc:sldMkLst>
          <pc:docMk/>
          <pc:sldMk cId="4212917468" sldId="260"/>
        </pc:sldMkLst>
      </pc:sldChg>
      <pc:sldChg chg="addSp delSp modSp mod setBg">
        <pc:chgData name="Lucila Montero" userId="f07f50a55ed8f10a" providerId="LiveId" clId="{D16EF933-1529-41DF-A12A-4CF79EAE5A7B}" dt="2022-07-09T05:01:32.268" v="4781" actId="1440"/>
        <pc:sldMkLst>
          <pc:docMk/>
          <pc:sldMk cId="1527386939" sldId="261"/>
        </pc:sldMkLst>
      </pc:sldChg>
      <pc:sldChg chg="addSp delSp modSp del mod">
        <pc:chgData name="Lucila Montero" userId="f07f50a55ed8f10a" providerId="LiveId" clId="{D16EF933-1529-41DF-A12A-4CF79EAE5A7B}" dt="2022-07-09T07:02:39.144" v="5912" actId="47"/>
        <pc:sldMkLst>
          <pc:docMk/>
          <pc:sldMk cId="700209266" sldId="264"/>
        </pc:sldMkLst>
      </pc:sldChg>
      <pc:sldChg chg="addSp delSp modSp mod">
        <pc:chgData name="Lucila Montero" userId="f07f50a55ed8f10a" providerId="LiveId" clId="{D16EF933-1529-41DF-A12A-4CF79EAE5A7B}" dt="2022-07-09T05:13:58.711" v="4889" actId="9405"/>
        <pc:sldMkLst>
          <pc:docMk/>
          <pc:sldMk cId="2563119616" sldId="265"/>
        </pc:sldMkLst>
      </pc:sldChg>
      <pc:sldChg chg="modSp mod">
        <pc:chgData name="Lucila Montero" userId="f07f50a55ed8f10a" providerId="LiveId" clId="{D16EF933-1529-41DF-A12A-4CF79EAE5A7B}" dt="2022-07-09T08:00:34.476" v="6220" actId="20577"/>
        <pc:sldMkLst>
          <pc:docMk/>
          <pc:sldMk cId="445070695" sldId="267"/>
        </pc:sldMkLst>
      </pc:sldChg>
      <pc:sldChg chg="modSp mod">
        <pc:chgData name="Lucila Montero" userId="f07f50a55ed8f10a" providerId="LiveId" clId="{D16EF933-1529-41DF-A12A-4CF79EAE5A7B}" dt="2022-07-09T02:23:49.129" v="3769" actId="403"/>
        <pc:sldMkLst>
          <pc:docMk/>
          <pc:sldMk cId="2371293676" sldId="278"/>
        </pc:sldMkLst>
      </pc:sldChg>
      <pc:sldChg chg="addSp delSp modSp mod ord">
        <pc:chgData name="Lucila Montero" userId="f07f50a55ed8f10a" providerId="LiveId" clId="{D16EF933-1529-41DF-A12A-4CF79EAE5A7B}" dt="2022-07-09T02:22:26.621" v="3764" actId="1076"/>
        <pc:sldMkLst>
          <pc:docMk/>
          <pc:sldMk cId="675137161" sldId="281"/>
        </pc:sldMkLst>
      </pc:sldChg>
      <pc:sldChg chg="del ord">
        <pc:chgData name="Lucila Montero" userId="f07f50a55ed8f10a" providerId="LiveId" clId="{D16EF933-1529-41DF-A12A-4CF79EAE5A7B}" dt="2022-07-09T07:02:37.537" v="5911" actId="47"/>
        <pc:sldMkLst>
          <pc:docMk/>
          <pc:sldMk cId="344939837" sldId="283"/>
        </pc:sldMkLst>
      </pc:sldChg>
      <pc:sldChg chg="addSp delSp modSp mod setBg modClrScheme chgLayout">
        <pc:chgData name="Lucila Montero" userId="f07f50a55ed8f10a" providerId="LiveId" clId="{D16EF933-1529-41DF-A12A-4CF79EAE5A7B}" dt="2022-07-09T05:01:03.562" v="4777" actId="1440"/>
        <pc:sldMkLst>
          <pc:docMk/>
          <pc:sldMk cId="3483999599" sldId="284"/>
        </pc:sldMkLst>
      </pc:sldChg>
      <pc:sldChg chg="modSp mod">
        <pc:chgData name="Lucila Montero" userId="f07f50a55ed8f10a" providerId="LiveId" clId="{D16EF933-1529-41DF-A12A-4CF79EAE5A7B}" dt="2022-07-08T18:38:34.154" v="1453" actId="207"/>
        <pc:sldMkLst>
          <pc:docMk/>
          <pc:sldMk cId="2865516803" sldId="285"/>
        </pc:sldMkLst>
      </pc:sldChg>
      <pc:sldChg chg="del">
        <pc:chgData name="Lucila Montero" userId="f07f50a55ed8f10a" providerId="LiveId" clId="{D16EF933-1529-41DF-A12A-4CF79EAE5A7B}" dt="2022-07-09T08:00:43.508" v="6221" actId="47"/>
        <pc:sldMkLst>
          <pc:docMk/>
          <pc:sldMk cId="4237778926" sldId="286"/>
        </pc:sldMkLst>
      </pc:sldChg>
      <pc:sldChg chg="modSp mod chgLayout">
        <pc:chgData name="Lucila Montero" userId="f07f50a55ed8f10a" providerId="LiveId" clId="{D16EF933-1529-41DF-A12A-4CF79EAE5A7B}" dt="2022-07-08T16:26:59.883" v="38" actId="700"/>
        <pc:sldMkLst>
          <pc:docMk/>
          <pc:sldMk cId="4083546591" sldId="288"/>
        </pc:sldMkLst>
      </pc:sldChg>
      <pc:sldChg chg="addSp delSp modSp mod">
        <pc:chgData name="Lucila Montero" userId="f07f50a55ed8f10a" providerId="LiveId" clId="{D16EF933-1529-41DF-A12A-4CF79EAE5A7B}" dt="2022-07-08T19:01:30.995" v="1730" actId="20577"/>
        <pc:sldMkLst>
          <pc:docMk/>
          <pc:sldMk cId="4165692053" sldId="290"/>
        </pc:sldMkLst>
      </pc:sldChg>
      <pc:sldChg chg="modSp mod">
        <pc:chgData name="Lucila Montero" userId="f07f50a55ed8f10a" providerId="LiveId" clId="{D16EF933-1529-41DF-A12A-4CF79EAE5A7B}" dt="2022-07-08T18:38:45.310" v="1454" actId="207"/>
        <pc:sldMkLst>
          <pc:docMk/>
          <pc:sldMk cId="2957382058" sldId="291"/>
        </pc:sldMkLst>
      </pc:sldChg>
      <pc:sldChg chg="addSp delSp modSp mod">
        <pc:chgData name="Lucila Montero" userId="f07f50a55ed8f10a" providerId="LiveId" clId="{D16EF933-1529-41DF-A12A-4CF79EAE5A7B}" dt="2022-07-08T18:40:01.143" v="1461" actId="207"/>
        <pc:sldMkLst>
          <pc:docMk/>
          <pc:sldMk cId="2568489816" sldId="292"/>
        </pc:sldMkLst>
      </pc:sldChg>
      <pc:sldChg chg="addSp delSp modSp add mod setBg modClrScheme chgLayout">
        <pc:chgData name="Lucila Montero" userId="f07f50a55ed8f10a" providerId="LiveId" clId="{D16EF933-1529-41DF-A12A-4CF79EAE5A7B}" dt="2022-07-09T05:15:49.073" v="4900" actId="1582"/>
        <pc:sldMkLst>
          <pc:docMk/>
          <pc:sldMk cId="1011985720" sldId="293"/>
        </pc:sldMkLst>
      </pc:sldChg>
      <pc:sldChg chg="addSp delSp modSp add mod">
        <pc:chgData name="Lucila Montero" userId="f07f50a55ed8f10a" providerId="LiveId" clId="{D16EF933-1529-41DF-A12A-4CF79EAE5A7B}" dt="2022-07-09T01:03:31.125" v="3267" actId="6549"/>
        <pc:sldMkLst>
          <pc:docMk/>
          <pc:sldMk cId="2721939740" sldId="294"/>
        </pc:sldMkLst>
      </pc:sldChg>
      <pc:sldChg chg="addSp delSp modSp add mod setBg">
        <pc:chgData name="Lucila Montero" userId="f07f50a55ed8f10a" providerId="LiveId" clId="{D16EF933-1529-41DF-A12A-4CF79EAE5A7B}" dt="2022-07-09T03:33:31.019" v="4168" actId="14100"/>
        <pc:sldMkLst>
          <pc:docMk/>
          <pc:sldMk cId="689442774" sldId="295"/>
        </pc:sldMkLst>
      </pc:sldChg>
      <pc:sldChg chg="addSp delSp modSp add mod setBg modClrScheme chgLayout">
        <pc:chgData name="Lucila Montero" userId="f07f50a55ed8f10a" providerId="LiveId" clId="{D16EF933-1529-41DF-A12A-4CF79EAE5A7B}" dt="2022-07-09T02:42:17.883" v="3927" actId="1076"/>
        <pc:sldMkLst>
          <pc:docMk/>
          <pc:sldMk cId="2543776135" sldId="296"/>
        </pc:sldMkLst>
      </pc:sldChg>
      <pc:sldChg chg="addSp delSp modSp add mod setBg addAnim delAnim modAnim chgLayout">
        <pc:chgData name="Lucila Montero" userId="f07f50a55ed8f10a" providerId="LiveId" clId="{D16EF933-1529-41DF-A12A-4CF79EAE5A7B}" dt="2022-07-09T05:01:21.692" v="4780" actId="1440"/>
        <pc:sldMkLst>
          <pc:docMk/>
          <pc:sldMk cId="3696302029" sldId="297"/>
        </pc:sldMkLst>
      </pc:sldChg>
      <pc:sldChg chg="addSp delSp modSp add mod">
        <pc:chgData name="Lucila Montero" userId="f07f50a55ed8f10a" providerId="LiveId" clId="{D16EF933-1529-41DF-A12A-4CF79EAE5A7B}" dt="2022-07-09T05:01:18.340" v="4779" actId="1440"/>
        <pc:sldMkLst>
          <pc:docMk/>
          <pc:sldMk cId="1818204861" sldId="298"/>
        </pc:sldMkLst>
      </pc:sldChg>
      <pc:sldChg chg="addSp delSp modSp add mod modAnim modNotesTx">
        <pc:chgData name="Lucila Montero" userId="f07f50a55ed8f10a" providerId="LiveId" clId="{D16EF933-1529-41DF-A12A-4CF79EAE5A7B}" dt="2022-07-09T05:01:11.913" v="4778" actId="1440"/>
        <pc:sldMkLst>
          <pc:docMk/>
          <pc:sldMk cId="724637440" sldId="299"/>
        </pc:sldMkLst>
      </pc:sldChg>
      <pc:sldChg chg="addSp delSp modSp add mod setBg">
        <pc:chgData name="Lucila Montero" userId="f07f50a55ed8f10a" providerId="LiveId" clId="{D16EF933-1529-41DF-A12A-4CF79EAE5A7B}" dt="2022-07-09T05:30:21.082" v="4984" actId="255"/>
        <pc:sldMkLst>
          <pc:docMk/>
          <pc:sldMk cId="3990511686" sldId="300"/>
        </pc:sldMkLst>
      </pc:sldChg>
      <pc:sldChg chg="addSp delSp modSp add mod setBg">
        <pc:chgData name="Lucila Montero" userId="f07f50a55ed8f10a" providerId="LiveId" clId="{D16EF933-1529-41DF-A12A-4CF79EAE5A7B}" dt="2022-07-09T06:39:26.270" v="5827" actId="1076"/>
        <pc:sldMkLst>
          <pc:docMk/>
          <pc:sldMk cId="571861710" sldId="301"/>
        </pc:sldMkLst>
      </pc:sldChg>
      <pc:sldChg chg="add del setBg">
        <pc:chgData name="Lucila Montero" userId="f07f50a55ed8f10a" providerId="LiveId" clId="{D16EF933-1529-41DF-A12A-4CF79EAE5A7B}" dt="2022-07-09T04:10:10.845" v="4428"/>
        <pc:sldMkLst>
          <pc:docMk/>
          <pc:sldMk cId="1234076159" sldId="301"/>
        </pc:sldMkLst>
      </pc:sldChg>
      <pc:sldChg chg="addSp delSp modSp add mod">
        <pc:chgData name="Lucila Montero" userId="f07f50a55ed8f10a" providerId="LiveId" clId="{D16EF933-1529-41DF-A12A-4CF79EAE5A7B}" dt="2022-07-09T06:02:30.224" v="5172" actId="14100"/>
        <pc:sldMkLst>
          <pc:docMk/>
          <pc:sldMk cId="35392795" sldId="302"/>
        </pc:sldMkLst>
      </pc:sldChg>
      <pc:sldChg chg="addSp delSp modSp add mod">
        <pc:chgData name="Lucila Montero" userId="f07f50a55ed8f10a" providerId="LiveId" clId="{D16EF933-1529-41DF-A12A-4CF79EAE5A7B}" dt="2022-07-09T06:12:15.488" v="5267" actId="9405"/>
        <pc:sldMkLst>
          <pc:docMk/>
          <pc:sldMk cId="496392372" sldId="303"/>
        </pc:sldMkLst>
      </pc:sldChg>
      <pc:sldChg chg="addSp delSp modSp add mod modNotesTx">
        <pc:chgData name="Lucila Montero" userId="f07f50a55ed8f10a" providerId="LiveId" clId="{D16EF933-1529-41DF-A12A-4CF79EAE5A7B}" dt="2022-07-09T06:35:57.393" v="5794" actId="313"/>
        <pc:sldMkLst>
          <pc:docMk/>
          <pc:sldMk cId="924567405" sldId="304"/>
        </pc:sldMkLst>
      </pc:sldChg>
      <pc:sldChg chg="add">
        <pc:chgData name="Lucila Montero" userId="f07f50a55ed8f10a" providerId="LiveId" clId="{D16EF933-1529-41DF-A12A-4CF79EAE5A7B}" dt="2022-07-09T06:21:21.741" v="5323"/>
        <pc:sldMkLst>
          <pc:docMk/>
          <pc:sldMk cId="285172872" sldId="305"/>
        </pc:sldMkLst>
      </pc:sldChg>
      <pc:sldChg chg="addSp delSp modSp add mod ord">
        <pc:chgData name="Lucila Montero" userId="f07f50a55ed8f10a" providerId="LiveId" clId="{D16EF933-1529-41DF-A12A-4CF79EAE5A7B}" dt="2022-07-09T06:40:46.012" v="5864"/>
        <pc:sldMkLst>
          <pc:docMk/>
          <pc:sldMk cId="1939932757" sldId="306"/>
        </pc:sldMkLst>
      </pc:sldChg>
      <pc:sldChg chg="addSp delSp modSp add del mod setBg">
        <pc:chgData name="Lucila Montero" userId="f07f50a55ed8f10a" providerId="LiveId" clId="{D16EF933-1529-41DF-A12A-4CF79EAE5A7B}" dt="2022-07-09T07:03:20.118" v="5914" actId="47"/>
        <pc:sldMkLst>
          <pc:docMk/>
          <pc:sldMk cId="4137018573" sldId="307"/>
        </pc:sldMkLst>
      </pc:sldChg>
      <pc:sldChg chg="addSp delSp modSp add mod setBg delAnim">
        <pc:chgData name="Lucila Montero" userId="f07f50a55ed8f10a" providerId="LiveId" clId="{D16EF933-1529-41DF-A12A-4CF79EAE5A7B}" dt="2022-07-09T07:35:46.050" v="6045" actId="478"/>
        <pc:sldMkLst>
          <pc:docMk/>
          <pc:sldMk cId="1196747874" sldId="308"/>
        </pc:sldMkLst>
      </pc:sldChg>
      <pc:sldChg chg="addSp delSp modSp add mod">
        <pc:chgData name="Lucila Montero" userId="f07f50a55ed8f10a" providerId="LiveId" clId="{D16EF933-1529-41DF-A12A-4CF79EAE5A7B}" dt="2022-07-09T07:42:11.471" v="6102" actId="6549"/>
        <pc:sldMkLst>
          <pc:docMk/>
          <pc:sldMk cId="874075390" sldId="309"/>
        </pc:sldMkLst>
      </pc:sldChg>
      <pc:sldChg chg="addSp delSp modSp add mod">
        <pc:chgData name="Lucila Montero" userId="f07f50a55ed8f10a" providerId="LiveId" clId="{D16EF933-1529-41DF-A12A-4CF79EAE5A7B}" dt="2022-07-09T07:57:33.255" v="6149" actId="20577"/>
        <pc:sldMkLst>
          <pc:docMk/>
          <pc:sldMk cId="2800395129" sldId="31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matplotlib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matplotlib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D08906-D088-4AA2-9F15-2F42B3C757F5}" type="doc">
      <dgm:prSet loTypeId="urn:microsoft.com/office/officeart/2005/8/layout/hList6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835224D2-C33F-4E8F-A8AD-1A03C6FA4D62}">
      <dgm:prSet custT="1"/>
      <dgm:spPr/>
      <dgm:t>
        <a:bodyPr/>
        <a:lstStyle/>
        <a:p>
          <a:r>
            <a:rPr lang="fr-FR" sz="1800" b="1" i="1" baseline="0" dirty="0" err="1">
              <a:solidFill>
                <a:schemeClr val="accent3">
                  <a:lumMod val="75000"/>
                </a:schemeClr>
              </a:solidFill>
            </a:rPr>
            <a:t>Numpy</a:t>
          </a:r>
          <a:r>
            <a:rPr lang="fr-FR" sz="1800" b="1" i="1" baseline="0" dirty="0">
              <a:solidFill>
                <a:schemeClr val="accent3">
                  <a:lumMod val="75000"/>
                </a:schemeClr>
              </a:solidFill>
            </a:rPr>
            <a:t> (</a:t>
          </a:r>
          <a:r>
            <a:rPr lang="fr-FR" sz="1800" b="1" i="1" baseline="0" dirty="0" err="1">
              <a:solidFill>
                <a:schemeClr val="accent3">
                  <a:lumMod val="75000"/>
                </a:schemeClr>
              </a:solidFill>
            </a:rPr>
            <a:t>np</a:t>
          </a:r>
          <a:r>
            <a:rPr lang="fr-FR" sz="1800" b="1" i="1" baseline="0" dirty="0">
              <a:solidFill>
                <a:schemeClr val="accent3">
                  <a:lumMod val="75000"/>
                </a:schemeClr>
              </a:solidFill>
            </a:rPr>
            <a:t>)</a:t>
          </a:r>
          <a:r>
            <a:rPr lang="fr-FR" sz="1800" b="0" baseline="0" dirty="0">
              <a:solidFill>
                <a:schemeClr val="accent3">
                  <a:lumMod val="75000"/>
                </a:schemeClr>
              </a:solidFill>
            </a:rPr>
            <a:t>. </a:t>
          </a:r>
          <a:endParaRPr lang="fr-FR" sz="1800" dirty="0">
            <a:solidFill>
              <a:schemeClr val="accent3">
                <a:lumMod val="75000"/>
              </a:schemeClr>
            </a:solidFill>
          </a:endParaRPr>
        </a:p>
      </dgm:t>
    </dgm:pt>
    <dgm:pt modelId="{EFFA4EE2-AE38-4636-A6DE-1F84D8866435}" type="parTrans" cxnId="{9CB663A2-210D-48C3-BCDD-0B3A7EDF95D8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73FD5FCB-D367-4467-821F-6102EE5A09D0}" type="sibTrans" cxnId="{9CB663A2-210D-48C3-BCDD-0B3A7EDF95D8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F3512687-68C0-4EF0-9605-100680DB6EAE}">
      <dgm:prSet custT="1"/>
      <dgm:spPr/>
      <dgm:t>
        <a:bodyPr/>
        <a:lstStyle/>
        <a:p>
          <a:r>
            <a:rPr lang="fr-FR" sz="1800" b="1" i="1" baseline="0" dirty="0">
              <a:solidFill>
                <a:schemeClr val="accent3">
                  <a:lumMod val="75000"/>
                </a:schemeClr>
              </a:solidFill>
            </a:rPr>
            <a:t>Pandas (</a:t>
          </a:r>
          <a:r>
            <a:rPr lang="fr-FR" sz="1800" b="1" i="1" baseline="0" dirty="0" err="1">
              <a:solidFill>
                <a:schemeClr val="accent3">
                  <a:lumMod val="75000"/>
                </a:schemeClr>
              </a:solidFill>
            </a:rPr>
            <a:t>pd</a:t>
          </a:r>
          <a:r>
            <a:rPr lang="fr-FR" sz="1800" b="1" i="1" baseline="0" dirty="0">
              <a:solidFill>
                <a:schemeClr val="accent3">
                  <a:lumMod val="75000"/>
                </a:schemeClr>
              </a:solidFill>
            </a:rPr>
            <a:t>)</a:t>
          </a:r>
          <a:r>
            <a:rPr lang="fr-FR" sz="1800" b="0" baseline="0" dirty="0">
              <a:solidFill>
                <a:schemeClr val="accent3">
                  <a:lumMod val="75000"/>
                </a:schemeClr>
              </a:solidFill>
            </a:rPr>
            <a:t>. </a:t>
          </a:r>
          <a:endParaRPr lang="fr-FR" sz="1800" dirty="0">
            <a:solidFill>
              <a:schemeClr val="accent3">
                <a:lumMod val="75000"/>
              </a:schemeClr>
            </a:solidFill>
          </a:endParaRPr>
        </a:p>
      </dgm:t>
    </dgm:pt>
    <dgm:pt modelId="{A9F06D68-5190-49B8-B3D6-96C338DD5274}" type="parTrans" cxnId="{88AB8A0A-1D61-423C-82B7-D160F6314952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00DD8D26-52F9-4BED-8593-2FF9FE319D3B}" type="sibTrans" cxnId="{88AB8A0A-1D61-423C-82B7-D160F6314952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9740AD59-34D0-411D-B695-A9D8F3C1DD79}">
      <dgm:prSet custT="1"/>
      <dgm:spPr/>
      <dgm:t>
        <a:bodyPr/>
        <a:lstStyle/>
        <a:p>
          <a:r>
            <a:rPr lang="fr-FR" sz="1800" b="1" baseline="0" dirty="0" err="1">
              <a:solidFill>
                <a:schemeClr val="accent3">
                  <a:lumMod val="75000"/>
                </a:schemeClr>
              </a:solidFill>
            </a:rPr>
            <a:t>Matplotlib</a:t>
          </a:r>
          <a:r>
            <a:rPr lang="fr-FR" sz="1800" b="1" baseline="0" dirty="0">
              <a:solidFill>
                <a:schemeClr val="accent3">
                  <a:lumMod val="75000"/>
                </a:schemeClr>
              </a:solidFill>
            </a:rPr>
            <a:t>  (</a:t>
          </a:r>
          <a:r>
            <a:rPr lang="fr-FR" sz="1800" b="1" baseline="0" dirty="0" err="1">
              <a:solidFill>
                <a:schemeClr val="accent3">
                  <a:lumMod val="75000"/>
                </a:schemeClr>
              </a:solidFill>
            </a:rPr>
            <a:t>plt</a:t>
          </a:r>
          <a:r>
            <a:rPr lang="fr-FR" sz="1800" b="1" baseline="0" dirty="0">
              <a:solidFill>
                <a:schemeClr val="accent3">
                  <a:lumMod val="75000"/>
                </a:schemeClr>
              </a:solidFill>
            </a:rPr>
            <a:t>).</a:t>
          </a:r>
          <a:endParaRPr lang="fr-FR" sz="1800" dirty="0">
            <a:solidFill>
              <a:schemeClr val="accent3">
                <a:lumMod val="75000"/>
              </a:schemeClr>
            </a:solidFill>
          </a:endParaRPr>
        </a:p>
      </dgm:t>
    </dgm:pt>
    <dgm:pt modelId="{CC5DAA89-AE4C-4583-A3BC-E5845DCD97B4}" type="parTrans" cxnId="{8A26EB66-4855-41D8-AD31-79A60D4F5BC1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86812E5D-03FB-4011-9885-72538C4B47BA}" type="sibTrans" cxnId="{8A26EB66-4855-41D8-AD31-79A60D4F5BC1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3E29BC49-8C78-4F87-BAA0-BB160FE11048}">
      <dgm:prSet custT="1"/>
      <dgm:spPr/>
      <dgm:t>
        <a:bodyPr/>
        <a:lstStyle/>
        <a:p>
          <a:pPr marL="266700" indent="-266700"/>
          <a:r>
            <a:rPr lang="fr-FR" sz="1800" b="1" baseline="0"/>
            <a:t>.colormap (cm)  </a:t>
          </a:r>
          <a:r>
            <a:rPr lang="fr-FR" sz="1800" b="0" baseline="0"/>
            <a:t>palettes de couleurs</a:t>
          </a:r>
          <a:endParaRPr lang="fr-FR" sz="1800" dirty="0"/>
        </a:p>
      </dgm:t>
    </dgm:pt>
    <dgm:pt modelId="{6147F3FC-E049-4527-A496-407391428359}" type="parTrans" cxnId="{524736B7-35DE-471E-8ED9-5607FF152599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FBBE1B05-88FE-40F9-9B2A-4633F756BDE4}" type="sibTrans" cxnId="{524736B7-35DE-471E-8ED9-5607FF152599}">
      <dgm:prSet/>
      <dgm:spPr/>
      <dgm:t>
        <a:bodyPr/>
        <a:lstStyle/>
        <a:p>
          <a:endParaRPr lang="fr-FR" sz="1800">
            <a:solidFill>
              <a:schemeClr val="tx1"/>
            </a:solidFill>
          </a:endParaRPr>
        </a:p>
      </dgm:t>
    </dgm:pt>
    <dgm:pt modelId="{CEB1EC54-DAD9-4E22-94D4-0B91E7062506}">
      <dgm:prSet custT="1"/>
      <dgm:spPr/>
      <dgm:t>
        <a:bodyPr/>
        <a:lstStyle/>
        <a:p>
          <a:pPr marL="266700" indent="-266700"/>
          <a:r>
            <a:rPr lang="fr-FR" sz="1800" b="1" baseline="0"/>
            <a:t>.colors </a:t>
          </a:r>
          <a:endParaRPr lang="fr-FR" sz="1800" dirty="0"/>
        </a:p>
      </dgm:t>
    </dgm:pt>
    <dgm:pt modelId="{AAF134F7-75A4-4F77-AEFA-4FAA364CE36A}" type="parTrans" cxnId="{6C0C8803-EA94-415B-8FC2-5FFFBE085CD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6D00DE9-B00C-40AE-AC14-BD583E5BC9FD}" type="sibTrans" cxnId="{6C0C8803-EA94-415B-8FC2-5FFFBE085CD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E5E5677-5CB5-48FF-9B9A-EFD806FDEE1B}">
      <dgm:prSet custT="1"/>
      <dgm:spPr/>
      <dgm:t>
        <a:bodyPr/>
        <a:lstStyle/>
        <a:p>
          <a:r>
            <a:rPr lang="fr-FR" sz="1800" b="0" baseline="0" dirty="0"/>
            <a:t>Librairie pour faire une jointure des tables</a:t>
          </a:r>
          <a:endParaRPr lang="fr-FR" sz="1800" dirty="0">
            <a:solidFill>
              <a:schemeClr val="tx1"/>
            </a:solidFill>
          </a:endParaRPr>
        </a:p>
      </dgm:t>
    </dgm:pt>
    <dgm:pt modelId="{6ADBDF09-D7CB-4444-A329-FF0CC560142F}" type="parTrans" cxnId="{D113D8D9-1CD0-47B7-811A-629431CDD5A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FA03B269-6947-484A-9001-74A1C8FB1ABA}" type="sibTrans" cxnId="{D113D8D9-1CD0-47B7-811A-629431CDD5A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80E746B-6480-43D4-AC4F-4AB62FCAF521}">
      <dgm:prSet custT="1"/>
      <dgm:spPr/>
      <dgm:t>
        <a:bodyPr/>
        <a:lstStyle/>
        <a:p>
          <a:pPr marL="266700" indent="-266700"/>
          <a:r>
            <a:rPr lang="fr-FR" sz="1800" b="1" baseline="0" dirty="0"/>
            <a:t>.</a:t>
          </a:r>
          <a:r>
            <a:rPr lang="fr-FR" sz="1800" b="1" baseline="0" dirty="0" err="1"/>
            <a:t>pyplot</a:t>
          </a:r>
          <a:r>
            <a:rPr lang="fr-FR" sz="1800" b="1" baseline="0" dirty="0"/>
            <a:t> (</a:t>
          </a:r>
          <a:r>
            <a:rPr lang="fr-FR" sz="1800" b="1" baseline="0" dirty="0" err="1"/>
            <a:t>plt</a:t>
          </a:r>
          <a:r>
            <a:rPr lang="fr-FR" sz="1800" b="1" baseline="0" dirty="0"/>
            <a:t>) </a:t>
          </a:r>
          <a:r>
            <a:rPr lang="fr-FR" sz="1800" b="0" baseline="0" dirty="0"/>
            <a:t>représenter graphiquement les données sur  les figures.</a:t>
          </a:r>
          <a:endParaRPr lang="fr-FR" sz="1800" dirty="0">
            <a:solidFill>
              <a:schemeClr val="tx1"/>
            </a:solidFill>
          </a:endParaRPr>
        </a:p>
      </dgm:t>
    </dgm:pt>
    <dgm:pt modelId="{0414AF8A-1CFF-4CDE-8289-64488750CBFC}" type="parTrans" cxnId="{B51EDD4B-43DA-464F-837A-63F88849B53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8E894031-AFC7-4200-B9ED-4E719D993F58}" type="sibTrans" cxnId="{B51EDD4B-43DA-464F-837A-63F88849B53C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978A1428-7D4F-4E20-8838-7B7C92799CA9}">
      <dgm:prSet custT="1"/>
      <dgm:spPr/>
      <dgm:t>
        <a:bodyPr/>
        <a:lstStyle/>
        <a:p>
          <a:r>
            <a:rPr lang="fr-FR" sz="1800" b="0" baseline="0" dirty="0"/>
            <a:t>Librairie pour faire un produit matriciel </a:t>
          </a:r>
          <a:endParaRPr lang="fr-FR" sz="1800" dirty="0">
            <a:solidFill>
              <a:schemeClr val="tx1"/>
            </a:solidFill>
          </a:endParaRPr>
        </a:p>
      </dgm:t>
    </dgm:pt>
    <dgm:pt modelId="{17729EA2-B1A7-484D-9DF3-9A39123EB9FD}" type="parTrans" cxnId="{3ABBDBD4-D96A-4BDC-A943-65932805D71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F14165-0D8C-468A-AA7A-773554E9DAB8}" type="sibTrans" cxnId="{3ABBDBD4-D96A-4BDC-A943-65932805D71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F9E377A-D358-425E-A12B-B3CFD185E257}">
      <dgm:prSet custT="1"/>
      <dgm:spPr/>
      <dgm:t>
        <a:bodyPr/>
        <a:lstStyle/>
        <a:p>
          <a:endParaRPr lang="fr-FR" sz="1800" dirty="0">
            <a:solidFill>
              <a:schemeClr val="tx1"/>
            </a:solidFill>
          </a:endParaRPr>
        </a:p>
      </dgm:t>
    </dgm:pt>
    <dgm:pt modelId="{993F4A0F-ACCF-4FCA-956C-97656EA220A2}" type="parTrans" cxnId="{E87F86FC-A953-40EA-82C2-17273786D83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CDD7FFA-EF13-443D-AB65-25A7FA603332}" type="sibTrans" cxnId="{E87F86FC-A953-40EA-82C2-17273786D83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5DD00F0-A03E-4637-B833-D2C83789D68F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9238B351-2533-42E6-A4F1-D11A116C6284}" type="parTrans" cxnId="{2BD1AED3-274D-4381-825B-EA0D2BC2A95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34EA9136-05DC-4BD3-B24F-7FAB23566338}" type="sibTrans" cxnId="{2BD1AED3-274D-4381-825B-EA0D2BC2A952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4A6429B1-CDD8-4FAF-95F5-31CCF640B7F9}">
      <dgm:prSet/>
      <dgm:spPr/>
      <dgm:t>
        <a:bodyPr/>
        <a:lstStyle/>
        <a:p>
          <a:endParaRPr lang="fr-FR" dirty="0">
            <a:solidFill>
              <a:schemeClr val="tx1"/>
            </a:solidFill>
          </a:endParaRPr>
        </a:p>
      </dgm:t>
    </dgm:pt>
    <dgm:pt modelId="{A0C39C16-C85D-4EA2-A8D3-D3207F97A337}" type="parTrans" cxnId="{D632A9B8-8142-476A-B81A-ACB0C2CC605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2875F73D-78B8-481B-A54C-AA0D442DE24B}" type="sibTrans" cxnId="{D632A9B8-8142-476A-B81A-ACB0C2CC605D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869234D-311D-4778-B9E7-E0E5FD4EA493}">
      <dgm:prSet custT="1"/>
      <dgm:spPr/>
      <dgm:t>
        <a:bodyPr/>
        <a:lstStyle/>
        <a:p>
          <a:r>
            <a:rPr lang="fr-FR" sz="1800" b="1" baseline="0" dirty="0" err="1">
              <a:solidFill>
                <a:schemeClr val="accent3">
                  <a:lumMod val="75000"/>
                </a:schemeClr>
              </a:solidFill>
            </a:rPr>
            <a:t>Plotly</a:t>
          </a:r>
          <a:r>
            <a:rPr lang="fr-FR" sz="1800" b="1" baseline="0" dirty="0">
              <a:solidFill>
                <a:schemeClr val="accent3">
                  <a:lumMod val="75000"/>
                </a:schemeClr>
              </a:solidFill>
            </a:rPr>
            <a:t> (px) </a:t>
          </a:r>
          <a:endParaRPr lang="fr-FR" sz="1800" dirty="0">
            <a:solidFill>
              <a:schemeClr val="accent3">
                <a:lumMod val="75000"/>
              </a:schemeClr>
            </a:solidFill>
          </a:endParaRPr>
        </a:p>
      </dgm:t>
    </dgm:pt>
    <dgm:pt modelId="{4959715C-D240-4009-A63F-84325F61CDA0}" type="parTrans" cxnId="{9D4D1266-7BDB-43F7-B595-6997065684F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77DD903-EEF4-4F2E-B7DA-54E083297E1D}" type="sibTrans" cxnId="{9D4D1266-7BDB-43F7-B595-6997065684FE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9506C10-FB43-4872-B2A7-FBFF8179D64D}">
      <dgm:prSet custT="1"/>
      <dgm:spPr/>
      <dgm:t>
        <a:bodyPr/>
        <a:lstStyle/>
        <a:p>
          <a:r>
            <a:rPr lang="fr-FR" sz="1800" b="1" dirty="0" err="1">
              <a:solidFill>
                <a:schemeClr val="accent3">
                  <a:lumMod val="75000"/>
                </a:schemeClr>
              </a:solidFill>
            </a:rPr>
            <a:t>Seanborn</a:t>
          </a:r>
          <a:r>
            <a:rPr lang="fr-FR" sz="1800" b="1" dirty="0">
              <a:solidFill>
                <a:schemeClr val="accent3">
                  <a:lumMod val="75000"/>
                </a:schemeClr>
              </a:solidFill>
            </a:rPr>
            <a:t> (</a:t>
          </a:r>
          <a:r>
            <a:rPr lang="fr-FR" sz="1800" b="1" dirty="0" err="1">
              <a:solidFill>
                <a:schemeClr val="accent3">
                  <a:lumMod val="75000"/>
                </a:schemeClr>
              </a:solidFill>
            </a:rPr>
            <a:t>sns</a:t>
          </a:r>
          <a:r>
            <a:rPr lang="fr-FR" sz="1800" b="1" dirty="0">
              <a:solidFill>
                <a:schemeClr val="accent3">
                  <a:lumMod val="75000"/>
                </a:schemeClr>
              </a:solidFill>
            </a:rPr>
            <a:t>)</a:t>
          </a:r>
        </a:p>
        <a:p>
          <a:r>
            <a:rPr lang="fr-FR" sz="1800" b="0" i="0" dirty="0"/>
            <a:t>bibliothèque de visualisation de données basée sur </a:t>
          </a:r>
          <a:r>
            <a:rPr lang="fr-FR" sz="1800" b="0" i="0" dirty="0" err="1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matplotlib</a:t>
          </a:r>
          <a:r>
            <a:rPr lang="fr-FR" sz="1800" b="0" i="0" dirty="0"/>
            <a:t> </a:t>
          </a:r>
        </a:p>
        <a:p>
          <a:r>
            <a:rPr lang="fr-FR" sz="1800" b="0" i="0" dirty="0"/>
            <a:t> Il fournit interface de haut niveau pour dessiner des graphiques statistiques attrayants et informatifs</a:t>
          </a:r>
          <a:r>
            <a:rPr lang="fr-FR" sz="1500" b="0" i="0" dirty="0"/>
            <a:t>.</a:t>
          </a:r>
          <a:endParaRPr lang="fr-FR" sz="1500" dirty="0"/>
        </a:p>
      </dgm:t>
    </dgm:pt>
    <dgm:pt modelId="{D1CD3334-874A-40EC-AA9B-02CB4606B4E0}" type="parTrans" cxnId="{6BB6217E-AF63-4CC4-931A-07362C88BD1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3B7C524-5989-455C-B7F7-84FE9AF49114}" type="sibTrans" cxnId="{6BB6217E-AF63-4CC4-931A-07362C88BD18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07DC11A-0D95-48F0-8C8B-FBE98A82533D}">
      <dgm:prSet custT="1"/>
      <dgm:spPr/>
      <dgm:t>
        <a:bodyPr/>
        <a:lstStyle/>
        <a:p>
          <a:endParaRPr lang="fr-FR" sz="1800" dirty="0">
            <a:solidFill>
              <a:schemeClr val="tx1"/>
            </a:solidFill>
          </a:endParaRPr>
        </a:p>
      </dgm:t>
    </dgm:pt>
    <dgm:pt modelId="{CF208341-073B-47C3-9992-3D1253120C5D}" type="parTrans" cxnId="{6DDF8C03-C8C3-4630-B1A8-32D090E113B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A6088176-13D6-4E44-B1FE-2085A364582D}" type="sibTrans" cxnId="{6DDF8C03-C8C3-4630-B1A8-32D090E113B4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C5946DC4-58ED-40B2-AC10-A0FB24684B78}">
      <dgm:prSet custT="1"/>
      <dgm:spPr/>
      <dgm:t>
        <a:bodyPr/>
        <a:lstStyle/>
        <a:p>
          <a:r>
            <a:rPr lang="fr-FR" sz="1800" dirty="0" err="1"/>
            <a:t>Plotly</a:t>
          </a:r>
          <a:r>
            <a:rPr lang="fr-FR" sz="1800" dirty="0"/>
            <a:t> </a:t>
          </a:r>
          <a:r>
            <a:rPr lang="fr-FR" sz="1800" b="0" i="0" dirty="0"/>
            <a:t>crée des graphiques interactifs de qualité publication</a:t>
          </a:r>
          <a:endParaRPr lang="fr-FR" sz="1800" dirty="0">
            <a:solidFill>
              <a:schemeClr val="tx1"/>
            </a:solidFill>
          </a:endParaRPr>
        </a:p>
      </dgm:t>
    </dgm:pt>
    <dgm:pt modelId="{CE8C8DAA-83E1-4DF5-943F-B90A92990B89}" type="parTrans" cxnId="{EE167515-5356-4130-8D60-E3919852EF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BE8AB999-54DC-4454-879C-45C4BE39482C}" type="sibTrans" cxnId="{EE167515-5356-4130-8D60-E3919852EFF5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D72C6607-23C6-488E-A07E-1F9EAC0F3909}">
      <dgm:prSet custT="1"/>
      <dgm:spPr/>
      <dgm:t>
        <a:bodyPr/>
        <a:lstStyle/>
        <a:p>
          <a:pPr marL="266700" indent="-266700"/>
          <a:endParaRPr lang="fr-FR" sz="1800" dirty="0">
            <a:solidFill>
              <a:schemeClr val="tx1"/>
            </a:solidFill>
          </a:endParaRPr>
        </a:p>
      </dgm:t>
    </dgm:pt>
    <dgm:pt modelId="{2BF81198-A5C2-4174-8E09-5795D66C663B}" type="parTrans" cxnId="{00245A51-71F9-48C8-A151-5054AA3AC48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52A1F383-48B3-487F-9D10-E83075E3A32A}" type="sibTrans" cxnId="{00245A51-71F9-48C8-A151-5054AA3AC486}">
      <dgm:prSet/>
      <dgm:spPr/>
      <dgm:t>
        <a:bodyPr/>
        <a:lstStyle/>
        <a:p>
          <a:endParaRPr lang="fr-FR">
            <a:solidFill>
              <a:schemeClr val="tx1"/>
            </a:solidFill>
          </a:endParaRPr>
        </a:p>
      </dgm:t>
    </dgm:pt>
    <dgm:pt modelId="{6B0224A6-4068-4DD3-B8BF-31B6CF28457E}" type="pres">
      <dgm:prSet presAssocID="{71D08906-D088-4AA2-9F15-2F42B3C757F5}" presName="Name0" presStyleCnt="0">
        <dgm:presLayoutVars>
          <dgm:dir/>
          <dgm:resizeHandles val="exact"/>
        </dgm:presLayoutVars>
      </dgm:prSet>
      <dgm:spPr/>
    </dgm:pt>
    <dgm:pt modelId="{D6EDD6A9-D814-406C-BADE-606D7657C675}" type="pres">
      <dgm:prSet presAssocID="{835224D2-C33F-4E8F-A8AD-1A03C6FA4D62}" presName="node" presStyleLbl="node1" presStyleIdx="0" presStyleCnt="5" custScaleX="61399">
        <dgm:presLayoutVars>
          <dgm:bulletEnabled val="1"/>
        </dgm:presLayoutVars>
      </dgm:prSet>
      <dgm:spPr/>
    </dgm:pt>
    <dgm:pt modelId="{279CB62D-8EBF-4DAD-B109-627333CD06BF}" type="pres">
      <dgm:prSet presAssocID="{73FD5FCB-D367-4467-821F-6102EE5A09D0}" presName="sibTrans" presStyleCnt="0"/>
      <dgm:spPr/>
    </dgm:pt>
    <dgm:pt modelId="{EE3A7C88-65F8-42EE-BF1E-5470AD7E409A}" type="pres">
      <dgm:prSet presAssocID="{F3512687-68C0-4EF0-9605-100680DB6EAE}" presName="node" presStyleLbl="node1" presStyleIdx="1" presStyleCnt="5">
        <dgm:presLayoutVars>
          <dgm:bulletEnabled val="1"/>
        </dgm:presLayoutVars>
      </dgm:prSet>
      <dgm:spPr/>
    </dgm:pt>
    <dgm:pt modelId="{45D2D395-C091-4181-ACF0-374B046A6F76}" type="pres">
      <dgm:prSet presAssocID="{00DD8D26-52F9-4BED-8593-2FF9FE319D3B}" presName="sibTrans" presStyleCnt="0"/>
      <dgm:spPr/>
    </dgm:pt>
    <dgm:pt modelId="{71D124D5-C370-4B1B-B68E-001C55485332}" type="pres">
      <dgm:prSet presAssocID="{9740AD59-34D0-411D-B695-A9D8F3C1DD79}" presName="node" presStyleLbl="node1" presStyleIdx="2" presStyleCnt="5" custScaleX="120701">
        <dgm:presLayoutVars>
          <dgm:bulletEnabled val="1"/>
        </dgm:presLayoutVars>
      </dgm:prSet>
      <dgm:spPr/>
    </dgm:pt>
    <dgm:pt modelId="{07D8BCA1-82CB-44A3-8711-A499F60F728C}" type="pres">
      <dgm:prSet presAssocID="{86812E5D-03FB-4011-9885-72538C4B47BA}" presName="sibTrans" presStyleCnt="0"/>
      <dgm:spPr/>
    </dgm:pt>
    <dgm:pt modelId="{E8CDC652-6EE7-4977-AD29-AF79371081A1}" type="pres">
      <dgm:prSet presAssocID="{A869234D-311D-4778-B9E7-E0E5FD4EA493}" presName="node" presStyleLbl="node1" presStyleIdx="3" presStyleCnt="5" custLinFactNeighborY="788">
        <dgm:presLayoutVars>
          <dgm:bulletEnabled val="1"/>
        </dgm:presLayoutVars>
      </dgm:prSet>
      <dgm:spPr/>
    </dgm:pt>
    <dgm:pt modelId="{B8A9697A-A718-4055-A1A2-B6A468288A1E}" type="pres">
      <dgm:prSet presAssocID="{677DD903-EEF4-4F2E-B7DA-54E083297E1D}" presName="sibTrans" presStyleCnt="0"/>
      <dgm:spPr/>
    </dgm:pt>
    <dgm:pt modelId="{41DA8405-C199-4A00-94AA-497D184FD42B}" type="pres">
      <dgm:prSet presAssocID="{A9506C10-FB43-4872-B2A7-FBFF8179D64D}" presName="node" presStyleLbl="node1" presStyleIdx="4" presStyleCnt="5" custLinFactNeighborX="1" custLinFactNeighborY="9755">
        <dgm:presLayoutVars>
          <dgm:bulletEnabled val="1"/>
        </dgm:presLayoutVars>
      </dgm:prSet>
      <dgm:spPr/>
    </dgm:pt>
  </dgm:ptLst>
  <dgm:cxnLst>
    <dgm:cxn modelId="{6C0C8803-EA94-415B-8FC2-5FFFBE085CDD}" srcId="{9740AD59-34D0-411D-B695-A9D8F3C1DD79}" destId="{CEB1EC54-DAD9-4E22-94D4-0B91E7062506}" srcOrd="3" destOrd="0" parTransId="{AAF134F7-75A4-4F77-AEFA-4FAA364CE36A}" sibTransId="{B6D00DE9-B00C-40AE-AC14-BD583E5BC9FD}"/>
    <dgm:cxn modelId="{6DDF8C03-C8C3-4630-B1A8-32D090E113B4}" srcId="{A869234D-311D-4778-B9E7-E0E5FD4EA493}" destId="{507DC11A-0D95-48F0-8C8B-FBE98A82533D}" srcOrd="0" destOrd="0" parTransId="{CF208341-073B-47C3-9992-3D1253120C5D}" sibTransId="{A6088176-13D6-4E44-B1FE-2085A364582D}"/>
    <dgm:cxn modelId="{713D480A-5E9D-4B85-8F44-82021F53BC41}" type="presOf" srcId="{9740AD59-34D0-411D-B695-A9D8F3C1DD79}" destId="{71D124D5-C370-4B1B-B68E-001C55485332}" srcOrd="0" destOrd="0" presId="urn:microsoft.com/office/officeart/2005/8/layout/hList6"/>
    <dgm:cxn modelId="{88AB8A0A-1D61-423C-82B7-D160F6314952}" srcId="{71D08906-D088-4AA2-9F15-2F42B3C757F5}" destId="{F3512687-68C0-4EF0-9605-100680DB6EAE}" srcOrd="1" destOrd="0" parTransId="{A9F06D68-5190-49B8-B3D6-96C338DD5274}" sibTransId="{00DD8D26-52F9-4BED-8593-2FF9FE319D3B}"/>
    <dgm:cxn modelId="{055D4A15-9569-4B3A-A2F6-D14EE9C149AD}" type="presOf" srcId="{507DC11A-0D95-48F0-8C8B-FBE98A82533D}" destId="{E8CDC652-6EE7-4977-AD29-AF79371081A1}" srcOrd="0" destOrd="1" presId="urn:microsoft.com/office/officeart/2005/8/layout/hList6"/>
    <dgm:cxn modelId="{EE167515-5356-4130-8D60-E3919852EFF5}" srcId="{A869234D-311D-4778-B9E7-E0E5FD4EA493}" destId="{C5946DC4-58ED-40B2-AC10-A0FB24684B78}" srcOrd="1" destOrd="0" parTransId="{CE8C8DAA-83E1-4DF5-943F-B90A92990B89}" sibTransId="{BE8AB999-54DC-4454-879C-45C4BE39482C}"/>
    <dgm:cxn modelId="{EA836C28-168B-4D59-A1DC-090121463A53}" type="presOf" srcId="{4A6429B1-CDD8-4FAF-95F5-31CCF640B7F9}" destId="{71D124D5-C370-4B1B-B68E-001C55485332}" srcOrd="0" destOrd="6" presId="urn:microsoft.com/office/officeart/2005/8/layout/hList6"/>
    <dgm:cxn modelId="{9D4D1266-7BDB-43F7-B595-6997065684FE}" srcId="{71D08906-D088-4AA2-9F15-2F42B3C757F5}" destId="{A869234D-311D-4778-B9E7-E0E5FD4EA493}" srcOrd="3" destOrd="0" parTransId="{4959715C-D240-4009-A63F-84325F61CDA0}" sibTransId="{677DD903-EEF4-4F2E-B7DA-54E083297E1D}"/>
    <dgm:cxn modelId="{8A26EB66-4855-41D8-AD31-79A60D4F5BC1}" srcId="{71D08906-D088-4AA2-9F15-2F42B3C757F5}" destId="{9740AD59-34D0-411D-B695-A9D8F3C1DD79}" srcOrd="2" destOrd="0" parTransId="{CC5DAA89-AE4C-4583-A3BC-E5845DCD97B4}" sibTransId="{86812E5D-03FB-4011-9885-72538C4B47BA}"/>
    <dgm:cxn modelId="{B51EDD4B-43DA-464F-837A-63F88849B53C}" srcId="{9740AD59-34D0-411D-B695-A9D8F3C1DD79}" destId="{880E746B-6480-43D4-AC4F-4AB62FCAF521}" srcOrd="1" destOrd="0" parTransId="{0414AF8A-1CFF-4CDE-8289-64488750CBFC}" sibTransId="{8E894031-AFC7-4200-B9ED-4E719D993F58}"/>
    <dgm:cxn modelId="{00245A51-71F9-48C8-A151-5054AA3AC486}" srcId="{9740AD59-34D0-411D-B695-A9D8F3C1DD79}" destId="{D72C6607-23C6-488E-A07E-1F9EAC0F3909}" srcOrd="0" destOrd="0" parTransId="{2BF81198-A5C2-4174-8E09-5795D66C663B}" sibTransId="{52A1F383-48B3-487F-9D10-E83075E3A32A}"/>
    <dgm:cxn modelId="{E592E573-7D38-4BE9-957D-D2F919028A49}" type="presOf" srcId="{C5946DC4-58ED-40B2-AC10-A0FB24684B78}" destId="{E8CDC652-6EE7-4977-AD29-AF79371081A1}" srcOrd="0" destOrd="2" presId="urn:microsoft.com/office/officeart/2005/8/layout/hList6"/>
    <dgm:cxn modelId="{249DB359-4B39-4A81-B8E3-AED76999AAA1}" type="presOf" srcId="{CEB1EC54-DAD9-4E22-94D4-0B91E7062506}" destId="{71D124D5-C370-4B1B-B68E-001C55485332}" srcOrd="0" destOrd="4" presId="urn:microsoft.com/office/officeart/2005/8/layout/hList6"/>
    <dgm:cxn modelId="{F8B7A67C-D071-4806-B930-BC832006440D}" type="presOf" srcId="{F3512687-68C0-4EF0-9605-100680DB6EAE}" destId="{EE3A7C88-65F8-42EE-BF1E-5470AD7E409A}" srcOrd="0" destOrd="0" presId="urn:microsoft.com/office/officeart/2005/8/layout/hList6"/>
    <dgm:cxn modelId="{6BB6217E-AF63-4CC4-931A-07362C88BD18}" srcId="{71D08906-D088-4AA2-9F15-2F42B3C757F5}" destId="{A9506C10-FB43-4872-B2A7-FBFF8179D64D}" srcOrd="4" destOrd="0" parTransId="{D1CD3334-874A-40EC-AA9B-02CB4606B4E0}" sibTransId="{A3B7C524-5989-455C-B7F7-84FE9AF49114}"/>
    <dgm:cxn modelId="{1C5DFB82-5E76-42CA-A093-CBB73C0E4B03}" type="presOf" srcId="{978A1428-7D4F-4E20-8838-7B7C92799CA9}" destId="{D6EDD6A9-D814-406C-BADE-606D7657C675}" srcOrd="0" destOrd="1" presId="urn:microsoft.com/office/officeart/2005/8/layout/hList6"/>
    <dgm:cxn modelId="{15AA9C84-01A5-4617-8D40-314D3B16AAFF}" type="presOf" srcId="{A9506C10-FB43-4872-B2A7-FBFF8179D64D}" destId="{41DA8405-C199-4A00-94AA-497D184FD42B}" srcOrd="0" destOrd="0" presId="urn:microsoft.com/office/officeart/2005/8/layout/hList6"/>
    <dgm:cxn modelId="{07AC208F-916C-49C7-A7CB-55B61A6126C7}" type="presOf" srcId="{835224D2-C33F-4E8F-A8AD-1A03C6FA4D62}" destId="{D6EDD6A9-D814-406C-BADE-606D7657C675}" srcOrd="0" destOrd="0" presId="urn:microsoft.com/office/officeart/2005/8/layout/hList6"/>
    <dgm:cxn modelId="{28DF7F90-6EB8-4726-BE7D-9CAE179ABCCF}" type="presOf" srcId="{6E5E5677-5CB5-48FF-9B9A-EFD806FDEE1B}" destId="{EE3A7C88-65F8-42EE-BF1E-5470AD7E409A}" srcOrd="0" destOrd="2" presId="urn:microsoft.com/office/officeart/2005/8/layout/hList6"/>
    <dgm:cxn modelId="{9CB663A2-210D-48C3-BCDD-0B3A7EDF95D8}" srcId="{71D08906-D088-4AA2-9F15-2F42B3C757F5}" destId="{835224D2-C33F-4E8F-A8AD-1A03C6FA4D62}" srcOrd="0" destOrd="0" parTransId="{EFFA4EE2-AE38-4636-A6DE-1F84D8866435}" sibTransId="{73FD5FCB-D367-4467-821F-6102EE5A09D0}"/>
    <dgm:cxn modelId="{2F2007AC-F811-4DFC-BFDC-A479EC7B47E0}" type="presOf" srcId="{A869234D-311D-4778-B9E7-E0E5FD4EA493}" destId="{E8CDC652-6EE7-4977-AD29-AF79371081A1}" srcOrd="0" destOrd="0" presId="urn:microsoft.com/office/officeart/2005/8/layout/hList6"/>
    <dgm:cxn modelId="{524736B7-35DE-471E-8ED9-5607FF152599}" srcId="{9740AD59-34D0-411D-B695-A9D8F3C1DD79}" destId="{3E29BC49-8C78-4F87-BAA0-BB160FE11048}" srcOrd="2" destOrd="0" parTransId="{6147F3FC-E049-4527-A496-407391428359}" sibTransId="{FBBE1B05-88FE-40F9-9B2A-4633F756BDE4}"/>
    <dgm:cxn modelId="{D632A9B8-8142-476A-B81A-ACB0C2CC605D}" srcId="{9740AD59-34D0-411D-B695-A9D8F3C1DD79}" destId="{4A6429B1-CDD8-4FAF-95F5-31CCF640B7F9}" srcOrd="5" destOrd="0" parTransId="{A0C39C16-C85D-4EA2-A8D3-D3207F97A337}" sibTransId="{2875F73D-78B8-481B-A54C-AA0D442DE24B}"/>
    <dgm:cxn modelId="{A93F5FBC-4311-4B77-AAD5-BDFF09C59430}" type="presOf" srcId="{D72C6607-23C6-488E-A07E-1F9EAC0F3909}" destId="{71D124D5-C370-4B1B-B68E-001C55485332}" srcOrd="0" destOrd="1" presId="urn:microsoft.com/office/officeart/2005/8/layout/hList6"/>
    <dgm:cxn modelId="{608179CB-AE8E-47D2-8098-43590242FD73}" type="presOf" srcId="{71D08906-D088-4AA2-9F15-2F42B3C757F5}" destId="{6B0224A6-4068-4DD3-B8BF-31B6CF28457E}" srcOrd="0" destOrd="0" presId="urn:microsoft.com/office/officeart/2005/8/layout/hList6"/>
    <dgm:cxn modelId="{2BD1AED3-274D-4381-825B-EA0D2BC2A952}" srcId="{9740AD59-34D0-411D-B695-A9D8F3C1DD79}" destId="{55DD00F0-A03E-4637-B833-D2C83789D68F}" srcOrd="4" destOrd="0" parTransId="{9238B351-2533-42E6-A4F1-D11A116C6284}" sibTransId="{34EA9136-05DC-4BD3-B24F-7FAB23566338}"/>
    <dgm:cxn modelId="{3ABBDBD4-D96A-4BDC-A943-65932805D712}" srcId="{835224D2-C33F-4E8F-A8AD-1A03C6FA4D62}" destId="{978A1428-7D4F-4E20-8838-7B7C92799CA9}" srcOrd="0" destOrd="0" parTransId="{17729EA2-B1A7-484D-9DF3-9A39123EB9FD}" sibTransId="{A8F14165-0D8C-468A-AA7A-773554E9DAB8}"/>
    <dgm:cxn modelId="{D113D8D9-1CD0-47B7-811A-629431CDD5AC}" srcId="{F3512687-68C0-4EF0-9605-100680DB6EAE}" destId="{6E5E5677-5CB5-48FF-9B9A-EFD806FDEE1B}" srcOrd="1" destOrd="0" parTransId="{6ADBDF09-D7CB-4444-A329-FF0CC560142F}" sibTransId="{FA03B269-6947-484A-9001-74A1C8FB1ABA}"/>
    <dgm:cxn modelId="{C67DB3DB-7CEE-4245-8566-AED8ADE16763}" type="presOf" srcId="{880E746B-6480-43D4-AC4F-4AB62FCAF521}" destId="{71D124D5-C370-4B1B-B68E-001C55485332}" srcOrd="0" destOrd="2" presId="urn:microsoft.com/office/officeart/2005/8/layout/hList6"/>
    <dgm:cxn modelId="{9F53BADD-315C-48BB-ADB4-A52969D078E4}" type="presOf" srcId="{2F9E377A-D358-425E-A12B-B3CFD185E257}" destId="{EE3A7C88-65F8-42EE-BF1E-5470AD7E409A}" srcOrd="0" destOrd="1" presId="urn:microsoft.com/office/officeart/2005/8/layout/hList6"/>
    <dgm:cxn modelId="{E87F86FC-A953-40EA-82C2-17273786D836}" srcId="{F3512687-68C0-4EF0-9605-100680DB6EAE}" destId="{2F9E377A-D358-425E-A12B-B3CFD185E257}" srcOrd="0" destOrd="0" parTransId="{993F4A0F-ACCF-4FCA-956C-97656EA220A2}" sibTransId="{2CDD7FFA-EF13-443D-AB65-25A7FA603332}"/>
    <dgm:cxn modelId="{552CC3FC-FF80-4DF1-A7CB-EF6021A3665D}" type="presOf" srcId="{55DD00F0-A03E-4637-B833-D2C83789D68F}" destId="{71D124D5-C370-4B1B-B68E-001C55485332}" srcOrd="0" destOrd="5" presId="urn:microsoft.com/office/officeart/2005/8/layout/hList6"/>
    <dgm:cxn modelId="{D8971EFD-35F5-48CA-943D-0C7531255051}" type="presOf" srcId="{3E29BC49-8C78-4F87-BAA0-BB160FE11048}" destId="{71D124D5-C370-4B1B-B68E-001C55485332}" srcOrd="0" destOrd="3" presId="urn:microsoft.com/office/officeart/2005/8/layout/hList6"/>
    <dgm:cxn modelId="{61F42A90-A9E8-4DA0-86FB-2F359AE1285B}" type="presParOf" srcId="{6B0224A6-4068-4DD3-B8BF-31B6CF28457E}" destId="{D6EDD6A9-D814-406C-BADE-606D7657C675}" srcOrd="0" destOrd="0" presId="urn:microsoft.com/office/officeart/2005/8/layout/hList6"/>
    <dgm:cxn modelId="{74942334-60C3-41F0-A38D-3B7847A78AA6}" type="presParOf" srcId="{6B0224A6-4068-4DD3-B8BF-31B6CF28457E}" destId="{279CB62D-8EBF-4DAD-B109-627333CD06BF}" srcOrd="1" destOrd="0" presId="urn:microsoft.com/office/officeart/2005/8/layout/hList6"/>
    <dgm:cxn modelId="{07A61A49-73FF-4FDD-9487-8AF18E2645B1}" type="presParOf" srcId="{6B0224A6-4068-4DD3-B8BF-31B6CF28457E}" destId="{EE3A7C88-65F8-42EE-BF1E-5470AD7E409A}" srcOrd="2" destOrd="0" presId="urn:microsoft.com/office/officeart/2005/8/layout/hList6"/>
    <dgm:cxn modelId="{23009DBE-22B5-4B6A-94FC-709CF5067FD2}" type="presParOf" srcId="{6B0224A6-4068-4DD3-B8BF-31B6CF28457E}" destId="{45D2D395-C091-4181-ACF0-374B046A6F76}" srcOrd="3" destOrd="0" presId="urn:microsoft.com/office/officeart/2005/8/layout/hList6"/>
    <dgm:cxn modelId="{9E0CE9E6-B794-4810-93A2-86002AF15CDD}" type="presParOf" srcId="{6B0224A6-4068-4DD3-B8BF-31B6CF28457E}" destId="{71D124D5-C370-4B1B-B68E-001C55485332}" srcOrd="4" destOrd="0" presId="urn:microsoft.com/office/officeart/2005/8/layout/hList6"/>
    <dgm:cxn modelId="{0117526F-23E9-4ECE-BCAD-56B4BE8D6CC4}" type="presParOf" srcId="{6B0224A6-4068-4DD3-B8BF-31B6CF28457E}" destId="{07D8BCA1-82CB-44A3-8711-A499F60F728C}" srcOrd="5" destOrd="0" presId="urn:microsoft.com/office/officeart/2005/8/layout/hList6"/>
    <dgm:cxn modelId="{93DBB760-C2DD-414B-8EFE-6B990ECB0BAD}" type="presParOf" srcId="{6B0224A6-4068-4DD3-B8BF-31B6CF28457E}" destId="{E8CDC652-6EE7-4977-AD29-AF79371081A1}" srcOrd="6" destOrd="0" presId="urn:microsoft.com/office/officeart/2005/8/layout/hList6"/>
    <dgm:cxn modelId="{0AE75BE6-7224-45F3-B8C1-6BCC1BCDC320}" type="presParOf" srcId="{6B0224A6-4068-4DD3-B8BF-31B6CF28457E}" destId="{B8A9697A-A718-4055-A1A2-B6A468288A1E}" srcOrd="7" destOrd="0" presId="urn:microsoft.com/office/officeart/2005/8/layout/hList6"/>
    <dgm:cxn modelId="{2028BC4B-95D7-49D7-A38F-C9BF0144FB48}" type="presParOf" srcId="{6B0224A6-4068-4DD3-B8BF-31B6CF28457E}" destId="{41DA8405-C199-4A00-94AA-497D184FD42B}" srcOrd="8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DD6A9-D814-406C-BADE-606D7657C675}">
      <dsp:nvSpPr>
        <dsp:cNvPr id="0" name=""/>
        <dsp:cNvSpPr/>
      </dsp:nvSpPr>
      <dsp:spPr>
        <a:xfrm rot="16200000">
          <a:off x="-1912610" y="1918801"/>
          <a:ext cx="5243369" cy="1405766"/>
        </a:xfrm>
        <a:prstGeom prst="flowChartManualOperati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1" kern="1200" baseline="0" dirty="0" err="1">
              <a:solidFill>
                <a:schemeClr val="accent3">
                  <a:lumMod val="75000"/>
                </a:schemeClr>
              </a:solidFill>
            </a:rPr>
            <a:t>Numpy</a:t>
          </a:r>
          <a:r>
            <a:rPr lang="fr-FR" sz="1800" b="1" i="1" kern="1200" baseline="0" dirty="0">
              <a:solidFill>
                <a:schemeClr val="accent3">
                  <a:lumMod val="75000"/>
                </a:schemeClr>
              </a:solidFill>
            </a:rPr>
            <a:t> (</a:t>
          </a:r>
          <a:r>
            <a:rPr lang="fr-FR" sz="1800" b="1" i="1" kern="1200" baseline="0" dirty="0" err="1">
              <a:solidFill>
                <a:schemeClr val="accent3">
                  <a:lumMod val="75000"/>
                </a:schemeClr>
              </a:solidFill>
            </a:rPr>
            <a:t>np</a:t>
          </a:r>
          <a:r>
            <a:rPr lang="fr-FR" sz="1800" b="1" i="1" kern="1200" baseline="0" dirty="0">
              <a:solidFill>
                <a:schemeClr val="accent3">
                  <a:lumMod val="75000"/>
                </a:schemeClr>
              </a:solidFill>
            </a:rPr>
            <a:t>)</a:t>
          </a:r>
          <a:r>
            <a:rPr lang="fr-FR" sz="1800" b="0" kern="1200" baseline="0" dirty="0">
              <a:solidFill>
                <a:schemeClr val="accent3">
                  <a:lumMod val="75000"/>
                </a:schemeClr>
              </a:solidFill>
            </a:rPr>
            <a:t>. </a:t>
          </a:r>
          <a:endParaRPr lang="fr-FR" sz="1800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kern="1200" baseline="0" dirty="0"/>
            <a:t>Librairie pour faire un produit matriciel </a:t>
          </a:r>
          <a:endParaRPr lang="fr-FR" sz="1800" kern="1200" dirty="0">
            <a:solidFill>
              <a:schemeClr val="tx1"/>
            </a:solidFill>
          </a:endParaRPr>
        </a:p>
      </dsp:txBody>
      <dsp:txXfrm rot="5400000">
        <a:off x="6191" y="1048674"/>
        <a:ext cx="1405766" cy="3146021"/>
      </dsp:txXfrm>
    </dsp:sp>
    <dsp:sp modelId="{EE3A7C88-65F8-42EE-BF1E-5470AD7E409A}">
      <dsp:nvSpPr>
        <dsp:cNvPr id="0" name=""/>
        <dsp:cNvSpPr/>
      </dsp:nvSpPr>
      <dsp:spPr>
        <a:xfrm rot="16200000">
          <a:off x="106769" y="1476905"/>
          <a:ext cx="5243369" cy="2289558"/>
        </a:xfrm>
        <a:prstGeom prst="flowChartManualOperation">
          <a:avLst/>
        </a:prstGeom>
        <a:gradFill rotWithShape="0">
          <a:gsLst>
            <a:gs pos="0">
              <a:schemeClr val="accent2">
                <a:hueOff val="-1999941"/>
                <a:satOff val="-1923"/>
                <a:lumOff val="-30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999941"/>
                <a:satOff val="-1923"/>
                <a:lumOff val="-30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999941"/>
                <a:satOff val="-1923"/>
                <a:lumOff val="-30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1" kern="1200" baseline="0" dirty="0">
              <a:solidFill>
                <a:schemeClr val="accent3">
                  <a:lumMod val="75000"/>
                </a:schemeClr>
              </a:solidFill>
            </a:rPr>
            <a:t>Pandas (</a:t>
          </a:r>
          <a:r>
            <a:rPr lang="fr-FR" sz="1800" b="1" i="1" kern="1200" baseline="0" dirty="0" err="1">
              <a:solidFill>
                <a:schemeClr val="accent3">
                  <a:lumMod val="75000"/>
                </a:schemeClr>
              </a:solidFill>
            </a:rPr>
            <a:t>pd</a:t>
          </a:r>
          <a:r>
            <a:rPr lang="fr-FR" sz="1800" b="1" i="1" kern="1200" baseline="0" dirty="0">
              <a:solidFill>
                <a:schemeClr val="accent3">
                  <a:lumMod val="75000"/>
                </a:schemeClr>
              </a:solidFill>
            </a:rPr>
            <a:t>)</a:t>
          </a:r>
          <a:r>
            <a:rPr lang="fr-FR" sz="1800" b="0" kern="1200" baseline="0" dirty="0">
              <a:solidFill>
                <a:schemeClr val="accent3">
                  <a:lumMod val="75000"/>
                </a:schemeClr>
              </a:solidFill>
            </a:rPr>
            <a:t>. </a:t>
          </a:r>
          <a:endParaRPr lang="fr-FR" sz="1800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0" kern="1200" baseline="0" dirty="0"/>
            <a:t>Librairie pour faire une jointure des tables</a:t>
          </a:r>
          <a:endParaRPr lang="fr-FR" sz="1800" kern="1200" dirty="0">
            <a:solidFill>
              <a:schemeClr val="tx1"/>
            </a:solidFill>
          </a:endParaRPr>
        </a:p>
      </dsp:txBody>
      <dsp:txXfrm rot="5400000">
        <a:off x="1583674" y="1048674"/>
        <a:ext cx="2289558" cy="3146021"/>
      </dsp:txXfrm>
    </dsp:sp>
    <dsp:sp modelId="{71D124D5-C370-4B1B-B68E-001C55485332}">
      <dsp:nvSpPr>
        <dsp:cNvPr id="0" name=""/>
        <dsp:cNvSpPr/>
      </dsp:nvSpPr>
      <dsp:spPr>
        <a:xfrm rot="16200000">
          <a:off x="2805025" y="1239924"/>
          <a:ext cx="5243369" cy="2763520"/>
        </a:xfrm>
        <a:prstGeom prst="flowChartManualOperation">
          <a:avLst/>
        </a:prstGeom>
        <a:gradFill rotWithShape="0">
          <a:gsLst>
            <a:gs pos="0">
              <a:schemeClr val="accent2">
                <a:hueOff val="-3999881"/>
                <a:satOff val="-3846"/>
                <a:lumOff val="-6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999881"/>
                <a:satOff val="-3846"/>
                <a:lumOff val="-6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999881"/>
                <a:satOff val="-3846"/>
                <a:lumOff val="-6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 err="1">
              <a:solidFill>
                <a:schemeClr val="accent3">
                  <a:lumMod val="75000"/>
                </a:schemeClr>
              </a:solidFill>
            </a:rPr>
            <a:t>Matplotlib</a:t>
          </a:r>
          <a:r>
            <a:rPr lang="fr-FR" sz="1800" b="1" kern="1200" baseline="0" dirty="0">
              <a:solidFill>
                <a:schemeClr val="accent3">
                  <a:lumMod val="75000"/>
                </a:schemeClr>
              </a:solidFill>
            </a:rPr>
            <a:t>  (</a:t>
          </a:r>
          <a:r>
            <a:rPr lang="fr-FR" sz="1800" b="1" kern="1200" baseline="0" dirty="0" err="1">
              <a:solidFill>
                <a:schemeClr val="accent3">
                  <a:lumMod val="75000"/>
                </a:schemeClr>
              </a:solidFill>
            </a:rPr>
            <a:t>plt</a:t>
          </a:r>
          <a:r>
            <a:rPr lang="fr-FR" sz="1800" b="1" kern="1200" baseline="0" dirty="0">
              <a:solidFill>
                <a:schemeClr val="accent3">
                  <a:lumMod val="75000"/>
                </a:schemeClr>
              </a:solidFill>
            </a:rPr>
            <a:t>).</a:t>
          </a:r>
          <a:endParaRPr lang="fr-FR" sz="1800" kern="1200" dirty="0">
            <a:solidFill>
              <a:schemeClr val="accent3">
                <a:lumMod val="75000"/>
              </a:schemeClr>
            </a:solidFill>
          </a:endParaRPr>
        </a:p>
        <a:p>
          <a:pPr marL="266700" lvl="1" indent="-26670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chemeClr val="tx1"/>
            </a:solidFill>
          </a:endParaRPr>
        </a:p>
        <a:p>
          <a:pPr marL="266700" lvl="1" indent="-26670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baseline="0" dirty="0"/>
            <a:t>.</a:t>
          </a:r>
          <a:r>
            <a:rPr lang="fr-FR" sz="1800" b="1" kern="1200" baseline="0" dirty="0" err="1"/>
            <a:t>pyplot</a:t>
          </a:r>
          <a:r>
            <a:rPr lang="fr-FR" sz="1800" b="1" kern="1200" baseline="0" dirty="0"/>
            <a:t> (</a:t>
          </a:r>
          <a:r>
            <a:rPr lang="fr-FR" sz="1800" b="1" kern="1200" baseline="0" dirty="0" err="1"/>
            <a:t>plt</a:t>
          </a:r>
          <a:r>
            <a:rPr lang="fr-FR" sz="1800" b="1" kern="1200" baseline="0" dirty="0"/>
            <a:t>) </a:t>
          </a:r>
          <a:r>
            <a:rPr lang="fr-FR" sz="1800" b="0" kern="1200" baseline="0" dirty="0"/>
            <a:t>représenter graphiquement les données sur  les figures.</a:t>
          </a:r>
          <a:endParaRPr lang="fr-FR" sz="1800" kern="1200" dirty="0">
            <a:solidFill>
              <a:schemeClr val="tx1"/>
            </a:solidFill>
          </a:endParaRPr>
        </a:p>
        <a:p>
          <a:pPr marL="266700" lvl="1" indent="-26670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baseline="0"/>
            <a:t>.colormap (cm)  </a:t>
          </a:r>
          <a:r>
            <a:rPr lang="fr-FR" sz="1800" b="0" kern="1200" baseline="0"/>
            <a:t>palettes de couleurs</a:t>
          </a:r>
          <a:endParaRPr lang="fr-FR" sz="1800" kern="1200" dirty="0"/>
        </a:p>
        <a:p>
          <a:pPr marL="266700" lvl="1" indent="-26670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b="1" kern="1200" baseline="0"/>
            <a:t>.colors </a:t>
          </a:r>
          <a:endParaRPr lang="fr-FR" sz="18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600" kern="1200" dirty="0">
            <a:solidFill>
              <a:schemeClr val="tx1"/>
            </a:solidFill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600" kern="1200" dirty="0">
            <a:solidFill>
              <a:schemeClr val="tx1"/>
            </a:solidFill>
          </a:endParaRPr>
        </a:p>
      </dsp:txBody>
      <dsp:txXfrm rot="5400000">
        <a:off x="4044949" y="1048674"/>
        <a:ext cx="2763520" cy="3146021"/>
      </dsp:txXfrm>
    </dsp:sp>
    <dsp:sp modelId="{E8CDC652-6EE7-4977-AD29-AF79371081A1}">
      <dsp:nvSpPr>
        <dsp:cNvPr id="0" name=""/>
        <dsp:cNvSpPr/>
      </dsp:nvSpPr>
      <dsp:spPr>
        <a:xfrm rot="16200000">
          <a:off x="5503282" y="1476905"/>
          <a:ext cx="5243369" cy="2289558"/>
        </a:xfrm>
        <a:prstGeom prst="flowChartManualOperation">
          <a:avLst/>
        </a:prstGeom>
        <a:gradFill rotWithShape="0">
          <a:gsLst>
            <a:gs pos="0">
              <a:schemeClr val="accent2">
                <a:hueOff val="-5999822"/>
                <a:satOff val="-5769"/>
                <a:lumOff val="-9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999822"/>
                <a:satOff val="-5769"/>
                <a:lumOff val="-9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999822"/>
                <a:satOff val="-5769"/>
                <a:lumOff val="-9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baseline="0" dirty="0" err="1">
              <a:solidFill>
                <a:schemeClr val="accent3">
                  <a:lumMod val="75000"/>
                </a:schemeClr>
              </a:solidFill>
            </a:rPr>
            <a:t>Plotly</a:t>
          </a:r>
          <a:r>
            <a:rPr lang="fr-FR" sz="1800" b="1" kern="1200" baseline="0" dirty="0">
              <a:solidFill>
                <a:schemeClr val="accent3">
                  <a:lumMod val="75000"/>
                </a:schemeClr>
              </a:solidFill>
            </a:rPr>
            <a:t> (px) </a:t>
          </a:r>
          <a:endParaRPr lang="fr-FR" sz="1800" kern="1200" dirty="0">
            <a:solidFill>
              <a:schemeClr val="accent3">
                <a:lumMod val="75000"/>
              </a:schemeClr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Plotly</a:t>
          </a:r>
          <a:r>
            <a:rPr lang="fr-FR" sz="1800" kern="1200" dirty="0"/>
            <a:t> </a:t>
          </a:r>
          <a:r>
            <a:rPr lang="fr-FR" sz="1800" b="0" i="0" kern="1200" dirty="0"/>
            <a:t>crée des graphiques interactifs de qualité publication</a:t>
          </a:r>
          <a:endParaRPr lang="fr-FR" sz="1800" kern="1200" dirty="0">
            <a:solidFill>
              <a:schemeClr val="tx1"/>
            </a:solidFill>
          </a:endParaRPr>
        </a:p>
      </dsp:txBody>
      <dsp:txXfrm rot="5400000">
        <a:off x="6980187" y="1048674"/>
        <a:ext cx="2289558" cy="3146021"/>
      </dsp:txXfrm>
    </dsp:sp>
    <dsp:sp modelId="{41DA8405-C199-4A00-94AA-497D184FD42B}">
      <dsp:nvSpPr>
        <dsp:cNvPr id="0" name=""/>
        <dsp:cNvSpPr/>
      </dsp:nvSpPr>
      <dsp:spPr>
        <a:xfrm rot="16200000">
          <a:off x="7964559" y="1476905"/>
          <a:ext cx="5243369" cy="2289558"/>
        </a:xfrm>
        <a:prstGeom prst="flowChartManualOperation">
          <a:avLst/>
        </a:prstGeom>
        <a:gradFill rotWithShape="0">
          <a:gsLst>
            <a:gs pos="0">
              <a:schemeClr val="accent2">
                <a:hueOff val="-7999763"/>
                <a:satOff val="-7692"/>
                <a:lumOff val="-1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999763"/>
                <a:satOff val="-7692"/>
                <a:lumOff val="-1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999763"/>
                <a:satOff val="-7692"/>
                <a:lumOff val="-1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 err="1">
              <a:solidFill>
                <a:schemeClr val="accent3">
                  <a:lumMod val="75000"/>
                </a:schemeClr>
              </a:solidFill>
            </a:rPr>
            <a:t>Seanborn</a:t>
          </a:r>
          <a:r>
            <a:rPr lang="fr-FR" sz="1800" b="1" kern="1200" dirty="0">
              <a:solidFill>
                <a:schemeClr val="accent3">
                  <a:lumMod val="75000"/>
                </a:schemeClr>
              </a:solidFill>
            </a:rPr>
            <a:t> (</a:t>
          </a:r>
          <a:r>
            <a:rPr lang="fr-FR" sz="1800" b="1" kern="1200" dirty="0" err="1">
              <a:solidFill>
                <a:schemeClr val="accent3">
                  <a:lumMod val="75000"/>
                </a:schemeClr>
              </a:solidFill>
            </a:rPr>
            <a:t>sns</a:t>
          </a:r>
          <a:r>
            <a:rPr lang="fr-FR" sz="1800" b="1" kern="1200" dirty="0">
              <a:solidFill>
                <a:schemeClr val="accent3">
                  <a:lumMod val="75000"/>
                </a:schemeClr>
              </a:solidFill>
            </a:rPr>
            <a:t>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bibliothèque de visualisation de données basée sur </a:t>
          </a:r>
          <a:r>
            <a:rPr lang="fr-FR" sz="1800" b="0" i="0" kern="1200" dirty="0" err="1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matplotlib</a:t>
          </a:r>
          <a:r>
            <a:rPr lang="fr-FR" sz="1800" b="0" i="0" kern="1200" dirty="0"/>
            <a:t> 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 Il fournit interface de haut niveau pour dessiner des graphiques statistiques attrayants et informatifs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 rot="5400000">
        <a:off x="9441464" y="1048674"/>
        <a:ext cx="2289558" cy="3146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DA3A3D-BCFE-4CC6-B863-5BE3E840238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35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2:15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30,'1207'0,"-1173"-2,58-11,15 0,129 11,-130 3,-72-1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7:48.38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2950 0,'-4'3,"0"0,1-1,-1 0,0 1,0-2,0 1,0 0,0-1,0 0,-1 1,-5-1,-52 4,44-5,-493 3,261-5,-135 20,145-3,55-6,-128 27,217-27,-1-3,-98-8,56 0,-230 2,333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7:53.0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1,'44'1,"46"9,7 1,227-6,-53-3,-70 21,-177-19,15 4,-1 1,61 25,-57-19,69 17,215 11,-149-33,-131-10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7:59.71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0,'0'0,"-1"1,1-1,0 0,-1 1,1-1,0 0,-1 1,1-1,0 0,0 1,-1-1,1 1,0-1,0 0,0 1,-1-1,1 1,0-1,0 1,0-1,0 0,0 1,0-1,0 1,0-1,0 1,0-1,0 1,0-1,1 1,-1-1,0 0,0 1,0-1,1 1,-1-1,0 0,0 1,1-1,-1 0,0 1,1-1,-1 0,0 1,1-1,-1 0,0 0,1 1,0-1,29 10,29 0,1-2,108-1,-96-6,1252 5,-724-8,3123 2,-3689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8:12.69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1,'39'8,"0"-1,50 2,80-4,-104-5,1337 3,-705-5,1135 2,-1780 2,57 11,36 1,-27-15,43 2,-151 0,0 1,-1-1,1 2,0-1,10 6,9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3:58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0 178,'0'0,"0"-1,0 1,0-1,0 0,1 1,-1-1,0 1,0-1,0 1,1-1,-1 1,0-1,1 1,-1-1,0 1,1-1,-1 1,1-1,-1 1,1 0,-1-1,1 1,-1 0,1-1,-1 1,1 0,19-5,-18 4,66-7,-1 4,75 3,-48 2,2630-3,-1281 4,10505-2,-11816-6,173-30,6-2,483 27,-483 14,-61-18,-8 0,-24 17,142-4,-201-12,26-2,19 16,-173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37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13,'0'-5,"0"-2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44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45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47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47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14:48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5:20:28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1,'44'0,"323"12,281 7,-526-20,68 15,-45-1,400-8,-310-7,-193 4,60 11,8 0,-85-11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09T06:12:10.7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0,'5044'0,"-4972"4,121 21,21 3,181-5,364-12,-472-13,108 2,-369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398BE-7D62-4592-B79E-49A3E652E45B}" type="datetime1">
              <a:rPr lang="fr-FR" smtClean="0"/>
              <a:pPr/>
              <a:t>17/03/2025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/>
              <a:t>Espacement des lignes + numéros de page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27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1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61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Valeurs manquantes: s’observe que l’id_prod  0_2245 a 221 lignes,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1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59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51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775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FF8C00"/>
                </a:solidFill>
                <a:effectLst/>
                <a:latin typeface="Walbaum Text" panose="02070503080703020303" pitchFamily="18" charset="0"/>
              </a:rPr>
              <a:t>Peut être cela est du à la manque de stock, et ce jusqu'au le 28-octobre qui repart l'hausse 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035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60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4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993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65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6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Catégorie 0 se trouve avec plus densité de visites de tranches </a:t>
            </a:r>
            <a:r>
              <a:rPr lang="fr-FR" dirty="0" err="1"/>
              <a:t>d’age</a:t>
            </a:r>
            <a:r>
              <a:rPr lang="fr-FR" dirty="0"/>
              <a:t> d’entre 35- 55 malgré que le prix par livre se trouve </a:t>
            </a:r>
            <a:r>
              <a:rPr lang="fr-FR" dirty="0" err="1"/>
              <a:t>aprox</a:t>
            </a:r>
            <a:r>
              <a:rPr lang="fr-FR" dirty="0"/>
              <a:t> 12€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871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116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14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163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Catégorie 0 se trouve avec plus densité de visites de tranches </a:t>
            </a:r>
            <a:r>
              <a:rPr lang="fr-FR" dirty="0" err="1"/>
              <a:t>d’age</a:t>
            </a:r>
            <a:r>
              <a:rPr lang="fr-FR" dirty="0"/>
              <a:t> d’entre 35- 55 malgré que le prix par livre se trouve </a:t>
            </a:r>
            <a:r>
              <a:rPr lang="fr-FR" dirty="0" err="1"/>
              <a:t>aprox</a:t>
            </a:r>
            <a:r>
              <a:rPr lang="fr-FR" dirty="0"/>
              <a:t> 12€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976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29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9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7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98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489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320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8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5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83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86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94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03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Insérer du texte</a:t>
            </a:r>
            <a:endParaRPr lang="fr-FR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fr-FR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Espace réservé de la date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3A4CB0-DA84-4C35-965C-0EF03596751B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25" name="Espace réservé du numéro de diapositive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‹N°›</a:t>
            </a:fld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/>
              <a:t>Cliquez pour ajouter un titre</a:t>
            </a:r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994AFD4-951E-4D75-BB07-5434696CAB9D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0" name="Espace réservé d’image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Espace réservé du texte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Modifiez les styles du texte</a:t>
            </a:r>
          </a:p>
        </p:txBody>
      </p:sp>
      <p:sp>
        <p:nvSpPr>
          <p:cNvPr id="20" name="Espace réservé de la date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A1CBA00-4610-48A1-A9D3-44D48827CF19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5" name="Espace réservé de la date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8921E9-A353-456B-817A-919182EA308D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36" name="Espace réservé du numéro de diapositive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6" name="Espace réservé d’image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FF9BAF5-5DE3-44D9-A8BC-D2A368E17748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02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21D670B-B198-45B9-BDC4-61CB0E54CDB9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93743E6-3DCE-4D66-9FFC-817033BFC9A6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pic>
        <p:nvPicPr>
          <p:cNvPr id="4" name="Imag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5F26569-4939-4688-9C62-DCABE9F6443E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01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3" name="Espace réservé d’image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72537AD-DAE8-4216-955A-C5F7C125A85C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31" name="Espace réservé du numéro de diapositive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Nom</a:t>
            </a:r>
          </a:p>
          <a:p>
            <a:pPr lvl="0" rtl="0"/>
            <a:r>
              <a:rPr lang="fr-FR" noProof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fr-FR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Cliquez pour modifier les styles du texte du masque</a:t>
            </a:r>
          </a:p>
        </p:txBody>
      </p:sp>
      <p:sp>
        <p:nvSpPr>
          <p:cNvPr id="17" name="Espace réservé de la date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18C23BF-58E8-4432-8CB1-62CA6D9291BC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ajouter un titre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CB40F4-D780-4DBD-8206-2FB26D6B933A}" type="datetime1">
              <a:rPr lang="fr-FR" noProof="0" smtClean="0"/>
              <a:t>17/03/2025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blog.scielo.org/es/2018/08/07/relevancia-de-los-libros-en-la-comunicacion-cientifica-el-caso-scielo-libro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customXml" Target="../ink/ink9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customXml" Target="../ink/ink12.xml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blogtonky.blogspot.com/2016/03/libros-gratis-paginas-para-descarga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11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creativecommons.org/licenses/by-sa/3.0/" TargetMode="External"/><Relationship Id="rId10" Type="http://schemas.openxmlformats.org/officeDocument/2006/relationships/hyperlink" Target="http://www.mentesliberadas.com/2013/11/11/libros-electronicos-formatos-marcas-accesorios/" TargetMode="External"/><Relationship Id="rId4" Type="http://schemas.openxmlformats.org/officeDocument/2006/relationships/hyperlink" Target="https://www.julianmarquina.es/12-hoteles-con-biblioteca-que-te-invitan-a-estar-rodeados-de-libros/" TargetMode="External"/><Relationship Id="rId9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customXml" Target="../ink/ink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7.xml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5" Type="http://schemas.openxmlformats.org/officeDocument/2006/relationships/customXml" Target="../ink/ink1.xml"/><Relationship Id="rId10" Type="http://schemas.openxmlformats.org/officeDocument/2006/relationships/customXml" Target="../ink/ink4.xml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91" y="2250587"/>
            <a:ext cx="5586713" cy="3221139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Analyse des ventes d’une librairie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86705" y="5206855"/>
            <a:ext cx="3222058" cy="1269347"/>
          </a:xfrm>
        </p:spPr>
        <p:txBody>
          <a:bodyPr rtlCol="0"/>
          <a:lstStyle/>
          <a:p>
            <a:pPr rtl="0"/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Lucila GOUZY</a:t>
            </a:r>
          </a:p>
          <a:p>
            <a:pPr rtl="0"/>
            <a:r>
              <a:rPr lang="fr-FR" dirty="0"/>
              <a:t>09/07/2022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Espace réservé pour une image  7" descr="Une image contenant texte, livre, rayon, intérieur">
            <a:extLst>
              <a:ext uri="{FF2B5EF4-FFF2-40B4-BE49-F238E27FC236}">
                <a16:creationId xmlns:a16="http://schemas.microsoft.com/office/drawing/2014/main" id="{89934830-473E-5AF5-C563-A4C862E7569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636" r="17636"/>
          <a:stretch>
            <a:fillRect/>
          </a:stretch>
        </p:blipFill>
        <p:spPr>
          <a:xfrm>
            <a:off x="6218097" y="390588"/>
            <a:ext cx="4941887" cy="595694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5E0695-6DBF-C349-15D5-C7A0B7A0729A}"/>
              </a:ext>
            </a:extLst>
          </p:cNvPr>
          <p:cNvSpPr txBox="1"/>
          <p:nvPr/>
        </p:nvSpPr>
        <p:spPr>
          <a:xfrm>
            <a:off x="6221413" y="5726113"/>
            <a:ext cx="4941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4" tooltip="https://blog.scielo.org/es/2018/08/07/relevancia-de-los-libros-en-la-comunicacion-cientifica-el-caso-scielo-libros/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5" tooltip="https://creativecommons.org/licenses/by/3.0/"/>
              </a:rPr>
              <a:t>CC BY</a:t>
            </a:r>
            <a:endParaRPr lang="fr-FR" sz="90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46C7547-1601-5392-5FA9-E1484E5BB1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EF6"/>
              </a:clrFrom>
              <a:clrTo>
                <a:srgbClr val="FFFEF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084" y="311935"/>
            <a:ext cx="5073650" cy="1480778"/>
          </a:xfrm>
          <a:prstGeom prst="rect">
            <a:avLst/>
          </a:prstGeom>
          <a:effectLst>
            <a:outerShdw blurRad="50800" dist="50800" dir="5400000" algn="ctr" rotWithShape="0">
              <a:srgbClr val="C0C9C2"/>
            </a:outerShdw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107068"/>
            <a:ext cx="10499725" cy="1355724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92D050"/>
                </a:solidFill>
              </a:rPr>
              <a:t>Nombre de produits par catégories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10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91184B-04EB-DF1A-6497-17F351B1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289" y="1932525"/>
            <a:ext cx="4758330" cy="41132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-80961"/>
            <a:ext cx="10499725" cy="1255668"/>
          </a:xfrm>
        </p:spPr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Fichier:  Transactions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AEF50-AAD0-5BC1-E79A-DAC04A114C8D}"/>
              </a:ext>
            </a:extLst>
          </p:cNvPr>
          <p:cNvSpPr/>
          <p:nvPr/>
        </p:nvSpPr>
        <p:spPr>
          <a:xfrm>
            <a:off x="5740401" y="838200"/>
            <a:ext cx="6195834" cy="5826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679532 lignes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colonnes    </a:t>
            </a:r>
          </a:p>
          <a:p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id_prod </a:t>
            </a:r>
            <a:endParaRPr lang="fr-FR" sz="1600" dirty="0">
              <a:solidFill>
                <a:srgbClr val="D8D2CD">
                  <a:lumMod val="25000"/>
                </a:srgbClr>
              </a:solidFill>
              <a:latin typeface="Biome Light"/>
            </a:endParaRPr>
          </a:p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D8D2CD">
                    <a:lumMod val="50000"/>
                  </a:srgbClr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session_id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client_id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 manquantes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0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 aberrantes (‘dates’)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25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 </a:t>
            </a: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rgbClr val="D8D2CD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/>
              </a:rPr>
              <a:t>           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uLnTx/>
                <a:uFillTx/>
                <a:latin typeface="Biome Light"/>
                <a:ea typeface="+mn-ea"/>
                <a:cs typeface="+mn-cs"/>
              </a:rPr>
              <a:t>200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lignes  Test ( 198 + 2 ).csv            </a:t>
            </a:r>
            <a:r>
              <a:rPr lang="fr-FR" sz="1600" dirty="0">
                <a:solidFill>
                  <a:srgbClr val="FF0000"/>
                </a:solidFill>
              </a:rPr>
              <a:t>Suppression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Doublons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 : 198 </a:t>
            </a:r>
            <a:r>
              <a:rPr lang="fr-FR" sz="2000" dirty="0">
                <a:solidFill>
                  <a:schemeClr val="accent1">
                    <a:lumMod val="25000"/>
                  </a:schemeClr>
                </a:solidFill>
              </a:rPr>
              <a:t>mentions Test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 primaire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 ‘</a:t>
            </a:r>
            <a:r>
              <a:rPr lang="fr-FR" sz="2400" i="1" dirty="0">
                <a:solidFill>
                  <a:schemeClr val="accent1">
                    <a:lumMod val="25000"/>
                  </a:schemeClr>
                </a:solidFill>
              </a:rPr>
              <a:t>date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’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Clés étrangères   </a:t>
            </a:r>
          </a:p>
          <a:p>
            <a:pPr lvl="1">
              <a:lnSpc>
                <a:spcPct val="130000"/>
              </a:lnSpc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vers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customers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 (‘client_id’) et  vers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produits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  (‘id_prod’)</a:t>
            </a:r>
          </a:p>
          <a:p>
            <a:pPr marL="355600" lvl="1" indent="-3556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iome Light"/>
                <a:ea typeface="+mn-ea"/>
                <a:cs typeface="+mn-cs"/>
              </a:rPr>
              <a:t>Date :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Biome Light"/>
                <a:ea typeface="+mn-ea"/>
                <a:cs typeface="+mn-cs"/>
              </a:rPr>
              <a:t>change type object à </a:t>
            </a: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Biome Light"/>
              </a:rPr>
              <a:t>datatime</a:t>
            </a:r>
            <a:endParaRPr lang="fr-FR" sz="2000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6C14D0B-AF79-1A34-96CC-1A08E87AA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90" y="2106644"/>
            <a:ext cx="4799520" cy="396000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ED9CFE6-A3DE-4498-17FA-5E4E323DC87F}"/>
              </a:ext>
            </a:extLst>
          </p:cNvPr>
          <p:cNvCxnSpPr/>
          <p:nvPr/>
        </p:nvCxnSpPr>
        <p:spPr>
          <a:xfrm>
            <a:off x="9386187" y="4093818"/>
            <a:ext cx="252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93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5755" y="1682331"/>
            <a:ext cx="2378075" cy="1111250"/>
          </a:xfrm>
        </p:spPr>
        <p:txBody>
          <a:bodyPr rtlCol="0"/>
          <a:lstStyle/>
          <a:p>
            <a:pPr rtl="0"/>
            <a:r>
              <a:rPr lang="fr-FR" dirty="0"/>
              <a:t>04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39" y="3101340"/>
            <a:ext cx="6674802" cy="655320"/>
          </a:xfrm>
        </p:spPr>
        <p:txBody>
          <a:bodyPr rtlCol="0">
            <a:noAutofit/>
          </a:bodyPr>
          <a:lstStyle/>
          <a:p>
            <a:pPr rtl="0"/>
            <a:r>
              <a:rPr lang="fr-FR" dirty="0"/>
              <a:t>Analyses de données</a:t>
            </a:r>
          </a:p>
        </p:txBody>
      </p:sp>
      <p:pic>
        <p:nvPicPr>
          <p:cNvPr id="5" name="Image 4" descr="Livres reliés">
            <a:extLst>
              <a:ext uri="{FF2B5EF4-FFF2-40B4-BE49-F238E27FC236}">
                <a16:creationId xmlns:a16="http://schemas.microsoft.com/office/drawing/2014/main" id="{3FA89C17-295F-1B7C-A780-041AB3EF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841" y="0"/>
            <a:ext cx="4546159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Jointure 1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81D8410D-E38F-4BDD-87E5-149C87EE97D3}" type="datetime1">
              <a:rPr lang="fr-FR" smtClean="0"/>
              <a:t>17/03/2025</a:t>
            </a:fld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9E6D23-9EA2-251F-D1DF-F7642EE5D6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130302"/>
            <a:ext cx="10499725" cy="38734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Jointure de tables  transaction &amp; products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	(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</a:rPr>
              <a:t>inner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 joint, on= id_prod</a:t>
            </a:r>
            <a:r>
              <a:rPr lang="fr-FR" sz="2400" u="sng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fr-FR" sz="2400" dirty="0"/>
              <a:t>Valeurs manquantes en products y 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fr-FR" sz="2400" dirty="0"/>
              <a:t>	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4826C7C-BF21-2EC4-3758-BAC14782A2B3}"/>
              </a:ext>
            </a:extLst>
          </p:cNvPr>
          <p:cNvCxnSpPr>
            <a:cxnSpLocks/>
          </p:cNvCxnSpPr>
          <p:nvPr/>
        </p:nvCxnSpPr>
        <p:spPr>
          <a:xfrm>
            <a:off x="6319836" y="5223843"/>
            <a:ext cx="146526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83C7988E-78B1-C262-11AE-A8A90916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78799"/>
              </p:ext>
            </p:extLst>
          </p:nvPr>
        </p:nvGraphicFramePr>
        <p:xfrm>
          <a:off x="955680" y="4606553"/>
          <a:ext cx="5254620" cy="17271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13655">
                  <a:extLst>
                    <a:ext uri="{9D8B030D-6E8A-4147-A177-3AD203B41FA5}">
                      <a16:colId xmlns:a16="http://schemas.microsoft.com/office/drawing/2014/main" val="365192288"/>
                    </a:ext>
                  </a:extLst>
                </a:gridCol>
                <a:gridCol w="1313655">
                  <a:extLst>
                    <a:ext uri="{9D8B030D-6E8A-4147-A177-3AD203B41FA5}">
                      <a16:colId xmlns:a16="http://schemas.microsoft.com/office/drawing/2014/main" val="2372744827"/>
                    </a:ext>
                  </a:extLst>
                </a:gridCol>
                <a:gridCol w="1313655">
                  <a:extLst>
                    <a:ext uri="{9D8B030D-6E8A-4147-A177-3AD203B41FA5}">
                      <a16:colId xmlns:a16="http://schemas.microsoft.com/office/drawing/2014/main" val="3148738847"/>
                    </a:ext>
                  </a:extLst>
                </a:gridCol>
                <a:gridCol w="1313655">
                  <a:extLst>
                    <a:ext uri="{9D8B030D-6E8A-4147-A177-3AD203B41FA5}">
                      <a16:colId xmlns:a16="http://schemas.microsoft.com/office/drawing/2014/main" val="670469472"/>
                    </a:ext>
                  </a:extLst>
                </a:gridCol>
              </a:tblGrid>
              <a:tr h="700967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Transactions</a:t>
                      </a:r>
                    </a:p>
                  </a:txBody>
                  <a:tcPr anchor="ctr">
                    <a:solidFill>
                      <a:srgbClr val="F2F1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rgbClr val="F2F1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solidFill>
                      <a:srgbClr val="F2F1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97147"/>
                  </a:ext>
                </a:extLst>
              </a:tr>
              <a:tr h="1026232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id_prod</a:t>
                      </a:r>
                      <a:endParaRPr lang="fr-FR" dirty="0"/>
                    </a:p>
                  </a:txBody>
                  <a:tcPr anchor="ctr"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0_2245</a:t>
                      </a:r>
                      <a:endParaRPr lang="fr-FR" dirty="0"/>
                    </a:p>
                  </a:txBody>
                  <a:tcPr anchor="ctr">
                    <a:solidFill>
                      <a:srgbClr val="F2F1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lignes</a:t>
                      </a:r>
                      <a:r>
                        <a:rPr lang="fr-FR" sz="1800" dirty="0"/>
                        <a:t> </a:t>
                      </a:r>
                    </a:p>
                    <a:p>
                      <a:pPr algn="ctr"/>
                      <a:r>
                        <a:rPr lang="fr-FR" sz="1800" dirty="0"/>
                        <a:t>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Prix Moyenne</a:t>
                      </a:r>
                    </a:p>
                    <a:p>
                      <a:pPr algn="ctr"/>
                      <a:r>
                        <a:rPr lang="fr-FR" sz="1800" dirty="0"/>
                        <a:t>11,73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186355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21F9F1CA-EB59-EA71-715E-D8CA337400BC}"/>
              </a:ext>
            </a:extLst>
          </p:cNvPr>
          <p:cNvSpPr txBox="1"/>
          <p:nvPr/>
        </p:nvSpPr>
        <p:spPr>
          <a:xfrm>
            <a:off x="6319836" y="4690973"/>
            <a:ext cx="135890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rajouter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981E307-EFF4-9E05-D768-CDC81BFE2A48}"/>
              </a:ext>
            </a:extLst>
          </p:cNvPr>
          <p:cNvSpPr txBox="1"/>
          <p:nvPr/>
        </p:nvSpPr>
        <p:spPr>
          <a:xfrm>
            <a:off x="7894636" y="5002783"/>
            <a:ext cx="261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Products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81A3B24-154B-B1CC-F87D-0B3A6AC5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278" y="2292506"/>
            <a:ext cx="7443331" cy="14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Jointure 2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81D8410D-E38F-4BDD-87E5-149C87EE97D3}" type="datetime1">
              <a:rPr lang="fr-FR" smtClean="0"/>
              <a:t>17/03/2025</a:t>
            </a:fld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14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9E6D23-9EA2-251F-D1DF-F7642EE5D6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350335"/>
            <a:ext cx="10499725" cy="52418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Jointure de tables joint1 &amp; customers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8D2CD">
                    <a:lumMod val="50000"/>
                  </a:srgbClr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	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D8D2CD">
                    <a:lumMod val="50000"/>
                  </a:srgbClr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inner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rgbClr val="D8D2CD">
                    <a:lumMod val="50000"/>
                  </a:srgbClr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 joint, on= id_prod</a:t>
            </a:r>
            <a:r>
              <a:rPr kumimoji="0" lang="fr-FR" sz="2400" b="0" i="0" u="sng" strike="noStrike" kern="1200" cap="none" spc="0" normalizeH="0" baseline="0" noProof="0" dirty="0">
                <a:ln>
                  <a:noFill/>
                </a:ln>
                <a:solidFill>
                  <a:srgbClr val="D8D2CD">
                    <a:lumMod val="50000"/>
                  </a:srgbClr>
                </a:solidFill>
                <a:effectLst/>
                <a:uLnTx/>
                <a:uFillTx/>
                <a:latin typeface="Biome Ligh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sz="2400" u="sng" dirty="0">
              <a:solidFill>
                <a:srgbClr val="D8D2CD">
                  <a:lumMod val="50000"/>
                </a:srgbClr>
              </a:solidFill>
              <a:latin typeface="Biome Ligh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sng" strike="noStrike" kern="1200" cap="none" spc="0" normalizeH="0" baseline="0" noProof="0" dirty="0">
              <a:ln>
                <a:noFill/>
              </a:ln>
              <a:solidFill>
                <a:srgbClr val="D8D2CD">
                  <a:lumMod val="50000"/>
                </a:srgbClr>
              </a:solidFill>
              <a:effectLst/>
              <a:uLnTx/>
              <a:uFillTx/>
              <a:latin typeface="Biome Ligh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400" b="0" i="0" u="sng" strike="noStrike" kern="1200" cap="none" spc="0" normalizeH="0" baseline="0" noProof="0" dirty="0">
              <a:ln>
                <a:noFill/>
              </a:ln>
              <a:solidFill>
                <a:srgbClr val="D8D2CD">
                  <a:lumMod val="50000"/>
                </a:srgbClr>
              </a:solidFill>
              <a:effectLst/>
              <a:uLnTx/>
              <a:uFillTx/>
              <a:latin typeface="Biome Light"/>
              <a:ea typeface="+mn-ea"/>
              <a:cs typeface="+mn-cs"/>
            </a:endParaRP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 primaire </a:t>
            </a:r>
            <a:r>
              <a:rPr lang="fr-FR" sz="2400" dirty="0"/>
              <a:t>: date</a:t>
            </a:r>
          </a:p>
          <a:p>
            <a:pPr marL="355600" indent="-355600">
              <a:buFont typeface="Wingdings" panose="05000000000000000000" pitchFamily="2" charset="2"/>
              <a:buChar char="Ø"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Création de colonnes</a:t>
            </a:r>
            <a:r>
              <a:rPr lang="fr-FR" sz="2400" dirty="0"/>
              <a:t>: date2 ( %Y-%m-%d ), année—mois 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		Période : 01/03/2021 au  28/02/2023   </a:t>
            </a:r>
            <a:r>
              <a:rPr lang="fr-FR" sz="2400" dirty="0"/>
              <a:t>	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4B2EE8-C190-2D84-A52A-4667A241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2000"/>
            <a:ext cx="7841177" cy="14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5" y="53432"/>
            <a:ext cx="11835366" cy="1073619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92D050"/>
                </a:solidFill>
              </a:rPr>
              <a:t>Evolution chiffre d'affaires dans le temps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15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5D64E96-F5D3-8ED1-B1DC-E16EFC73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99" y="1435100"/>
            <a:ext cx="7129144" cy="45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18885324-3003-0033-02BF-778DBF25E9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4910909"/>
            <a:ext cx="3562350" cy="189365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1800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Moyenne mobile</a:t>
            </a:r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fonction   Rolling (6 mois) </a:t>
            </a: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C828CF3-20BC-7906-8D3C-94BCAB9E6789}"/>
              </a:ext>
            </a:extLst>
          </p:cNvPr>
          <p:cNvGrpSpPr/>
          <p:nvPr/>
        </p:nvGrpSpPr>
        <p:grpSpPr>
          <a:xfrm>
            <a:off x="6911163" y="3429000"/>
            <a:ext cx="4469513" cy="1602114"/>
            <a:chOff x="6911163" y="3429000"/>
            <a:chExt cx="4469513" cy="1602114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12B3F99-6E3B-EA8A-0DBD-0CC1F31C97F1}"/>
                </a:ext>
              </a:extLst>
            </p:cNvPr>
            <p:cNvCxnSpPr>
              <a:cxnSpLocks/>
            </p:cNvCxnSpPr>
            <p:nvPr/>
          </p:nvCxnSpPr>
          <p:spPr>
            <a:xfrm>
              <a:off x="6911163" y="3429000"/>
              <a:ext cx="361507" cy="1602114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E522D8B-B56A-C1C2-2E64-0750E9011CFD}"/>
                </a:ext>
              </a:extLst>
            </p:cNvPr>
            <p:cNvSpPr txBox="1"/>
            <p:nvPr/>
          </p:nvSpPr>
          <p:spPr>
            <a:xfrm>
              <a:off x="7547934" y="4345026"/>
              <a:ext cx="3832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70C0"/>
                  </a:solidFill>
                </a:rPr>
                <a:t>Chute du CA en octobre2021</a:t>
              </a: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70201F1F-F736-1ABF-56BE-F73E0C6EC3A5}"/>
              </a:ext>
            </a:extLst>
          </p:cNvPr>
          <p:cNvSpPr txBox="1"/>
          <p:nvPr/>
        </p:nvSpPr>
        <p:spPr>
          <a:xfrm>
            <a:off x="223285" y="2156914"/>
            <a:ext cx="6097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</a:rPr>
              <a:t>Données étalées sur 2 ans</a:t>
            </a:r>
          </a:p>
        </p:txBody>
      </p:sp>
    </p:spTree>
    <p:extLst>
      <p:ext uri="{BB962C8B-B14F-4D97-AF65-F5344CB8AC3E}">
        <p14:creationId xmlns:p14="http://schemas.microsoft.com/office/powerpoint/2010/main" val="369630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53433"/>
            <a:ext cx="11925299" cy="744010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>
                <a:solidFill>
                  <a:srgbClr val="92D050"/>
                </a:solidFill>
              </a:rPr>
              <a:t>Evolution CA par catégorie dans le temps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16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C6AF40-255E-9A25-9F5A-7650FC97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00" y="1456659"/>
            <a:ext cx="7937842" cy="4536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18885324-3003-0033-02BF-778DBF25E9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8446" y="3056860"/>
            <a:ext cx="3333750" cy="22923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Catégorie 1,  baisse du CA en octobre </a:t>
            </a: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fr-F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820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53433"/>
            <a:ext cx="11925299" cy="74401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sz="4000" dirty="0">
                <a:solidFill>
                  <a:srgbClr val="92D050"/>
                </a:solidFill>
              </a:rPr>
              <a:t>Evolution CA en octobre catégorie 1 dans le temps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17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FC2E4C-7B69-0A39-6B60-1C91C47827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65"/>
          <a:stretch/>
        </p:blipFill>
        <p:spPr>
          <a:xfrm>
            <a:off x="3557554" y="1163044"/>
            <a:ext cx="8413974" cy="43746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02C8EF-EE6A-2D7D-4E95-1565606F9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0" y="1861264"/>
            <a:ext cx="2400423" cy="313547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398F88D-2606-898F-5BE3-2959C169E78F}"/>
              </a:ext>
            </a:extLst>
          </p:cNvPr>
          <p:cNvSpPr/>
          <p:nvPr/>
        </p:nvSpPr>
        <p:spPr>
          <a:xfrm>
            <a:off x="552893" y="2721935"/>
            <a:ext cx="1499191" cy="903767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0F3639A-6EFA-2CEA-78F8-77A5E29868FB}"/>
              </a:ext>
            </a:extLst>
          </p:cNvPr>
          <p:cNvGrpSpPr/>
          <p:nvPr/>
        </p:nvGrpSpPr>
        <p:grpSpPr>
          <a:xfrm>
            <a:off x="4657060" y="2381693"/>
            <a:ext cx="5443870" cy="2360428"/>
            <a:chOff x="4465674" y="2381693"/>
            <a:chExt cx="5624624" cy="2360428"/>
          </a:xfrm>
        </p:grpSpPr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93BF64D2-3629-366E-064D-57766E245556}"/>
                </a:ext>
              </a:extLst>
            </p:cNvPr>
            <p:cNvCxnSpPr/>
            <p:nvPr/>
          </p:nvCxnSpPr>
          <p:spPr>
            <a:xfrm>
              <a:off x="4465674" y="2381693"/>
              <a:ext cx="0" cy="236042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96A0E4B-8D6B-66BB-C476-5FD992BB47FB}"/>
                </a:ext>
              </a:extLst>
            </p:cNvPr>
            <p:cNvCxnSpPr/>
            <p:nvPr/>
          </p:nvCxnSpPr>
          <p:spPr>
            <a:xfrm flipV="1">
              <a:off x="10090298" y="2413591"/>
              <a:ext cx="0" cy="2264735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5D264B5D-2FEB-1B83-BFE6-0F5EC62CE17D}"/>
                </a:ext>
              </a:extLst>
            </p:cNvPr>
            <p:cNvCxnSpPr>
              <a:cxnSpLocks/>
            </p:cNvCxnSpPr>
            <p:nvPr/>
          </p:nvCxnSpPr>
          <p:spPr>
            <a:xfrm>
              <a:off x="4476307" y="3859619"/>
              <a:ext cx="5613990" cy="7442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4">
            <a:extLst>
              <a:ext uri="{FF2B5EF4-FFF2-40B4-BE49-F238E27FC236}">
                <a16:creationId xmlns:a16="http://schemas.microsoft.com/office/drawing/2014/main" id="{DFD398F7-7EDD-775E-2371-B0910F80A7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24105" y="3934047"/>
            <a:ext cx="3237390" cy="669851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fr-FR" sz="6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 des ventes entre le  </a:t>
            </a:r>
          </a:p>
          <a:p>
            <a:pPr marL="0" indent="0" algn="ctr">
              <a:buNone/>
            </a:pPr>
            <a:r>
              <a:rPr lang="fr-FR" sz="6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2 - 27 d'octobre</a:t>
            </a:r>
          </a:p>
          <a:p>
            <a:pPr marL="0" indent="0">
              <a:buNone/>
            </a:pPr>
            <a:endParaRPr lang="fr-FR" sz="2400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  <a:tabLst>
                <a:tab pos="266700" algn="l"/>
              </a:tabLst>
            </a:pPr>
            <a:r>
              <a:rPr lang="fr-FR" sz="2400" dirty="0"/>
              <a:t>	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73A0F3-CA50-B7F4-25A2-FDFC979385DE}"/>
              </a:ext>
            </a:extLst>
          </p:cNvPr>
          <p:cNvSpPr txBox="1"/>
          <p:nvPr/>
        </p:nvSpPr>
        <p:spPr>
          <a:xfrm>
            <a:off x="5859172" y="5819953"/>
            <a:ext cx="5336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8C00"/>
                </a:solidFill>
                <a:effectLst/>
                <a:latin typeface="Walbaum Text" panose="02070503080703020303" pitchFamily="18" charset="0"/>
              </a:rPr>
              <a:t>Représentent un 0.26% du CA</a:t>
            </a:r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5B57E10-D538-4630-9990-89BF9D36D6F3}"/>
              </a:ext>
            </a:extLst>
          </p:cNvPr>
          <p:cNvSpPr txBox="1"/>
          <p:nvPr/>
        </p:nvSpPr>
        <p:spPr>
          <a:xfrm>
            <a:off x="382551" y="5857407"/>
            <a:ext cx="3339065" cy="36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Total de CA: 11 853 728.68</a:t>
            </a:r>
          </a:p>
        </p:txBody>
      </p:sp>
    </p:spTree>
    <p:extLst>
      <p:ext uri="{BB962C8B-B14F-4D97-AF65-F5344CB8AC3E}">
        <p14:creationId xmlns:p14="http://schemas.microsoft.com/office/powerpoint/2010/main" val="724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994431"/>
          </a:xfrm>
        </p:spPr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Etude des Produits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81D8410D-E38F-4BDD-87E5-149C87EE97D3}" type="datetime1">
              <a:rPr lang="fr-FR" smtClean="0"/>
              <a:t>17/03/2025</a:t>
            </a:fld>
            <a:endParaRPr lang="fr-FR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18</a:t>
            </a:fld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9E6D23-9EA2-251F-D1DF-F7642EE5D6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6266" y="1225771"/>
            <a:ext cx="10981660" cy="1803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Produits le moins vendu</a:t>
            </a:r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    	</a:t>
            </a:r>
            <a:r>
              <a:rPr lang="fr-FR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Produits les plus vendus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fr-FR" sz="2400" dirty="0"/>
              <a:t>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27F4F4-E763-61B4-4599-D40FBC96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49" y="2107391"/>
            <a:ext cx="3314293" cy="288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182A18-C515-20F2-733D-52BDF8162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360" y="2107390"/>
            <a:ext cx="3301192" cy="288000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3362EFD-64FD-3E62-D8B6-F5656EE1215B}"/>
              </a:ext>
            </a:extLst>
          </p:cNvPr>
          <p:cNvSpPr txBox="1"/>
          <p:nvPr/>
        </p:nvSpPr>
        <p:spPr>
          <a:xfrm>
            <a:off x="1504950" y="5769121"/>
            <a:ext cx="5336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FF8C00"/>
                </a:solidFill>
                <a:effectLst/>
                <a:latin typeface="Walbaum Text" panose="02070503080703020303" pitchFamily="18" charset="0"/>
              </a:rPr>
              <a:t>18 produits avec 1 unité vendue </a:t>
            </a:r>
            <a:endParaRPr lang="fr-FR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D411C72-0526-94DE-C19E-D41F8720F669}"/>
              </a:ext>
            </a:extLst>
          </p:cNvPr>
          <p:cNvCxnSpPr/>
          <p:nvPr/>
        </p:nvCxnSpPr>
        <p:spPr>
          <a:xfrm>
            <a:off x="4664597" y="5081286"/>
            <a:ext cx="0" cy="5787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19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854074" y="122239"/>
            <a:ext cx="10499725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b="1" i="0" dirty="0">
                <a:solidFill>
                  <a:srgbClr val="92D050"/>
                </a:solidFill>
                <a:effectLst/>
                <a:latin typeface="+mn-lt"/>
              </a:rPr>
              <a:t>Prix de produit selon leur catégorie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3C889E4-B408-997E-054B-64753BE2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5" t="6905" r="14896" b="6336"/>
          <a:stretch/>
        </p:blipFill>
        <p:spPr>
          <a:xfrm>
            <a:off x="5570920" y="1342663"/>
            <a:ext cx="6160430" cy="51602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8348447-54FA-85B7-8984-F42BFE8E9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643644"/>
              </p:ext>
            </p:extLst>
          </p:nvPr>
        </p:nvGraphicFramePr>
        <p:xfrm>
          <a:off x="133350" y="1921396"/>
          <a:ext cx="5133131" cy="3495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923">
                  <a:extLst>
                    <a:ext uri="{9D8B030D-6E8A-4147-A177-3AD203B41FA5}">
                      <a16:colId xmlns:a16="http://schemas.microsoft.com/office/drawing/2014/main" val="1151010713"/>
                    </a:ext>
                  </a:extLst>
                </a:gridCol>
                <a:gridCol w="1174629">
                  <a:extLst>
                    <a:ext uri="{9D8B030D-6E8A-4147-A177-3AD203B41FA5}">
                      <a16:colId xmlns:a16="http://schemas.microsoft.com/office/drawing/2014/main" val="1863550224"/>
                    </a:ext>
                  </a:extLst>
                </a:gridCol>
                <a:gridCol w="1245990">
                  <a:extLst>
                    <a:ext uri="{9D8B030D-6E8A-4147-A177-3AD203B41FA5}">
                      <a16:colId xmlns:a16="http://schemas.microsoft.com/office/drawing/2014/main" val="1246697765"/>
                    </a:ext>
                  </a:extLst>
                </a:gridCol>
                <a:gridCol w="1323589">
                  <a:extLst>
                    <a:ext uri="{9D8B030D-6E8A-4147-A177-3AD203B41FA5}">
                      <a16:colId xmlns:a16="http://schemas.microsoft.com/office/drawing/2014/main" val="3960263931"/>
                    </a:ext>
                  </a:extLst>
                </a:gridCol>
              </a:tblGrid>
              <a:tr h="53013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Catégorie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765823"/>
                  </a:ext>
                </a:extLst>
              </a:tr>
              <a:tr h="53013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Prix médian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10,32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22,99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101,99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833535"/>
                  </a:ext>
                </a:extLst>
              </a:tr>
              <a:tr h="91502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Prix 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0,62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30,99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830524"/>
                  </a:ext>
                </a:extLst>
              </a:tr>
              <a:tr h="91502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Prix maximum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40,99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80,99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917456"/>
                  </a:ext>
                </a:extLst>
              </a:tr>
              <a:tr h="605228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accent1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pc="-15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Littéraires / Poche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pc="-15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Nouveautés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accent1">
                              <a:lumMod val="25000"/>
                            </a:schemeClr>
                          </a:solidFill>
                        </a:rPr>
                        <a:t>Techniques/Santé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42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9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>
                <a:solidFill>
                  <a:srgbClr val="92D050"/>
                </a:solidFill>
              </a:rPr>
              <a:t>Sommaire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01 Mission</a:t>
            </a:r>
          </a:p>
          <a:p>
            <a:pPr rtl="0"/>
            <a:r>
              <a:rPr lang="fr-FR" dirty="0"/>
              <a:t>02 Importation des données</a:t>
            </a:r>
          </a:p>
          <a:p>
            <a:pPr rtl="0"/>
            <a:r>
              <a:rPr lang="fr-FR" dirty="0"/>
              <a:t>03 Observation et nettoyage des données</a:t>
            </a:r>
          </a:p>
          <a:p>
            <a:pPr rtl="0"/>
            <a:r>
              <a:rPr lang="fr-FR" dirty="0"/>
              <a:t>04 Analyse des données</a:t>
            </a:r>
          </a:p>
          <a:p>
            <a:pPr rtl="0"/>
            <a:r>
              <a:rPr lang="fr-FR" dirty="0"/>
              <a:t>05 Fermeture</a:t>
            </a:r>
          </a:p>
          <a:p>
            <a:pPr rtl="0"/>
            <a:endParaRPr lang="fr-FR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25953"/>
            <a:ext cx="2743200" cy="365125"/>
          </a:xfrm>
        </p:spPr>
        <p:txBody>
          <a:bodyPr rtlCol="0"/>
          <a:lstStyle/>
          <a:p>
            <a:pPr rtl="0"/>
            <a:fld id="{08D7E70D-4EF5-4005-AA9A-95DC483133C5}" type="datetime1">
              <a:rPr lang="fr-FR" smtClean="0"/>
              <a:t>17/03/2025</a:t>
            </a:fld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11" name="Image 10" descr="Main sur le livre en braille">
            <a:extLst>
              <a:ext uri="{FF2B5EF4-FFF2-40B4-BE49-F238E27FC236}">
                <a16:creationId xmlns:a16="http://schemas.microsoft.com/office/drawing/2014/main" id="{BB8BA86A-7CE1-54F5-CE69-72B6BDF33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34" y="2736377"/>
            <a:ext cx="5337496" cy="25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20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854074" y="122239"/>
            <a:ext cx="10499725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b="1" i="0" dirty="0">
                <a:solidFill>
                  <a:srgbClr val="92D050"/>
                </a:solidFill>
                <a:effectLst/>
                <a:latin typeface="+mn-lt"/>
              </a:rPr>
              <a:t>Répartition de CA entre les clients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5F4F598-6A4C-4A52-6317-331C0B814A05}"/>
              </a:ext>
            </a:extLst>
          </p:cNvPr>
          <p:cNvGrpSpPr/>
          <p:nvPr/>
        </p:nvGrpSpPr>
        <p:grpSpPr>
          <a:xfrm>
            <a:off x="5893920" y="1672265"/>
            <a:ext cx="5969307" cy="4559534"/>
            <a:chOff x="5808247" y="1302140"/>
            <a:chExt cx="5969307" cy="455953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82121200-8015-79D3-CB2F-9C61A01A0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8247" y="1302140"/>
              <a:ext cx="5969307" cy="455953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F99B1ED2-9AEB-8028-2F19-A8AB402583DC}"/>
                </a:ext>
              </a:extLst>
            </p:cNvPr>
            <p:cNvCxnSpPr/>
            <p:nvPr/>
          </p:nvCxnSpPr>
          <p:spPr>
            <a:xfrm>
              <a:off x="6261904" y="4582394"/>
              <a:ext cx="2808000" cy="0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FE6F42C-0FFA-C0FE-3F0C-E5E049F87947}"/>
                </a:ext>
              </a:extLst>
            </p:cNvPr>
            <p:cNvCxnSpPr/>
            <p:nvPr/>
          </p:nvCxnSpPr>
          <p:spPr>
            <a:xfrm>
              <a:off x="8945217" y="4582394"/>
              <a:ext cx="0" cy="911957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ECC0092-2530-9D53-5AD5-D3EDD3D625B5}"/>
              </a:ext>
            </a:extLst>
          </p:cNvPr>
          <p:cNvSpPr txBox="1"/>
          <p:nvPr/>
        </p:nvSpPr>
        <p:spPr>
          <a:xfrm>
            <a:off x="6741509" y="2261274"/>
            <a:ext cx="4848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A500"/>
                </a:solidFill>
                <a:latin typeface="Walbaum Text" panose="02070503080703020303" pitchFamily="18" charset="0"/>
              </a:rPr>
              <a:t>U</a:t>
            </a:r>
            <a:r>
              <a:rPr lang="fr-FR" b="0" i="0" dirty="0">
                <a:solidFill>
                  <a:srgbClr val="FFA500"/>
                </a:solidFill>
                <a:effectLst/>
                <a:latin typeface="Walbaum Text" panose="02070503080703020303" pitchFamily="18" charset="0"/>
              </a:rPr>
              <a:t>n 20% des achats des clientes ont génère un 50% du CA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A8BA277-0D66-F598-27F0-D962B61907F6}"/>
              </a:ext>
            </a:extLst>
          </p:cNvPr>
          <p:cNvSpPr txBox="1"/>
          <p:nvPr/>
        </p:nvSpPr>
        <p:spPr>
          <a:xfrm>
            <a:off x="7342398" y="1000947"/>
            <a:ext cx="3945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C</a:t>
            </a:r>
            <a:r>
              <a:rPr lang="fr-FR" sz="2800" b="0" i="0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</a:rPr>
              <a:t>ourbe de </a:t>
            </a:r>
            <a:r>
              <a:rPr lang="fr-FR" sz="2800" dirty="0">
                <a:solidFill>
                  <a:schemeClr val="accent1">
                    <a:lumMod val="25000"/>
                  </a:schemeClr>
                </a:solidFill>
                <a:latin typeface="+mj-lt"/>
              </a:rPr>
              <a:t>L</a:t>
            </a:r>
            <a:r>
              <a:rPr lang="fr-FR" sz="2800" b="0" i="0" dirty="0">
                <a:solidFill>
                  <a:schemeClr val="accent1">
                    <a:lumMod val="25000"/>
                  </a:schemeClr>
                </a:solidFill>
                <a:effectLst/>
                <a:latin typeface="+mj-lt"/>
              </a:rPr>
              <a:t>orenz </a:t>
            </a:r>
            <a:endParaRPr lang="fr-FR" sz="2800" dirty="0">
              <a:solidFill>
                <a:schemeClr val="accent1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D51A65E-EF9F-CFB6-427E-2812488D85B7}"/>
              </a:ext>
            </a:extLst>
          </p:cNvPr>
          <p:cNvSpPr txBox="1"/>
          <p:nvPr/>
        </p:nvSpPr>
        <p:spPr>
          <a:xfrm>
            <a:off x="854074" y="2484742"/>
            <a:ext cx="4538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INEGALITAIRE</a:t>
            </a:r>
            <a:r>
              <a:rPr lang="fr-FR" dirty="0"/>
              <a:t> l'indice de Gini car c'est </a:t>
            </a:r>
            <a:r>
              <a:rPr lang="fr-FR" dirty="0">
                <a:solidFill>
                  <a:srgbClr val="FF0000"/>
                </a:solidFill>
              </a:rPr>
              <a:t>mineur a 0.5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1D2E98E-298C-D4CB-0635-67BC717055E6}"/>
              </a:ext>
            </a:extLst>
          </p:cNvPr>
          <p:cNvSpPr txBox="1"/>
          <p:nvPr/>
        </p:nvSpPr>
        <p:spPr>
          <a:xfrm>
            <a:off x="1504950" y="1891149"/>
            <a:ext cx="6204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Indice de Gini </a:t>
            </a:r>
            <a:r>
              <a:rPr lang="fr-FR" sz="2400" dirty="0"/>
              <a:t>: 0.446</a:t>
            </a:r>
          </a:p>
        </p:txBody>
      </p:sp>
    </p:spTree>
    <p:extLst>
      <p:ext uri="{BB962C8B-B14F-4D97-AF65-F5344CB8AC3E}">
        <p14:creationId xmlns:p14="http://schemas.microsoft.com/office/powerpoint/2010/main" val="399051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21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105851" y="268126"/>
            <a:ext cx="12150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Etude des clients les plus importants dans le CA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07157BE-6984-1A1A-CB03-B9C52D830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644" y="1913863"/>
            <a:ext cx="2453228" cy="33492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FE41F8A-15EC-E442-D48E-BC35B5DD91C9}"/>
              </a:ext>
            </a:extLst>
          </p:cNvPr>
          <p:cNvSpPr txBox="1"/>
          <p:nvPr/>
        </p:nvSpPr>
        <p:spPr>
          <a:xfrm>
            <a:off x="6247237" y="2994193"/>
            <a:ext cx="48531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FF8C00"/>
                </a:solidFill>
                <a:effectLst/>
                <a:latin typeface="+mj-lt"/>
              </a:rPr>
              <a:t>CA =   881 030.54		</a:t>
            </a:r>
          </a:p>
          <a:p>
            <a:endParaRPr lang="fr-FR" sz="2400" dirty="0">
              <a:latin typeface="+mj-lt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56FA5BE-7E39-431C-7F1D-B796BE62C842}"/>
              </a:ext>
            </a:extLst>
          </p:cNvPr>
          <p:cNvSpPr txBox="1"/>
          <p:nvPr/>
        </p:nvSpPr>
        <p:spPr>
          <a:xfrm>
            <a:off x="8592879" y="5633860"/>
            <a:ext cx="3339065" cy="36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Total du CA: 11 853 728.68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7E7F27-B756-FDA7-9277-BC3A61405AF7}"/>
              </a:ext>
            </a:extLst>
          </p:cNvPr>
          <p:cNvSpPr txBox="1"/>
          <p:nvPr/>
        </p:nvSpPr>
        <p:spPr>
          <a:xfrm>
            <a:off x="6998656" y="3489397"/>
            <a:ext cx="2423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FF8C00"/>
                </a:solidFill>
                <a:effectLst/>
                <a:latin typeface="+mj-lt"/>
              </a:rPr>
              <a:t>7,43% du CA</a:t>
            </a:r>
            <a:endParaRPr lang="fr-FR" sz="2400" dirty="0">
              <a:latin typeface="+mj-lt"/>
            </a:endParaRP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6A24D54F-96B7-4C85-D89B-6C20448C51FB}"/>
              </a:ext>
            </a:extLst>
          </p:cNvPr>
          <p:cNvSpPr/>
          <p:nvPr/>
        </p:nvSpPr>
        <p:spPr>
          <a:xfrm>
            <a:off x="4548028" y="3342719"/>
            <a:ext cx="1632981" cy="46166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3847D88-8216-2EC2-18CE-D7D30F8A8E74}"/>
              </a:ext>
            </a:extLst>
          </p:cNvPr>
          <p:cNvSpPr txBox="1"/>
          <p:nvPr/>
        </p:nvSpPr>
        <p:spPr>
          <a:xfrm>
            <a:off x="10194698" y="3146520"/>
            <a:ext cx="170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.csv et effaces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71832D3D-8C77-86EC-D4AD-123497F4C2EC}"/>
              </a:ext>
            </a:extLst>
          </p:cNvPr>
          <p:cNvSpPr/>
          <p:nvPr/>
        </p:nvSpPr>
        <p:spPr>
          <a:xfrm>
            <a:off x="9252759" y="3280166"/>
            <a:ext cx="816491" cy="36592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09C045-63A4-3EE7-64BB-E1E04F2AF118}"/>
              </a:ext>
            </a:extLst>
          </p:cNvPr>
          <p:cNvSpPr txBox="1"/>
          <p:nvPr/>
        </p:nvSpPr>
        <p:spPr>
          <a:xfrm>
            <a:off x="9578382" y="1143986"/>
            <a:ext cx="267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professionnels? </a:t>
            </a:r>
          </a:p>
        </p:txBody>
      </p:sp>
    </p:spTree>
    <p:extLst>
      <p:ext uri="{BB962C8B-B14F-4D97-AF65-F5344CB8AC3E}">
        <p14:creationId xmlns:p14="http://schemas.microsoft.com/office/powerpoint/2010/main" val="57186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22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105851" y="268126"/>
            <a:ext cx="12150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Etude cliente &amp; montant d'achats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4BFE0C-FE61-497F-76BE-F651E581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601" y="2039984"/>
            <a:ext cx="3102386" cy="2880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19DEA6C-B1FE-7F7F-A7A7-9CD27A561DB3}"/>
              </a:ext>
            </a:extLst>
          </p:cNvPr>
          <p:cNvSpPr txBox="1"/>
          <p:nvPr/>
        </p:nvSpPr>
        <p:spPr>
          <a:xfrm>
            <a:off x="3453618" y="1262557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Client commun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9932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23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669851" y="268126"/>
            <a:ext cx="11586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Etude d'âges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26493C8-D346-2E74-B104-1459775364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55"/>
          <a:stretch/>
        </p:blipFill>
        <p:spPr>
          <a:xfrm>
            <a:off x="790795" y="982857"/>
            <a:ext cx="7194920" cy="20556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412DD8F7-7C2F-EF97-7A28-ADDD74F2B0E0}"/>
                  </a:ext>
                </a:extLst>
              </p14:cNvPr>
              <p14:cNvContentPartPr/>
              <p14:nvPr/>
            </p14:nvContentPartPr>
            <p14:xfrm>
              <a:off x="6878873" y="1357432"/>
              <a:ext cx="927000" cy="32760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412DD8F7-7C2F-EF97-7A28-ADDD74F2B0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4873" y="1249792"/>
                <a:ext cx="1034640" cy="24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DEED780-0600-D7EA-5390-EDF7A7CD27D7}"/>
              </a:ext>
            </a:extLst>
          </p:cNvPr>
          <p:cNvSpPr/>
          <p:nvPr/>
        </p:nvSpPr>
        <p:spPr>
          <a:xfrm>
            <a:off x="4204958" y="1147832"/>
            <a:ext cx="525645" cy="1817958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20B42-BD1D-F19C-A918-A395348DC260}"/>
              </a:ext>
            </a:extLst>
          </p:cNvPr>
          <p:cNvSpPr/>
          <p:nvPr/>
        </p:nvSpPr>
        <p:spPr>
          <a:xfrm>
            <a:off x="595423" y="3336453"/>
            <a:ext cx="5911703" cy="27241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476ED0B-6EB6-3C0D-F685-BA304856A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24" y="4162987"/>
            <a:ext cx="2262856" cy="1584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3E3A0D4-6AFC-4E49-7767-E8417175821C}"/>
              </a:ext>
            </a:extLst>
          </p:cNvPr>
          <p:cNvSpPr txBox="1"/>
          <p:nvPr/>
        </p:nvSpPr>
        <p:spPr>
          <a:xfrm>
            <a:off x="1886952" y="3336453"/>
            <a:ext cx="4385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Fréquence par Tranche d’âge 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7814C94-162B-967F-C86C-8C8D5FF52CEA}"/>
              </a:ext>
            </a:extLst>
          </p:cNvPr>
          <p:cNvSpPr txBox="1"/>
          <p:nvPr/>
        </p:nvSpPr>
        <p:spPr>
          <a:xfrm>
            <a:off x="1400547" y="3753147"/>
            <a:ext cx="2008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moins 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153C27-30C4-DBA3-8317-2FAB247F3278}"/>
              </a:ext>
            </a:extLst>
          </p:cNvPr>
          <p:cNvSpPr txBox="1"/>
          <p:nvPr/>
        </p:nvSpPr>
        <p:spPr>
          <a:xfrm>
            <a:off x="4199643" y="3753455"/>
            <a:ext cx="2008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vendu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CBD64002-755C-1352-7C12-D4097599B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8439" y="4170457"/>
            <a:ext cx="2664000" cy="145743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A907EF3-A0E5-1A98-B132-7B79A0968007}"/>
              </a:ext>
            </a:extLst>
          </p:cNvPr>
          <p:cNvSpPr/>
          <p:nvPr/>
        </p:nvSpPr>
        <p:spPr>
          <a:xfrm>
            <a:off x="7563968" y="3288783"/>
            <a:ext cx="4385487" cy="27241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61EE425-8DC5-B595-340C-C48DB442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3482" y="3971108"/>
            <a:ext cx="2686275" cy="186973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05F21E59-8EAC-08C0-5A27-625485297D03}"/>
              </a:ext>
            </a:extLst>
          </p:cNvPr>
          <p:cNvSpPr txBox="1"/>
          <p:nvPr/>
        </p:nvSpPr>
        <p:spPr>
          <a:xfrm>
            <a:off x="7936217" y="3445279"/>
            <a:ext cx="388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 (Corps)"/>
              </a:rPr>
              <a:t>Âge  la plus fréquenté par genre</a:t>
            </a:r>
          </a:p>
        </p:txBody>
      </p:sp>
    </p:spTree>
    <p:extLst>
      <p:ext uri="{BB962C8B-B14F-4D97-AF65-F5344CB8AC3E}">
        <p14:creationId xmlns:p14="http://schemas.microsoft.com/office/powerpoint/2010/main" val="35392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24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105851" y="268126"/>
            <a:ext cx="12150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Etude de tranche d'âge &amp; prix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70C8F6-2C39-20A5-BA7E-36FC18DB31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"/>
          <a:stretch/>
        </p:blipFill>
        <p:spPr>
          <a:xfrm>
            <a:off x="5986130" y="1610913"/>
            <a:ext cx="5852742" cy="39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85161F9-1FFC-F009-33DD-AEA63F29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614" y="2150913"/>
            <a:ext cx="3073722" cy="28800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252C2CE-3E8C-A212-9B08-7837FD0612AC}"/>
              </a:ext>
            </a:extLst>
          </p:cNvPr>
          <p:cNvSpPr txBox="1"/>
          <p:nvPr/>
        </p:nvSpPr>
        <p:spPr>
          <a:xfrm>
            <a:off x="2730475" y="1566138"/>
            <a:ext cx="16956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Prix</a:t>
            </a:r>
          </a:p>
          <a:p>
            <a:pPr algn="ctr"/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médiane</a:t>
            </a:r>
            <a:endParaRPr lang="fr-FR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E3DE45DE-0DF2-05E6-4937-EA4D8CE80FB6}"/>
                  </a:ext>
                </a:extLst>
              </p14:cNvPr>
              <p14:cNvContentPartPr/>
              <p14:nvPr/>
            </p14:nvContentPartPr>
            <p14:xfrm>
              <a:off x="1403523" y="3072575"/>
              <a:ext cx="2658600" cy="3312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E3DE45DE-0DF2-05E6-4937-EA4D8CE80F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9523" y="2964575"/>
                <a:ext cx="2766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CEFB23C2-7802-65D6-CFBE-424A941F0EC4}"/>
                  </a:ext>
                </a:extLst>
              </p14:cNvPr>
              <p14:cNvContentPartPr/>
              <p14:nvPr/>
            </p14:nvContentPartPr>
            <p14:xfrm>
              <a:off x="6198723" y="2615375"/>
              <a:ext cx="654120" cy="108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CEFB23C2-7802-65D6-CFBE-424A941F0E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4723" y="2507375"/>
                <a:ext cx="761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39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25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105851" y="268126"/>
            <a:ext cx="12150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Etude de genre &amp; âge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A94720E-4C3C-B95E-27A2-BBA610C0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661" y="1918868"/>
            <a:ext cx="4895063" cy="432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545F0F-7304-9AB9-E1E0-D9FBA39CB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49" y="2044830"/>
            <a:ext cx="3400114" cy="4064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Encre 18">
                <a:extLst>
                  <a:ext uri="{FF2B5EF4-FFF2-40B4-BE49-F238E27FC236}">
                    <a16:creationId xmlns:a16="http://schemas.microsoft.com/office/drawing/2014/main" id="{73E8C379-D604-4EB9-AA70-5A6BF2BD1142}"/>
                  </a:ext>
                </a:extLst>
              </p14:cNvPr>
              <p14:cNvContentPartPr/>
              <p14:nvPr/>
            </p14:nvContentPartPr>
            <p14:xfrm>
              <a:off x="4105683" y="4242575"/>
              <a:ext cx="1062000" cy="43920"/>
            </p14:xfrm>
          </p:contentPart>
        </mc:Choice>
        <mc:Fallback xmlns="">
          <p:pic>
            <p:nvPicPr>
              <p:cNvPr id="19" name="Encre 18">
                <a:extLst>
                  <a:ext uri="{FF2B5EF4-FFF2-40B4-BE49-F238E27FC236}">
                    <a16:creationId xmlns:a16="http://schemas.microsoft.com/office/drawing/2014/main" id="{73E8C379-D604-4EB9-AA70-5A6BF2BD11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1683" y="4134575"/>
                <a:ext cx="11696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BA04EF2C-3537-5F80-63A3-D8B1BED1706B}"/>
                  </a:ext>
                </a:extLst>
              </p14:cNvPr>
              <p14:cNvContentPartPr/>
              <p14:nvPr/>
            </p14:nvContentPartPr>
            <p14:xfrm>
              <a:off x="3030363" y="4210535"/>
              <a:ext cx="695160" cy="7524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BA04EF2C-3537-5F80-63A3-D8B1BED170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6723" y="4102895"/>
                <a:ext cx="8028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9C862170-8C37-D9E8-4501-181DBF254B5B}"/>
                  </a:ext>
                </a:extLst>
              </p14:cNvPr>
              <p14:cNvContentPartPr/>
              <p14:nvPr/>
            </p14:nvContentPartPr>
            <p14:xfrm>
              <a:off x="3039003" y="3944855"/>
              <a:ext cx="2188080" cy="2232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9C862170-8C37-D9E8-4501-181DBF254B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5003" y="3836855"/>
                <a:ext cx="2295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76C538A2-BB4E-5978-1F15-515645A2A917}"/>
                  </a:ext>
                </a:extLst>
              </p14:cNvPr>
              <p14:cNvContentPartPr/>
              <p14:nvPr/>
            </p14:nvContentPartPr>
            <p14:xfrm>
              <a:off x="3083283" y="4252655"/>
              <a:ext cx="1806120" cy="3240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76C538A2-BB4E-5978-1F15-515645A2A9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29643" y="4145015"/>
                <a:ext cx="1913760" cy="24804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32871F-4B45-45E1-2B95-987321EA2EA9}"/>
              </a:ext>
            </a:extLst>
          </p:cNvPr>
          <p:cNvCxnSpPr/>
          <p:nvPr/>
        </p:nvCxnSpPr>
        <p:spPr>
          <a:xfrm>
            <a:off x="5061098" y="3967175"/>
            <a:ext cx="4795283" cy="109759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423D33A7-0730-53D0-7790-E462474AC5A1}"/>
              </a:ext>
            </a:extLst>
          </p:cNvPr>
          <p:cNvCxnSpPr/>
          <p:nvPr/>
        </p:nvCxnSpPr>
        <p:spPr>
          <a:xfrm flipV="1">
            <a:off x="5061098" y="4210535"/>
            <a:ext cx="2977116" cy="1191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40F1142-57E3-40C3-9A2A-3B1C8975905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1CCD2926-94CC-4593-B7C7-5F1756A76C4C}" type="datetime1">
              <a:rPr lang="fr-FR" smtClean="0"/>
              <a:t>17/03/2025</a:t>
            </a:fld>
            <a:endParaRPr lang="fr-FR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ED61D9CF-8ACA-4237-8E03-D79B6B89F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26</a:t>
            </a:fld>
            <a:endParaRPr lang="fr-FR"/>
          </a:p>
        </p:txBody>
      </p: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9D25A50B-BB2E-4F06-82AE-76A92D7CC3B8}"/>
              </a:ext>
            </a:extLst>
          </p:cNvPr>
          <p:cNvSpPr txBox="1"/>
          <p:nvPr/>
        </p:nvSpPr>
        <p:spPr>
          <a:xfrm>
            <a:off x="6096000" y="4076935"/>
            <a:ext cx="5149850" cy="505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lvl="0">
              <a:lnSpc>
                <a:spcPct val="150000"/>
              </a:lnSpc>
              <a:spcBef>
                <a:spcPts val="0"/>
              </a:spcBef>
              <a:buNone/>
              <a:defRPr lang="en-US"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algn="r" rtl="0"/>
            <a:endParaRPr lang="fr-FR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1A728907-4322-2CB2-C754-04598102266E}"/>
              </a:ext>
            </a:extLst>
          </p:cNvPr>
          <p:cNvSpPr txBox="1">
            <a:spLocks/>
          </p:cNvSpPr>
          <p:nvPr/>
        </p:nvSpPr>
        <p:spPr>
          <a:xfrm>
            <a:off x="105851" y="268126"/>
            <a:ext cx="12150317" cy="994431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 Etude par catégorie </a:t>
            </a:r>
          </a:p>
          <a:p>
            <a:pPr algn="l"/>
            <a:r>
              <a:rPr lang="fr-FR" sz="4000" b="1" dirty="0">
                <a:solidFill>
                  <a:srgbClr val="92D050"/>
                </a:solidFill>
                <a:latin typeface="+mn-lt"/>
              </a:rPr>
              <a:t>		</a:t>
            </a:r>
            <a:r>
              <a:rPr lang="fr-FR" sz="4000" b="1" i="0" dirty="0">
                <a:solidFill>
                  <a:srgbClr val="92D050"/>
                </a:solidFill>
                <a:effectLst/>
                <a:latin typeface="+mn-lt"/>
              </a:rPr>
              <a:t>(englobe le genre, et l'âge )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4320CB8-2329-06B7-B5B5-F0ADC2D1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19577"/>
            <a:ext cx="4854888" cy="4262246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50BA82D6-02C9-FAA9-3DE9-77A1653E47D2}"/>
              </a:ext>
            </a:extLst>
          </p:cNvPr>
          <p:cNvSpPr txBox="1"/>
          <p:nvPr/>
        </p:nvSpPr>
        <p:spPr>
          <a:xfrm>
            <a:off x="892987" y="2997606"/>
            <a:ext cx="42636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Densité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 2 :  clients – 19 - 35 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 1:   clients de 35- 60 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 0 :  clients de   35- 55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924567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02" y="2296633"/>
            <a:ext cx="11071976" cy="1254642"/>
          </a:xfrm>
        </p:spPr>
        <p:txBody>
          <a:bodyPr rtlCol="0"/>
          <a:lstStyle/>
          <a:p>
            <a:pPr rtl="0"/>
            <a:r>
              <a:rPr lang="fr-FR" dirty="0"/>
              <a:t>Corrélations et test de comparaisons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6" name="Espace réservé de la date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F843E85-BD0F-4587-AFB9-7E5F29B4C4DC}" type="datetime1">
              <a:rPr lang="fr-FR" smtClean="0"/>
              <a:t>17/03/2025</a:t>
            </a:fld>
            <a:endParaRPr lang="fr-FR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27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D85F297-652F-7E2D-D09B-8FB200ECD7A4}"/>
              </a:ext>
            </a:extLst>
          </p:cNvPr>
          <p:cNvSpPr txBox="1"/>
          <p:nvPr/>
        </p:nvSpPr>
        <p:spPr>
          <a:xfrm>
            <a:off x="1137920" y="766948"/>
            <a:ext cx="62040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 dirty="0"/>
              <a:t>Julie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7DCB5C-9404-5BE3-681D-810E232FEE32}"/>
              </a:ext>
            </a:extLst>
          </p:cNvPr>
          <p:cNvSpPr txBox="1"/>
          <p:nvPr/>
        </p:nvSpPr>
        <p:spPr>
          <a:xfrm>
            <a:off x="4930849" y="3722799"/>
            <a:ext cx="62040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Analyse des comportements de clients</a:t>
            </a:r>
          </a:p>
        </p:txBody>
      </p:sp>
    </p:spTree>
    <p:extLst>
      <p:ext uri="{BB962C8B-B14F-4D97-AF65-F5344CB8AC3E}">
        <p14:creationId xmlns:p14="http://schemas.microsoft.com/office/powerpoint/2010/main" val="4137018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23553"/>
            <a:ext cx="11835366" cy="1073619"/>
          </a:xfrm>
        </p:spPr>
        <p:txBody>
          <a:bodyPr rtlCol="0">
            <a:normAutofit fontScale="90000"/>
          </a:bodyPr>
          <a:lstStyle/>
          <a:p>
            <a:r>
              <a:rPr lang="fr-FR" dirty="0">
                <a:solidFill>
                  <a:srgbClr val="92D050"/>
                </a:solidFill>
              </a:rPr>
              <a:t>Relation entre le genre &amp; la catégorie des produits achetés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28</a:t>
            </a:fld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201F1F-F736-1ABF-56BE-F73E0C6EC3A5}"/>
              </a:ext>
            </a:extLst>
          </p:cNvPr>
          <p:cNvSpPr txBox="1"/>
          <p:nvPr/>
        </p:nvSpPr>
        <p:spPr>
          <a:xfrm>
            <a:off x="265814" y="2123378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  <a:r>
              <a:rPr lang="fr-FR" sz="2400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Pval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+mj-lt"/>
              </a:rPr>
              <a:t>0.002537  rejet de HO</a:t>
            </a:r>
            <a:endParaRPr lang="fr-FR" sz="24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8A7E08-B064-EAC3-EB67-D807C683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58" y="1528098"/>
            <a:ext cx="4915582" cy="410364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7CB262A-F5CD-D917-FF94-A83C8310E65A}"/>
              </a:ext>
            </a:extLst>
          </p:cNvPr>
          <p:cNvSpPr txBox="1"/>
          <p:nvPr/>
        </p:nvSpPr>
        <p:spPr>
          <a:xfrm>
            <a:off x="489304" y="1960210"/>
            <a:ext cx="51849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H0</a:t>
            </a:r>
            <a:r>
              <a:rPr lang="fr-FR" dirty="0"/>
              <a:t> Le sexe n'a pas d'impact sur la catégorie.   	P&gt;0.05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Échec à rejeter H0</a:t>
            </a:r>
          </a:p>
          <a:p>
            <a:endParaRPr lang="fr-FR" dirty="0"/>
          </a:p>
          <a:p>
            <a:r>
              <a:rPr lang="fr-FR" b="1" dirty="0"/>
              <a:t>H1</a:t>
            </a:r>
            <a:r>
              <a:rPr lang="fr-FR" dirty="0"/>
              <a:t> Le sexe a un impact sur la catégorie</a:t>
            </a:r>
          </a:p>
          <a:p>
            <a:r>
              <a:rPr lang="fr-FR" dirty="0"/>
              <a:t>	P&lt;0.05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Rejet de H0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DF7F461-86E9-36D0-12FF-5BB0D069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97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47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23553"/>
            <a:ext cx="11835366" cy="1073619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Tranche d'âge par catégorie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29</a:t>
            </a:fld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201F1F-F736-1ABF-56BE-F73E0C6EC3A5}"/>
              </a:ext>
            </a:extLst>
          </p:cNvPr>
          <p:cNvSpPr txBox="1"/>
          <p:nvPr/>
        </p:nvSpPr>
        <p:spPr>
          <a:xfrm>
            <a:off x="343214" y="4508205"/>
            <a:ext cx="45583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/>
              <a:t>Test d’ANOVA </a:t>
            </a:r>
          </a:p>
          <a:p>
            <a:r>
              <a:rPr lang="fr-FR" sz="1600" dirty="0"/>
              <a:t>p-value : 0.0 </a:t>
            </a:r>
          </a:p>
          <a:p>
            <a:r>
              <a:rPr lang="fr-FR" sz="1600" dirty="0"/>
              <a:t>H0 rejetée : Probable corrélation</a:t>
            </a:r>
            <a:endParaRPr lang="fr-FR" sz="16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CB262A-F5CD-D917-FF94-A83C8310E65A}"/>
              </a:ext>
            </a:extLst>
          </p:cNvPr>
          <p:cNvSpPr txBox="1"/>
          <p:nvPr/>
        </p:nvSpPr>
        <p:spPr>
          <a:xfrm>
            <a:off x="1010302" y="1441401"/>
            <a:ext cx="58795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ANOVA</a:t>
            </a:r>
          </a:p>
          <a:p>
            <a:endParaRPr lang="fr-FR" b="1" dirty="0"/>
          </a:p>
          <a:p>
            <a:r>
              <a:rPr lang="fr-FR" b="1" dirty="0"/>
              <a:t>H0</a:t>
            </a:r>
            <a:r>
              <a:rPr lang="fr-FR" dirty="0"/>
              <a:t> Les moyennes des groupes sont égales 	Probablement pas de corrélation</a:t>
            </a:r>
          </a:p>
          <a:p>
            <a:r>
              <a:rPr lang="fr-FR" dirty="0"/>
              <a:t>	P&gt;0.05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Échec à rejeter H0</a:t>
            </a:r>
          </a:p>
          <a:p>
            <a:pPr algn="ctr"/>
            <a:endParaRPr lang="fr-FR" dirty="0"/>
          </a:p>
          <a:p>
            <a:endParaRPr lang="fr-FR" dirty="0"/>
          </a:p>
          <a:p>
            <a:r>
              <a:rPr lang="fr-FR" b="1" dirty="0"/>
              <a:t>H1</a:t>
            </a:r>
            <a:r>
              <a:rPr lang="fr-FR" dirty="0"/>
              <a:t> Les moyennes des groupes sont différentes </a:t>
            </a:r>
          </a:p>
          <a:p>
            <a:r>
              <a:rPr lang="fr-FR" dirty="0"/>
              <a:t>	Probable corrélation des variables</a:t>
            </a:r>
          </a:p>
          <a:p>
            <a:r>
              <a:rPr lang="fr-FR" dirty="0"/>
              <a:t>	P&lt;0.05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Rejet de H0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DF7F461-86E9-36D0-12FF-5BB0D069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97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D750C3-71AA-DEF8-BA91-41732498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26" y="1960210"/>
            <a:ext cx="4738369" cy="341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7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 dirty="0"/>
              <a:t>01</a:t>
            </a:r>
          </a:p>
        </p:txBody>
      </p:sp>
      <p:sp>
        <p:nvSpPr>
          <p:cNvPr id="18" name="Titr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197" y="500610"/>
            <a:ext cx="3935647" cy="1340615"/>
          </a:xfrm>
        </p:spPr>
        <p:txBody>
          <a:bodyPr rtlCol="0"/>
          <a:lstStyle/>
          <a:p>
            <a:pPr rtl="0"/>
            <a:r>
              <a:rPr lang="fr-FR" dirty="0">
                <a:solidFill>
                  <a:srgbClr val="92D050"/>
                </a:solidFill>
              </a:rPr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874" y="2115879"/>
            <a:ext cx="4902416" cy="4284921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Depuis de 2 ans de l'ouverture d'un site de vente en ligne, LAPAGE  souhaite faire le point après ces temps d’exercice .</a:t>
            </a:r>
          </a:p>
          <a:p>
            <a:pPr rtl="0"/>
            <a:r>
              <a:rPr lang="fr-FR" sz="2000" dirty="0"/>
              <a:t>Aujourd’hui, on  va donc  "analyser les données de ventes en ligne, analyser ses points forts, ses points faibles, les comportements clients".</a:t>
            </a:r>
          </a:p>
          <a:p>
            <a:pPr rtl="0"/>
            <a:endParaRPr lang="fr-FR" sz="2000" dirty="0"/>
          </a:p>
          <a:p>
            <a:pPr rtl="0"/>
            <a:endParaRPr lang="fr-FR" sz="2000" dirty="0"/>
          </a:p>
        </p:txBody>
      </p:sp>
      <p:sp>
        <p:nvSpPr>
          <p:cNvPr id="34" name="Espace réservé de la date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0942C1AA-1065-4330-B5B9-130B2A32B519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6" name="Espace réservé pour une image  5" descr="Une image contenant texte, livre, banc, assis&#10;&#10;Description générée automatiquement">
            <a:extLst>
              <a:ext uri="{FF2B5EF4-FFF2-40B4-BE49-F238E27FC236}">
                <a16:creationId xmlns:a16="http://schemas.microsoft.com/office/drawing/2014/main" id="{5B490202-4EED-EB80-22B5-01497C7BF8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780" b="4780"/>
          <a:stretch>
            <a:fillRect/>
          </a:stretch>
        </p:blipFill>
        <p:spPr>
          <a:xfrm>
            <a:off x="6162145" y="3862387"/>
            <a:ext cx="2316163" cy="253047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7E8DDE-D8B7-DA96-A452-E832934A28AE}"/>
              </a:ext>
            </a:extLst>
          </p:cNvPr>
          <p:cNvSpPr txBox="1"/>
          <p:nvPr/>
        </p:nvSpPr>
        <p:spPr>
          <a:xfrm>
            <a:off x="6096000" y="3272841"/>
            <a:ext cx="5119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linkClick r:id="rId4" tooltip="https://www.julianmarquina.es/12-hoteles-con-biblioteca-que-te-invitan-a-estar-rodeados-de-libros/"/>
              </a:rPr>
              <a:t>Cette photo</a:t>
            </a:r>
            <a:r>
              <a:rPr lang="fr-FR" sz="900" dirty="0"/>
              <a:t> par Auteur inconnu est soumise à la licence </a:t>
            </a:r>
            <a:r>
              <a:rPr lang="fr-FR" sz="900" dirty="0">
                <a:hlinkClick r:id="rId5" tooltip="https://creativecommons.org/licenses/by-sa/3.0/"/>
              </a:rPr>
              <a:t>CC BY-SA</a:t>
            </a:r>
            <a:endParaRPr lang="fr-FR" sz="9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12513BA-CA13-CC54-6D73-383AFA066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36986" y="384484"/>
            <a:ext cx="5378954" cy="29339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4FF600C-DEE2-A62A-C020-818616CA6312}"/>
              </a:ext>
            </a:extLst>
          </p:cNvPr>
          <p:cNvSpPr txBox="1"/>
          <p:nvPr/>
        </p:nvSpPr>
        <p:spPr>
          <a:xfrm>
            <a:off x="8681012" y="7033083"/>
            <a:ext cx="3660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hlinkClick r:id="rId7" tooltip="https://blogtonky.blogspot.com/2016/03/libros-gratis-paginas-para-descargar.html"/>
              </a:rPr>
              <a:t>Cette photo</a:t>
            </a:r>
            <a:r>
              <a:rPr lang="fr-FR" sz="900"/>
              <a:t> par Auteur inconnu est soumise à la licence </a:t>
            </a:r>
            <a:r>
              <a:rPr lang="fr-FR" sz="900">
                <a:hlinkClick r:id="rId8" tooltip="https://creativecommons.org/licenses/by/3.0/"/>
              </a:rPr>
              <a:t>CC BY</a:t>
            </a:r>
            <a:endParaRPr lang="fr-FR" sz="900"/>
          </a:p>
        </p:txBody>
      </p:sp>
      <p:pic>
        <p:nvPicPr>
          <p:cNvPr id="22" name="Espace réservé pour une image 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136B6F-78B6-F610-7565-58F3B0862A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22627" r="22627"/>
          <a:stretch>
            <a:fillRect/>
          </a:stretch>
        </p:blipFill>
        <p:spPr/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8EBC902-05AD-27BB-E0A2-C50D9E2E6D45}"/>
              </a:ext>
            </a:extLst>
          </p:cNvPr>
          <p:cNvSpPr txBox="1"/>
          <p:nvPr/>
        </p:nvSpPr>
        <p:spPr>
          <a:xfrm>
            <a:off x="6134803" y="6400800"/>
            <a:ext cx="50811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linkClick r:id="rId10" tooltip="http://www.mentesliberadas.com/2013/11/11/libros-electronicos-formatos-marcas-accesorios/"/>
              </a:rPr>
              <a:t>Cette photo</a:t>
            </a:r>
            <a:r>
              <a:rPr lang="fr-FR" sz="900" dirty="0"/>
              <a:t> par Auteur </a:t>
            </a:r>
            <a:r>
              <a:rPr lang="fr-FR" sz="900" dirty="0" err="1"/>
              <a:t>inonnu</a:t>
            </a:r>
            <a:r>
              <a:rPr lang="fr-FR" sz="900" dirty="0"/>
              <a:t> est soumise à la licence </a:t>
            </a:r>
            <a:r>
              <a:rPr lang="fr-FR" sz="900" dirty="0">
                <a:hlinkClick r:id="rId11" tooltip="https://creativecommons.org/licenses/by-nc-nd/3.0/"/>
              </a:rPr>
              <a:t>CC BY-NC-ND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223553"/>
            <a:ext cx="11835366" cy="1073619"/>
          </a:xfrm>
        </p:spPr>
        <p:txBody>
          <a:bodyPr rtlCol="0">
            <a:norm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Relation entre </a:t>
            </a:r>
            <a:r>
              <a:rPr lang="fr-FR" dirty="0" err="1">
                <a:solidFill>
                  <a:srgbClr val="92D050"/>
                </a:solidFill>
              </a:rPr>
              <a:t>l'age</a:t>
            </a:r>
            <a:r>
              <a:rPr lang="fr-FR" dirty="0">
                <a:solidFill>
                  <a:srgbClr val="92D050"/>
                </a:solidFill>
              </a:rPr>
              <a:t> &amp; montant des achats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30</a:t>
            </a:fld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201F1F-F736-1ABF-56BE-F73E0C6EC3A5}"/>
              </a:ext>
            </a:extLst>
          </p:cNvPr>
          <p:cNvSpPr txBox="1"/>
          <p:nvPr/>
        </p:nvSpPr>
        <p:spPr>
          <a:xfrm>
            <a:off x="747251" y="3745667"/>
            <a:ext cx="71527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fr-FR" sz="1600" b="1" dirty="0"/>
              <a:t>Test d’ANOVA </a:t>
            </a:r>
          </a:p>
          <a:p>
            <a:r>
              <a:rPr lang="fr-FR" sz="1600" dirty="0" err="1"/>
              <a:t>Correlación</a:t>
            </a:r>
            <a:r>
              <a:rPr lang="fr-FR" sz="1600" dirty="0"/>
              <a:t> Pearson: r=-0.83, p-value=1.6783928183399962e-20</a:t>
            </a:r>
          </a:p>
          <a:p>
            <a:r>
              <a:rPr lang="fr-FR" sz="1600" dirty="0" err="1"/>
              <a:t>Correlación</a:t>
            </a:r>
            <a:r>
              <a:rPr lang="fr-FR" sz="1600" dirty="0"/>
              <a:t> Spearman: r=-0.87, p-value=7.352708223159905e-25</a:t>
            </a:r>
          </a:p>
          <a:p>
            <a:r>
              <a:rPr lang="fr-FR" sz="1600" dirty="0"/>
              <a:t>H1rejetée : Probable corrélation</a:t>
            </a:r>
            <a:endParaRPr lang="fr-FR" sz="16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7CB262A-F5CD-D917-FF94-A83C8310E65A}"/>
              </a:ext>
            </a:extLst>
          </p:cNvPr>
          <p:cNvSpPr txBox="1"/>
          <p:nvPr/>
        </p:nvSpPr>
        <p:spPr>
          <a:xfrm>
            <a:off x="1010302" y="1441401"/>
            <a:ext cx="58795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ANOVA</a:t>
            </a:r>
          </a:p>
          <a:p>
            <a:endParaRPr lang="fr-FR" b="1" dirty="0"/>
          </a:p>
          <a:p>
            <a:r>
              <a:rPr lang="fr-FR" b="1" dirty="0"/>
              <a:t>H0</a:t>
            </a:r>
            <a:r>
              <a:rPr lang="fr-FR" dirty="0"/>
              <a:t> Les moyennes des groupes sont égales 	Probablement pas de corrélation</a:t>
            </a:r>
          </a:p>
          <a:p>
            <a:r>
              <a:rPr lang="fr-FR" dirty="0"/>
              <a:t>	P&gt;0.05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Échec à rejeter H0</a:t>
            </a:r>
          </a:p>
          <a:p>
            <a:pPr algn="ctr"/>
            <a:endParaRPr lang="fr-FR" dirty="0"/>
          </a:p>
          <a:p>
            <a:endParaRPr lang="fr-FR" dirty="0"/>
          </a:p>
          <a:p>
            <a:r>
              <a:rPr lang="fr-FR" b="1" dirty="0"/>
              <a:t>H1</a:t>
            </a:r>
            <a:r>
              <a:rPr lang="fr-FR" dirty="0"/>
              <a:t> Les moyennes des groupes sont différentes </a:t>
            </a:r>
          </a:p>
          <a:p>
            <a:r>
              <a:rPr lang="fr-FR" dirty="0"/>
              <a:t>	Probable corrélation des variables</a:t>
            </a:r>
          </a:p>
          <a:p>
            <a:r>
              <a:rPr lang="fr-FR" dirty="0"/>
              <a:t>	P&lt;0.05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Rejet de H0 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9DF7F461-86E9-36D0-12FF-5BB0D069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976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4D95C7-3CAB-97AE-5D9B-706C61B0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616" y="2341879"/>
            <a:ext cx="4419827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95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e la date 29">
            <a:extLst>
              <a:ext uri="{FF2B5EF4-FFF2-40B4-BE49-F238E27FC236}">
                <a16:creationId xmlns:a16="http://schemas.microsoft.com/office/drawing/2014/main" id="{5C3C5043-9E0B-4C7C-B3D8-6124850B40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F3EE4AB4-5C84-497F-8C87-CAD4887C175A}" type="datetime1">
              <a:rPr lang="fr-FR" smtClean="0"/>
              <a:t>17/03/2025</a:t>
            </a:fld>
            <a:endParaRPr lang="fr-FR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AD175D2A-0058-45E0-AAF6-7260876F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31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B0A375-D0FC-C0C1-1F1D-CA8B939A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4" y="1958660"/>
            <a:ext cx="11168619" cy="25814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20AACA4-A2DA-BDA2-6CD8-343E8394AE38}"/>
                  </a:ext>
                </a:extLst>
              </p14:cNvPr>
              <p14:cNvContentPartPr/>
              <p14:nvPr/>
            </p14:nvContentPartPr>
            <p14:xfrm>
              <a:off x="4305943" y="2136692"/>
              <a:ext cx="7207200" cy="6444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20AACA4-A2DA-BDA2-6CD8-343E8394AE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1943" y="2028692"/>
                <a:ext cx="7314840" cy="28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Conclusions </a:t>
            </a:r>
          </a:p>
        </p:txBody>
      </p:sp>
      <p:graphicFrame>
        <p:nvGraphicFramePr>
          <p:cNvPr id="23" name="Tableau 23">
            <a:extLst>
              <a:ext uri="{FF2B5EF4-FFF2-40B4-BE49-F238E27FC236}">
                <a16:creationId xmlns:a16="http://schemas.microsoft.com/office/drawing/2014/main" id="{A4779ED5-F550-4DD0-A629-AFB3A45D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60019"/>
              </p:ext>
            </p:extLst>
          </p:nvPr>
        </p:nvGraphicFramePr>
        <p:xfrm>
          <a:off x="1028700" y="2569118"/>
          <a:ext cx="10134600" cy="503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116">
                  <a:extLst>
                    <a:ext uri="{9D8B030D-6E8A-4147-A177-3AD203B41FA5}">
                      <a16:colId xmlns:a16="http://schemas.microsoft.com/office/drawing/2014/main" val="3007200546"/>
                    </a:ext>
                  </a:extLst>
                </a:gridCol>
                <a:gridCol w="4818484">
                  <a:extLst>
                    <a:ext uri="{9D8B030D-6E8A-4147-A177-3AD203B41FA5}">
                      <a16:colId xmlns:a16="http://schemas.microsoft.com/office/drawing/2014/main" val="130997501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Résultats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➔ 3 catégories de livres ordonnées par prix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➔ 3 groupes cibles de clients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Client qui visite plus de 30 à 50 ans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◆ clients  de moins de 30 ans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➔ </a:t>
                      </a:r>
                      <a:r>
                        <a:rPr lang="fr-FR" sz="1400" b="1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Corrélations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➔ Le sexe n'est pas corrélé à la catégorie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400" b="0" i="0" u="none" strike="noStrike" kern="1200" cap="none" spc="0" normalizeH="0" noProof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➔ L'âge </a:t>
                      </a:r>
                      <a:r>
                        <a:rPr lang="fr-FR" sz="14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Biome Light" panose="020B0303030204020804" pitchFamily="34" charset="0"/>
                        </a:rPr>
                        <a:t>est corrélé au chiffre d'affaires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5998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01207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rgbClr val="C0C9C2">
                            <a:lumMod val="50000"/>
                          </a:srgbClr>
                        </a:solidFill>
                        <a:effectLst/>
                        <a:uLnTx/>
                        <a:uFillTx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400" b="0" i="0" u="none" strike="noStrike" kern="1200" cap="none" spc="0" normalizeH="0" noProof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895934"/>
                  </a:ext>
                </a:extLst>
              </a:tr>
            </a:tbl>
          </a:graphicData>
        </a:graphic>
      </p:graphicFrame>
      <p:sp>
        <p:nvSpPr>
          <p:cNvPr id="36" name="Espace réservé de la date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0A4B8B3-AAB0-45DB-8C23-0FA5890B37CC}" type="datetime1">
              <a:rPr lang="fr-FR" smtClean="0"/>
              <a:t>17/03/2025</a:t>
            </a:fld>
            <a:endParaRPr lang="fr-FR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73045" y="2426610"/>
            <a:ext cx="6381800" cy="1111250"/>
          </a:xfrm>
        </p:spPr>
        <p:txBody>
          <a:bodyPr rtlCol="0"/>
          <a:lstStyle/>
          <a:p>
            <a:pPr rtl="0"/>
            <a:r>
              <a:rPr lang="fr-FR" dirty="0"/>
              <a:t>02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933" y="2882540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Importation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7" y="69450"/>
            <a:ext cx="7070947" cy="824211"/>
          </a:xfrm>
          <a:noFill/>
        </p:spPr>
        <p:txBody>
          <a:bodyPr rtlCol="0">
            <a:normAutofit/>
          </a:bodyPr>
          <a:lstStyle/>
          <a:p>
            <a:pPr algn="l" rtl="0"/>
            <a:r>
              <a:rPr lang="fr-FR" sz="3600" dirty="0">
                <a:solidFill>
                  <a:srgbClr val="92D050"/>
                </a:solidFill>
              </a:rPr>
              <a:t>Bibliothèques  importées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13" name="Espace réservé du contenu 20">
            <a:extLst>
              <a:ext uri="{FF2B5EF4-FFF2-40B4-BE49-F238E27FC236}">
                <a16:creationId xmlns:a16="http://schemas.microsoft.com/office/drawing/2014/main" id="{71B54917-1A5F-1E72-E2C7-2BF7FE690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23005"/>
              </p:ext>
            </p:extLst>
          </p:nvPr>
        </p:nvGraphicFramePr>
        <p:xfrm>
          <a:off x="321437" y="1243613"/>
          <a:ext cx="11737213" cy="524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Espace réservé pour une image  4">
            <a:extLst>
              <a:ext uri="{FF2B5EF4-FFF2-40B4-BE49-F238E27FC236}">
                <a16:creationId xmlns:a16="http://schemas.microsoft.com/office/drawing/2014/main" id="{F89515A4-FC5A-3813-09C6-E54F07C8B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7667" r="17695" b="15985"/>
          <a:stretch/>
        </p:blipFill>
        <p:spPr>
          <a:xfrm>
            <a:off x="321437" y="1096988"/>
            <a:ext cx="720285" cy="919685"/>
          </a:xfrm>
          <a:prstGeom prst="rect">
            <a:avLst/>
          </a:prstGeom>
        </p:spPr>
      </p:pic>
      <p:pic>
        <p:nvPicPr>
          <p:cNvPr id="17" name="Espace réservé pour une image  32">
            <a:extLst>
              <a:ext uri="{FF2B5EF4-FFF2-40B4-BE49-F238E27FC236}">
                <a16:creationId xmlns:a16="http://schemas.microsoft.com/office/drawing/2014/main" id="{624C5C59-6D4A-6BD7-8320-915FA70AD7E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315" r="5315"/>
          <a:stretch>
            <a:fillRect/>
          </a:stretch>
        </p:blipFill>
        <p:spPr>
          <a:xfrm>
            <a:off x="1963712" y="1096988"/>
            <a:ext cx="636648" cy="919685"/>
          </a:xfrm>
          <a:prstGeom prst="rect">
            <a:avLst/>
          </a:prstGeom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824404A1-488F-6CBF-DAE9-EF1F4219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r="17085"/>
          <a:stretch>
            <a:fillRect/>
          </a:stretch>
        </p:blipFill>
        <p:spPr bwMode="auto">
          <a:xfrm>
            <a:off x="4381610" y="1116866"/>
            <a:ext cx="636648" cy="9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Espace réservé pour une image  70">
            <a:extLst>
              <a:ext uri="{FF2B5EF4-FFF2-40B4-BE49-F238E27FC236}">
                <a16:creationId xmlns:a16="http://schemas.microsoft.com/office/drawing/2014/main" id="{1F87E14F-BBA5-E8A2-3C98-43412B6E96A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253" t="9775" r="6371" b="4470"/>
          <a:stretch/>
        </p:blipFill>
        <p:spPr>
          <a:xfrm>
            <a:off x="7326534" y="1096988"/>
            <a:ext cx="783839" cy="919685"/>
          </a:xfrm>
          <a:prstGeom prst="rect">
            <a:avLst/>
          </a:prstGeom>
        </p:spPr>
      </p:pic>
      <p:pic>
        <p:nvPicPr>
          <p:cNvPr id="21" name="Espace réservé pour une image  47">
            <a:extLst>
              <a:ext uri="{FF2B5EF4-FFF2-40B4-BE49-F238E27FC236}">
                <a16:creationId xmlns:a16="http://schemas.microsoft.com/office/drawing/2014/main" id="{237D5668-47AF-7D35-6AF7-F03AEE23672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-963" r="-5934"/>
          <a:stretch/>
        </p:blipFill>
        <p:spPr>
          <a:xfrm>
            <a:off x="9819079" y="1096988"/>
            <a:ext cx="867971" cy="8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8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5627749" cy="1060518"/>
          </a:xfrm>
          <a:noFill/>
          <a:ln>
            <a:noFill/>
          </a:ln>
          <a:effectLst/>
        </p:spPr>
        <p:txBody>
          <a:bodyPr rtlCol="0">
            <a:normAutofit/>
          </a:bodyPr>
          <a:lstStyle/>
          <a:p>
            <a:pPr algn="l" rtl="0"/>
            <a:r>
              <a:rPr lang="fr-FR" sz="3600" dirty="0">
                <a:solidFill>
                  <a:srgbClr val="92D050"/>
                </a:solidFill>
              </a:rPr>
              <a:t>3 fichiers importés 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6</a:t>
            </a:fld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C1C30EA-C516-87A9-E523-97B09613AB4A}"/>
              </a:ext>
            </a:extLst>
          </p:cNvPr>
          <p:cNvGrpSpPr/>
          <p:nvPr/>
        </p:nvGrpSpPr>
        <p:grpSpPr>
          <a:xfrm>
            <a:off x="2535559" y="1463488"/>
            <a:ext cx="7120883" cy="5023494"/>
            <a:chOff x="854074" y="1463488"/>
            <a:chExt cx="7120883" cy="5023494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06DAE4C8-CD47-FAA4-374A-E59571302782}"/>
                </a:ext>
              </a:extLst>
            </p:cNvPr>
            <p:cNvGrpSpPr/>
            <p:nvPr/>
          </p:nvGrpSpPr>
          <p:grpSpPr>
            <a:xfrm>
              <a:off x="854074" y="1463488"/>
              <a:ext cx="7120883" cy="5023494"/>
              <a:chOff x="3038596" y="1608819"/>
              <a:chExt cx="7708740" cy="4893063"/>
            </a:xfrm>
            <a:gradFill flip="none" rotWithShape="1">
              <a:gsLst>
                <a:gs pos="25000">
                  <a:schemeClr val="accent2">
                    <a:lumMod val="60000"/>
                    <a:lumOff val="40000"/>
                  </a:schemeClr>
                </a:gs>
                <a:gs pos="48968">
                  <a:srgbClr val="B4BEB6"/>
                </a:gs>
                <a:gs pos="84000">
                  <a:schemeClr val="accent2">
                    <a:lumMod val="40000"/>
                    <a:lumOff val="60000"/>
                  </a:schemeClr>
                </a:gs>
              </a:gsLst>
              <a:lin ang="13500000" scaled="1"/>
              <a:tileRect/>
            </a:gra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B750B3-97B4-F2A8-4A89-4E06E47F2FAD}"/>
                  </a:ext>
                </a:extLst>
              </p:cNvPr>
              <p:cNvSpPr/>
              <p:nvPr/>
            </p:nvSpPr>
            <p:spPr>
              <a:xfrm>
                <a:off x="3038596" y="1608819"/>
                <a:ext cx="7708740" cy="1485374"/>
              </a:xfrm>
              <a:prstGeom prst="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fr-FR" b="1" u="sng" dirty="0">
                    <a:solidFill>
                      <a:schemeClr val="accent3">
                        <a:lumMod val="75000"/>
                      </a:schemeClr>
                    </a:solidFill>
                  </a:rPr>
                  <a:t>CUSTOMERS</a:t>
                </a:r>
              </a:p>
              <a:p>
                <a:endParaRPr lang="fr-FR" b="1" u="sng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fr-FR" b="1" dirty="0">
                    <a:solidFill>
                      <a:schemeClr val="accent3">
                        <a:lumMod val="75000"/>
                      </a:schemeClr>
                    </a:solidFill>
                  </a:rPr>
                  <a:t>8623</a:t>
                </a:r>
                <a:r>
                  <a:rPr lang="fr-FR" b="1" dirty="0"/>
                  <a:t> </a:t>
                </a:r>
                <a:r>
                  <a:rPr lang="fr-FR" b="1" dirty="0">
                    <a:solidFill>
                      <a:schemeClr val="accent3">
                        <a:lumMod val="75000"/>
                      </a:schemeClr>
                    </a:solidFill>
                  </a:rPr>
                  <a:t>lignes</a:t>
                </a:r>
                <a:endParaRPr lang="fr-FR" b="1" dirty="0"/>
              </a:p>
              <a:p>
                <a:endParaRPr lang="fr-FR" b="1" dirty="0"/>
              </a:p>
            </p:txBody>
          </p:sp>
          <p:pic>
            <p:nvPicPr>
              <p:cNvPr id="14" name="Image 13">
                <a:extLst>
                  <a:ext uri="{FF2B5EF4-FFF2-40B4-BE49-F238E27FC236}">
                    <a16:creationId xmlns:a16="http://schemas.microsoft.com/office/drawing/2014/main" id="{ADBEDFF8-47BE-0E14-9C70-FFAC0638F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25990" y="1646974"/>
                <a:ext cx="2028749" cy="1396304"/>
              </a:xfrm>
              <a:prstGeom prst="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16A07CF-B176-0BD7-AF1B-81E938F1E0EC}"/>
                  </a:ext>
                </a:extLst>
              </p:cNvPr>
              <p:cNvSpPr/>
              <p:nvPr/>
            </p:nvSpPr>
            <p:spPr>
              <a:xfrm>
                <a:off x="3038596" y="4820938"/>
                <a:ext cx="7708740" cy="1680944"/>
              </a:xfrm>
              <a:prstGeom prst="rect">
                <a:avLst/>
              </a:prstGeom>
              <a:grpFill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FA4EAF5-9E0B-9936-10FD-C7B5900049F5}"/>
                  </a:ext>
                </a:extLst>
              </p:cNvPr>
              <p:cNvSpPr/>
              <p:nvPr/>
            </p:nvSpPr>
            <p:spPr>
              <a:xfrm>
                <a:off x="3038596" y="3183675"/>
                <a:ext cx="7708740" cy="1505114"/>
              </a:xfrm>
              <a:prstGeom prst="rect">
                <a:avLst/>
              </a:prstGeom>
              <a:grpFill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2B7904A3-764D-AFB7-1949-199E0BEFF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0812" y="4870216"/>
                <a:ext cx="4403927" cy="1611407"/>
              </a:xfrm>
              <a:prstGeom prst="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pic>
          <p:pic>
            <p:nvPicPr>
              <p:cNvPr id="18" name="Image 17">
                <a:extLst>
                  <a:ext uri="{FF2B5EF4-FFF2-40B4-BE49-F238E27FC236}">
                    <a16:creationId xmlns:a16="http://schemas.microsoft.com/office/drawing/2014/main" id="{A84682F3-0B04-84D5-7EB4-C892DB62C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7877" y="3238080"/>
                <a:ext cx="2146862" cy="1396304"/>
              </a:xfrm>
              <a:prstGeom prst="rect">
                <a:avLst/>
              </a:prstGeom>
              <a:grp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</p:pic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BCCECAD-C4E1-B7E1-8D96-C15AC93E5C8B}"/>
                </a:ext>
              </a:extLst>
            </p:cNvPr>
            <p:cNvSpPr txBox="1"/>
            <p:nvPr/>
          </p:nvSpPr>
          <p:spPr>
            <a:xfrm>
              <a:off x="854074" y="3297375"/>
              <a:ext cx="60940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u="sng" dirty="0">
                  <a:solidFill>
                    <a:schemeClr val="accent3">
                      <a:lumMod val="75000"/>
                    </a:schemeClr>
                  </a:solidFill>
                </a:rPr>
                <a:t>PRODUCTS</a:t>
              </a:r>
            </a:p>
            <a:p>
              <a:endParaRPr lang="fr-FR" b="1" u="sng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fr-FR" b="1" dirty="0">
                  <a:solidFill>
                    <a:schemeClr val="accent3">
                      <a:lumMod val="75000"/>
                    </a:schemeClr>
                  </a:solidFill>
                </a:rPr>
                <a:t>3287 lignes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9150F15-3038-07FC-812F-00D8E40442B6}"/>
                </a:ext>
              </a:extLst>
            </p:cNvPr>
            <p:cNvSpPr txBox="1"/>
            <p:nvPr/>
          </p:nvSpPr>
          <p:spPr>
            <a:xfrm>
              <a:off x="854074" y="4909673"/>
              <a:ext cx="609407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u="sng" dirty="0">
                  <a:solidFill>
                    <a:schemeClr val="accent3">
                      <a:lumMod val="75000"/>
                    </a:schemeClr>
                  </a:solidFill>
                </a:rPr>
                <a:t>TRANSACTIONS</a:t>
              </a:r>
            </a:p>
            <a:p>
              <a:endParaRPr lang="fr-FR" b="1" u="sng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fr-FR" b="1" dirty="0">
                  <a:solidFill>
                    <a:schemeClr val="accent3">
                      <a:lumMod val="75000"/>
                    </a:schemeClr>
                  </a:solidFill>
                </a:rPr>
                <a:t>679532 lignes</a:t>
              </a:r>
            </a:p>
            <a:p>
              <a:r>
                <a:rPr lang="fr-FR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fr-FR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48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Espace réservé du texte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6550" y="2646025"/>
            <a:ext cx="3108960" cy="1333500"/>
          </a:xfrm>
        </p:spPr>
        <p:txBody>
          <a:bodyPr rtlCol="0"/>
          <a:lstStyle/>
          <a:p>
            <a:pPr rtl="0"/>
            <a:r>
              <a:rPr lang="fr-FR" dirty="0"/>
              <a:t>03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494" y="1850994"/>
            <a:ext cx="7608184" cy="3155057"/>
          </a:xfrm>
        </p:spPr>
        <p:txBody>
          <a:bodyPr rtlCol="0"/>
          <a:lstStyle/>
          <a:p>
            <a:pPr rtl="0"/>
            <a:r>
              <a:rPr lang="fr-FR" dirty="0"/>
              <a:t>Observation et </a:t>
            </a:r>
            <a:br>
              <a:rPr lang="fr-FR" dirty="0"/>
            </a:br>
            <a:r>
              <a:rPr lang="fr-FR" dirty="0"/>
              <a:t>nettoyage des données</a:t>
            </a:r>
          </a:p>
        </p:txBody>
      </p:sp>
      <p:sp>
        <p:nvSpPr>
          <p:cNvPr id="36" name="Espace réservé de la date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DF843E85-BD0F-4587-AFB9-7E5F29B4C4DC}" type="datetime1">
              <a:rPr lang="fr-FR" smtClean="0"/>
              <a:t>17/03/2025</a:t>
            </a:fld>
            <a:endParaRPr lang="fr-FR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Fichier:  Customers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0A1D18-622F-DEFD-AAFF-1DC71166E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745" y="1926644"/>
            <a:ext cx="2287060" cy="4320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0AEF50-AAD0-5BC1-E79A-DAC04A114C8D}"/>
              </a:ext>
            </a:extLst>
          </p:cNvPr>
          <p:cNvSpPr/>
          <p:nvPr/>
        </p:nvSpPr>
        <p:spPr>
          <a:xfrm>
            <a:off x="5771908" y="1602553"/>
            <a:ext cx="4726329" cy="4968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8623 lignes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colonnes    </a:t>
            </a:r>
          </a:p>
          <a:p>
            <a:pPr>
              <a:lnSpc>
                <a:spcPct val="130000"/>
              </a:lnSpc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client_id </a:t>
            </a:r>
            <a:r>
              <a:rPr lang="fr-FR" sz="1600" b="1" dirty="0">
                <a:solidFill>
                  <a:schemeClr val="accent1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fr-FR" sz="1600" b="1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( m , f ) </a:t>
            </a: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 	</a:t>
            </a:r>
            <a:r>
              <a:rPr lang="fr-FR" sz="1600" dirty="0" err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(94 à 19 ans)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 manquantes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0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Doublons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 : 0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 primaire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 ‘</a:t>
            </a:r>
            <a:r>
              <a:rPr lang="fr-FR" sz="2400" i="1" dirty="0">
                <a:solidFill>
                  <a:schemeClr val="accent1">
                    <a:lumMod val="25000"/>
                  </a:schemeClr>
                </a:solidFill>
              </a:rPr>
              <a:t>client_id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’</a:t>
            </a:r>
          </a:p>
          <a:p>
            <a:endParaRPr lang="fr-FR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9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7A371F5-EAAD-4ADC-8D3F-1CBB98D5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l" rtl="0"/>
            <a:r>
              <a:rPr lang="fr-FR" dirty="0">
                <a:solidFill>
                  <a:srgbClr val="92D050"/>
                </a:solidFill>
              </a:rPr>
              <a:t>Fichier:  Products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E9F303BF-0A3C-497A-B99B-BEA514C026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5B8318C-7FAD-4943-8490-AA13E182CE92}" type="datetime1">
              <a:rPr lang="fr-FR" smtClean="0"/>
              <a:t>17/03/2025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57E93D-BB39-4013-A843-78014792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AEF50-AAD0-5BC1-E79A-DAC04A114C8D}"/>
              </a:ext>
            </a:extLst>
          </p:cNvPr>
          <p:cNvSpPr/>
          <p:nvPr/>
        </p:nvSpPr>
        <p:spPr>
          <a:xfrm>
            <a:off x="5176484" y="1560675"/>
            <a:ext cx="7117116" cy="4968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3287 lignes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colonnes   </a:t>
            </a:r>
          </a:p>
          <a:p>
            <a:pPr>
              <a:lnSpc>
                <a:spcPct val="130000"/>
              </a:lnSpc>
            </a:pPr>
            <a:r>
              <a:rPr lang="fr-FR" sz="2400" b="1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id_prod </a:t>
            </a: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0_  au début fait référence à la catégorie </a:t>
            </a:r>
          </a:p>
          <a:p>
            <a:pPr>
              <a:lnSpc>
                <a:spcPct val="130000"/>
              </a:lnSpc>
            </a:pPr>
            <a:r>
              <a:rPr lang="fr-FR" sz="1600" b="1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(  -1,  300  ) </a:t>
            </a: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valeur aberrante : -1			 </a:t>
            </a:r>
            <a:r>
              <a:rPr lang="fr-FR" sz="1600" dirty="0">
                <a:solidFill>
                  <a:srgbClr val="FF0000"/>
                </a:solidFill>
              </a:rPr>
              <a:t>Suppression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fr-FR" sz="1600" dirty="0">
                <a:solidFill>
                  <a:schemeClr val="accent1">
                    <a:lumMod val="25000"/>
                  </a:schemeClr>
                </a:solidFill>
              </a:rPr>
              <a:t>	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</a:rPr>
              <a:t> ( 0, 1,  2 )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Valeurs manquantes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0 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Doublons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 : 0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Clé primaire 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:  ‘</a:t>
            </a:r>
            <a:r>
              <a:rPr lang="fr-FR" sz="2400" i="1" dirty="0">
                <a:solidFill>
                  <a:schemeClr val="accent1">
                    <a:lumMod val="25000"/>
                  </a:schemeClr>
                </a:solidFill>
              </a:rPr>
              <a:t>id_product</a:t>
            </a:r>
            <a:r>
              <a:rPr lang="fr-FR" sz="2400" dirty="0">
                <a:solidFill>
                  <a:schemeClr val="accent1">
                    <a:lumMod val="25000"/>
                  </a:schemeClr>
                </a:solidFill>
              </a:rPr>
              <a:t>’</a:t>
            </a:r>
          </a:p>
          <a:p>
            <a:endParaRPr lang="fr-FR" b="1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5D7E3B-1B0A-7FF9-57A3-CC5EB08B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261" y="1822472"/>
            <a:ext cx="2409571" cy="43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D0F00440-7757-A7FE-8BA0-5C800B80081E}"/>
              </a:ext>
            </a:extLst>
          </p:cNvPr>
          <p:cNvGrpSpPr/>
          <p:nvPr/>
        </p:nvGrpSpPr>
        <p:grpSpPr>
          <a:xfrm>
            <a:off x="2161943" y="2945352"/>
            <a:ext cx="1783889" cy="223150"/>
            <a:chOff x="2691121" y="2222338"/>
            <a:chExt cx="1838205" cy="2083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604A2E-6DE8-5EEC-5596-6D97B9AC830C}"/>
                </a:ext>
              </a:extLst>
            </p:cNvPr>
            <p:cNvSpPr/>
            <p:nvPr/>
          </p:nvSpPr>
          <p:spPr>
            <a:xfrm>
              <a:off x="2691121" y="2222338"/>
              <a:ext cx="277792" cy="208345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C41102-7E89-C356-3B03-EAFB0CB40DEE}"/>
                </a:ext>
              </a:extLst>
            </p:cNvPr>
            <p:cNvSpPr/>
            <p:nvPr/>
          </p:nvSpPr>
          <p:spPr>
            <a:xfrm>
              <a:off x="4251534" y="2222338"/>
              <a:ext cx="277792" cy="208345"/>
            </a:xfrm>
            <a:prstGeom prst="rect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97611A7A-9ADC-2999-B214-D66809F4A5FF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2968913" y="2326511"/>
              <a:ext cx="1282621" cy="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65370403-FBD0-BE47-9243-82C53FA0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564" y="3877905"/>
            <a:ext cx="1676486" cy="482625"/>
          </a:xfrm>
          <a:prstGeom prst="rect">
            <a:avLst/>
          </a:prstGeom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5BF428A-4930-71E5-61B8-97973D281181}"/>
              </a:ext>
            </a:extLst>
          </p:cNvPr>
          <p:cNvCxnSpPr/>
          <p:nvPr/>
        </p:nvCxnSpPr>
        <p:spPr>
          <a:xfrm>
            <a:off x="8293987" y="4093818"/>
            <a:ext cx="396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134268-0C7D-D263-3CB9-EC4EF0553518}"/>
              </a:ext>
            </a:extLst>
          </p:cNvPr>
          <p:cNvCxnSpPr/>
          <p:nvPr/>
        </p:nvCxnSpPr>
        <p:spPr>
          <a:xfrm>
            <a:off x="10427587" y="4093818"/>
            <a:ext cx="252000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CE25694A-F1F9-3C63-3F6F-E3095C361992}"/>
                  </a:ext>
                </a:extLst>
              </p14:cNvPr>
              <p14:cNvContentPartPr/>
              <p14:nvPr/>
            </p14:nvContentPartPr>
            <p14:xfrm>
              <a:off x="2328463" y="3040652"/>
              <a:ext cx="360" cy="3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CE25694A-F1F9-3C63-3F6F-E3095C3619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4823" y="293265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E989D851-930D-C069-D82B-AD870DF4B03E}"/>
                  </a:ext>
                </a:extLst>
              </p14:cNvPr>
              <p14:cNvContentPartPr/>
              <p14:nvPr/>
            </p14:nvContentPartPr>
            <p14:xfrm>
              <a:off x="3837943" y="3015092"/>
              <a:ext cx="360" cy="468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E989D851-930D-C069-D82B-AD870DF4B0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4303" y="2907452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7964E16C-6943-59A6-B94E-EAD28A206AF3}"/>
                  </a:ext>
                </a:extLst>
              </p14:cNvPr>
              <p14:cNvContentPartPr/>
              <p14:nvPr/>
            </p14:nvContentPartPr>
            <p14:xfrm>
              <a:off x="2296783" y="2977292"/>
              <a:ext cx="360" cy="36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7964E16C-6943-59A6-B94E-EAD28A206A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2783" y="28692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C55DADDC-D7E8-A5E2-853A-71DCAFD59532}"/>
                  </a:ext>
                </a:extLst>
              </p14:cNvPr>
              <p14:cNvContentPartPr/>
              <p14:nvPr/>
            </p14:nvContentPartPr>
            <p14:xfrm>
              <a:off x="2296783" y="2977292"/>
              <a:ext cx="360" cy="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C55DADDC-D7E8-A5E2-853A-71DCAFD595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42783" y="286929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943012C4-73BF-637C-626D-9B6380329DAF}"/>
                  </a:ext>
                </a:extLst>
              </p14:cNvPr>
              <p14:cNvContentPartPr/>
              <p14:nvPr/>
            </p14:nvContentPartPr>
            <p14:xfrm>
              <a:off x="3752983" y="3041012"/>
              <a:ext cx="360" cy="36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943012C4-73BF-637C-626D-9B6380329D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9343" y="29333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AB04B984-F634-83BC-6C4E-73C245713D95}"/>
                  </a:ext>
                </a:extLst>
              </p14:cNvPr>
              <p14:cNvContentPartPr/>
              <p14:nvPr/>
            </p14:nvContentPartPr>
            <p14:xfrm>
              <a:off x="3752983" y="3041012"/>
              <a:ext cx="360" cy="36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AB04B984-F634-83BC-6C4E-73C245713D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9343" y="29333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2BF5C9C5-ED11-B987-197E-52777DBDC02D}"/>
                  </a:ext>
                </a:extLst>
              </p14:cNvPr>
              <p14:cNvContentPartPr/>
              <p14:nvPr/>
            </p14:nvContentPartPr>
            <p14:xfrm>
              <a:off x="3752983" y="3041012"/>
              <a:ext cx="360" cy="36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2BF5C9C5-ED11-B987-197E-52777DBDC0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9343" y="293337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9857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39872_TF16411245_Win32" id="{87444C1B-8A84-4745-B844-4F7B3EA93ECB}" vid="{5096BF13-AE04-4D6D-ADC7-A072DC1F5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{54F55FCB-6A81-41AC-8CB5-7E098817AC12}tf16411245_win32</Template>
  <TotalTime>2104</TotalTime>
  <Words>1220</Words>
  <Application>Microsoft Office PowerPoint</Application>
  <PresentationFormat>Grand écran</PresentationFormat>
  <Paragraphs>336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0" baseType="lpstr">
      <vt:lpstr>Arial</vt:lpstr>
      <vt:lpstr>Biome Light</vt:lpstr>
      <vt:lpstr>Biome Light (Corps)</vt:lpstr>
      <vt:lpstr>Calibri</vt:lpstr>
      <vt:lpstr>var(--jp-code-font-family)</vt:lpstr>
      <vt:lpstr>Walbaum Text</vt:lpstr>
      <vt:lpstr>Wingdings</vt:lpstr>
      <vt:lpstr>Thème Office</vt:lpstr>
      <vt:lpstr>Analyse des ventes d’une librairie</vt:lpstr>
      <vt:lpstr>Sommaire</vt:lpstr>
      <vt:lpstr>Mission</vt:lpstr>
      <vt:lpstr>Importation des données</vt:lpstr>
      <vt:lpstr>Bibliothèques  importées </vt:lpstr>
      <vt:lpstr>3 fichiers importés </vt:lpstr>
      <vt:lpstr>Observation et  nettoyage des données</vt:lpstr>
      <vt:lpstr>Fichier:  Customers</vt:lpstr>
      <vt:lpstr>Fichier:  Products</vt:lpstr>
      <vt:lpstr>Nombre de produits par catégories </vt:lpstr>
      <vt:lpstr>Fichier:  Transactions</vt:lpstr>
      <vt:lpstr>Analyses de données</vt:lpstr>
      <vt:lpstr>Jointure 1</vt:lpstr>
      <vt:lpstr>Jointure 2</vt:lpstr>
      <vt:lpstr>Evolution chiffre d'affaires dans le temps</vt:lpstr>
      <vt:lpstr>Evolution CA par catégorie dans le temps</vt:lpstr>
      <vt:lpstr>Evolution CA en octobre catégorie 1 dans le temps</vt:lpstr>
      <vt:lpstr>Etude des Produits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Corrélations et test de comparaisons  </vt:lpstr>
      <vt:lpstr>Relation entre le genre &amp; la catégorie des produits achetés</vt:lpstr>
      <vt:lpstr>Tranche d'âge par catégorie </vt:lpstr>
      <vt:lpstr>Relation entre l'age &amp; montant des achats</vt:lpstr>
      <vt:lpstr>Présentation PowerPoint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ventes d’une librairie</dc:title>
  <dc:creator>Lucila Montero</dc:creator>
  <cp:lastModifiedBy>Lucila Montero</cp:lastModifiedBy>
  <cp:revision>1</cp:revision>
  <dcterms:created xsi:type="dcterms:W3CDTF">2022-07-07T12:53:59Z</dcterms:created>
  <dcterms:modified xsi:type="dcterms:W3CDTF">2025-03-17T21:52:47Z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