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8" r:id="rId2"/>
    <p:sldId id="257" r:id="rId3"/>
    <p:sldId id="259" r:id="rId4"/>
    <p:sldId id="263" r:id="rId5"/>
    <p:sldId id="265" r:id="rId6"/>
    <p:sldId id="267" r:id="rId7"/>
    <p:sldId id="269" r:id="rId8"/>
    <p:sldId id="271" r:id="rId9"/>
    <p:sldId id="273" r:id="rId10"/>
    <p:sldId id="275" r:id="rId11"/>
    <p:sldId id="277" r:id="rId12"/>
    <p:sldId id="279" r:id="rId13"/>
    <p:sldId id="282" r:id="rId14"/>
    <p:sldId id="281" r:id="rId15"/>
    <p:sldId id="283" r:id="rId16"/>
    <p:sldId id="284" r:id="rId17"/>
    <p:sldId id="285" r:id="rId18"/>
    <p:sldId id="286" r:id="rId19"/>
    <p:sldId id="288" r:id="rId20"/>
    <p:sldId id="289" r:id="rId21"/>
    <p:sldId id="290" r:id="rId22"/>
    <p:sldId id="292" r:id="rId23"/>
    <p:sldId id="293" r:id="rId24"/>
    <p:sldId id="29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23" autoAdjust="0"/>
    <p:restoredTop sz="69373" autoAdjust="0"/>
  </p:normalViewPr>
  <p:slideViewPr>
    <p:cSldViewPr snapToGrid="0">
      <p:cViewPr varScale="1">
        <p:scale>
          <a:sx n="50" d="100"/>
          <a:sy n="50" d="100"/>
        </p:scale>
        <p:origin x="1494"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F895AC-C2FA-4744-8ECC-F5085249959A}" type="datetimeFigureOut">
              <a:rPr lang="en-US" smtClean="0"/>
              <a:t>5/6/2017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F33BD1-6311-42CB-AB4E-C3997B33790D}" type="slidenum">
              <a:rPr lang="en-US" smtClean="0"/>
              <a:t>‹#›</a:t>
            </a:fld>
            <a:endParaRPr lang="en-US"/>
          </a:p>
        </p:txBody>
      </p:sp>
    </p:spTree>
    <p:extLst>
      <p:ext uri="{BB962C8B-B14F-4D97-AF65-F5344CB8AC3E}">
        <p14:creationId xmlns:p14="http://schemas.microsoft.com/office/powerpoint/2010/main" val="1964684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a:t>
            </a:r>
            <a:r>
              <a:rPr lang="en-US" dirty="0"/>
              <a:t>This is often asked in quantitative finance interviews to see if you have the necessary mathematical background for the job.  They usually expect you to know the formulas for the simplest cases and may ask you to explain how you got them.</a:t>
            </a:r>
          </a:p>
        </p:txBody>
      </p:sp>
      <p:sp>
        <p:nvSpPr>
          <p:cNvPr id="4" name="Slide Number Placeholder 3"/>
          <p:cNvSpPr>
            <a:spLocks noGrp="1"/>
          </p:cNvSpPr>
          <p:nvPr>
            <p:ph type="sldNum" sz="quarter" idx="10"/>
          </p:nvPr>
        </p:nvSpPr>
        <p:spPr/>
        <p:txBody>
          <a:bodyPr/>
          <a:lstStyle/>
          <a:p>
            <a:fld id="{F415BD25-2851-42A5-A323-43928EE8A048}" type="slidenum">
              <a:rPr lang="en-US" smtClean="0"/>
              <a:t>1</a:t>
            </a:fld>
            <a:endParaRPr lang="en-US"/>
          </a:p>
        </p:txBody>
      </p:sp>
    </p:spTree>
    <p:extLst>
      <p:ext uri="{BB962C8B-B14F-4D97-AF65-F5344CB8AC3E}">
        <p14:creationId xmlns:p14="http://schemas.microsoft.com/office/powerpoint/2010/main" val="2450875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 know that 6^2 is the sum of 1^3 to 3^3.  We rearrange the squares </a:t>
            </a:r>
            <a:r>
              <a:rPr lang="en-US"/>
              <a:t>to form rectangles </a:t>
            </a:r>
            <a:r>
              <a:rPr lang="en-US" dirty="0"/>
              <a:t>corresponding to 1^3, 2^3 and 3^3.  We see that the lined up rectangles can be enclosed in a larger rectangle of known dimensions 3 times the sum of 1^2 to 3^2. </a:t>
            </a:r>
          </a:p>
        </p:txBody>
      </p:sp>
      <p:sp>
        <p:nvSpPr>
          <p:cNvPr id="4" name="Slide Number Placeholder 3"/>
          <p:cNvSpPr>
            <a:spLocks noGrp="1"/>
          </p:cNvSpPr>
          <p:nvPr>
            <p:ph type="sldNum" sz="quarter" idx="10"/>
          </p:nvPr>
        </p:nvSpPr>
        <p:spPr/>
        <p:txBody>
          <a:bodyPr/>
          <a:lstStyle/>
          <a:p>
            <a:fld id="{E6F33BD1-6311-42CB-AB4E-C3997B33790D}" type="slidenum">
              <a:rPr lang="en-US" smtClean="0"/>
              <a:t>10</a:t>
            </a:fld>
            <a:endParaRPr lang="en-US"/>
          </a:p>
        </p:txBody>
      </p:sp>
    </p:spTree>
    <p:extLst>
      <p:ext uri="{BB962C8B-B14F-4D97-AF65-F5344CB8AC3E}">
        <p14:creationId xmlns:p14="http://schemas.microsoft.com/office/powerpoint/2010/main" val="2388827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 start with the pyramid corresponding to the cubed numbers.  We add in the strips to complete the rectangle of size 4 X (1^2+2^2+3^2).  The area of the rectangle must be equal to the sum of the areas of its component parts.</a:t>
            </a:r>
          </a:p>
        </p:txBody>
      </p:sp>
      <p:sp>
        <p:nvSpPr>
          <p:cNvPr id="4" name="Slide Number Placeholder 3"/>
          <p:cNvSpPr>
            <a:spLocks noGrp="1"/>
          </p:cNvSpPr>
          <p:nvPr>
            <p:ph type="sldNum" sz="quarter" idx="10"/>
          </p:nvPr>
        </p:nvSpPr>
        <p:spPr/>
        <p:txBody>
          <a:bodyPr/>
          <a:lstStyle/>
          <a:p>
            <a:fld id="{E6F33BD1-6311-42CB-AB4E-C3997B33790D}" type="slidenum">
              <a:rPr lang="en-US" smtClean="0"/>
              <a:t>11</a:t>
            </a:fld>
            <a:endParaRPr lang="en-US"/>
          </a:p>
        </p:txBody>
      </p:sp>
    </p:spTree>
    <p:extLst>
      <p:ext uri="{BB962C8B-B14F-4D97-AF65-F5344CB8AC3E}">
        <p14:creationId xmlns:p14="http://schemas.microsoft.com/office/powerpoint/2010/main" val="576014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first equation equates the area of the rectangle to the areas of its components.  The second is a generalization from 3 to N.</a:t>
            </a:r>
          </a:p>
          <a:p>
            <a:r>
              <a:rPr lang="en-US" dirty="0"/>
              <a:t>(%) Putting it into summation form, then doing the necessary algebra, we get the formula for the sum of the 3</a:t>
            </a:r>
            <a:r>
              <a:rPr lang="en-US" baseline="30000" dirty="0"/>
              <a:t>rd</a:t>
            </a:r>
            <a:r>
              <a:rPr lang="en-US" dirty="0"/>
              <a:t> power.</a:t>
            </a:r>
          </a:p>
        </p:txBody>
      </p:sp>
      <p:sp>
        <p:nvSpPr>
          <p:cNvPr id="4" name="Slide Number Placeholder 3"/>
          <p:cNvSpPr>
            <a:spLocks noGrp="1"/>
          </p:cNvSpPr>
          <p:nvPr>
            <p:ph type="sldNum" sz="quarter" idx="10"/>
          </p:nvPr>
        </p:nvSpPr>
        <p:spPr/>
        <p:txBody>
          <a:bodyPr/>
          <a:lstStyle/>
          <a:p>
            <a:fld id="{E6F33BD1-6311-42CB-AB4E-C3997B33790D}" type="slidenum">
              <a:rPr lang="en-US" smtClean="0"/>
              <a:t>12</a:t>
            </a:fld>
            <a:endParaRPr lang="en-US"/>
          </a:p>
        </p:txBody>
      </p:sp>
    </p:spTree>
    <p:extLst>
      <p:ext uri="{BB962C8B-B14F-4D97-AF65-F5344CB8AC3E}">
        <p14:creationId xmlns:p14="http://schemas.microsoft.com/office/powerpoint/2010/main" val="3259464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sum of Kth power can be visualized in exactly the same way.  And the formula is derived by equating the area of the rectangle as a whole to that of its component parts.</a:t>
            </a:r>
          </a:p>
          <a:p>
            <a:r>
              <a:rPr lang="en-US" dirty="0"/>
              <a:t>(%) When K=0, we get back our original picture for the sum of the 1</a:t>
            </a:r>
            <a:r>
              <a:rPr lang="en-US" baseline="30000" dirty="0"/>
              <a:t>st</a:t>
            </a:r>
            <a:r>
              <a:rPr lang="en-US" dirty="0"/>
              <a:t> power.</a:t>
            </a:r>
          </a:p>
        </p:txBody>
      </p:sp>
      <p:sp>
        <p:nvSpPr>
          <p:cNvPr id="4" name="Slide Number Placeholder 3"/>
          <p:cNvSpPr>
            <a:spLocks noGrp="1"/>
          </p:cNvSpPr>
          <p:nvPr>
            <p:ph type="sldNum" sz="quarter" idx="10"/>
          </p:nvPr>
        </p:nvSpPr>
        <p:spPr/>
        <p:txBody>
          <a:bodyPr/>
          <a:lstStyle/>
          <a:p>
            <a:fld id="{E6F33BD1-6311-42CB-AB4E-C3997B33790D}" type="slidenum">
              <a:rPr lang="en-US" smtClean="0"/>
              <a:t>13</a:t>
            </a:fld>
            <a:endParaRPr lang="en-US"/>
          </a:p>
        </p:txBody>
      </p:sp>
    </p:spTree>
    <p:extLst>
      <p:ext uri="{BB962C8B-B14F-4D97-AF65-F5344CB8AC3E}">
        <p14:creationId xmlns:p14="http://schemas.microsoft.com/office/powerpoint/2010/main" val="3047787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Putting everything into equations, we arrive at the formula at the bottom.</a:t>
            </a:r>
          </a:p>
        </p:txBody>
      </p:sp>
      <p:sp>
        <p:nvSpPr>
          <p:cNvPr id="4" name="Slide Number Placeholder 3"/>
          <p:cNvSpPr>
            <a:spLocks noGrp="1"/>
          </p:cNvSpPr>
          <p:nvPr>
            <p:ph type="sldNum" sz="quarter" idx="10"/>
          </p:nvPr>
        </p:nvSpPr>
        <p:spPr/>
        <p:txBody>
          <a:bodyPr/>
          <a:lstStyle/>
          <a:p>
            <a:fld id="{E6F33BD1-6311-42CB-AB4E-C3997B33790D}" type="slidenum">
              <a:rPr lang="en-US" smtClean="0"/>
              <a:t>14</a:t>
            </a:fld>
            <a:endParaRPr lang="en-US"/>
          </a:p>
        </p:txBody>
      </p:sp>
    </p:spTree>
    <p:extLst>
      <p:ext uri="{BB962C8B-B14F-4D97-AF65-F5344CB8AC3E}">
        <p14:creationId xmlns:p14="http://schemas.microsoft.com/office/powerpoint/2010/main" val="3186258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sum of the zeroth power is just the sum of N ones.</a:t>
            </a:r>
          </a:p>
          <a:p>
            <a:r>
              <a:rPr lang="en-US" dirty="0"/>
              <a:t>(%) We can express the sum of power as a polynomial function of N.</a:t>
            </a:r>
          </a:p>
          <a:p>
            <a:r>
              <a:rPr lang="en-US" dirty="0"/>
              <a:t>(%) Some properties of the coefficient a(</a:t>
            </a:r>
            <a:r>
              <a:rPr lang="en-US" dirty="0" err="1"/>
              <a:t>K,j</a:t>
            </a:r>
            <a:r>
              <a:rPr lang="en-US" dirty="0"/>
              <a:t>).</a:t>
            </a:r>
          </a:p>
          <a:p>
            <a:r>
              <a:rPr lang="en-US" dirty="0"/>
              <a:t>(%) The polynomials of the zeroth and 1</a:t>
            </a:r>
            <a:r>
              <a:rPr lang="en-US" baseline="30000" dirty="0"/>
              <a:t>st</a:t>
            </a:r>
            <a:r>
              <a:rPr lang="en-US" dirty="0"/>
              <a:t> powers and their coefficients </a:t>
            </a:r>
          </a:p>
        </p:txBody>
      </p:sp>
      <p:sp>
        <p:nvSpPr>
          <p:cNvPr id="4" name="Slide Number Placeholder 3"/>
          <p:cNvSpPr>
            <a:spLocks noGrp="1"/>
          </p:cNvSpPr>
          <p:nvPr>
            <p:ph type="sldNum" sz="quarter" idx="10"/>
          </p:nvPr>
        </p:nvSpPr>
        <p:spPr/>
        <p:txBody>
          <a:bodyPr/>
          <a:lstStyle/>
          <a:p>
            <a:fld id="{E6F33BD1-6311-42CB-AB4E-C3997B33790D}" type="slidenum">
              <a:rPr lang="en-US" smtClean="0"/>
              <a:t>15</a:t>
            </a:fld>
            <a:endParaRPr lang="en-US"/>
          </a:p>
        </p:txBody>
      </p:sp>
    </p:spTree>
    <p:extLst>
      <p:ext uri="{BB962C8B-B14F-4D97-AF65-F5344CB8AC3E}">
        <p14:creationId xmlns:p14="http://schemas.microsoft.com/office/powerpoint/2010/main" val="795132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If we know the polynomials for the first to Kth power, we can get the one for the (K+1)</a:t>
            </a:r>
            <a:r>
              <a:rPr lang="en-US" dirty="0" err="1"/>
              <a:t>st</a:t>
            </a:r>
            <a:r>
              <a:rPr lang="en-US" dirty="0"/>
              <a:t> power.  We start with the top equation that we derived earlier and plug in the polynomial function for the sum of the Kth power.</a:t>
            </a:r>
          </a:p>
          <a:p>
            <a:r>
              <a:rPr lang="en-US" dirty="0"/>
              <a:t>(%)  After some algebraic manipulation, we get the bottom equation.  </a:t>
            </a:r>
          </a:p>
        </p:txBody>
      </p:sp>
      <p:sp>
        <p:nvSpPr>
          <p:cNvPr id="4" name="Slide Number Placeholder 3"/>
          <p:cNvSpPr>
            <a:spLocks noGrp="1"/>
          </p:cNvSpPr>
          <p:nvPr>
            <p:ph type="sldNum" sz="quarter" idx="10"/>
          </p:nvPr>
        </p:nvSpPr>
        <p:spPr/>
        <p:txBody>
          <a:bodyPr/>
          <a:lstStyle/>
          <a:p>
            <a:fld id="{E6F33BD1-6311-42CB-AB4E-C3997B33790D}" type="slidenum">
              <a:rPr lang="en-US" smtClean="0"/>
              <a:t>16</a:t>
            </a:fld>
            <a:endParaRPr lang="en-US"/>
          </a:p>
        </p:txBody>
      </p:sp>
    </p:spTree>
    <p:extLst>
      <p:ext uri="{BB962C8B-B14F-4D97-AF65-F5344CB8AC3E}">
        <p14:creationId xmlns:p14="http://schemas.microsoft.com/office/powerpoint/2010/main" val="655585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After gathering like powers of N, we get the long equation at the top.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coefficient for N^K+2 is only dependent on the coefficient for N^K+1 of the previous power.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Since a(0,1)=1, we easily deduce the result in the red box.</a:t>
            </a:r>
          </a:p>
          <a:p>
            <a:endParaRPr lang="en-US" dirty="0"/>
          </a:p>
        </p:txBody>
      </p:sp>
      <p:sp>
        <p:nvSpPr>
          <p:cNvPr id="4" name="Slide Number Placeholder 3"/>
          <p:cNvSpPr>
            <a:spLocks noGrp="1"/>
          </p:cNvSpPr>
          <p:nvPr>
            <p:ph type="sldNum" sz="quarter" idx="10"/>
          </p:nvPr>
        </p:nvSpPr>
        <p:spPr/>
        <p:txBody>
          <a:bodyPr/>
          <a:lstStyle/>
          <a:p>
            <a:fld id="{E6F33BD1-6311-42CB-AB4E-C3997B33790D}" type="slidenum">
              <a:rPr lang="en-US" smtClean="0"/>
              <a:t>17</a:t>
            </a:fld>
            <a:endParaRPr lang="en-US"/>
          </a:p>
        </p:txBody>
      </p:sp>
    </p:spTree>
    <p:extLst>
      <p:ext uri="{BB962C8B-B14F-4D97-AF65-F5344CB8AC3E}">
        <p14:creationId xmlns:p14="http://schemas.microsoft.com/office/powerpoint/2010/main" val="284557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With the last result, we pretty up the equation a bit.  And the formula for the coefficients for the K+1 power are shown.  I always believe it’s good to try out all formulas with actual numbers.  And some results are shown in the next few slides.  </a:t>
            </a:r>
          </a:p>
          <a:p>
            <a:endParaRPr lang="en-US" dirty="0"/>
          </a:p>
        </p:txBody>
      </p:sp>
      <p:sp>
        <p:nvSpPr>
          <p:cNvPr id="4" name="Slide Number Placeholder 3"/>
          <p:cNvSpPr>
            <a:spLocks noGrp="1"/>
          </p:cNvSpPr>
          <p:nvPr>
            <p:ph type="sldNum" sz="quarter" idx="10"/>
          </p:nvPr>
        </p:nvSpPr>
        <p:spPr/>
        <p:txBody>
          <a:bodyPr/>
          <a:lstStyle/>
          <a:p>
            <a:fld id="{E6F33BD1-6311-42CB-AB4E-C3997B33790D}" type="slidenum">
              <a:rPr lang="en-US" smtClean="0"/>
              <a:t>18</a:t>
            </a:fld>
            <a:endParaRPr lang="en-US"/>
          </a:p>
        </p:txBody>
      </p:sp>
    </p:spTree>
    <p:extLst>
      <p:ext uri="{BB962C8B-B14F-4D97-AF65-F5344CB8AC3E}">
        <p14:creationId xmlns:p14="http://schemas.microsoft.com/office/powerpoint/2010/main" val="1684529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Here are the values of the coefficients for the first seven powers.  The diagonal values are as expected.  But also see ½ sub-diagonal right beneath it and the zero sub-diagonals. </a:t>
            </a:r>
          </a:p>
          <a:p>
            <a:r>
              <a:rPr lang="en-US" dirty="0"/>
              <a:t>(%) The values in the 1</a:t>
            </a:r>
            <a:r>
              <a:rPr lang="en-US" baseline="30000" dirty="0"/>
              <a:t>st</a:t>
            </a:r>
            <a:r>
              <a:rPr lang="en-US" dirty="0"/>
              <a:t> column are very familiar and well-known in mathematics. They are the Bernoulli numbers.</a:t>
            </a:r>
          </a:p>
        </p:txBody>
      </p:sp>
      <p:sp>
        <p:nvSpPr>
          <p:cNvPr id="4" name="Slide Number Placeholder 3"/>
          <p:cNvSpPr>
            <a:spLocks noGrp="1"/>
          </p:cNvSpPr>
          <p:nvPr>
            <p:ph type="sldNum" sz="quarter" idx="10"/>
          </p:nvPr>
        </p:nvSpPr>
        <p:spPr/>
        <p:txBody>
          <a:bodyPr/>
          <a:lstStyle/>
          <a:p>
            <a:fld id="{F415BD25-2851-42A5-A323-43928EE8A048}" type="slidenum">
              <a:rPr lang="en-US" smtClean="0"/>
              <a:t>19</a:t>
            </a:fld>
            <a:endParaRPr lang="en-US"/>
          </a:p>
        </p:txBody>
      </p:sp>
    </p:spTree>
    <p:extLst>
      <p:ext uri="{BB962C8B-B14F-4D97-AF65-F5344CB8AC3E}">
        <p14:creationId xmlns:p14="http://schemas.microsoft.com/office/powerpoint/2010/main" val="831780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 well known story that when Karl Gauss was a boy in elementary school, his math teacher got mad at the class and she made the class add the numbers from 1 to 100.  Young Gauss was able to come up with the right answer in a few minutes.  Gauss is well-known for the Normal Gaussian Distribution which is a very commo</a:t>
            </a:r>
            <a:r>
              <a:rPr lang="en-US" u="none" dirty="0"/>
              <a:t>n continuous probability distribution used in many, many fields.</a:t>
            </a:r>
          </a:p>
        </p:txBody>
      </p:sp>
      <p:sp>
        <p:nvSpPr>
          <p:cNvPr id="4" name="Slide Number Placeholder 3"/>
          <p:cNvSpPr>
            <a:spLocks noGrp="1"/>
          </p:cNvSpPr>
          <p:nvPr>
            <p:ph type="sldNum" sz="quarter" idx="10"/>
          </p:nvPr>
        </p:nvSpPr>
        <p:spPr/>
        <p:txBody>
          <a:bodyPr/>
          <a:lstStyle/>
          <a:p>
            <a:fld id="{F415BD25-2851-42A5-A323-43928EE8A048}" type="slidenum">
              <a:rPr lang="en-US" smtClean="0"/>
              <a:t>2</a:t>
            </a:fld>
            <a:endParaRPr lang="en-US"/>
          </a:p>
        </p:txBody>
      </p:sp>
    </p:spTree>
    <p:extLst>
      <p:ext uri="{BB962C8B-B14F-4D97-AF65-F5344CB8AC3E}">
        <p14:creationId xmlns:p14="http://schemas.microsoft.com/office/powerpoint/2010/main" val="3585247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Bernoulli numbers are defined at the top.  They are the coefficients of the Taylor series expansion about zero.</a:t>
            </a:r>
          </a:p>
          <a:p>
            <a:r>
              <a:rPr lang="en-US" dirty="0"/>
              <a:t>*We verify the coefficients a(m,1) are indeed the Bernoulli numbers, except for the change of sign in the second column. The change in sign can be explained by the factor (-1)^n that is associated with the nth Bernoulli number.</a:t>
            </a:r>
          </a:p>
          <a:p>
            <a:r>
              <a:rPr lang="en-US" dirty="0"/>
              <a:t>*We see the zero coefficients all line up nicely with the zero Bernoulli numbers.  So there is a closed form formula for the coefficient a that does not require recursion and involves the Bernoulli numbers. Based on the definition of the Bernoulli number, the derivation is likely to involve some type of generating function.</a:t>
            </a:r>
          </a:p>
          <a:p>
            <a:r>
              <a:rPr lang="en-US" dirty="0"/>
              <a:t>*As an aside, the Bernoulli numbers are named after Jacob Bernoulli. He is the uncle of Daniel Bernoulli who is famous for the Bernoulli equation used in fluid dynamics.   </a:t>
            </a:r>
          </a:p>
          <a:p>
            <a:endParaRPr lang="en-US" dirty="0"/>
          </a:p>
        </p:txBody>
      </p:sp>
      <p:sp>
        <p:nvSpPr>
          <p:cNvPr id="4" name="Slide Number Placeholder 3"/>
          <p:cNvSpPr>
            <a:spLocks noGrp="1"/>
          </p:cNvSpPr>
          <p:nvPr>
            <p:ph type="sldNum" sz="quarter" idx="10"/>
          </p:nvPr>
        </p:nvSpPr>
        <p:spPr/>
        <p:txBody>
          <a:bodyPr/>
          <a:lstStyle/>
          <a:p>
            <a:fld id="{E6F33BD1-6311-42CB-AB4E-C3997B33790D}" type="slidenum">
              <a:rPr lang="en-US" smtClean="0"/>
              <a:t>20</a:t>
            </a:fld>
            <a:endParaRPr lang="en-US"/>
          </a:p>
        </p:txBody>
      </p:sp>
    </p:spTree>
    <p:extLst>
      <p:ext uri="{BB962C8B-B14F-4D97-AF65-F5344CB8AC3E}">
        <p14:creationId xmlns:p14="http://schemas.microsoft.com/office/powerpoint/2010/main" val="98367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 looked up Bernoulli number in </a:t>
            </a:r>
            <a:r>
              <a:rPr lang="en-US" dirty="0" err="1"/>
              <a:t>Wikipedea</a:t>
            </a:r>
            <a:r>
              <a:rPr lang="en-US" dirty="0"/>
              <a:t>, and there was a section on the sum of powers.  The close form formula is given by the </a:t>
            </a:r>
            <a:r>
              <a:rPr lang="en-US" dirty="0" err="1"/>
              <a:t>Faulhaber’s</a:t>
            </a:r>
            <a:r>
              <a:rPr lang="en-US" dirty="0"/>
              <a:t> formula.  The generating function is G(</a:t>
            </a:r>
            <a:r>
              <a:rPr lang="en-US" dirty="0" err="1"/>
              <a:t>K,z</a:t>
            </a:r>
            <a:r>
              <a:rPr lang="en-US" dirty="0"/>
              <a:t>) and can be shown to equal to the second line containing the Bernoulli numbers.  We juggle the index of summation and we get the close form formula for the a coefficient. </a:t>
            </a:r>
          </a:p>
          <a:p>
            <a:endParaRPr lang="en-US" dirty="0"/>
          </a:p>
        </p:txBody>
      </p:sp>
      <p:sp>
        <p:nvSpPr>
          <p:cNvPr id="4" name="Slide Number Placeholder 3"/>
          <p:cNvSpPr>
            <a:spLocks noGrp="1"/>
          </p:cNvSpPr>
          <p:nvPr>
            <p:ph type="sldNum" sz="quarter" idx="10"/>
          </p:nvPr>
        </p:nvSpPr>
        <p:spPr/>
        <p:txBody>
          <a:bodyPr/>
          <a:lstStyle/>
          <a:p>
            <a:fld id="{E6F33BD1-6311-42CB-AB4E-C3997B33790D}" type="slidenum">
              <a:rPr lang="en-US" smtClean="0"/>
              <a:t>21</a:t>
            </a:fld>
            <a:endParaRPr lang="en-US"/>
          </a:p>
        </p:txBody>
      </p:sp>
    </p:spTree>
    <p:extLst>
      <p:ext uri="{BB962C8B-B14F-4D97-AF65-F5344CB8AC3E}">
        <p14:creationId xmlns:p14="http://schemas.microsoft.com/office/powerpoint/2010/main" val="372628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Here are the formulas for the first 7 powers. This is obtained after factoring. We see there is a common factor for the even and odd cases when K&gt;1.  This form makes it easy to verified that the polynomial is 1 when we set N=1.  </a:t>
            </a:r>
          </a:p>
        </p:txBody>
      </p:sp>
      <p:sp>
        <p:nvSpPr>
          <p:cNvPr id="4" name="Slide Number Placeholder 3"/>
          <p:cNvSpPr>
            <a:spLocks noGrp="1"/>
          </p:cNvSpPr>
          <p:nvPr>
            <p:ph type="sldNum" sz="quarter" idx="10"/>
          </p:nvPr>
        </p:nvSpPr>
        <p:spPr/>
        <p:txBody>
          <a:bodyPr/>
          <a:lstStyle/>
          <a:p>
            <a:fld id="{F415BD25-2851-42A5-A323-43928EE8A048}" type="slidenum">
              <a:rPr lang="en-US" smtClean="0"/>
              <a:t>22</a:t>
            </a:fld>
            <a:endParaRPr lang="en-US"/>
          </a:p>
        </p:txBody>
      </p:sp>
    </p:spTree>
    <p:extLst>
      <p:ext uri="{BB962C8B-B14F-4D97-AF65-F5344CB8AC3E}">
        <p14:creationId xmlns:p14="http://schemas.microsoft.com/office/powerpoint/2010/main" val="3480653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6F33BD1-6311-42CB-AB4E-C3997B33790D}" type="slidenum">
              <a:rPr lang="en-US" smtClean="0"/>
              <a:t>23</a:t>
            </a:fld>
            <a:endParaRPr lang="en-US"/>
          </a:p>
        </p:txBody>
      </p:sp>
    </p:spTree>
    <p:extLst>
      <p:ext uri="{BB962C8B-B14F-4D97-AF65-F5344CB8AC3E}">
        <p14:creationId xmlns:p14="http://schemas.microsoft.com/office/powerpoint/2010/main" val="37450399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E6F33BD1-6311-42CB-AB4E-C3997B33790D}" type="slidenum">
              <a:rPr lang="en-US" smtClean="0"/>
              <a:t>24</a:t>
            </a:fld>
            <a:endParaRPr lang="en-US"/>
          </a:p>
        </p:txBody>
      </p:sp>
    </p:spTree>
    <p:extLst>
      <p:ext uri="{BB962C8B-B14F-4D97-AF65-F5344CB8AC3E}">
        <p14:creationId xmlns:p14="http://schemas.microsoft.com/office/powerpoint/2010/main" val="408647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obvious that Gauss did not add the numbers one after another sequentially like the teacher said.  The formula is the simplest Sum of Powers Formula.</a:t>
            </a:r>
          </a:p>
        </p:txBody>
      </p:sp>
      <p:sp>
        <p:nvSpPr>
          <p:cNvPr id="4" name="Slide Number Placeholder 3"/>
          <p:cNvSpPr>
            <a:spLocks noGrp="1"/>
          </p:cNvSpPr>
          <p:nvPr>
            <p:ph type="sldNum" sz="quarter" idx="10"/>
          </p:nvPr>
        </p:nvSpPr>
        <p:spPr/>
        <p:txBody>
          <a:bodyPr/>
          <a:lstStyle/>
          <a:p>
            <a:fld id="{E6F33BD1-6311-42CB-AB4E-C3997B33790D}" type="slidenum">
              <a:rPr lang="en-US" smtClean="0"/>
              <a:t>3</a:t>
            </a:fld>
            <a:endParaRPr lang="en-US"/>
          </a:p>
        </p:txBody>
      </p:sp>
    </p:spTree>
    <p:extLst>
      <p:ext uri="{BB962C8B-B14F-4D97-AF65-F5344CB8AC3E}">
        <p14:creationId xmlns:p14="http://schemas.microsoft.com/office/powerpoint/2010/main" val="3709247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formula, the sum of the 1</a:t>
            </a:r>
            <a:r>
              <a:rPr lang="en-US" baseline="30000" dirty="0"/>
              <a:t>st</a:t>
            </a:r>
            <a:r>
              <a:rPr lang="en-US" dirty="0"/>
              <a:t> power, is the one deduced by young Gauss.  The next one is the sum of the 2</a:t>
            </a:r>
            <a:r>
              <a:rPr lang="en-US" baseline="30000" dirty="0"/>
              <a:t>nd</a:t>
            </a:r>
            <a:r>
              <a:rPr lang="en-US" dirty="0"/>
              <a:t> power.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 general, the sum of the Kth power is the sum of the integers raised to the power 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show how the sum of the 1</a:t>
            </a:r>
            <a:r>
              <a:rPr lang="en-US" baseline="30000" dirty="0"/>
              <a:t>st</a:t>
            </a:r>
            <a:r>
              <a:rPr lang="en-US" dirty="0"/>
              <a:t> power can be derived using a visual approach.  Then I will show how this can be done for the sum of the second power.  And I will show how to derive the formulas for the higher powers in general.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the math teacher were really mean, she could have asked the class to find the sum from 1 to 100 of the second series. That way, the students would have gotten in both their multiplication and addition practice.  Of course, a student today can write a computer program or use Excel to get the answer.</a:t>
            </a:r>
          </a:p>
          <a:p>
            <a:endParaRPr lang="en-US" dirty="0"/>
          </a:p>
        </p:txBody>
      </p:sp>
      <p:sp>
        <p:nvSpPr>
          <p:cNvPr id="4" name="Slide Number Placeholder 3"/>
          <p:cNvSpPr>
            <a:spLocks noGrp="1"/>
          </p:cNvSpPr>
          <p:nvPr>
            <p:ph type="sldNum" sz="quarter" idx="10"/>
          </p:nvPr>
        </p:nvSpPr>
        <p:spPr/>
        <p:txBody>
          <a:bodyPr/>
          <a:lstStyle/>
          <a:p>
            <a:fld id="{F415BD25-2851-42A5-A323-43928EE8A048}" type="slidenum">
              <a:rPr lang="en-US" smtClean="0"/>
              <a:t>4</a:t>
            </a:fld>
            <a:endParaRPr lang="en-US"/>
          </a:p>
        </p:txBody>
      </p:sp>
    </p:spTree>
    <p:extLst>
      <p:ext uri="{BB962C8B-B14F-4D97-AF65-F5344CB8AC3E}">
        <p14:creationId xmlns:p14="http://schemas.microsoft.com/office/powerpoint/2010/main" val="484817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sum of 1 to 4 is the number of squares in the pyramid.  We rotate the second pyramid 180 degrees and fit the two pyramids together to get a 4x5 rectangle.  Since there are two pyramids in the rectangle, the sum of 1 to 4 is half the area of the rectangle. </a:t>
            </a:r>
          </a:p>
          <a:p>
            <a:endParaRPr lang="en-US" dirty="0"/>
          </a:p>
        </p:txBody>
      </p:sp>
      <p:sp>
        <p:nvSpPr>
          <p:cNvPr id="4" name="Slide Number Placeholder 3"/>
          <p:cNvSpPr>
            <a:spLocks noGrp="1"/>
          </p:cNvSpPr>
          <p:nvPr>
            <p:ph type="sldNum" sz="quarter" idx="10"/>
          </p:nvPr>
        </p:nvSpPr>
        <p:spPr/>
        <p:txBody>
          <a:bodyPr/>
          <a:lstStyle/>
          <a:p>
            <a:fld id="{E6F33BD1-6311-42CB-AB4E-C3997B33790D}" type="slidenum">
              <a:rPr lang="en-US" smtClean="0"/>
              <a:t>5</a:t>
            </a:fld>
            <a:endParaRPr lang="en-US"/>
          </a:p>
        </p:txBody>
      </p:sp>
    </p:spTree>
    <p:extLst>
      <p:ext uri="{BB962C8B-B14F-4D97-AF65-F5344CB8AC3E}">
        <p14:creationId xmlns:p14="http://schemas.microsoft.com/office/powerpoint/2010/main" val="1065904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 2 times the sum of 1 to 4 is equal to 4 times 5.  We generalize this from 4 to N in the next equation.</a:t>
            </a:r>
          </a:p>
          <a:p>
            <a:r>
              <a:rPr lang="en-US" dirty="0"/>
              <a:t>(%) And after dividing both sides by 2, we get the formula.</a:t>
            </a:r>
          </a:p>
        </p:txBody>
      </p:sp>
      <p:sp>
        <p:nvSpPr>
          <p:cNvPr id="4" name="Slide Number Placeholder 3"/>
          <p:cNvSpPr>
            <a:spLocks noGrp="1"/>
          </p:cNvSpPr>
          <p:nvPr>
            <p:ph type="sldNum" sz="quarter" idx="10"/>
          </p:nvPr>
        </p:nvSpPr>
        <p:spPr/>
        <p:txBody>
          <a:bodyPr/>
          <a:lstStyle/>
          <a:p>
            <a:fld id="{E6F33BD1-6311-42CB-AB4E-C3997B33790D}" type="slidenum">
              <a:rPr lang="en-US" smtClean="0"/>
              <a:t>6</a:t>
            </a:fld>
            <a:endParaRPr lang="en-US"/>
          </a:p>
        </p:txBody>
      </p:sp>
    </p:spTree>
    <p:extLst>
      <p:ext uri="{BB962C8B-B14F-4D97-AF65-F5344CB8AC3E}">
        <p14:creationId xmlns:p14="http://schemas.microsoft.com/office/powerpoint/2010/main" val="3571884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sum of 1^2 to 3^2 is the number of cubes in the 3-dim pyramid.  We put three of these pyramids together to form a box-shaped volume that is made up of a 3x3x4 lower part and an upper part that is the sum from 1 to 3.  Yes, I loved Lego as a kid.</a:t>
            </a:r>
          </a:p>
        </p:txBody>
      </p:sp>
      <p:sp>
        <p:nvSpPr>
          <p:cNvPr id="4" name="Slide Number Placeholder 3"/>
          <p:cNvSpPr>
            <a:spLocks noGrp="1"/>
          </p:cNvSpPr>
          <p:nvPr>
            <p:ph type="sldNum" sz="quarter" idx="10"/>
          </p:nvPr>
        </p:nvSpPr>
        <p:spPr/>
        <p:txBody>
          <a:bodyPr/>
          <a:lstStyle/>
          <a:p>
            <a:fld id="{E6F33BD1-6311-42CB-AB4E-C3997B33790D}" type="slidenum">
              <a:rPr lang="en-US" smtClean="0"/>
              <a:t>7</a:t>
            </a:fld>
            <a:endParaRPr lang="en-US"/>
          </a:p>
        </p:txBody>
      </p:sp>
    </p:spTree>
    <p:extLst>
      <p:ext uri="{BB962C8B-B14F-4D97-AF65-F5344CB8AC3E}">
        <p14:creationId xmlns:p14="http://schemas.microsoft.com/office/powerpoint/2010/main" val="1605069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equation for the picture is shown on top.  The generalization to N is shown next.</a:t>
            </a:r>
          </a:p>
          <a:p>
            <a:r>
              <a:rPr lang="en-US" dirty="0"/>
              <a:t>(%) And by doing a bit of algebra, we get the formula.</a:t>
            </a:r>
          </a:p>
        </p:txBody>
      </p:sp>
      <p:sp>
        <p:nvSpPr>
          <p:cNvPr id="4" name="Slide Number Placeholder 3"/>
          <p:cNvSpPr>
            <a:spLocks noGrp="1"/>
          </p:cNvSpPr>
          <p:nvPr>
            <p:ph type="sldNum" sz="quarter" idx="10"/>
          </p:nvPr>
        </p:nvSpPr>
        <p:spPr/>
        <p:txBody>
          <a:bodyPr/>
          <a:lstStyle/>
          <a:p>
            <a:fld id="{E6F33BD1-6311-42CB-AB4E-C3997B33790D}" type="slidenum">
              <a:rPr lang="en-US" smtClean="0"/>
              <a:t>8</a:t>
            </a:fld>
            <a:endParaRPr lang="en-US"/>
          </a:p>
        </p:txBody>
      </p:sp>
    </p:spTree>
    <p:extLst>
      <p:ext uri="{BB962C8B-B14F-4D97-AF65-F5344CB8AC3E}">
        <p14:creationId xmlns:p14="http://schemas.microsoft.com/office/powerpoint/2010/main" val="3771985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It would be hard to extend the previous technique to find the sum of the 3</a:t>
            </a:r>
            <a:r>
              <a:rPr lang="en-US" baseline="30000" dirty="0"/>
              <a:t>rd</a:t>
            </a:r>
            <a:r>
              <a:rPr lang="en-US" dirty="0"/>
              <a:t> power. It would involve 4-dim cubes, volumes and stacking.  I think this is beyond the capability of most people.  Here we have a 4-dim cube. It would be indeed wise stop at the second power.  So we need a new way of “seeing” the formula. </a:t>
            </a:r>
          </a:p>
        </p:txBody>
      </p:sp>
      <p:sp>
        <p:nvSpPr>
          <p:cNvPr id="4" name="Slide Number Placeholder 3"/>
          <p:cNvSpPr>
            <a:spLocks noGrp="1"/>
          </p:cNvSpPr>
          <p:nvPr>
            <p:ph type="sldNum" sz="quarter" idx="10"/>
          </p:nvPr>
        </p:nvSpPr>
        <p:spPr/>
        <p:txBody>
          <a:bodyPr/>
          <a:lstStyle/>
          <a:p>
            <a:fld id="{F415BD25-2851-42A5-A323-43928EE8A048}" type="slidenum">
              <a:rPr lang="en-US" smtClean="0"/>
              <a:t>9</a:t>
            </a:fld>
            <a:endParaRPr lang="en-US"/>
          </a:p>
        </p:txBody>
      </p:sp>
    </p:spTree>
    <p:extLst>
      <p:ext uri="{BB962C8B-B14F-4D97-AF65-F5344CB8AC3E}">
        <p14:creationId xmlns:p14="http://schemas.microsoft.com/office/powerpoint/2010/main" val="172350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27CF5F8-A160-42BF-951F-C88AFE782E13}"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2208C-918B-4B2D-8347-E9ACC7C50775}" type="slidenum">
              <a:rPr lang="en-US" smtClean="0"/>
              <a:t>‹#›</a:t>
            </a:fld>
            <a:endParaRPr lang="en-US"/>
          </a:p>
        </p:txBody>
      </p:sp>
    </p:spTree>
    <p:extLst>
      <p:ext uri="{BB962C8B-B14F-4D97-AF65-F5344CB8AC3E}">
        <p14:creationId xmlns:p14="http://schemas.microsoft.com/office/powerpoint/2010/main" val="330700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7CF5F8-A160-42BF-951F-C88AFE782E13}"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2208C-918B-4B2D-8347-E9ACC7C50775}" type="slidenum">
              <a:rPr lang="en-US" smtClean="0"/>
              <a:t>‹#›</a:t>
            </a:fld>
            <a:endParaRPr lang="en-US"/>
          </a:p>
        </p:txBody>
      </p:sp>
    </p:spTree>
    <p:extLst>
      <p:ext uri="{BB962C8B-B14F-4D97-AF65-F5344CB8AC3E}">
        <p14:creationId xmlns:p14="http://schemas.microsoft.com/office/powerpoint/2010/main" val="1730144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7CF5F8-A160-42BF-951F-C88AFE782E13}"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2208C-918B-4B2D-8347-E9ACC7C50775}" type="slidenum">
              <a:rPr lang="en-US" smtClean="0"/>
              <a:t>‹#›</a:t>
            </a:fld>
            <a:endParaRPr lang="en-US"/>
          </a:p>
        </p:txBody>
      </p:sp>
    </p:spTree>
    <p:extLst>
      <p:ext uri="{BB962C8B-B14F-4D97-AF65-F5344CB8AC3E}">
        <p14:creationId xmlns:p14="http://schemas.microsoft.com/office/powerpoint/2010/main" val="67622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7CF5F8-A160-42BF-951F-C88AFE782E13}"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2208C-918B-4B2D-8347-E9ACC7C50775}" type="slidenum">
              <a:rPr lang="en-US" smtClean="0"/>
              <a:t>‹#›</a:t>
            </a:fld>
            <a:endParaRPr lang="en-US"/>
          </a:p>
        </p:txBody>
      </p:sp>
    </p:spTree>
    <p:extLst>
      <p:ext uri="{BB962C8B-B14F-4D97-AF65-F5344CB8AC3E}">
        <p14:creationId xmlns:p14="http://schemas.microsoft.com/office/powerpoint/2010/main" val="1100359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7CF5F8-A160-42BF-951F-C88AFE782E13}" type="datetimeFigureOut">
              <a:rPr lang="en-US" smtClean="0"/>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2208C-918B-4B2D-8347-E9ACC7C50775}" type="slidenum">
              <a:rPr lang="en-US" smtClean="0"/>
              <a:t>‹#›</a:t>
            </a:fld>
            <a:endParaRPr lang="en-US"/>
          </a:p>
        </p:txBody>
      </p:sp>
    </p:spTree>
    <p:extLst>
      <p:ext uri="{BB962C8B-B14F-4D97-AF65-F5344CB8AC3E}">
        <p14:creationId xmlns:p14="http://schemas.microsoft.com/office/powerpoint/2010/main" val="1682183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7CF5F8-A160-42BF-951F-C88AFE782E13}"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C2208C-918B-4B2D-8347-E9ACC7C50775}" type="slidenum">
              <a:rPr lang="en-US" smtClean="0"/>
              <a:t>‹#›</a:t>
            </a:fld>
            <a:endParaRPr lang="en-US"/>
          </a:p>
        </p:txBody>
      </p:sp>
    </p:spTree>
    <p:extLst>
      <p:ext uri="{BB962C8B-B14F-4D97-AF65-F5344CB8AC3E}">
        <p14:creationId xmlns:p14="http://schemas.microsoft.com/office/powerpoint/2010/main" val="1722494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7CF5F8-A160-42BF-951F-C88AFE782E13}" type="datetimeFigureOut">
              <a:rPr lang="en-US" smtClean="0"/>
              <a:t>5/6/2017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C2208C-918B-4B2D-8347-E9ACC7C50775}" type="slidenum">
              <a:rPr lang="en-US" smtClean="0"/>
              <a:t>‹#›</a:t>
            </a:fld>
            <a:endParaRPr lang="en-US"/>
          </a:p>
        </p:txBody>
      </p:sp>
    </p:spTree>
    <p:extLst>
      <p:ext uri="{BB962C8B-B14F-4D97-AF65-F5344CB8AC3E}">
        <p14:creationId xmlns:p14="http://schemas.microsoft.com/office/powerpoint/2010/main" val="2570260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7CF5F8-A160-42BF-951F-C88AFE782E13}" type="datetimeFigureOut">
              <a:rPr lang="en-US" smtClean="0"/>
              <a:t>5/6/2017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C2208C-918B-4B2D-8347-E9ACC7C50775}" type="slidenum">
              <a:rPr lang="en-US" smtClean="0"/>
              <a:t>‹#›</a:t>
            </a:fld>
            <a:endParaRPr lang="en-US"/>
          </a:p>
        </p:txBody>
      </p:sp>
    </p:spTree>
    <p:extLst>
      <p:ext uri="{BB962C8B-B14F-4D97-AF65-F5344CB8AC3E}">
        <p14:creationId xmlns:p14="http://schemas.microsoft.com/office/powerpoint/2010/main" val="2688580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7CF5F8-A160-42BF-951F-C88AFE782E13}" type="datetimeFigureOut">
              <a:rPr lang="en-US" smtClean="0"/>
              <a:t>5/6/2017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C2208C-918B-4B2D-8347-E9ACC7C50775}" type="slidenum">
              <a:rPr lang="en-US" smtClean="0"/>
              <a:t>‹#›</a:t>
            </a:fld>
            <a:endParaRPr lang="en-US"/>
          </a:p>
        </p:txBody>
      </p:sp>
    </p:spTree>
    <p:extLst>
      <p:ext uri="{BB962C8B-B14F-4D97-AF65-F5344CB8AC3E}">
        <p14:creationId xmlns:p14="http://schemas.microsoft.com/office/powerpoint/2010/main" val="1524535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7CF5F8-A160-42BF-951F-C88AFE782E13}"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C2208C-918B-4B2D-8347-E9ACC7C50775}" type="slidenum">
              <a:rPr lang="en-US" smtClean="0"/>
              <a:t>‹#›</a:t>
            </a:fld>
            <a:endParaRPr lang="en-US"/>
          </a:p>
        </p:txBody>
      </p:sp>
    </p:spTree>
    <p:extLst>
      <p:ext uri="{BB962C8B-B14F-4D97-AF65-F5344CB8AC3E}">
        <p14:creationId xmlns:p14="http://schemas.microsoft.com/office/powerpoint/2010/main" val="155521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7CF5F8-A160-42BF-951F-C88AFE782E13}" type="datetimeFigureOut">
              <a:rPr lang="en-US" smtClean="0"/>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C2208C-918B-4B2D-8347-E9ACC7C50775}" type="slidenum">
              <a:rPr lang="en-US" smtClean="0"/>
              <a:t>‹#›</a:t>
            </a:fld>
            <a:endParaRPr lang="en-US"/>
          </a:p>
        </p:txBody>
      </p:sp>
    </p:spTree>
    <p:extLst>
      <p:ext uri="{BB962C8B-B14F-4D97-AF65-F5344CB8AC3E}">
        <p14:creationId xmlns:p14="http://schemas.microsoft.com/office/powerpoint/2010/main" val="2771396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CF5F8-A160-42BF-951F-C88AFE782E13}" type="datetimeFigureOut">
              <a:rPr lang="en-US" smtClean="0"/>
              <a:t>5/6/2017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C2208C-918B-4B2D-8347-E9ACC7C50775}" type="slidenum">
              <a:rPr lang="en-US" smtClean="0"/>
              <a:t>‹#›</a:t>
            </a:fld>
            <a:endParaRPr lang="en-US"/>
          </a:p>
        </p:txBody>
      </p:sp>
    </p:spTree>
    <p:extLst>
      <p:ext uri="{BB962C8B-B14F-4D97-AF65-F5344CB8AC3E}">
        <p14:creationId xmlns:p14="http://schemas.microsoft.com/office/powerpoint/2010/main" val="3506373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65.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Example 1: The Sum of Powers Problem</a:t>
            </a:r>
            <a:endParaRPr lang="en-US" dirty="0"/>
          </a:p>
        </p:txBody>
      </p:sp>
      <p:sp>
        <p:nvSpPr>
          <p:cNvPr id="3" name="Subtitle 2"/>
          <p:cNvSpPr>
            <a:spLocks noGrp="1"/>
          </p:cNvSpPr>
          <p:nvPr>
            <p:ph type="subTitle" idx="1"/>
          </p:nvPr>
        </p:nvSpPr>
        <p:spPr/>
        <p:txBody>
          <a:bodyPr/>
          <a:lstStyle/>
          <a:p>
            <a:r>
              <a:rPr lang="en-US"/>
              <a:t>A visual approach to solving a classic problem.</a:t>
            </a:r>
            <a:endParaRPr lang="en-US" dirty="0"/>
          </a:p>
        </p:txBody>
      </p:sp>
    </p:spTree>
    <p:extLst>
      <p:ext uri="{BB962C8B-B14F-4D97-AF65-F5344CB8AC3E}">
        <p14:creationId xmlns:p14="http://schemas.microsoft.com/office/powerpoint/2010/main" val="284164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1000"/>
                                        <p:tgtEl>
                                          <p:spTgt spid="2"/>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3000"/>
                                        <p:tgtEl>
                                          <p:spTgt spid="3">
                                            <p:txEl>
                                              <p:pRg st="0" end="0"/>
                                            </p:txEl>
                                          </p:spTgt>
                                        </p:tgtEl>
                                      </p:cBhvr>
                                    </p:animEffect>
                                    <p:anim calcmode="lin" valueType="num">
                                      <p:cBhvr>
                                        <p:cTn id="12" dur="3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3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0841608" y="3399224"/>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22" name="Rectangle 21"/>
          <p:cNvSpPr/>
          <p:nvPr/>
        </p:nvSpPr>
        <p:spPr>
          <a:xfrm>
            <a:off x="10384408" y="3399224"/>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23" name="Rectangle 22"/>
          <p:cNvSpPr/>
          <p:nvPr/>
        </p:nvSpPr>
        <p:spPr>
          <a:xfrm>
            <a:off x="9927208" y="3399224"/>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24" name="Rectangle 23"/>
          <p:cNvSpPr/>
          <p:nvPr/>
        </p:nvSpPr>
        <p:spPr>
          <a:xfrm>
            <a:off x="9012808" y="340215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25" name="Rectangle 24"/>
          <p:cNvSpPr/>
          <p:nvPr/>
        </p:nvSpPr>
        <p:spPr>
          <a:xfrm>
            <a:off x="8555608" y="340215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26" name="Rectangle 25"/>
          <p:cNvSpPr/>
          <p:nvPr/>
        </p:nvSpPr>
        <p:spPr>
          <a:xfrm>
            <a:off x="9470008" y="3399224"/>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28" name="Rectangle 27"/>
          <p:cNvSpPr/>
          <p:nvPr/>
        </p:nvSpPr>
        <p:spPr>
          <a:xfrm>
            <a:off x="10841608" y="3857888"/>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29" name="Rectangle 28"/>
          <p:cNvSpPr/>
          <p:nvPr/>
        </p:nvSpPr>
        <p:spPr>
          <a:xfrm>
            <a:off x="10384408" y="3857888"/>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0" name="Rectangle 29"/>
          <p:cNvSpPr/>
          <p:nvPr/>
        </p:nvSpPr>
        <p:spPr>
          <a:xfrm>
            <a:off x="9927208" y="3857888"/>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1" name="Rectangle 30"/>
          <p:cNvSpPr/>
          <p:nvPr/>
        </p:nvSpPr>
        <p:spPr>
          <a:xfrm>
            <a:off x="9012808" y="3860817"/>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2" name="Rectangle 31"/>
          <p:cNvSpPr/>
          <p:nvPr/>
        </p:nvSpPr>
        <p:spPr>
          <a:xfrm>
            <a:off x="8555608" y="3860817"/>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33" name="Rectangle 32"/>
          <p:cNvSpPr/>
          <p:nvPr/>
        </p:nvSpPr>
        <p:spPr>
          <a:xfrm>
            <a:off x="9470008" y="3857888"/>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2" name="Rectangle 41"/>
          <p:cNvSpPr/>
          <p:nvPr/>
        </p:nvSpPr>
        <p:spPr>
          <a:xfrm>
            <a:off x="10841608" y="4315088"/>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3" name="Rectangle 42"/>
          <p:cNvSpPr/>
          <p:nvPr/>
        </p:nvSpPr>
        <p:spPr>
          <a:xfrm>
            <a:off x="10384408" y="4315088"/>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4" name="Rectangle 43"/>
          <p:cNvSpPr/>
          <p:nvPr/>
        </p:nvSpPr>
        <p:spPr>
          <a:xfrm>
            <a:off x="9927208" y="4315088"/>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5" name="Rectangle 44"/>
          <p:cNvSpPr/>
          <p:nvPr/>
        </p:nvSpPr>
        <p:spPr>
          <a:xfrm>
            <a:off x="9012808" y="4318017"/>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6" name="Rectangle 45"/>
          <p:cNvSpPr/>
          <p:nvPr/>
        </p:nvSpPr>
        <p:spPr>
          <a:xfrm>
            <a:off x="8555608" y="4318017"/>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47" name="Rectangle 46"/>
          <p:cNvSpPr/>
          <p:nvPr/>
        </p:nvSpPr>
        <p:spPr>
          <a:xfrm>
            <a:off x="9470008" y="4315088"/>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72" name="Rectangle 71"/>
          <p:cNvSpPr/>
          <p:nvPr/>
        </p:nvSpPr>
        <p:spPr>
          <a:xfrm>
            <a:off x="10841608" y="2029089"/>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73" name="Rectangle 72"/>
          <p:cNvSpPr/>
          <p:nvPr/>
        </p:nvSpPr>
        <p:spPr>
          <a:xfrm>
            <a:off x="10384408" y="2029089"/>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74" name="Rectangle 73"/>
          <p:cNvSpPr/>
          <p:nvPr/>
        </p:nvSpPr>
        <p:spPr>
          <a:xfrm>
            <a:off x="9927208" y="2029089"/>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75" name="Rectangle 74"/>
          <p:cNvSpPr/>
          <p:nvPr/>
        </p:nvSpPr>
        <p:spPr>
          <a:xfrm>
            <a:off x="9012808" y="2032018"/>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76" name="Rectangle 75"/>
          <p:cNvSpPr/>
          <p:nvPr/>
        </p:nvSpPr>
        <p:spPr>
          <a:xfrm>
            <a:off x="8555608" y="2032018"/>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77" name="Rectangle 76"/>
          <p:cNvSpPr/>
          <p:nvPr/>
        </p:nvSpPr>
        <p:spPr>
          <a:xfrm>
            <a:off x="9470008" y="2029089"/>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66" name="Rectangle 65"/>
          <p:cNvSpPr/>
          <p:nvPr/>
        </p:nvSpPr>
        <p:spPr>
          <a:xfrm>
            <a:off x="10841608" y="248775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67" name="Rectangle 66"/>
          <p:cNvSpPr/>
          <p:nvPr/>
        </p:nvSpPr>
        <p:spPr>
          <a:xfrm>
            <a:off x="10384408" y="248775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68" name="Rectangle 67"/>
          <p:cNvSpPr/>
          <p:nvPr/>
        </p:nvSpPr>
        <p:spPr>
          <a:xfrm>
            <a:off x="9927208" y="248775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69" name="Rectangle 68"/>
          <p:cNvSpPr/>
          <p:nvPr/>
        </p:nvSpPr>
        <p:spPr>
          <a:xfrm>
            <a:off x="9012808" y="2490682"/>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70" name="Rectangle 69"/>
          <p:cNvSpPr/>
          <p:nvPr/>
        </p:nvSpPr>
        <p:spPr>
          <a:xfrm>
            <a:off x="8555608" y="2490682"/>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71" name="Rectangle 70"/>
          <p:cNvSpPr/>
          <p:nvPr/>
        </p:nvSpPr>
        <p:spPr>
          <a:xfrm>
            <a:off x="9470008" y="248775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60" name="Rectangle 59"/>
          <p:cNvSpPr/>
          <p:nvPr/>
        </p:nvSpPr>
        <p:spPr>
          <a:xfrm>
            <a:off x="10841608" y="294495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61" name="Rectangle 60"/>
          <p:cNvSpPr/>
          <p:nvPr/>
        </p:nvSpPr>
        <p:spPr>
          <a:xfrm>
            <a:off x="10384408" y="294495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62" name="Rectangle 61"/>
          <p:cNvSpPr/>
          <p:nvPr/>
        </p:nvSpPr>
        <p:spPr>
          <a:xfrm>
            <a:off x="9927208" y="294495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63" name="Rectangle 62"/>
          <p:cNvSpPr/>
          <p:nvPr/>
        </p:nvSpPr>
        <p:spPr>
          <a:xfrm>
            <a:off x="9012808" y="2947882"/>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64" name="Rectangle 63"/>
          <p:cNvSpPr/>
          <p:nvPr/>
        </p:nvSpPr>
        <p:spPr>
          <a:xfrm>
            <a:off x="8555608" y="2947882"/>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65" name="Rectangle 64"/>
          <p:cNvSpPr/>
          <p:nvPr/>
        </p:nvSpPr>
        <p:spPr>
          <a:xfrm>
            <a:off x="9470008" y="294495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nvGrpSpPr>
          <p:cNvPr id="9" name="Group 8"/>
          <p:cNvGrpSpPr/>
          <p:nvPr/>
        </p:nvGrpSpPr>
        <p:grpSpPr>
          <a:xfrm>
            <a:off x="3507527" y="4326980"/>
            <a:ext cx="457201" cy="1028768"/>
            <a:chOff x="2083953" y="4315088"/>
            <a:chExt cx="457201" cy="1028768"/>
          </a:xfrm>
        </p:grpSpPr>
        <p:sp>
          <p:nvSpPr>
            <p:cNvPr id="3" name="Rectangle 2"/>
            <p:cNvSpPr/>
            <p:nvPr/>
          </p:nvSpPr>
          <p:spPr>
            <a:xfrm>
              <a:off x="2083953" y="4315088"/>
              <a:ext cx="457200" cy="457200"/>
            </a:xfrm>
            <a:prstGeom prst="rect">
              <a:avLst/>
            </a:prstGeom>
            <a:solidFill>
              <a:schemeClr val="accent5">
                <a:lumMod val="20000"/>
                <a:lumOff val="80000"/>
                <a:alpha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7" name="Left Brace 6"/>
            <p:cNvSpPr/>
            <p:nvPr/>
          </p:nvSpPr>
          <p:spPr>
            <a:xfrm rot="16200000">
              <a:off x="2233681" y="4650519"/>
              <a:ext cx="157745" cy="457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2154293" y="4943746"/>
              <a:ext cx="335690" cy="400110"/>
            </a:xfrm>
            <a:prstGeom prst="rect">
              <a:avLst/>
            </a:prstGeom>
            <a:noFill/>
          </p:spPr>
          <p:txBody>
            <a:bodyPr wrap="square" rtlCol="0">
              <a:spAutoFit/>
            </a:bodyPr>
            <a:lstStyle/>
            <a:p>
              <a:r>
                <a:rPr lang="en-US" sz="2000" dirty="0"/>
                <a:t>1</a:t>
              </a:r>
            </a:p>
          </p:txBody>
        </p:sp>
      </p:grpSp>
      <p:grpSp>
        <p:nvGrpSpPr>
          <p:cNvPr id="11" name="Group 10"/>
          <p:cNvGrpSpPr/>
          <p:nvPr/>
        </p:nvGrpSpPr>
        <p:grpSpPr>
          <a:xfrm>
            <a:off x="3965215" y="3862272"/>
            <a:ext cx="1828801" cy="1545290"/>
            <a:chOff x="3297808" y="3629288"/>
            <a:chExt cx="1828801" cy="1545290"/>
          </a:xfrm>
        </p:grpSpPr>
        <p:sp>
          <p:nvSpPr>
            <p:cNvPr id="5" name="Rectangle 4"/>
            <p:cNvSpPr/>
            <p:nvPr/>
          </p:nvSpPr>
          <p:spPr>
            <a:xfrm>
              <a:off x="3297808" y="3629288"/>
              <a:ext cx="1828800" cy="914400"/>
            </a:xfrm>
            <a:prstGeom prst="rect">
              <a:avLst/>
            </a:prstGeom>
            <a:solidFill>
              <a:schemeClr val="accent1">
                <a:lumMod val="40000"/>
                <a:lumOff val="60000"/>
                <a:alpha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r>
                <a:rPr lang="en-US" sz="2800" baseline="30000" dirty="0">
                  <a:solidFill>
                    <a:schemeClr val="tx1"/>
                  </a:solidFill>
                </a:rPr>
                <a:t>3</a:t>
              </a:r>
              <a:r>
                <a:rPr lang="en-US" sz="2800" dirty="0">
                  <a:solidFill>
                    <a:schemeClr val="tx1"/>
                  </a:solidFill>
                </a:rPr>
                <a:t>=8</a:t>
              </a:r>
            </a:p>
          </p:txBody>
        </p:sp>
        <p:sp>
          <p:nvSpPr>
            <p:cNvPr id="255" name="Left Brace 254"/>
            <p:cNvSpPr/>
            <p:nvPr/>
          </p:nvSpPr>
          <p:spPr>
            <a:xfrm rot="16200000">
              <a:off x="4123139" y="3718357"/>
              <a:ext cx="178140" cy="18288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832379" y="4712913"/>
              <a:ext cx="759657" cy="461665"/>
            </a:xfrm>
            <a:prstGeom prst="rect">
              <a:avLst/>
            </a:prstGeom>
            <a:noFill/>
          </p:spPr>
          <p:txBody>
            <a:bodyPr wrap="square" rtlCol="0">
              <a:spAutoFit/>
            </a:bodyPr>
            <a:lstStyle/>
            <a:p>
              <a:r>
                <a:rPr lang="en-US" sz="2400" dirty="0"/>
                <a:t>2</a:t>
              </a:r>
              <a:r>
                <a:rPr lang="en-US" sz="2400" baseline="30000" dirty="0"/>
                <a:t>2</a:t>
              </a:r>
              <a:r>
                <a:rPr lang="en-US" sz="2400" dirty="0"/>
                <a:t>=4</a:t>
              </a:r>
            </a:p>
          </p:txBody>
        </p:sp>
      </p:grpSp>
      <p:grpSp>
        <p:nvGrpSpPr>
          <p:cNvPr id="13" name="Group 12"/>
          <p:cNvGrpSpPr/>
          <p:nvPr/>
        </p:nvGrpSpPr>
        <p:grpSpPr>
          <a:xfrm>
            <a:off x="5794017" y="3412326"/>
            <a:ext cx="4114803" cy="2054471"/>
            <a:chOff x="3526408" y="1344753"/>
            <a:chExt cx="4114803" cy="2054471"/>
          </a:xfrm>
        </p:grpSpPr>
        <p:sp>
          <p:nvSpPr>
            <p:cNvPr id="6" name="Rectangle 5"/>
            <p:cNvSpPr/>
            <p:nvPr/>
          </p:nvSpPr>
          <p:spPr>
            <a:xfrm>
              <a:off x="3526408" y="1344753"/>
              <a:ext cx="4114800" cy="1371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r>
                <a:rPr lang="en-US" sz="2800" baseline="30000" dirty="0">
                  <a:solidFill>
                    <a:schemeClr val="tx1"/>
                  </a:solidFill>
                </a:rPr>
                <a:t>3</a:t>
              </a:r>
              <a:r>
                <a:rPr lang="en-US" sz="2800" dirty="0">
                  <a:solidFill>
                    <a:schemeClr val="tx1"/>
                  </a:solidFill>
                </a:rPr>
                <a:t>=27</a:t>
              </a:r>
            </a:p>
          </p:txBody>
        </p:sp>
        <p:sp>
          <p:nvSpPr>
            <p:cNvPr id="256" name="Left Brace 255"/>
            <p:cNvSpPr/>
            <p:nvPr/>
          </p:nvSpPr>
          <p:spPr>
            <a:xfrm rot="16200000">
              <a:off x="5467929" y="774834"/>
              <a:ext cx="231763" cy="41148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5193964" y="2937559"/>
              <a:ext cx="779688" cy="461665"/>
            </a:xfrm>
            <a:prstGeom prst="rect">
              <a:avLst/>
            </a:prstGeom>
            <a:noFill/>
          </p:spPr>
          <p:txBody>
            <a:bodyPr wrap="square" rtlCol="0">
              <a:spAutoFit/>
            </a:bodyPr>
            <a:lstStyle/>
            <a:p>
              <a:r>
                <a:rPr lang="en-US" sz="2400" dirty="0"/>
                <a:t>3</a:t>
              </a:r>
              <a:r>
                <a:rPr lang="en-US" sz="2400" baseline="30000" dirty="0"/>
                <a:t>2</a:t>
              </a:r>
              <a:r>
                <a:rPr lang="en-US" sz="2400" dirty="0"/>
                <a:t>=9</a:t>
              </a:r>
            </a:p>
          </p:txBody>
        </p:sp>
      </p:grpSp>
      <p:grpSp>
        <p:nvGrpSpPr>
          <p:cNvPr id="16" name="Group 15"/>
          <p:cNvGrpSpPr/>
          <p:nvPr/>
        </p:nvGrpSpPr>
        <p:grpSpPr>
          <a:xfrm>
            <a:off x="3526408" y="2874343"/>
            <a:ext cx="6400800" cy="1894820"/>
            <a:chOff x="1450617" y="554119"/>
            <a:chExt cx="6400800" cy="1894820"/>
          </a:xfrm>
        </p:grpSpPr>
        <p:sp>
          <p:nvSpPr>
            <p:cNvPr id="14" name="Rectangle 13"/>
            <p:cNvSpPr/>
            <p:nvPr/>
          </p:nvSpPr>
          <p:spPr>
            <a:xfrm>
              <a:off x="1450617" y="1077339"/>
              <a:ext cx="6400800" cy="1371600"/>
            </a:xfrm>
            <a:prstGeom prst="rect">
              <a:avLst/>
            </a:prstGeom>
            <a:solidFill>
              <a:schemeClr val="accent4">
                <a:lumMod val="20000"/>
                <a:lumOff val="80000"/>
                <a:alpha val="39000"/>
              </a:schemeClr>
            </a:solidFill>
            <a:ln w="508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861180" y="554119"/>
              <a:ext cx="2036867" cy="523220"/>
            </a:xfrm>
            <a:prstGeom prst="rect">
              <a:avLst/>
            </a:prstGeom>
            <a:noFill/>
          </p:spPr>
          <p:txBody>
            <a:bodyPr wrap="square" rtlCol="0">
              <a:spAutoFit/>
            </a:bodyPr>
            <a:lstStyle/>
            <a:p>
              <a:r>
                <a:rPr lang="en-US" sz="2800" b="1" dirty="0">
                  <a:solidFill>
                    <a:schemeClr val="accent4">
                      <a:lumMod val="75000"/>
                    </a:schemeClr>
                  </a:solidFill>
                </a:rPr>
                <a:t>3x(1+2</a:t>
              </a:r>
              <a:r>
                <a:rPr lang="en-US" sz="2800" b="1" baseline="30000" dirty="0">
                  <a:solidFill>
                    <a:schemeClr val="accent4">
                      <a:lumMod val="75000"/>
                    </a:schemeClr>
                  </a:solidFill>
                </a:rPr>
                <a:t>2</a:t>
              </a:r>
              <a:r>
                <a:rPr lang="en-US" sz="2800" b="1" dirty="0">
                  <a:solidFill>
                    <a:schemeClr val="accent4">
                      <a:lumMod val="75000"/>
                    </a:schemeClr>
                  </a:solidFill>
                </a:rPr>
                <a:t>+3</a:t>
              </a:r>
              <a:r>
                <a:rPr lang="en-US" sz="2800" b="1" baseline="30000" dirty="0">
                  <a:solidFill>
                    <a:schemeClr val="accent4">
                      <a:lumMod val="75000"/>
                    </a:schemeClr>
                  </a:solidFill>
                </a:rPr>
                <a:t>2</a:t>
              </a:r>
              <a:r>
                <a:rPr lang="en-US" sz="2800" b="1" dirty="0">
                  <a:solidFill>
                    <a:schemeClr val="accent4">
                      <a:lumMod val="75000"/>
                    </a:schemeClr>
                  </a:solidFill>
                </a:rPr>
                <a:t>)</a:t>
              </a:r>
            </a:p>
          </p:txBody>
        </p:sp>
      </p:grpSp>
      <p:grpSp>
        <p:nvGrpSpPr>
          <p:cNvPr id="53" name="Group 52"/>
          <p:cNvGrpSpPr/>
          <p:nvPr/>
        </p:nvGrpSpPr>
        <p:grpSpPr>
          <a:xfrm>
            <a:off x="3871386" y="2045715"/>
            <a:ext cx="2743200" cy="2746128"/>
            <a:chOff x="3660371" y="3522823"/>
            <a:chExt cx="2743200" cy="2746128"/>
          </a:xfrm>
        </p:grpSpPr>
        <p:grpSp>
          <p:nvGrpSpPr>
            <p:cNvPr id="54" name="Group 53"/>
            <p:cNvGrpSpPr/>
            <p:nvPr/>
          </p:nvGrpSpPr>
          <p:grpSpPr>
            <a:xfrm>
              <a:off x="3660371" y="4892958"/>
              <a:ext cx="2743200" cy="1375993"/>
              <a:chOff x="3507971" y="3370423"/>
              <a:chExt cx="2743200" cy="1375993"/>
            </a:xfrm>
          </p:grpSpPr>
          <p:grpSp>
            <p:nvGrpSpPr>
              <p:cNvPr id="95" name="Group 94"/>
              <p:cNvGrpSpPr/>
              <p:nvPr/>
            </p:nvGrpSpPr>
            <p:grpSpPr>
              <a:xfrm>
                <a:off x="3507971" y="3370423"/>
                <a:ext cx="2743200" cy="460129"/>
                <a:chOff x="3507971" y="5212404"/>
                <a:chExt cx="2743200" cy="460129"/>
              </a:xfrm>
            </p:grpSpPr>
            <p:sp>
              <p:nvSpPr>
                <p:cNvPr id="110" name="Rectangle 109"/>
                <p:cNvSpPr/>
                <p:nvPr/>
              </p:nvSpPr>
              <p:spPr>
                <a:xfrm>
                  <a:off x="5793971" y="5212404"/>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5336771" y="5212404"/>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879571" y="5212404"/>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3965171" y="521533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3507971" y="521533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4422371" y="5212404"/>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p:cNvGrpSpPr/>
              <p:nvPr/>
            </p:nvGrpSpPr>
            <p:grpSpPr>
              <a:xfrm>
                <a:off x="3507971" y="3829087"/>
                <a:ext cx="2743200" cy="460129"/>
                <a:chOff x="3507971" y="5212404"/>
                <a:chExt cx="2743200" cy="460129"/>
              </a:xfrm>
            </p:grpSpPr>
            <p:sp>
              <p:nvSpPr>
                <p:cNvPr id="104" name="Rectangle 103"/>
                <p:cNvSpPr/>
                <p:nvPr/>
              </p:nvSpPr>
              <p:spPr>
                <a:xfrm>
                  <a:off x="5793971" y="5212404"/>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5336771" y="5212404"/>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4879571" y="5212404"/>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3965171" y="521533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3507971" y="521533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4422371" y="5212404"/>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3507971" y="4286287"/>
                <a:ext cx="2743200" cy="460129"/>
                <a:chOff x="3507971" y="5212404"/>
                <a:chExt cx="2743200" cy="460129"/>
              </a:xfrm>
            </p:grpSpPr>
            <p:sp>
              <p:nvSpPr>
                <p:cNvPr id="98" name="Rectangle 97"/>
                <p:cNvSpPr/>
                <p:nvPr/>
              </p:nvSpPr>
              <p:spPr>
                <a:xfrm>
                  <a:off x="5793971" y="5212404"/>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5336771" y="5212404"/>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4879571" y="5212404"/>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3965171" y="521533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507971" y="521533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422371" y="5212404"/>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5" name="Group 54"/>
            <p:cNvGrpSpPr/>
            <p:nvPr/>
          </p:nvGrpSpPr>
          <p:grpSpPr>
            <a:xfrm>
              <a:off x="3660371" y="3522823"/>
              <a:ext cx="2743200" cy="1375993"/>
              <a:chOff x="3507971" y="3370423"/>
              <a:chExt cx="2743200" cy="1375993"/>
            </a:xfrm>
          </p:grpSpPr>
          <p:grpSp>
            <p:nvGrpSpPr>
              <p:cNvPr id="56" name="Group 55"/>
              <p:cNvGrpSpPr/>
              <p:nvPr/>
            </p:nvGrpSpPr>
            <p:grpSpPr>
              <a:xfrm>
                <a:off x="3507971" y="3370423"/>
                <a:ext cx="2743200" cy="460129"/>
                <a:chOff x="3507971" y="5212404"/>
                <a:chExt cx="2743200" cy="460129"/>
              </a:xfrm>
            </p:grpSpPr>
            <p:sp>
              <p:nvSpPr>
                <p:cNvPr id="89" name="Rectangle 88"/>
                <p:cNvSpPr/>
                <p:nvPr/>
              </p:nvSpPr>
              <p:spPr>
                <a:xfrm>
                  <a:off x="5793971" y="5212404"/>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5336771" y="5212404"/>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4879571" y="5212404"/>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3965171" y="521533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3507971" y="521533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4422371" y="5212404"/>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3507971" y="3829087"/>
                <a:ext cx="2743200" cy="460129"/>
                <a:chOff x="3507971" y="5212404"/>
                <a:chExt cx="2743200" cy="460129"/>
              </a:xfrm>
            </p:grpSpPr>
            <p:sp>
              <p:nvSpPr>
                <p:cNvPr id="83" name="Rectangle 82"/>
                <p:cNvSpPr/>
                <p:nvPr/>
              </p:nvSpPr>
              <p:spPr>
                <a:xfrm>
                  <a:off x="5793971" y="5212404"/>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5336771" y="5212404"/>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4879571" y="5212404"/>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3965171" y="521533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3507971" y="521533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4422371" y="5212404"/>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p:nvPr/>
            </p:nvGrpSpPr>
            <p:grpSpPr>
              <a:xfrm>
                <a:off x="3507971" y="4286287"/>
                <a:ext cx="2743200" cy="460129"/>
                <a:chOff x="3507971" y="5212404"/>
                <a:chExt cx="2743200" cy="460129"/>
              </a:xfrm>
            </p:grpSpPr>
            <p:sp>
              <p:nvSpPr>
                <p:cNvPr id="59" name="Rectangle 58"/>
                <p:cNvSpPr/>
                <p:nvPr/>
              </p:nvSpPr>
              <p:spPr>
                <a:xfrm>
                  <a:off x="5793971" y="5212404"/>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5336771" y="5212404"/>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4879571" y="5212404"/>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965171" y="521533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3507971" y="5215333"/>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4422371" y="5212404"/>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pic>
        <p:nvPicPr>
          <p:cNvPr id="116" name="Picture 1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49" y="198783"/>
            <a:ext cx="8606674" cy="6473716"/>
          </a:xfrm>
          <a:prstGeom prst="rect">
            <a:avLst/>
          </a:prstGeom>
          <a:ln>
            <a:noFill/>
          </a:ln>
          <a:effectLst>
            <a:softEdge rad="112500"/>
          </a:effectLst>
        </p:spPr>
      </p:pic>
      <mc:AlternateContent xmlns:mc="http://schemas.openxmlformats.org/markup-compatibility/2006" xmlns:a14="http://schemas.microsoft.com/office/drawing/2010/main">
        <mc:Choice Requires="a14">
          <p:sp>
            <p:nvSpPr>
              <p:cNvPr id="117" name="TextBox 116"/>
              <p:cNvSpPr txBox="1"/>
              <p:nvPr/>
            </p:nvSpPr>
            <p:spPr>
              <a:xfrm>
                <a:off x="3214676" y="985211"/>
                <a:ext cx="7481455"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t>We know </a:t>
                </a:r>
                <a14:m>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(1+2+3)</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6</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3</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3</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3</m:t>
                        </m:r>
                      </m:e>
                      <m:sup>
                        <m:r>
                          <a:rPr lang="en-US" sz="2800" b="0" i="1" smtClean="0">
                            <a:latin typeface="Cambria Math" panose="02040503050406030204" pitchFamily="18" charset="0"/>
                          </a:rPr>
                          <m:t>3</m:t>
                        </m:r>
                      </m:sup>
                    </m:sSup>
                  </m:oMath>
                </a14:m>
                <a:endParaRPr lang="en-US" sz="2800" dirty="0"/>
              </a:p>
            </p:txBody>
          </p:sp>
        </mc:Choice>
        <mc:Fallback xmlns="">
          <p:sp>
            <p:nvSpPr>
              <p:cNvPr id="117" name="TextBox 116"/>
              <p:cNvSpPr txBox="1">
                <a:spLocks noRot="1" noChangeAspect="1" noMove="1" noResize="1" noEditPoints="1" noAdjustHandles="1" noChangeArrowheads="1" noChangeShapeType="1" noTextEdit="1"/>
              </p:cNvSpPr>
              <p:nvPr/>
            </p:nvSpPr>
            <p:spPr>
              <a:xfrm>
                <a:off x="3214676" y="985211"/>
                <a:ext cx="7481455" cy="523220"/>
              </a:xfrm>
              <a:prstGeom prst="rect">
                <a:avLst/>
              </a:prstGeom>
              <a:blipFill>
                <a:blip r:embed="rId4"/>
                <a:stretch>
                  <a:fillRect l="-1466" t="-11765" b="-341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TextBox 118"/>
              <p:cNvSpPr txBox="1"/>
              <p:nvPr/>
            </p:nvSpPr>
            <p:spPr>
              <a:xfrm>
                <a:off x="5014386" y="4995223"/>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6</m:t>
                          </m:r>
                        </m:e>
                        <m:sup>
                          <m:r>
                            <a:rPr lang="en-US" sz="2800" b="0" i="1" smtClean="0">
                              <a:latin typeface="Cambria Math" panose="02040503050406030204" pitchFamily="18" charset="0"/>
                            </a:rPr>
                            <m:t>2</m:t>
                          </m:r>
                        </m:sup>
                      </m:sSup>
                    </m:oMath>
                  </m:oMathPara>
                </a14:m>
                <a:endParaRPr lang="en-US" sz="2800" dirty="0"/>
              </a:p>
            </p:txBody>
          </p:sp>
        </mc:Choice>
        <mc:Fallback xmlns="">
          <p:sp>
            <p:nvSpPr>
              <p:cNvPr id="119" name="TextBox 118"/>
              <p:cNvSpPr txBox="1">
                <a:spLocks noRot="1" noChangeAspect="1" noMove="1" noResize="1" noEditPoints="1" noAdjustHandles="1" noChangeArrowheads="1" noChangeShapeType="1" noTextEdit="1"/>
              </p:cNvSpPr>
              <p:nvPr/>
            </p:nvSpPr>
            <p:spPr>
              <a:xfrm>
                <a:off x="5014386" y="4995223"/>
                <a:ext cx="548640" cy="523220"/>
              </a:xfrm>
              <a:prstGeom prst="rect">
                <a:avLst/>
              </a:prstGeom>
              <a:blipFill>
                <a:blip r:embed="rId5"/>
                <a:stretch>
                  <a:fillRect/>
                </a:stretch>
              </a:blipFill>
            </p:spPr>
            <p:txBody>
              <a:bodyPr/>
              <a:lstStyle/>
              <a:p>
                <a:r>
                  <a:rPr lang="en-US">
                    <a:noFill/>
                  </a:rPr>
                  <a:t> </a:t>
                </a:r>
              </a:p>
            </p:txBody>
          </p:sp>
        </mc:Fallback>
      </mc:AlternateContent>
      <p:sp>
        <p:nvSpPr>
          <p:cNvPr id="122" name="TextBox 121"/>
          <p:cNvSpPr txBox="1"/>
          <p:nvPr/>
        </p:nvSpPr>
        <p:spPr>
          <a:xfrm>
            <a:off x="1192694" y="2419978"/>
            <a:ext cx="3578088" cy="1015663"/>
          </a:xfrm>
          <a:prstGeom prst="rect">
            <a:avLst/>
          </a:prstGeom>
          <a:noFill/>
        </p:spPr>
        <p:txBody>
          <a:bodyPr wrap="square" rtlCol="0">
            <a:spAutoFit/>
          </a:bodyPr>
          <a:lstStyle/>
          <a:p>
            <a:r>
              <a:rPr lang="en-US" sz="6000" dirty="0">
                <a:solidFill>
                  <a:schemeClr val="bg1"/>
                </a:solidFill>
                <a:latin typeface="Rockwell Extra Bold" panose="02060903040505020403" pitchFamily="18" charset="0"/>
              </a:rPr>
              <a:t>Idea !!!</a:t>
            </a:r>
            <a:endParaRPr lang="en-US" dirty="0">
              <a:solidFill>
                <a:schemeClr val="bg1"/>
              </a:solidFill>
              <a:latin typeface="Rockwell Extra Bold" panose="02060903040505020403" pitchFamily="18" charset="0"/>
            </a:endParaRPr>
          </a:p>
        </p:txBody>
      </p:sp>
    </p:spTree>
    <p:extLst>
      <p:ext uri="{BB962C8B-B14F-4D97-AF65-F5344CB8AC3E}">
        <p14:creationId xmlns:p14="http://schemas.microsoft.com/office/powerpoint/2010/main" val="118045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nodeType="afterEffect">
                                  <p:stCondLst>
                                    <p:cond delay="250"/>
                                  </p:stCondLst>
                                  <p:childTnLst>
                                    <p:animEffect transition="out" filter="fade">
                                      <p:cBhvr>
                                        <p:cTn id="9" dur="2000" tmFilter="0, 0; .2, .5; .8, .5; 1, 0"/>
                                        <p:tgtEl>
                                          <p:spTgt spid="116"/>
                                        </p:tgtEl>
                                      </p:cBhvr>
                                    </p:animEffect>
                                    <p:animScale>
                                      <p:cBhvr>
                                        <p:cTn id="10" dur="1000" autoRev="1" fill="hold"/>
                                        <p:tgtEl>
                                          <p:spTgt spid="116"/>
                                        </p:tgtEl>
                                      </p:cBhvr>
                                      <p:by x="105000" y="105000"/>
                                    </p:animScale>
                                  </p:childTnLst>
                                </p:cTn>
                              </p:par>
                            </p:childTnLst>
                          </p:cTn>
                        </p:par>
                        <p:par>
                          <p:cTn id="11" fill="hold">
                            <p:stCondLst>
                              <p:cond delay="2250"/>
                            </p:stCondLst>
                            <p:childTnLst>
                              <p:par>
                                <p:cTn id="12" presetID="1" presetClass="entr" presetSubtype="0" fill="hold" grpId="0" nodeType="afterEffect">
                                  <p:stCondLst>
                                    <p:cond delay="500"/>
                                  </p:stCondLst>
                                  <p:childTnLst>
                                    <p:set>
                                      <p:cBhvr>
                                        <p:cTn id="13" dur="1" fill="hold">
                                          <p:stCondLst>
                                            <p:cond delay="999"/>
                                          </p:stCondLst>
                                        </p:cTn>
                                        <p:tgtEl>
                                          <p:spTgt spid="122"/>
                                        </p:tgtEl>
                                        <p:attrNameLst>
                                          <p:attrName>style.visibility</p:attrName>
                                        </p:attrNameLst>
                                      </p:cBhvr>
                                      <p:to>
                                        <p:strVal val="visible"/>
                                      </p:to>
                                    </p:set>
                                  </p:childTnLst>
                                </p:cTn>
                              </p:par>
                            </p:childTnLst>
                          </p:cTn>
                        </p:par>
                        <p:par>
                          <p:cTn id="14" fill="hold">
                            <p:stCondLst>
                              <p:cond delay="3750"/>
                            </p:stCondLst>
                            <p:childTnLst>
                              <p:par>
                                <p:cTn id="15" presetID="1" presetClass="exit" presetSubtype="0" fill="hold" grpId="1" nodeType="afterEffect">
                                  <p:stCondLst>
                                    <p:cond delay="500"/>
                                  </p:stCondLst>
                                  <p:childTnLst>
                                    <p:set>
                                      <p:cBhvr>
                                        <p:cTn id="16" dur="1" fill="hold">
                                          <p:stCondLst>
                                            <p:cond delay="999"/>
                                          </p:stCondLst>
                                        </p:cTn>
                                        <p:tgtEl>
                                          <p:spTgt spid="122"/>
                                        </p:tgtEl>
                                        <p:attrNameLst>
                                          <p:attrName>style.visibility</p:attrName>
                                        </p:attrNameLst>
                                      </p:cBhvr>
                                      <p:to>
                                        <p:strVal val="hidden"/>
                                      </p:to>
                                    </p:set>
                                  </p:childTnLst>
                                </p:cTn>
                              </p:par>
                            </p:childTnLst>
                          </p:cTn>
                        </p:par>
                        <p:par>
                          <p:cTn id="17" fill="hold">
                            <p:stCondLst>
                              <p:cond delay="5250"/>
                            </p:stCondLst>
                            <p:childTnLst>
                              <p:par>
                                <p:cTn id="18" presetID="6" presetClass="emph" presetSubtype="0" fill="hold" nodeType="afterEffect">
                                  <p:stCondLst>
                                    <p:cond delay="0"/>
                                  </p:stCondLst>
                                  <p:childTnLst>
                                    <p:animScale>
                                      <p:cBhvr>
                                        <p:cTn id="19" dur="2000" fill="hold"/>
                                        <p:tgtEl>
                                          <p:spTgt spid="116"/>
                                        </p:tgtEl>
                                      </p:cBhvr>
                                      <p:by x="25000" y="25000"/>
                                    </p:animScale>
                                  </p:childTnLst>
                                </p:cTn>
                              </p:par>
                            </p:childTnLst>
                          </p:cTn>
                        </p:par>
                        <p:par>
                          <p:cTn id="20" fill="hold">
                            <p:stCondLst>
                              <p:cond delay="7250"/>
                            </p:stCondLst>
                            <p:childTnLst>
                              <p:par>
                                <p:cTn id="21" presetID="35" presetClass="path" presetSubtype="0" accel="50000" decel="50000" fill="hold" nodeType="afterEffect">
                                  <p:stCondLst>
                                    <p:cond delay="50"/>
                                  </p:stCondLst>
                                  <p:childTnLst>
                                    <p:animMotion origin="layout" path="M 0 0 L -0.25 0 E" pathEditMode="relative" ptsTypes="">
                                      <p:cBhvr>
                                        <p:cTn id="22" dur="2500" fill="hold"/>
                                        <p:tgtEl>
                                          <p:spTgt spid="116"/>
                                        </p:tgtEl>
                                        <p:attrNameLst>
                                          <p:attrName>ppt_x</p:attrName>
                                          <p:attrName>ppt_y</p:attrName>
                                        </p:attrNameLst>
                                      </p:cBhvr>
                                    </p:animMotion>
                                  </p:childTnLst>
                                </p:cTn>
                              </p:par>
                            </p:childTnLst>
                          </p:cTn>
                        </p:par>
                        <p:par>
                          <p:cTn id="23" fill="hold">
                            <p:stCondLst>
                              <p:cond delay="9800"/>
                            </p:stCondLst>
                            <p:childTnLst>
                              <p:par>
                                <p:cTn id="24" presetID="1" presetClass="entr" presetSubtype="0" fill="hold" nodeType="afterEffect">
                                  <p:stCondLst>
                                    <p:cond delay="250"/>
                                  </p:stCondLst>
                                  <p:childTnLst>
                                    <p:set>
                                      <p:cBhvr>
                                        <p:cTn id="25" dur="1" fill="hold">
                                          <p:stCondLst>
                                            <p:cond delay="499"/>
                                          </p:stCondLst>
                                        </p:cTn>
                                        <p:tgtEl>
                                          <p:spTgt spid="53"/>
                                        </p:tgtEl>
                                        <p:attrNameLst>
                                          <p:attrName>style.visibility</p:attrName>
                                        </p:attrNameLst>
                                      </p:cBhvr>
                                      <p:to>
                                        <p:strVal val="visible"/>
                                      </p:to>
                                    </p:set>
                                  </p:childTnLst>
                                </p:cTn>
                              </p:par>
                            </p:childTnLst>
                          </p:cTn>
                        </p:par>
                        <p:par>
                          <p:cTn id="26" fill="hold">
                            <p:stCondLst>
                              <p:cond delay="10550"/>
                            </p:stCondLst>
                            <p:childTnLst>
                              <p:par>
                                <p:cTn id="27" presetID="1" presetClass="entr" presetSubtype="0" fill="hold" grpId="0" nodeType="afterEffect">
                                  <p:stCondLst>
                                    <p:cond delay="250"/>
                                  </p:stCondLst>
                                  <p:childTnLst>
                                    <p:set>
                                      <p:cBhvr>
                                        <p:cTn id="28" dur="1" fill="hold">
                                          <p:stCondLst>
                                            <p:cond delay="749"/>
                                          </p:stCondLst>
                                        </p:cTn>
                                        <p:tgtEl>
                                          <p:spTgt spid="117"/>
                                        </p:tgtEl>
                                        <p:attrNameLst>
                                          <p:attrName>style.visibility</p:attrName>
                                        </p:attrNameLst>
                                      </p:cBhvr>
                                      <p:to>
                                        <p:strVal val="visible"/>
                                      </p:to>
                                    </p:set>
                                  </p:childTnLst>
                                </p:cTn>
                              </p:par>
                            </p:childTnLst>
                          </p:cTn>
                        </p:par>
                        <p:par>
                          <p:cTn id="29" fill="hold">
                            <p:stCondLst>
                              <p:cond delay="11550"/>
                            </p:stCondLst>
                            <p:childTnLst>
                              <p:par>
                                <p:cTn id="30" presetID="1" presetClass="entr" presetSubtype="0" fill="hold" grpId="0" nodeType="afterEffect">
                                  <p:stCondLst>
                                    <p:cond delay="500"/>
                                  </p:stCondLst>
                                  <p:childTnLst>
                                    <p:set>
                                      <p:cBhvr>
                                        <p:cTn id="31" dur="1" fill="hold">
                                          <p:stCondLst>
                                            <p:cond delay="1999"/>
                                          </p:stCondLst>
                                        </p:cTn>
                                        <p:tgtEl>
                                          <p:spTgt spid="119"/>
                                        </p:tgtEl>
                                        <p:attrNameLst>
                                          <p:attrName>style.visibility</p:attrName>
                                        </p:attrNameLst>
                                      </p:cBhvr>
                                      <p:to>
                                        <p:strVal val="visible"/>
                                      </p:to>
                                    </p:set>
                                  </p:childTnLst>
                                </p:cTn>
                              </p:par>
                            </p:childTnLst>
                          </p:cTn>
                        </p:par>
                        <p:par>
                          <p:cTn id="32" fill="hold">
                            <p:stCondLst>
                              <p:cond delay="14050"/>
                            </p:stCondLst>
                            <p:childTnLst>
                              <p:par>
                                <p:cTn id="33" presetID="1" presetClass="exit" presetSubtype="0" fill="hold" grpId="1" nodeType="afterEffect">
                                  <p:stCondLst>
                                    <p:cond delay="500"/>
                                  </p:stCondLst>
                                  <p:childTnLst>
                                    <p:set>
                                      <p:cBhvr>
                                        <p:cTn id="34" dur="1" fill="hold">
                                          <p:stCondLst>
                                            <p:cond delay="999"/>
                                          </p:stCondLst>
                                        </p:cTn>
                                        <p:tgtEl>
                                          <p:spTgt spid="119"/>
                                        </p:tgtEl>
                                        <p:attrNameLst>
                                          <p:attrName>style.visibility</p:attrName>
                                        </p:attrNameLst>
                                      </p:cBhvr>
                                      <p:to>
                                        <p:strVal val="hidden"/>
                                      </p:to>
                                    </p:set>
                                  </p:childTnLst>
                                </p:cTn>
                              </p:par>
                            </p:childTnLst>
                          </p:cTn>
                        </p:par>
                        <p:par>
                          <p:cTn id="35" fill="hold">
                            <p:stCondLst>
                              <p:cond delay="15550"/>
                            </p:stCondLst>
                            <p:childTnLst>
                              <p:par>
                                <p:cTn id="36" presetID="63" presetClass="path" presetSubtype="0" accel="50000" decel="50000" fill="hold" nodeType="afterEffect">
                                  <p:stCondLst>
                                    <p:cond delay="0"/>
                                  </p:stCondLst>
                                  <p:childTnLst>
                                    <p:animMotion origin="layout" path="M 1.875E-6 -0.00023 L 0.38125 -0.00069 " pathEditMode="relative" rAng="0" ptsTypes="AA">
                                      <p:cBhvr>
                                        <p:cTn id="37" dur="2000" fill="hold"/>
                                        <p:tgtEl>
                                          <p:spTgt spid="53"/>
                                        </p:tgtEl>
                                        <p:attrNameLst>
                                          <p:attrName>ppt_x</p:attrName>
                                          <p:attrName>ppt_y</p:attrName>
                                        </p:attrNameLst>
                                      </p:cBhvr>
                                      <p:rCtr x="19062" y="-23"/>
                                    </p:animMotion>
                                  </p:childTnLst>
                                </p:cTn>
                              </p:par>
                            </p:childTnLst>
                          </p:cTn>
                        </p:par>
                        <p:par>
                          <p:cTn id="38" fill="hold">
                            <p:stCondLst>
                              <p:cond delay="17550"/>
                            </p:stCondLst>
                            <p:childTnLst>
                              <p:par>
                                <p:cTn id="39" presetID="1" presetClass="exit" presetSubtype="0" fill="hold" nodeType="afterEffect">
                                  <p:stCondLst>
                                    <p:cond delay="0"/>
                                  </p:stCondLst>
                                  <p:childTnLst>
                                    <p:set>
                                      <p:cBhvr>
                                        <p:cTn id="40" dur="1" fill="hold">
                                          <p:stCondLst>
                                            <p:cond delay="0"/>
                                          </p:stCondLst>
                                        </p:cTn>
                                        <p:tgtEl>
                                          <p:spTgt spid="53"/>
                                        </p:tgtEl>
                                        <p:attrNameLst>
                                          <p:attrName>style.visibility</p:attrName>
                                        </p:attrNameLst>
                                      </p:cBhvr>
                                      <p:to>
                                        <p:strVal val="hidden"/>
                                      </p:to>
                                    </p:set>
                                  </p:childTnLst>
                                </p:cTn>
                              </p:par>
                            </p:childTnLst>
                          </p:cTn>
                        </p:par>
                        <p:par>
                          <p:cTn id="41" fill="hold">
                            <p:stCondLst>
                              <p:cond delay="17550"/>
                            </p:stCondLst>
                            <p:childTnLst>
                              <p:par>
                                <p:cTn id="42" presetID="1" presetClass="entr" presetSubtype="0" fill="hold" grpId="0" nodeType="after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42"/>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3"/>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46"/>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47"/>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72"/>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73"/>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74"/>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75"/>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76"/>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77"/>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66"/>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67"/>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68"/>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69"/>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70"/>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71"/>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60"/>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61"/>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62"/>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63"/>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64"/>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65"/>
                                        </p:tgtEl>
                                        <p:attrNameLst>
                                          <p:attrName>style.visibility</p:attrName>
                                        </p:attrNameLst>
                                      </p:cBhvr>
                                      <p:to>
                                        <p:strVal val="visible"/>
                                      </p:to>
                                    </p:set>
                                  </p:childTnLst>
                                </p:cTn>
                              </p:par>
                            </p:childTnLst>
                          </p:cTn>
                        </p:par>
                        <p:par>
                          <p:cTn id="114" fill="hold">
                            <p:stCondLst>
                              <p:cond delay="17550"/>
                            </p:stCondLst>
                            <p:childTnLst>
                              <p:par>
                                <p:cTn id="115" presetID="1" presetClass="exit" presetSubtype="0" fill="hold" grpId="1" nodeType="afterEffect">
                                  <p:stCondLst>
                                    <p:cond delay="500"/>
                                  </p:stCondLst>
                                  <p:childTnLst>
                                    <p:set>
                                      <p:cBhvr>
                                        <p:cTn id="116" dur="1" fill="hold">
                                          <p:stCondLst>
                                            <p:cond delay="999"/>
                                          </p:stCondLst>
                                        </p:cTn>
                                        <p:tgtEl>
                                          <p:spTgt spid="76"/>
                                        </p:tgtEl>
                                        <p:attrNameLst>
                                          <p:attrName>style.visibility</p:attrName>
                                        </p:attrNameLst>
                                      </p:cBhvr>
                                      <p:to>
                                        <p:strVal val="hidden"/>
                                      </p:to>
                                    </p:set>
                                  </p:childTnLst>
                                </p:cTn>
                              </p:par>
                            </p:childTnLst>
                          </p:cTn>
                        </p:par>
                        <p:par>
                          <p:cTn id="117" fill="hold">
                            <p:stCondLst>
                              <p:cond delay="19050"/>
                            </p:stCondLst>
                            <p:childTnLst>
                              <p:par>
                                <p:cTn id="118" presetID="1" presetClass="entr" presetSubtype="0" fill="hold" nodeType="afterEffect">
                                  <p:stCondLst>
                                    <p:cond delay="500"/>
                                  </p:stCondLst>
                                  <p:childTnLst>
                                    <p:set>
                                      <p:cBhvr>
                                        <p:cTn id="119" dur="1" fill="hold">
                                          <p:stCondLst>
                                            <p:cond delay="999"/>
                                          </p:stCondLst>
                                        </p:cTn>
                                        <p:tgtEl>
                                          <p:spTgt spid="9"/>
                                        </p:tgtEl>
                                        <p:attrNameLst>
                                          <p:attrName>style.visibility</p:attrName>
                                        </p:attrNameLst>
                                      </p:cBhvr>
                                      <p:to>
                                        <p:strVal val="visible"/>
                                      </p:to>
                                    </p:set>
                                  </p:childTnLst>
                                </p:cTn>
                              </p:par>
                            </p:childTnLst>
                          </p:cTn>
                        </p:par>
                        <p:par>
                          <p:cTn id="120" fill="hold">
                            <p:stCondLst>
                              <p:cond delay="20550"/>
                            </p:stCondLst>
                            <p:childTnLst>
                              <p:par>
                                <p:cTn id="121" presetID="1" presetClass="exit" presetSubtype="0" fill="hold" grpId="1" nodeType="afterEffect">
                                  <p:stCondLst>
                                    <p:cond delay="0"/>
                                  </p:stCondLst>
                                  <p:childTnLst>
                                    <p:set>
                                      <p:cBhvr>
                                        <p:cTn id="122" dur="1" fill="hold">
                                          <p:stCondLst>
                                            <p:cond delay="499"/>
                                          </p:stCondLst>
                                        </p:cTn>
                                        <p:tgtEl>
                                          <p:spTgt spid="72"/>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499"/>
                                          </p:stCondLst>
                                        </p:cTn>
                                        <p:tgtEl>
                                          <p:spTgt spid="73"/>
                                        </p:tgtEl>
                                        <p:attrNameLst>
                                          <p:attrName>style.visibility</p:attrName>
                                        </p:attrNameLst>
                                      </p:cBhvr>
                                      <p:to>
                                        <p:strVal val="hidden"/>
                                      </p:to>
                                    </p:set>
                                  </p:childTnLst>
                                </p:cTn>
                              </p:par>
                            </p:childTnLst>
                          </p:cTn>
                        </p:par>
                        <p:par>
                          <p:cTn id="125" fill="hold">
                            <p:stCondLst>
                              <p:cond delay="21050"/>
                            </p:stCondLst>
                            <p:childTnLst>
                              <p:par>
                                <p:cTn id="126" presetID="1" presetClass="exit" presetSubtype="0" fill="hold" grpId="1" nodeType="afterEffect">
                                  <p:stCondLst>
                                    <p:cond delay="0"/>
                                  </p:stCondLst>
                                  <p:childTnLst>
                                    <p:set>
                                      <p:cBhvr>
                                        <p:cTn id="127" dur="1" fill="hold">
                                          <p:stCondLst>
                                            <p:cond delay="499"/>
                                          </p:stCondLst>
                                        </p:cTn>
                                        <p:tgtEl>
                                          <p:spTgt spid="74"/>
                                        </p:tgtEl>
                                        <p:attrNameLst>
                                          <p:attrName>style.visibility</p:attrName>
                                        </p:attrNameLst>
                                      </p:cBhvr>
                                      <p:to>
                                        <p:strVal val="hidden"/>
                                      </p:to>
                                    </p:set>
                                  </p:childTnLst>
                                </p:cTn>
                              </p:par>
                              <p:par>
                                <p:cTn id="128" presetID="1" presetClass="exit" presetSubtype="0" fill="hold" grpId="1" nodeType="withEffect">
                                  <p:stCondLst>
                                    <p:cond delay="0"/>
                                  </p:stCondLst>
                                  <p:childTnLst>
                                    <p:set>
                                      <p:cBhvr>
                                        <p:cTn id="129" dur="1" fill="hold">
                                          <p:stCondLst>
                                            <p:cond delay="499"/>
                                          </p:stCondLst>
                                        </p:cTn>
                                        <p:tgtEl>
                                          <p:spTgt spid="75"/>
                                        </p:tgtEl>
                                        <p:attrNameLst>
                                          <p:attrName>style.visibility</p:attrName>
                                        </p:attrNameLst>
                                      </p:cBhvr>
                                      <p:to>
                                        <p:strVal val="hidden"/>
                                      </p:to>
                                    </p:set>
                                  </p:childTnLst>
                                </p:cTn>
                              </p:par>
                            </p:childTnLst>
                          </p:cTn>
                        </p:par>
                        <p:par>
                          <p:cTn id="130" fill="hold">
                            <p:stCondLst>
                              <p:cond delay="21550"/>
                            </p:stCondLst>
                            <p:childTnLst>
                              <p:par>
                                <p:cTn id="131" presetID="1" presetClass="exit" presetSubtype="0" fill="hold" grpId="1" nodeType="afterEffect">
                                  <p:stCondLst>
                                    <p:cond delay="0"/>
                                  </p:stCondLst>
                                  <p:childTnLst>
                                    <p:set>
                                      <p:cBhvr>
                                        <p:cTn id="132" dur="1" fill="hold">
                                          <p:stCondLst>
                                            <p:cond delay="499"/>
                                          </p:stCondLst>
                                        </p:cTn>
                                        <p:tgtEl>
                                          <p:spTgt spid="77"/>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499"/>
                                          </p:stCondLst>
                                        </p:cTn>
                                        <p:tgtEl>
                                          <p:spTgt spid="69"/>
                                        </p:tgtEl>
                                        <p:attrNameLst>
                                          <p:attrName>style.visibility</p:attrName>
                                        </p:attrNameLst>
                                      </p:cBhvr>
                                      <p:to>
                                        <p:strVal val="hidden"/>
                                      </p:to>
                                    </p:set>
                                  </p:childTnLst>
                                </p:cTn>
                              </p:par>
                            </p:childTnLst>
                          </p:cTn>
                        </p:par>
                        <p:par>
                          <p:cTn id="135" fill="hold">
                            <p:stCondLst>
                              <p:cond delay="22050"/>
                            </p:stCondLst>
                            <p:childTnLst>
                              <p:par>
                                <p:cTn id="136" presetID="1" presetClass="exit" presetSubtype="0" fill="hold" grpId="1" nodeType="afterEffect">
                                  <p:stCondLst>
                                    <p:cond delay="0"/>
                                  </p:stCondLst>
                                  <p:childTnLst>
                                    <p:set>
                                      <p:cBhvr>
                                        <p:cTn id="137" dur="1" fill="hold">
                                          <p:stCondLst>
                                            <p:cond delay="499"/>
                                          </p:stCondLst>
                                        </p:cTn>
                                        <p:tgtEl>
                                          <p:spTgt spid="70"/>
                                        </p:tgtEl>
                                        <p:attrNameLst>
                                          <p:attrName>style.visibility</p:attrName>
                                        </p:attrNameLst>
                                      </p:cBhvr>
                                      <p:to>
                                        <p:strVal val="hidden"/>
                                      </p:to>
                                    </p:set>
                                  </p:childTnLst>
                                </p:cTn>
                              </p:par>
                              <p:par>
                                <p:cTn id="138" presetID="1" presetClass="exit" presetSubtype="0" fill="hold" grpId="1" nodeType="withEffect">
                                  <p:stCondLst>
                                    <p:cond delay="0"/>
                                  </p:stCondLst>
                                  <p:childTnLst>
                                    <p:set>
                                      <p:cBhvr>
                                        <p:cTn id="139" dur="1" fill="hold">
                                          <p:stCondLst>
                                            <p:cond delay="499"/>
                                          </p:stCondLst>
                                        </p:cTn>
                                        <p:tgtEl>
                                          <p:spTgt spid="71"/>
                                        </p:tgtEl>
                                        <p:attrNameLst>
                                          <p:attrName>style.visibility</p:attrName>
                                        </p:attrNameLst>
                                      </p:cBhvr>
                                      <p:to>
                                        <p:strVal val="hidden"/>
                                      </p:to>
                                    </p:set>
                                  </p:childTnLst>
                                </p:cTn>
                              </p:par>
                            </p:childTnLst>
                          </p:cTn>
                        </p:par>
                        <p:par>
                          <p:cTn id="140" fill="hold">
                            <p:stCondLst>
                              <p:cond delay="22550"/>
                            </p:stCondLst>
                            <p:childTnLst>
                              <p:par>
                                <p:cTn id="141" presetID="1" presetClass="entr" presetSubtype="0" fill="hold" nodeType="afterEffect">
                                  <p:stCondLst>
                                    <p:cond delay="0"/>
                                  </p:stCondLst>
                                  <p:childTnLst>
                                    <p:set>
                                      <p:cBhvr>
                                        <p:cTn id="142" dur="1" fill="hold">
                                          <p:stCondLst>
                                            <p:cond delay="999"/>
                                          </p:stCondLst>
                                        </p:cTn>
                                        <p:tgtEl>
                                          <p:spTgt spid="11"/>
                                        </p:tgtEl>
                                        <p:attrNameLst>
                                          <p:attrName>style.visibility</p:attrName>
                                        </p:attrNameLst>
                                      </p:cBhvr>
                                      <p:to>
                                        <p:strVal val="visible"/>
                                      </p:to>
                                    </p:set>
                                  </p:childTnLst>
                                </p:cTn>
                              </p:par>
                            </p:childTnLst>
                          </p:cTn>
                        </p:par>
                        <p:par>
                          <p:cTn id="143" fill="hold">
                            <p:stCondLst>
                              <p:cond delay="23550"/>
                            </p:stCondLst>
                            <p:childTnLst>
                              <p:par>
                                <p:cTn id="144" presetID="1" presetClass="exit" presetSubtype="0" fill="hold" grpId="1" nodeType="afterEffect">
                                  <p:stCondLst>
                                    <p:cond delay="0"/>
                                  </p:stCondLst>
                                  <p:childTnLst>
                                    <p:set>
                                      <p:cBhvr>
                                        <p:cTn id="145" dur="1" fill="hold">
                                          <p:stCondLst>
                                            <p:cond delay="499"/>
                                          </p:stCondLst>
                                        </p:cTn>
                                        <p:tgtEl>
                                          <p:spTgt spid="21"/>
                                        </p:tgtEl>
                                        <p:attrNameLst>
                                          <p:attrName>style.visibility</p:attrName>
                                        </p:attrNameLst>
                                      </p:cBhvr>
                                      <p:to>
                                        <p:strVal val="hidden"/>
                                      </p:to>
                                    </p:set>
                                  </p:childTnLst>
                                </p:cTn>
                              </p:par>
                              <p:par>
                                <p:cTn id="146" presetID="1" presetClass="exit" presetSubtype="0" fill="hold" grpId="1" nodeType="withEffect">
                                  <p:stCondLst>
                                    <p:cond delay="0"/>
                                  </p:stCondLst>
                                  <p:childTnLst>
                                    <p:set>
                                      <p:cBhvr>
                                        <p:cTn id="147" dur="1" fill="hold">
                                          <p:stCondLst>
                                            <p:cond delay="499"/>
                                          </p:stCondLst>
                                        </p:cTn>
                                        <p:tgtEl>
                                          <p:spTgt spid="22"/>
                                        </p:tgtEl>
                                        <p:attrNameLst>
                                          <p:attrName>style.visibility</p:attrName>
                                        </p:attrNameLst>
                                      </p:cBhvr>
                                      <p:to>
                                        <p:strVal val="hidden"/>
                                      </p:to>
                                    </p:set>
                                  </p:childTnLst>
                                </p:cTn>
                              </p:par>
                              <p:par>
                                <p:cTn id="148" presetID="1" presetClass="exit" presetSubtype="0" fill="hold" grpId="1" nodeType="withEffect">
                                  <p:stCondLst>
                                    <p:cond delay="0"/>
                                  </p:stCondLst>
                                  <p:childTnLst>
                                    <p:set>
                                      <p:cBhvr>
                                        <p:cTn id="149" dur="1" fill="hold">
                                          <p:stCondLst>
                                            <p:cond delay="499"/>
                                          </p:stCondLst>
                                        </p:cTn>
                                        <p:tgtEl>
                                          <p:spTgt spid="23"/>
                                        </p:tgtEl>
                                        <p:attrNameLst>
                                          <p:attrName>style.visibility</p:attrName>
                                        </p:attrNameLst>
                                      </p:cBhvr>
                                      <p:to>
                                        <p:strVal val="hidden"/>
                                      </p:to>
                                    </p:set>
                                  </p:childTnLst>
                                </p:cTn>
                              </p:par>
                              <p:par>
                                <p:cTn id="150" presetID="1" presetClass="exit" presetSubtype="0" fill="hold" grpId="1" nodeType="withEffect">
                                  <p:stCondLst>
                                    <p:cond delay="0"/>
                                  </p:stCondLst>
                                  <p:childTnLst>
                                    <p:set>
                                      <p:cBhvr>
                                        <p:cTn id="151" dur="1" fill="hold">
                                          <p:stCondLst>
                                            <p:cond delay="499"/>
                                          </p:stCondLst>
                                        </p:cTn>
                                        <p:tgtEl>
                                          <p:spTgt spid="24"/>
                                        </p:tgtEl>
                                        <p:attrNameLst>
                                          <p:attrName>style.visibility</p:attrName>
                                        </p:attrNameLst>
                                      </p:cBhvr>
                                      <p:to>
                                        <p:strVal val="hidden"/>
                                      </p:to>
                                    </p:set>
                                  </p:childTnLst>
                                </p:cTn>
                              </p:par>
                              <p:par>
                                <p:cTn id="152" presetID="1" presetClass="exit" presetSubtype="0" fill="hold" grpId="1" nodeType="withEffect">
                                  <p:stCondLst>
                                    <p:cond delay="0"/>
                                  </p:stCondLst>
                                  <p:childTnLst>
                                    <p:set>
                                      <p:cBhvr>
                                        <p:cTn id="153" dur="1" fill="hold">
                                          <p:stCondLst>
                                            <p:cond delay="999"/>
                                          </p:stCondLst>
                                        </p:cTn>
                                        <p:tgtEl>
                                          <p:spTgt spid="25"/>
                                        </p:tgtEl>
                                        <p:attrNameLst>
                                          <p:attrName>style.visibility</p:attrName>
                                        </p:attrNameLst>
                                      </p:cBhvr>
                                      <p:to>
                                        <p:strVal val="hidden"/>
                                      </p:to>
                                    </p:set>
                                  </p:childTnLst>
                                </p:cTn>
                              </p:par>
                              <p:par>
                                <p:cTn id="154" presetID="1" presetClass="exit" presetSubtype="0" fill="hold" grpId="1" nodeType="withEffect">
                                  <p:stCondLst>
                                    <p:cond delay="0"/>
                                  </p:stCondLst>
                                  <p:childTnLst>
                                    <p:set>
                                      <p:cBhvr>
                                        <p:cTn id="155" dur="1" fill="hold">
                                          <p:stCondLst>
                                            <p:cond delay="499"/>
                                          </p:stCondLst>
                                        </p:cTn>
                                        <p:tgtEl>
                                          <p:spTgt spid="26"/>
                                        </p:tgtEl>
                                        <p:attrNameLst>
                                          <p:attrName>style.visibility</p:attrName>
                                        </p:attrNameLst>
                                      </p:cBhvr>
                                      <p:to>
                                        <p:strVal val="hidden"/>
                                      </p:to>
                                    </p:set>
                                  </p:childTnLst>
                                </p:cTn>
                              </p:par>
                              <p:par>
                                <p:cTn id="156" presetID="1" presetClass="exit" presetSubtype="0" fill="hold" grpId="1" nodeType="withEffect">
                                  <p:stCondLst>
                                    <p:cond delay="0"/>
                                  </p:stCondLst>
                                  <p:childTnLst>
                                    <p:set>
                                      <p:cBhvr>
                                        <p:cTn id="157" dur="1" fill="hold">
                                          <p:stCondLst>
                                            <p:cond delay="499"/>
                                          </p:stCondLst>
                                        </p:cTn>
                                        <p:tgtEl>
                                          <p:spTgt spid="28"/>
                                        </p:tgtEl>
                                        <p:attrNameLst>
                                          <p:attrName>style.visibility</p:attrName>
                                        </p:attrNameLst>
                                      </p:cBhvr>
                                      <p:to>
                                        <p:strVal val="hidden"/>
                                      </p:to>
                                    </p:set>
                                  </p:childTnLst>
                                </p:cTn>
                              </p:par>
                              <p:par>
                                <p:cTn id="158" presetID="1" presetClass="exit" presetSubtype="0" fill="hold" grpId="1" nodeType="withEffect">
                                  <p:stCondLst>
                                    <p:cond delay="0"/>
                                  </p:stCondLst>
                                  <p:childTnLst>
                                    <p:set>
                                      <p:cBhvr>
                                        <p:cTn id="159" dur="1" fill="hold">
                                          <p:stCondLst>
                                            <p:cond delay="499"/>
                                          </p:stCondLst>
                                        </p:cTn>
                                        <p:tgtEl>
                                          <p:spTgt spid="29"/>
                                        </p:tgtEl>
                                        <p:attrNameLst>
                                          <p:attrName>style.visibility</p:attrName>
                                        </p:attrNameLst>
                                      </p:cBhvr>
                                      <p:to>
                                        <p:strVal val="hidden"/>
                                      </p:to>
                                    </p:set>
                                  </p:childTnLst>
                                </p:cTn>
                              </p:par>
                              <p:par>
                                <p:cTn id="160" presetID="1" presetClass="exit" presetSubtype="0" fill="hold" grpId="1" nodeType="withEffect">
                                  <p:stCondLst>
                                    <p:cond delay="0"/>
                                  </p:stCondLst>
                                  <p:childTnLst>
                                    <p:set>
                                      <p:cBhvr>
                                        <p:cTn id="161" dur="1" fill="hold">
                                          <p:stCondLst>
                                            <p:cond delay="499"/>
                                          </p:stCondLst>
                                        </p:cTn>
                                        <p:tgtEl>
                                          <p:spTgt spid="30"/>
                                        </p:tgtEl>
                                        <p:attrNameLst>
                                          <p:attrName>style.visibility</p:attrName>
                                        </p:attrNameLst>
                                      </p:cBhvr>
                                      <p:to>
                                        <p:strVal val="hidden"/>
                                      </p:to>
                                    </p:set>
                                  </p:childTnLst>
                                </p:cTn>
                              </p:par>
                            </p:childTnLst>
                          </p:cTn>
                        </p:par>
                        <p:par>
                          <p:cTn id="162" fill="hold">
                            <p:stCondLst>
                              <p:cond delay="24550"/>
                            </p:stCondLst>
                            <p:childTnLst>
                              <p:par>
                                <p:cTn id="163" presetID="1" presetClass="exit" presetSubtype="0" fill="hold" grpId="1" nodeType="afterEffect">
                                  <p:stCondLst>
                                    <p:cond delay="0"/>
                                  </p:stCondLst>
                                  <p:childTnLst>
                                    <p:set>
                                      <p:cBhvr>
                                        <p:cTn id="164" dur="1" fill="hold">
                                          <p:stCondLst>
                                            <p:cond delay="999"/>
                                          </p:stCondLst>
                                        </p:cTn>
                                        <p:tgtEl>
                                          <p:spTgt spid="31"/>
                                        </p:tgtEl>
                                        <p:attrNameLst>
                                          <p:attrName>style.visibility</p:attrName>
                                        </p:attrNameLst>
                                      </p:cBhvr>
                                      <p:to>
                                        <p:strVal val="hidden"/>
                                      </p:to>
                                    </p:set>
                                  </p:childTnLst>
                                </p:cTn>
                              </p:par>
                              <p:par>
                                <p:cTn id="165" presetID="1" presetClass="exit" presetSubtype="0" fill="hold" grpId="1" nodeType="withEffect">
                                  <p:stCondLst>
                                    <p:cond delay="0"/>
                                  </p:stCondLst>
                                  <p:childTnLst>
                                    <p:set>
                                      <p:cBhvr>
                                        <p:cTn id="166" dur="1" fill="hold">
                                          <p:stCondLst>
                                            <p:cond delay="999"/>
                                          </p:stCondLst>
                                        </p:cTn>
                                        <p:tgtEl>
                                          <p:spTgt spid="32"/>
                                        </p:tgtEl>
                                        <p:attrNameLst>
                                          <p:attrName>style.visibility</p:attrName>
                                        </p:attrNameLst>
                                      </p:cBhvr>
                                      <p:to>
                                        <p:strVal val="hidden"/>
                                      </p:to>
                                    </p:set>
                                  </p:childTnLst>
                                </p:cTn>
                              </p:par>
                              <p:par>
                                <p:cTn id="167" presetID="1" presetClass="exit" presetSubtype="0" fill="hold" grpId="1" nodeType="withEffect">
                                  <p:stCondLst>
                                    <p:cond delay="0"/>
                                  </p:stCondLst>
                                  <p:childTnLst>
                                    <p:set>
                                      <p:cBhvr>
                                        <p:cTn id="168" dur="1" fill="hold">
                                          <p:stCondLst>
                                            <p:cond delay="999"/>
                                          </p:stCondLst>
                                        </p:cTn>
                                        <p:tgtEl>
                                          <p:spTgt spid="33"/>
                                        </p:tgtEl>
                                        <p:attrNameLst>
                                          <p:attrName>style.visibility</p:attrName>
                                        </p:attrNameLst>
                                      </p:cBhvr>
                                      <p:to>
                                        <p:strVal val="hidden"/>
                                      </p:to>
                                    </p:set>
                                  </p:childTnLst>
                                </p:cTn>
                              </p:par>
                              <p:par>
                                <p:cTn id="169" presetID="1" presetClass="exit" presetSubtype="0" fill="hold" grpId="1" nodeType="withEffect">
                                  <p:stCondLst>
                                    <p:cond delay="0"/>
                                  </p:stCondLst>
                                  <p:childTnLst>
                                    <p:set>
                                      <p:cBhvr>
                                        <p:cTn id="170" dur="1" fill="hold">
                                          <p:stCondLst>
                                            <p:cond delay="999"/>
                                          </p:stCondLst>
                                        </p:cTn>
                                        <p:tgtEl>
                                          <p:spTgt spid="42"/>
                                        </p:tgtEl>
                                        <p:attrNameLst>
                                          <p:attrName>style.visibility</p:attrName>
                                        </p:attrNameLst>
                                      </p:cBhvr>
                                      <p:to>
                                        <p:strVal val="hidden"/>
                                      </p:to>
                                    </p:set>
                                  </p:childTnLst>
                                </p:cTn>
                              </p:par>
                              <p:par>
                                <p:cTn id="171" presetID="1" presetClass="exit" presetSubtype="0" fill="hold" grpId="1" nodeType="withEffect">
                                  <p:stCondLst>
                                    <p:cond delay="0"/>
                                  </p:stCondLst>
                                  <p:childTnLst>
                                    <p:set>
                                      <p:cBhvr>
                                        <p:cTn id="172" dur="1" fill="hold">
                                          <p:stCondLst>
                                            <p:cond delay="999"/>
                                          </p:stCondLst>
                                        </p:cTn>
                                        <p:tgtEl>
                                          <p:spTgt spid="43"/>
                                        </p:tgtEl>
                                        <p:attrNameLst>
                                          <p:attrName>style.visibility</p:attrName>
                                        </p:attrNameLst>
                                      </p:cBhvr>
                                      <p:to>
                                        <p:strVal val="hidden"/>
                                      </p:to>
                                    </p:set>
                                  </p:childTnLst>
                                </p:cTn>
                              </p:par>
                              <p:par>
                                <p:cTn id="173" presetID="1" presetClass="exit" presetSubtype="0" fill="hold" grpId="1" nodeType="withEffect">
                                  <p:stCondLst>
                                    <p:cond delay="0"/>
                                  </p:stCondLst>
                                  <p:childTnLst>
                                    <p:set>
                                      <p:cBhvr>
                                        <p:cTn id="174" dur="1" fill="hold">
                                          <p:stCondLst>
                                            <p:cond delay="999"/>
                                          </p:stCondLst>
                                        </p:cTn>
                                        <p:tgtEl>
                                          <p:spTgt spid="44"/>
                                        </p:tgtEl>
                                        <p:attrNameLst>
                                          <p:attrName>style.visibility</p:attrName>
                                        </p:attrNameLst>
                                      </p:cBhvr>
                                      <p:to>
                                        <p:strVal val="hidden"/>
                                      </p:to>
                                    </p:set>
                                  </p:childTnLst>
                                </p:cTn>
                              </p:par>
                              <p:par>
                                <p:cTn id="175" presetID="1" presetClass="exit" presetSubtype="0" fill="hold" grpId="1" nodeType="withEffect">
                                  <p:stCondLst>
                                    <p:cond delay="0"/>
                                  </p:stCondLst>
                                  <p:childTnLst>
                                    <p:set>
                                      <p:cBhvr>
                                        <p:cTn id="176" dur="1" fill="hold">
                                          <p:stCondLst>
                                            <p:cond delay="999"/>
                                          </p:stCondLst>
                                        </p:cTn>
                                        <p:tgtEl>
                                          <p:spTgt spid="45"/>
                                        </p:tgtEl>
                                        <p:attrNameLst>
                                          <p:attrName>style.visibility</p:attrName>
                                        </p:attrNameLst>
                                      </p:cBhvr>
                                      <p:to>
                                        <p:strVal val="hidden"/>
                                      </p:to>
                                    </p:set>
                                  </p:childTnLst>
                                </p:cTn>
                              </p:par>
                            </p:childTnLst>
                          </p:cTn>
                        </p:par>
                        <p:par>
                          <p:cTn id="177" fill="hold">
                            <p:stCondLst>
                              <p:cond delay="25550"/>
                            </p:stCondLst>
                            <p:childTnLst>
                              <p:par>
                                <p:cTn id="178" presetID="1" presetClass="exit" presetSubtype="0" fill="hold" grpId="1" nodeType="afterEffect">
                                  <p:stCondLst>
                                    <p:cond delay="0"/>
                                  </p:stCondLst>
                                  <p:childTnLst>
                                    <p:set>
                                      <p:cBhvr>
                                        <p:cTn id="179" dur="1" fill="hold">
                                          <p:stCondLst>
                                            <p:cond delay="999"/>
                                          </p:stCondLst>
                                        </p:cTn>
                                        <p:tgtEl>
                                          <p:spTgt spid="46"/>
                                        </p:tgtEl>
                                        <p:attrNameLst>
                                          <p:attrName>style.visibility</p:attrName>
                                        </p:attrNameLst>
                                      </p:cBhvr>
                                      <p:to>
                                        <p:strVal val="hidden"/>
                                      </p:to>
                                    </p:set>
                                  </p:childTnLst>
                                </p:cTn>
                              </p:par>
                              <p:par>
                                <p:cTn id="180" presetID="1" presetClass="exit" presetSubtype="0" fill="hold" grpId="1" nodeType="withEffect">
                                  <p:stCondLst>
                                    <p:cond delay="0"/>
                                  </p:stCondLst>
                                  <p:childTnLst>
                                    <p:set>
                                      <p:cBhvr>
                                        <p:cTn id="181" dur="1" fill="hold">
                                          <p:stCondLst>
                                            <p:cond delay="999"/>
                                          </p:stCondLst>
                                        </p:cTn>
                                        <p:tgtEl>
                                          <p:spTgt spid="47"/>
                                        </p:tgtEl>
                                        <p:attrNameLst>
                                          <p:attrName>style.visibility</p:attrName>
                                        </p:attrNameLst>
                                      </p:cBhvr>
                                      <p:to>
                                        <p:strVal val="hidden"/>
                                      </p:to>
                                    </p:set>
                                  </p:childTnLst>
                                </p:cTn>
                              </p:par>
                              <p:par>
                                <p:cTn id="182" presetID="1" presetClass="exit" presetSubtype="0" fill="hold" grpId="1" nodeType="withEffect">
                                  <p:stCondLst>
                                    <p:cond delay="0"/>
                                  </p:stCondLst>
                                  <p:childTnLst>
                                    <p:set>
                                      <p:cBhvr>
                                        <p:cTn id="183" dur="1" fill="hold">
                                          <p:stCondLst>
                                            <p:cond delay="999"/>
                                          </p:stCondLst>
                                        </p:cTn>
                                        <p:tgtEl>
                                          <p:spTgt spid="66"/>
                                        </p:tgtEl>
                                        <p:attrNameLst>
                                          <p:attrName>style.visibility</p:attrName>
                                        </p:attrNameLst>
                                      </p:cBhvr>
                                      <p:to>
                                        <p:strVal val="hidden"/>
                                      </p:to>
                                    </p:set>
                                  </p:childTnLst>
                                </p:cTn>
                              </p:par>
                              <p:par>
                                <p:cTn id="184" presetID="1" presetClass="exit" presetSubtype="0" fill="hold" grpId="1" nodeType="withEffect">
                                  <p:stCondLst>
                                    <p:cond delay="0"/>
                                  </p:stCondLst>
                                  <p:childTnLst>
                                    <p:set>
                                      <p:cBhvr>
                                        <p:cTn id="185" dur="1" fill="hold">
                                          <p:stCondLst>
                                            <p:cond delay="999"/>
                                          </p:stCondLst>
                                        </p:cTn>
                                        <p:tgtEl>
                                          <p:spTgt spid="67"/>
                                        </p:tgtEl>
                                        <p:attrNameLst>
                                          <p:attrName>style.visibility</p:attrName>
                                        </p:attrNameLst>
                                      </p:cBhvr>
                                      <p:to>
                                        <p:strVal val="hidden"/>
                                      </p:to>
                                    </p:set>
                                  </p:childTnLst>
                                </p:cTn>
                              </p:par>
                              <p:par>
                                <p:cTn id="186" presetID="1" presetClass="exit" presetSubtype="0" fill="hold" grpId="1" nodeType="withEffect">
                                  <p:stCondLst>
                                    <p:cond delay="0"/>
                                  </p:stCondLst>
                                  <p:childTnLst>
                                    <p:set>
                                      <p:cBhvr>
                                        <p:cTn id="187" dur="1" fill="hold">
                                          <p:stCondLst>
                                            <p:cond delay="999"/>
                                          </p:stCondLst>
                                        </p:cTn>
                                        <p:tgtEl>
                                          <p:spTgt spid="68"/>
                                        </p:tgtEl>
                                        <p:attrNameLst>
                                          <p:attrName>style.visibility</p:attrName>
                                        </p:attrNameLst>
                                      </p:cBhvr>
                                      <p:to>
                                        <p:strVal val="hidden"/>
                                      </p:to>
                                    </p:set>
                                  </p:childTnLst>
                                </p:cTn>
                              </p:par>
                              <p:par>
                                <p:cTn id="188" presetID="1" presetClass="exit" presetSubtype="0" fill="hold" grpId="1" nodeType="withEffect">
                                  <p:stCondLst>
                                    <p:cond delay="0"/>
                                  </p:stCondLst>
                                  <p:childTnLst>
                                    <p:set>
                                      <p:cBhvr>
                                        <p:cTn id="189" dur="1" fill="hold">
                                          <p:stCondLst>
                                            <p:cond delay="999"/>
                                          </p:stCondLst>
                                        </p:cTn>
                                        <p:tgtEl>
                                          <p:spTgt spid="60"/>
                                        </p:tgtEl>
                                        <p:attrNameLst>
                                          <p:attrName>style.visibility</p:attrName>
                                        </p:attrNameLst>
                                      </p:cBhvr>
                                      <p:to>
                                        <p:strVal val="hidden"/>
                                      </p:to>
                                    </p:set>
                                  </p:childTnLst>
                                </p:cTn>
                              </p:par>
                              <p:par>
                                <p:cTn id="190" presetID="1" presetClass="exit" presetSubtype="0" fill="hold" grpId="1" nodeType="withEffect">
                                  <p:stCondLst>
                                    <p:cond delay="0"/>
                                  </p:stCondLst>
                                  <p:childTnLst>
                                    <p:set>
                                      <p:cBhvr>
                                        <p:cTn id="191" dur="1" fill="hold">
                                          <p:stCondLst>
                                            <p:cond delay="999"/>
                                          </p:stCondLst>
                                        </p:cTn>
                                        <p:tgtEl>
                                          <p:spTgt spid="61"/>
                                        </p:tgtEl>
                                        <p:attrNameLst>
                                          <p:attrName>style.visibility</p:attrName>
                                        </p:attrNameLst>
                                      </p:cBhvr>
                                      <p:to>
                                        <p:strVal val="hidden"/>
                                      </p:to>
                                    </p:set>
                                  </p:childTnLst>
                                </p:cTn>
                              </p:par>
                              <p:par>
                                <p:cTn id="192" presetID="1" presetClass="exit" presetSubtype="0" fill="hold" grpId="1" nodeType="withEffect">
                                  <p:stCondLst>
                                    <p:cond delay="0"/>
                                  </p:stCondLst>
                                  <p:childTnLst>
                                    <p:set>
                                      <p:cBhvr>
                                        <p:cTn id="193" dur="1" fill="hold">
                                          <p:stCondLst>
                                            <p:cond delay="999"/>
                                          </p:stCondLst>
                                        </p:cTn>
                                        <p:tgtEl>
                                          <p:spTgt spid="62"/>
                                        </p:tgtEl>
                                        <p:attrNameLst>
                                          <p:attrName>style.visibility</p:attrName>
                                        </p:attrNameLst>
                                      </p:cBhvr>
                                      <p:to>
                                        <p:strVal val="hidden"/>
                                      </p:to>
                                    </p:set>
                                  </p:childTnLst>
                                </p:cTn>
                              </p:par>
                              <p:par>
                                <p:cTn id="194" presetID="1" presetClass="exit" presetSubtype="0" fill="hold" grpId="1" nodeType="withEffect">
                                  <p:stCondLst>
                                    <p:cond delay="0"/>
                                  </p:stCondLst>
                                  <p:childTnLst>
                                    <p:set>
                                      <p:cBhvr>
                                        <p:cTn id="195" dur="1" fill="hold">
                                          <p:stCondLst>
                                            <p:cond delay="999"/>
                                          </p:stCondLst>
                                        </p:cTn>
                                        <p:tgtEl>
                                          <p:spTgt spid="63"/>
                                        </p:tgtEl>
                                        <p:attrNameLst>
                                          <p:attrName>style.visibility</p:attrName>
                                        </p:attrNameLst>
                                      </p:cBhvr>
                                      <p:to>
                                        <p:strVal val="hidden"/>
                                      </p:to>
                                    </p:set>
                                  </p:childTnLst>
                                </p:cTn>
                              </p:par>
                              <p:par>
                                <p:cTn id="196" presetID="1" presetClass="exit" presetSubtype="0" fill="hold" grpId="1" nodeType="withEffect">
                                  <p:stCondLst>
                                    <p:cond delay="0"/>
                                  </p:stCondLst>
                                  <p:childTnLst>
                                    <p:set>
                                      <p:cBhvr>
                                        <p:cTn id="197" dur="1" fill="hold">
                                          <p:stCondLst>
                                            <p:cond delay="999"/>
                                          </p:stCondLst>
                                        </p:cTn>
                                        <p:tgtEl>
                                          <p:spTgt spid="64"/>
                                        </p:tgtEl>
                                        <p:attrNameLst>
                                          <p:attrName>style.visibility</p:attrName>
                                        </p:attrNameLst>
                                      </p:cBhvr>
                                      <p:to>
                                        <p:strVal val="hidden"/>
                                      </p:to>
                                    </p:set>
                                  </p:childTnLst>
                                </p:cTn>
                              </p:par>
                              <p:par>
                                <p:cTn id="198" presetID="1" presetClass="exit" presetSubtype="0" fill="hold" grpId="1" nodeType="withEffect">
                                  <p:stCondLst>
                                    <p:cond delay="0"/>
                                  </p:stCondLst>
                                  <p:childTnLst>
                                    <p:set>
                                      <p:cBhvr>
                                        <p:cTn id="199" dur="1" fill="hold">
                                          <p:stCondLst>
                                            <p:cond delay="999"/>
                                          </p:stCondLst>
                                        </p:cTn>
                                        <p:tgtEl>
                                          <p:spTgt spid="65"/>
                                        </p:tgtEl>
                                        <p:attrNameLst>
                                          <p:attrName>style.visibility</p:attrName>
                                        </p:attrNameLst>
                                      </p:cBhvr>
                                      <p:to>
                                        <p:strVal val="hidden"/>
                                      </p:to>
                                    </p:set>
                                  </p:childTnLst>
                                </p:cTn>
                              </p:par>
                              <p:par>
                                <p:cTn id="200" presetID="1" presetClass="entr" presetSubtype="0" fill="hold" nodeType="withEffect">
                                  <p:stCondLst>
                                    <p:cond delay="500"/>
                                  </p:stCondLst>
                                  <p:childTnLst>
                                    <p:set>
                                      <p:cBhvr>
                                        <p:cTn id="201" dur="1" fill="hold">
                                          <p:stCondLst>
                                            <p:cond delay="999"/>
                                          </p:stCondLst>
                                        </p:cTn>
                                        <p:tgtEl>
                                          <p:spTgt spid="13"/>
                                        </p:tgtEl>
                                        <p:attrNameLst>
                                          <p:attrName>style.visibility</p:attrName>
                                        </p:attrNameLst>
                                      </p:cBhvr>
                                      <p:to>
                                        <p:strVal val="visible"/>
                                      </p:to>
                                    </p:set>
                                  </p:childTnLst>
                                </p:cTn>
                              </p:par>
                            </p:childTnLst>
                          </p:cTn>
                        </p:par>
                        <p:par>
                          <p:cTn id="202" fill="hold">
                            <p:stCondLst>
                              <p:cond delay="27050"/>
                            </p:stCondLst>
                            <p:childTnLst>
                              <p:par>
                                <p:cTn id="203" presetID="1" presetClass="entr" presetSubtype="0" fill="hold" nodeType="afterEffect">
                                  <p:stCondLst>
                                    <p:cond delay="1500"/>
                                  </p:stCondLst>
                                  <p:childTnLst>
                                    <p:set>
                                      <p:cBhvr>
                                        <p:cTn id="204" dur="1" fill="hold">
                                          <p:stCondLst>
                                            <p:cond delay="9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66" grpId="0" animBg="1"/>
      <p:bldP spid="66" grpId="1" animBg="1"/>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117" grpId="0"/>
      <p:bldP spid="119" grpId="0"/>
      <p:bldP spid="119" grpId="1"/>
      <p:bldP spid="122" grpId="0"/>
      <p:bldP spid="12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2960" y="640080"/>
            <a:ext cx="8229600" cy="584775"/>
          </a:xfrm>
          <a:prstGeom prst="rect">
            <a:avLst/>
          </a:prstGeom>
          <a:noFill/>
        </p:spPr>
        <p:txBody>
          <a:bodyPr wrap="square" rtlCol="0">
            <a:spAutoFit/>
          </a:bodyPr>
          <a:lstStyle/>
          <a:p>
            <a:r>
              <a:rPr lang="en-US" sz="3200" dirty="0"/>
              <a:t>Sum of 3</a:t>
            </a:r>
            <a:r>
              <a:rPr lang="en-US" sz="3200" baseline="30000" dirty="0"/>
              <a:t>rd</a:t>
            </a:r>
            <a:r>
              <a:rPr lang="en-US" sz="3200" dirty="0"/>
              <a:t> Power:</a:t>
            </a:r>
          </a:p>
        </p:txBody>
      </p:sp>
      <p:sp>
        <p:nvSpPr>
          <p:cNvPr id="6" name="Rectangle 5"/>
          <p:cNvSpPr/>
          <p:nvPr/>
        </p:nvSpPr>
        <p:spPr>
          <a:xfrm>
            <a:off x="3105745" y="3883634"/>
            <a:ext cx="457200" cy="457200"/>
          </a:xfrm>
          <a:prstGeom prst="rect">
            <a:avLst/>
          </a:prstGeom>
          <a:solidFill>
            <a:schemeClr val="accent5">
              <a:lumMod val="20000"/>
              <a:lumOff val="80000"/>
              <a:alpha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7" name="Left Brace 6"/>
          <p:cNvSpPr/>
          <p:nvPr/>
        </p:nvSpPr>
        <p:spPr>
          <a:xfrm rot="16200000">
            <a:off x="3255473" y="4219065"/>
            <a:ext cx="157745" cy="457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176085" y="4512292"/>
            <a:ext cx="335690" cy="400110"/>
          </a:xfrm>
          <a:prstGeom prst="rect">
            <a:avLst/>
          </a:prstGeom>
          <a:noFill/>
        </p:spPr>
        <p:txBody>
          <a:bodyPr wrap="square" rtlCol="0">
            <a:spAutoFit/>
          </a:bodyPr>
          <a:lstStyle/>
          <a:p>
            <a:r>
              <a:rPr lang="en-US" sz="2000" dirty="0"/>
              <a:t>1</a:t>
            </a:r>
          </a:p>
        </p:txBody>
      </p:sp>
      <p:sp>
        <p:nvSpPr>
          <p:cNvPr id="10" name="Rectangle 9"/>
          <p:cNvSpPr/>
          <p:nvPr/>
        </p:nvSpPr>
        <p:spPr>
          <a:xfrm>
            <a:off x="3563432" y="3437819"/>
            <a:ext cx="1828800" cy="914400"/>
          </a:xfrm>
          <a:prstGeom prst="rect">
            <a:avLst/>
          </a:prstGeom>
          <a:solidFill>
            <a:schemeClr val="accent1">
              <a:lumMod val="40000"/>
              <a:lumOff val="60000"/>
              <a:alpha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r>
              <a:rPr lang="en-US" sz="2800" baseline="30000" dirty="0">
                <a:solidFill>
                  <a:schemeClr val="tx1"/>
                </a:solidFill>
              </a:rPr>
              <a:t>3</a:t>
            </a:r>
            <a:r>
              <a:rPr lang="en-US" sz="2800" dirty="0">
                <a:solidFill>
                  <a:schemeClr val="tx1"/>
                </a:solidFill>
              </a:rPr>
              <a:t>=8</a:t>
            </a:r>
          </a:p>
        </p:txBody>
      </p:sp>
      <p:sp>
        <p:nvSpPr>
          <p:cNvPr id="11" name="Left Brace 10"/>
          <p:cNvSpPr/>
          <p:nvPr/>
        </p:nvSpPr>
        <p:spPr>
          <a:xfrm rot="16200000">
            <a:off x="4388764" y="3507995"/>
            <a:ext cx="178140" cy="18288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4242382" y="4502551"/>
            <a:ext cx="759657" cy="461665"/>
          </a:xfrm>
          <a:prstGeom prst="rect">
            <a:avLst/>
          </a:prstGeom>
          <a:noFill/>
        </p:spPr>
        <p:txBody>
          <a:bodyPr wrap="square" rtlCol="0">
            <a:spAutoFit/>
          </a:bodyPr>
          <a:lstStyle/>
          <a:p>
            <a:r>
              <a:rPr lang="en-US" sz="2400" dirty="0"/>
              <a:t>2</a:t>
            </a:r>
            <a:r>
              <a:rPr lang="en-US" sz="2400" baseline="30000" dirty="0"/>
              <a:t>2</a:t>
            </a:r>
            <a:endParaRPr lang="en-US" sz="2400" dirty="0"/>
          </a:p>
        </p:txBody>
      </p:sp>
      <p:sp>
        <p:nvSpPr>
          <p:cNvPr id="14" name="Rectangle 13"/>
          <p:cNvSpPr/>
          <p:nvPr/>
        </p:nvSpPr>
        <p:spPr>
          <a:xfrm>
            <a:off x="5392235" y="2968980"/>
            <a:ext cx="4114800" cy="1371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r>
              <a:rPr lang="en-US" sz="2800" baseline="30000" dirty="0">
                <a:solidFill>
                  <a:schemeClr val="tx1"/>
                </a:solidFill>
              </a:rPr>
              <a:t>3</a:t>
            </a:r>
            <a:r>
              <a:rPr lang="en-US" sz="2800" dirty="0">
                <a:solidFill>
                  <a:schemeClr val="tx1"/>
                </a:solidFill>
              </a:rPr>
              <a:t>=27</a:t>
            </a:r>
          </a:p>
        </p:txBody>
      </p:sp>
      <p:sp>
        <p:nvSpPr>
          <p:cNvPr id="15" name="Left Brace 14"/>
          <p:cNvSpPr/>
          <p:nvPr/>
        </p:nvSpPr>
        <p:spPr>
          <a:xfrm rot="16200000">
            <a:off x="7333756" y="2399061"/>
            <a:ext cx="231763" cy="41148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7220211" y="4561786"/>
            <a:ext cx="779688" cy="461665"/>
          </a:xfrm>
          <a:prstGeom prst="rect">
            <a:avLst/>
          </a:prstGeom>
          <a:noFill/>
        </p:spPr>
        <p:txBody>
          <a:bodyPr wrap="square" rtlCol="0">
            <a:spAutoFit/>
          </a:bodyPr>
          <a:lstStyle/>
          <a:p>
            <a:r>
              <a:rPr lang="en-US" sz="2400" dirty="0"/>
              <a:t>3</a:t>
            </a:r>
            <a:r>
              <a:rPr lang="en-US" sz="2400" baseline="30000" dirty="0"/>
              <a:t>2</a:t>
            </a:r>
            <a:endParaRPr lang="en-US" sz="2400" dirty="0"/>
          </a:p>
        </p:txBody>
      </p:sp>
      <p:sp>
        <p:nvSpPr>
          <p:cNvPr id="18" name="Rectangle 17"/>
          <p:cNvSpPr/>
          <p:nvPr/>
        </p:nvSpPr>
        <p:spPr>
          <a:xfrm>
            <a:off x="3105745" y="3426434"/>
            <a:ext cx="457200" cy="4572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a:t>
            </a:r>
          </a:p>
        </p:txBody>
      </p:sp>
      <p:sp>
        <p:nvSpPr>
          <p:cNvPr id="19" name="Rectangle 18"/>
          <p:cNvSpPr/>
          <p:nvPr/>
        </p:nvSpPr>
        <p:spPr>
          <a:xfrm>
            <a:off x="3106234" y="2972861"/>
            <a:ext cx="2286000" cy="457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r>
              <a:rPr lang="en-US" sz="2400" baseline="30000" dirty="0">
                <a:solidFill>
                  <a:schemeClr val="tx1"/>
                </a:solidFill>
              </a:rPr>
              <a:t>2</a:t>
            </a:r>
          </a:p>
        </p:txBody>
      </p:sp>
      <p:sp>
        <p:nvSpPr>
          <p:cNvPr id="20" name="Rectangle 19"/>
          <p:cNvSpPr/>
          <p:nvPr/>
        </p:nvSpPr>
        <p:spPr>
          <a:xfrm>
            <a:off x="3106235" y="2515407"/>
            <a:ext cx="6400800" cy="4572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r>
              <a:rPr lang="en-US" sz="2400" baseline="30000" dirty="0">
                <a:solidFill>
                  <a:schemeClr val="tx1"/>
                </a:solidFill>
              </a:rPr>
              <a:t>2</a:t>
            </a:r>
            <a:r>
              <a:rPr lang="en-US" sz="2400" dirty="0">
                <a:solidFill>
                  <a:schemeClr val="tx1"/>
                </a:solidFill>
              </a:rPr>
              <a:t>+3</a:t>
            </a:r>
            <a:r>
              <a:rPr lang="en-US" sz="2400" baseline="30000" dirty="0">
                <a:solidFill>
                  <a:schemeClr val="tx1"/>
                </a:solidFill>
              </a:rPr>
              <a:t>2</a:t>
            </a:r>
          </a:p>
        </p:txBody>
      </p:sp>
      <p:grpSp>
        <p:nvGrpSpPr>
          <p:cNvPr id="24" name="Group 23"/>
          <p:cNvGrpSpPr/>
          <p:nvPr/>
        </p:nvGrpSpPr>
        <p:grpSpPr>
          <a:xfrm>
            <a:off x="2726407" y="2057362"/>
            <a:ext cx="6780628" cy="2288198"/>
            <a:chOff x="4098004" y="116606"/>
            <a:chExt cx="6780628" cy="2288198"/>
          </a:xfrm>
        </p:grpSpPr>
        <p:sp>
          <p:nvSpPr>
            <p:cNvPr id="21" name="Rectangle 20"/>
            <p:cNvSpPr/>
            <p:nvPr/>
          </p:nvSpPr>
          <p:spPr>
            <a:xfrm>
              <a:off x="4477832" y="576004"/>
              <a:ext cx="6400800" cy="1828800"/>
            </a:xfrm>
            <a:prstGeom prst="rect">
              <a:avLst/>
            </a:prstGeom>
            <a:noFill/>
            <a:ln w="508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098004" y="1245333"/>
              <a:ext cx="610682" cy="523220"/>
            </a:xfrm>
            <a:prstGeom prst="rect">
              <a:avLst/>
            </a:prstGeom>
            <a:noFill/>
          </p:spPr>
          <p:txBody>
            <a:bodyPr wrap="square" rtlCol="0">
              <a:spAutoFit/>
            </a:bodyPr>
            <a:lstStyle/>
            <a:p>
              <a:r>
                <a:rPr lang="en-US" sz="2800" b="1" dirty="0">
                  <a:solidFill>
                    <a:schemeClr val="accent6">
                      <a:lumMod val="75000"/>
                    </a:schemeClr>
                  </a:solidFill>
                </a:rPr>
                <a:t>4</a:t>
              </a:r>
            </a:p>
          </p:txBody>
        </p:sp>
        <p:sp>
          <p:nvSpPr>
            <p:cNvPr id="23" name="TextBox 22"/>
            <p:cNvSpPr txBox="1"/>
            <p:nvPr/>
          </p:nvSpPr>
          <p:spPr>
            <a:xfrm>
              <a:off x="6954332" y="116606"/>
              <a:ext cx="1447800" cy="523220"/>
            </a:xfrm>
            <a:prstGeom prst="rect">
              <a:avLst/>
            </a:prstGeom>
            <a:noFill/>
          </p:spPr>
          <p:txBody>
            <a:bodyPr wrap="square" rtlCol="0">
              <a:spAutoFit/>
            </a:bodyPr>
            <a:lstStyle/>
            <a:p>
              <a:r>
                <a:rPr lang="en-US" sz="2800" b="1" dirty="0">
                  <a:solidFill>
                    <a:schemeClr val="accent6">
                      <a:lumMod val="75000"/>
                    </a:schemeClr>
                  </a:solidFill>
                </a:rPr>
                <a:t>1</a:t>
              </a:r>
              <a:r>
                <a:rPr lang="en-US" sz="2800" b="1" baseline="30000" dirty="0">
                  <a:solidFill>
                    <a:schemeClr val="accent6">
                      <a:lumMod val="75000"/>
                    </a:schemeClr>
                  </a:solidFill>
                </a:rPr>
                <a:t>2</a:t>
              </a:r>
              <a:r>
                <a:rPr lang="en-US" sz="2800" b="1" dirty="0">
                  <a:solidFill>
                    <a:schemeClr val="accent6">
                      <a:lumMod val="75000"/>
                    </a:schemeClr>
                  </a:solidFill>
                </a:rPr>
                <a:t>+2</a:t>
              </a:r>
              <a:r>
                <a:rPr lang="en-US" sz="2800" b="1" baseline="30000" dirty="0">
                  <a:solidFill>
                    <a:schemeClr val="accent6">
                      <a:lumMod val="75000"/>
                    </a:schemeClr>
                  </a:solidFill>
                </a:rPr>
                <a:t>2</a:t>
              </a:r>
              <a:r>
                <a:rPr lang="en-US" sz="2800" b="1" dirty="0">
                  <a:solidFill>
                    <a:schemeClr val="accent6">
                      <a:lumMod val="75000"/>
                    </a:schemeClr>
                  </a:solidFill>
                </a:rPr>
                <a:t>+3</a:t>
              </a:r>
              <a:r>
                <a:rPr lang="en-US" sz="2800" b="1" baseline="30000" dirty="0">
                  <a:solidFill>
                    <a:schemeClr val="accent6">
                      <a:lumMod val="75000"/>
                    </a:schemeClr>
                  </a:solidFill>
                </a:rPr>
                <a:t>2</a:t>
              </a:r>
            </a:p>
          </p:txBody>
        </p:sp>
      </p:grpSp>
      <p:sp>
        <p:nvSpPr>
          <p:cNvPr id="25" name="TextBox 24"/>
          <p:cNvSpPr txBox="1"/>
          <p:nvPr/>
        </p:nvSpPr>
        <p:spPr>
          <a:xfrm>
            <a:off x="7697285" y="1314028"/>
            <a:ext cx="3027865" cy="523220"/>
          </a:xfrm>
          <a:prstGeom prst="rect">
            <a:avLst/>
          </a:prstGeom>
          <a:noFill/>
          <a:ln w="38100">
            <a:solidFill>
              <a:schemeClr val="accent6">
                <a:lumMod val="75000"/>
              </a:schemeClr>
            </a:solidFill>
          </a:ln>
        </p:spPr>
        <p:txBody>
          <a:bodyPr wrap="square" rtlCol="0">
            <a:spAutoFit/>
          </a:bodyPr>
          <a:lstStyle/>
          <a:p>
            <a:r>
              <a:rPr lang="en-US" sz="2800" dirty="0"/>
              <a:t>Area = 4x(1</a:t>
            </a:r>
            <a:r>
              <a:rPr lang="en-US" sz="2800" baseline="30000" dirty="0"/>
              <a:t>2</a:t>
            </a:r>
            <a:r>
              <a:rPr lang="en-US" sz="2800" dirty="0"/>
              <a:t>+2</a:t>
            </a:r>
            <a:r>
              <a:rPr lang="en-US" sz="2800" baseline="30000" dirty="0"/>
              <a:t>2</a:t>
            </a:r>
            <a:r>
              <a:rPr lang="en-US" sz="2800" dirty="0"/>
              <a:t>+3</a:t>
            </a:r>
            <a:r>
              <a:rPr lang="en-US" sz="2800" baseline="30000" dirty="0"/>
              <a:t>2</a:t>
            </a:r>
            <a:r>
              <a:rPr lang="en-US" sz="2800" dirty="0"/>
              <a:t>)</a:t>
            </a:r>
          </a:p>
        </p:txBody>
      </p:sp>
    </p:spTree>
    <p:extLst>
      <p:ext uri="{BB962C8B-B14F-4D97-AF65-F5344CB8AC3E}">
        <p14:creationId xmlns:p14="http://schemas.microsoft.com/office/powerpoint/2010/main" val="226841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14"/>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25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1250"/>
                            </p:stCondLst>
                            <p:childTnLst>
                              <p:par>
                                <p:cTn id="17" presetID="1" presetClass="entr" presetSubtype="0" fill="hold" grpId="0" nodeType="afterEffect">
                                  <p:stCondLst>
                                    <p:cond delay="250"/>
                                  </p:stCondLst>
                                  <p:childTnLst>
                                    <p:set>
                                      <p:cBhvr>
                                        <p:cTn id="18" dur="1" fill="hold">
                                          <p:stCondLst>
                                            <p:cond delay="0"/>
                                          </p:stCondLst>
                                        </p:cTn>
                                        <p:tgtEl>
                                          <p:spTgt spid="11"/>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250"/>
                                  </p:stCondLst>
                                  <p:childTnLst>
                                    <p:set>
                                      <p:cBhvr>
                                        <p:cTn id="21" dur="1" fill="hold">
                                          <p:stCondLst>
                                            <p:cond delay="0"/>
                                          </p:stCondLst>
                                        </p:cTn>
                                        <p:tgtEl>
                                          <p:spTgt spid="15"/>
                                        </p:tgtEl>
                                        <p:attrNameLst>
                                          <p:attrName>style.visibility</p:attrName>
                                        </p:attrNameLst>
                                      </p:cBhvr>
                                      <p:to>
                                        <p:strVal val="visible"/>
                                      </p:to>
                                    </p:set>
                                  </p:childTnLst>
                                </p:cTn>
                              </p:par>
                            </p:childTnLst>
                          </p:cTn>
                        </p:par>
                        <p:par>
                          <p:cTn id="22" fill="hold">
                            <p:stCondLst>
                              <p:cond delay="1750"/>
                            </p:stCondLst>
                            <p:childTnLst>
                              <p:par>
                                <p:cTn id="23" presetID="1" presetClass="entr" presetSubtype="0" fill="hold" grpId="0" nodeType="afterEffect">
                                  <p:stCondLst>
                                    <p:cond delay="250"/>
                                  </p:stCondLst>
                                  <p:childTnLst>
                                    <p:set>
                                      <p:cBhvr>
                                        <p:cTn id="24" dur="1" fill="hold">
                                          <p:stCondLst>
                                            <p:cond delay="0"/>
                                          </p:stCondLst>
                                        </p:cTn>
                                        <p:tgtEl>
                                          <p:spTgt spid="8"/>
                                        </p:tgtEl>
                                        <p:attrNameLst>
                                          <p:attrName>style.visibility</p:attrName>
                                        </p:attrNameLst>
                                      </p:cBhvr>
                                      <p:to>
                                        <p:strVal val="visible"/>
                                      </p:to>
                                    </p:set>
                                  </p:childTnLst>
                                </p:cTn>
                              </p:par>
                            </p:childTnLst>
                          </p:cTn>
                        </p:par>
                        <p:par>
                          <p:cTn id="25" fill="hold">
                            <p:stCondLst>
                              <p:cond delay="2000"/>
                            </p:stCondLst>
                            <p:childTnLst>
                              <p:par>
                                <p:cTn id="26" presetID="1" presetClass="entr" presetSubtype="0" fill="hold" grpId="0" nodeType="afterEffect">
                                  <p:stCondLst>
                                    <p:cond delay="250"/>
                                  </p:stCondLst>
                                  <p:childTnLst>
                                    <p:set>
                                      <p:cBhvr>
                                        <p:cTn id="27" dur="1" fill="hold">
                                          <p:stCondLst>
                                            <p:cond delay="0"/>
                                          </p:stCondLst>
                                        </p:cTn>
                                        <p:tgtEl>
                                          <p:spTgt spid="12"/>
                                        </p:tgtEl>
                                        <p:attrNameLst>
                                          <p:attrName>style.visibility</p:attrName>
                                        </p:attrNameLst>
                                      </p:cBhvr>
                                      <p:to>
                                        <p:strVal val="visible"/>
                                      </p:to>
                                    </p:set>
                                  </p:childTnLst>
                                </p:cTn>
                              </p:par>
                            </p:childTnLst>
                          </p:cTn>
                        </p:par>
                        <p:par>
                          <p:cTn id="28" fill="hold">
                            <p:stCondLst>
                              <p:cond delay="2250"/>
                            </p:stCondLst>
                            <p:childTnLst>
                              <p:par>
                                <p:cTn id="29" presetID="1" presetClass="entr" presetSubtype="0" fill="hold" grpId="0" nodeType="afterEffect">
                                  <p:stCondLst>
                                    <p:cond delay="250"/>
                                  </p:stCondLst>
                                  <p:childTnLst>
                                    <p:set>
                                      <p:cBhvr>
                                        <p:cTn id="30" dur="1" fill="hold">
                                          <p:stCondLst>
                                            <p:cond delay="0"/>
                                          </p:stCondLst>
                                        </p:cTn>
                                        <p:tgtEl>
                                          <p:spTgt spid="16"/>
                                        </p:tgtEl>
                                        <p:attrNameLst>
                                          <p:attrName>style.visibility</p:attrName>
                                        </p:attrNameLst>
                                      </p:cBhvr>
                                      <p:to>
                                        <p:strVal val="visible"/>
                                      </p:to>
                                    </p:set>
                                  </p:childTnLst>
                                </p:cTn>
                              </p:par>
                            </p:childTnLst>
                          </p:cTn>
                        </p:par>
                        <p:par>
                          <p:cTn id="31" fill="hold">
                            <p:stCondLst>
                              <p:cond delay="2500"/>
                            </p:stCondLst>
                            <p:childTnLst>
                              <p:par>
                                <p:cTn id="32" presetID="2" presetClass="entr" presetSubtype="8" fill="hold" grpId="0" nodeType="afterEffect">
                                  <p:stCondLst>
                                    <p:cond delay="100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1000" fill="hold"/>
                                        <p:tgtEl>
                                          <p:spTgt spid="18"/>
                                        </p:tgtEl>
                                        <p:attrNameLst>
                                          <p:attrName>ppt_x</p:attrName>
                                        </p:attrNameLst>
                                      </p:cBhvr>
                                      <p:tavLst>
                                        <p:tav tm="0">
                                          <p:val>
                                            <p:strVal val="0-#ppt_w/2"/>
                                          </p:val>
                                        </p:tav>
                                        <p:tav tm="100000">
                                          <p:val>
                                            <p:strVal val="#ppt_x"/>
                                          </p:val>
                                        </p:tav>
                                      </p:tavLst>
                                    </p:anim>
                                    <p:anim calcmode="lin" valueType="num">
                                      <p:cBhvr additive="base">
                                        <p:cTn id="35" dur="1000" fill="hold"/>
                                        <p:tgtEl>
                                          <p:spTgt spid="18"/>
                                        </p:tgtEl>
                                        <p:attrNameLst>
                                          <p:attrName>ppt_y</p:attrName>
                                        </p:attrNameLst>
                                      </p:cBhvr>
                                      <p:tavLst>
                                        <p:tav tm="0">
                                          <p:val>
                                            <p:strVal val="#ppt_y"/>
                                          </p:val>
                                        </p:tav>
                                        <p:tav tm="100000">
                                          <p:val>
                                            <p:strVal val="#ppt_y"/>
                                          </p:val>
                                        </p:tav>
                                      </p:tavLst>
                                    </p:anim>
                                  </p:childTnLst>
                                </p:cTn>
                              </p:par>
                            </p:childTnLst>
                          </p:cTn>
                        </p:par>
                        <p:par>
                          <p:cTn id="36" fill="hold">
                            <p:stCondLst>
                              <p:cond delay="4500"/>
                            </p:stCondLst>
                            <p:childTnLst>
                              <p:par>
                                <p:cTn id="37" presetID="2" presetClass="entr" presetSubtype="8" fill="hold" grpId="0" nodeType="afterEffect">
                                  <p:stCondLst>
                                    <p:cond delay="50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1000" fill="hold"/>
                                        <p:tgtEl>
                                          <p:spTgt spid="19"/>
                                        </p:tgtEl>
                                        <p:attrNameLst>
                                          <p:attrName>ppt_x</p:attrName>
                                        </p:attrNameLst>
                                      </p:cBhvr>
                                      <p:tavLst>
                                        <p:tav tm="0">
                                          <p:val>
                                            <p:strVal val="0-#ppt_w/2"/>
                                          </p:val>
                                        </p:tav>
                                        <p:tav tm="100000">
                                          <p:val>
                                            <p:strVal val="#ppt_x"/>
                                          </p:val>
                                        </p:tav>
                                      </p:tavLst>
                                    </p:anim>
                                    <p:anim calcmode="lin" valueType="num">
                                      <p:cBhvr additive="base">
                                        <p:cTn id="40" dur="1000" fill="hold"/>
                                        <p:tgtEl>
                                          <p:spTgt spid="19"/>
                                        </p:tgtEl>
                                        <p:attrNameLst>
                                          <p:attrName>ppt_y</p:attrName>
                                        </p:attrNameLst>
                                      </p:cBhvr>
                                      <p:tavLst>
                                        <p:tav tm="0">
                                          <p:val>
                                            <p:strVal val="#ppt_y"/>
                                          </p:val>
                                        </p:tav>
                                        <p:tav tm="100000">
                                          <p:val>
                                            <p:strVal val="#ppt_y"/>
                                          </p:val>
                                        </p:tav>
                                      </p:tavLst>
                                    </p:anim>
                                  </p:childTnLst>
                                </p:cTn>
                              </p:par>
                            </p:childTnLst>
                          </p:cTn>
                        </p:par>
                        <p:par>
                          <p:cTn id="41" fill="hold">
                            <p:stCondLst>
                              <p:cond delay="6000"/>
                            </p:stCondLst>
                            <p:childTnLst>
                              <p:par>
                                <p:cTn id="42" presetID="2" presetClass="entr" presetSubtype="8" fill="hold" grpId="0" nodeType="afterEffect">
                                  <p:stCondLst>
                                    <p:cond delay="500"/>
                                  </p:stCondLst>
                                  <p:childTnLst>
                                    <p:set>
                                      <p:cBhvr>
                                        <p:cTn id="43" dur="1" fill="hold">
                                          <p:stCondLst>
                                            <p:cond delay="0"/>
                                          </p:stCondLst>
                                        </p:cTn>
                                        <p:tgtEl>
                                          <p:spTgt spid="20"/>
                                        </p:tgtEl>
                                        <p:attrNameLst>
                                          <p:attrName>style.visibility</p:attrName>
                                        </p:attrNameLst>
                                      </p:cBhvr>
                                      <p:to>
                                        <p:strVal val="visible"/>
                                      </p:to>
                                    </p:set>
                                    <p:anim calcmode="lin" valueType="num">
                                      <p:cBhvr additive="base">
                                        <p:cTn id="44" dur="1000" fill="hold"/>
                                        <p:tgtEl>
                                          <p:spTgt spid="20"/>
                                        </p:tgtEl>
                                        <p:attrNameLst>
                                          <p:attrName>ppt_x</p:attrName>
                                        </p:attrNameLst>
                                      </p:cBhvr>
                                      <p:tavLst>
                                        <p:tav tm="0">
                                          <p:val>
                                            <p:strVal val="0-#ppt_w/2"/>
                                          </p:val>
                                        </p:tav>
                                        <p:tav tm="100000">
                                          <p:val>
                                            <p:strVal val="#ppt_x"/>
                                          </p:val>
                                        </p:tav>
                                      </p:tavLst>
                                    </p:anim>
                                    <p:anim calcmode="lin" valueType="num">
                                      <p:cBhvr additive="base">
                                        <p:cTn id="45" dur="1000" fill="hold"/>
                                        <p:tgtEl>
                                          <p:spTgt spid="20"/>
                                        </p:tgtEl>
                                        <p:attrNameLst>
                                          <p:attrName>ppt_y</p:attrName>
                                        </p:attrNameLst>
                                      </p:cBhvr>
                                      <p:tavLst>
                                        <p:tav tm="0">
                                          <p:val>
                                            <p:strVal val="#ppt_y"/>
                                          </p:val>
                                        </p:tav>
                                        <p:tav tm="100000">
                                          <p:val>
                                            <p:strVal val="#ppt_y"/>
                                          </p:val>
                                        </p:tav>
                                      </p:tavLst>
                                    </p:anim>
                                  </p:childTnLst>
                                </p:cTn>
                              </p:par>
                            </p:childTnLst>
                          </p:cTn>
                        </p:par>
                        <p:par>
                          <p:cTn id="46" fill="hold">
                            <p:stCondLst>
                              <p:cond delay="7500"/>
                            </p:stCondLst>
                            <p:childTnLst>
                              <p:par>
                                <p:cTn id="47" presetID="1" presetClass="exit" presetSubtype="0" fill="hold" grpId="1" nodeType="afterEffect">
                                  <p:stCondLst>
                                    <p:cond delay="500"/>
                                  </p:stCondLst>
                                  <p:childTnLst>
                                    <p:set>
                                      <p:cBhvr>
                                        <p:cTn id="48" dur="1" fill="hold">
                                          <p:stCondLst>
                                            <p:cond delay="0"/>
                                          </p:stCondLst>
                                        </p:cTn>
                                        <p:tgtEl>
                                          <p:spTgt spid="7"/>
                                        </p:tgtEl>
                                        <p:attrNameLst>
                                          <p:attrName>style.visibility</p:attrName>
                                        </p:attrNameLst>
                                      </p:cBhvr>
                                      <p:to>
                                        <p:strVal val="hidden"/>
                                      </p:to>
                                    </p:set>
                                  </p:childTnLst>
                                </p:cTn>
                              </p:par>
                            </p:childTnLst>
                          </p:cTn>
                        </p:par>
                        <p:par>
                          <p:cTn id="49" fill="hold">
                            <p:stCondLst>
                              <p:cond delay="8000"/>
                            </p:stCondLst>
                            <p:childTnLst>
                              <p:par>
                                <p:cTn id="50" presetID="1" presetClass="exit" presetSubtype="0" fill="hold" grpId="1" nodeType="afterEffect">
                                  <p:stCondLst>
                                    <p:cond delay="0"/>
                                  </p:stCondLst>
                                  <p:childTnLst>
                                    <p:set>
                                      <p:cBhvr>
                                        <p:cTn id="51" dur="1" fill="hold">
                                          <p:stCondLst>
                                            <p:cond delay="0"/>
                                          </p:stCondLst>
                                        </p:cTn>
                                        <p:tgtEl>
                                          <p:spTgt spid="11"/>
                                        </p:tgtEl>
                                        <p:attrNameLst>
                                          <p:attrName>style.visibility</p:attrName>
                                        </p:attrNameLst>
                                      </p:cBhvr>
                                      <p:to>
                                        <p:strVal val="hidden"/>
                                      </p:to>
                                    </p:set>
                                  </p:childTnLst>
                                </p:cTn>
                              </p:par>
                            </p:childTnLst>
                          </p:cTn>
                        </p:par>
                        <p:par>
                          <p:cTn id="52" fill="hold">
                            <p:stCondLst>
                              <p:cond delay="8000"/>
                            </p:stCondLst>
                            <p:childTnLst>
                              <p:par>
                                <p:cTn id="53" presetID="1" presetClass="exit" presetSubtype="0" fill="hold" grpId="1" nodeType="afterEffect">
                                  <p:stCondLst>
                                    <p:cond delay="0"/>
                                  </p:stCondLst>
                                  <p:childTnLst>
                                    <p:set>
                                      <p:cBhvr>
                                        <p:cTn id="54" dur="1" fill="hold">
                                          <p:stCondLst>
                                            <p:cond delay="0"/>
                                          </p:stCondLst>
                                        </p:cTn>
                                        <p:tgtEl>
                                          <p:spTgt spid="15"/>
                                        </p:tgtEl>
                                        <p:attrNameLst>
                                          <p:attrName>style.visibility</p:attrName>
                                        </p:attrNameLst>
                                      </p:cBhvr>
                                      <p:to>
                                        <p:strVal val="hidden"/>
                                      </p:to>
                                    </p:set>
                                  </p:childTnLst>
                                </p:cTn>
                              </p:par>
                            </p:childTnLst>
                          </p:cTn>
                        </p:par>
                        <p:par>
                          <p:cTn id="55" fill="hold">
                            <p:stCondLst>
                              <p:cond delay="8000"/>
                            </p:stCondLst>
                            <p:childTnLst>
                              <p:par>
                                <p:cTn id="56" presetID="1" presetClass="exit" presetSubtype="0" fill="hold" grpId="1" nodeType="afterEffect">
                                  <p:stCondLst>
                                    <p:cond delay="0"/>
                                  </p:stCondLst>
                                  <p:childTnLst>
                                    <p:set>
                                      <p:cBhvr>
                                        <p:cTn id="57" dur="1" fill="hold">
                                          <p:stCondLst>
                                            <p:cond delay="0"/>
                                          </p:stCondLst>
                                        </p:cTn>
                                        <p:tgtEl>
                                          <p:spTgt spid="8"/>
                                        </p:tgtEl>
                                        <p:attrNameLst>
                                          <p:attrName>style.visibility</p:attrName>
                                        </p:attrNameLst>
                                      </p:cBhvr>
                                      <p:to>
                                        <p:strVal val="hidden"/>
                                      </p:to>
                                    </p:set>
                                  </p:childTnLst>
                                </p:cTn>
                              </p:par>
                            </p:childTnLst>
                          </p:cTn>
                        </p:par>
                        <p:par>
                          <p:cTn id="58" fill="hold">
                            <p:stCondLst>
                              <p:cond delay="8000"/>
                            </p:stCondLst>
                            <p:childTnLst>
                              <p:par>
                                <p:cTn id="59" presetID="1" presetClass="exit" presetSubtype="0" fill="hold" grpId="1" nodeType="afterEffect">
                                  <p:stCondLst>
                                    <p:cond delay="0"/>
                                  </p:stCondLst>
                                  <p:childTnLst>
                                    <p:set>
                                      <p:cBhvr>
                                        <p:cTn id="60" dur="1" fill="hold">
                                          <p:stCondLst>
                                            <p:cond delay="0"/>
                                          </p:stCondLst>
                                        </p:cTn>
                                        <p:tgtEl>
                                          <p:spTgt spid="12"/>
                                        </p:tgtEl>
                                        <p:attrNameLst>
                                          <p:attrName>style.visibility</p:attrName>
                                        </p:attrNameLst>
                                      </p:cBhvr>
                                      <p:to>
                                        <p:strVal val="hidden"/>
                                      </p:to>
                                    </p:set>
                                  </p:childTnLst>
                                </p:cTn>
                              </p:par>
                            </p:childTnLst>
                          </p:cTn>
                        </p:par>
                        <p:par>
                          <p:cTn id="61" fill="hold">
                            <p:stCondLst>
                              <p:cond delay="8000"/>
                            </p:stCondLst>
                            <p:childTnLst>
                              <p:par>
                                <p:cTn id="62" presetID="1" presetClass="exit" presetSubtype="0" fill="hold" grpId="1" nodeType="afterEffect">
                                  <p:stCondLst>
                                    <p:cond delay="0"/>
                                  </p:stCondLst>
                                  <p:childTnLst>
                                    <p:set>
                                      <p:cBhvr>
                                        <p:cTn id="63" dur="1" fill="hold">
                                          <p:stCondLst>
                                            <p:cond delay="0"/>
                                          </p:stCondLst>
                                        </p:cTn>
                                        <p:tgtEl>
                                          <p:spTgt spid="16"/>
                                        </p:tgtEl>
                                        <p:attrNameLst>
                                          <p:attrName>style.visibility</p:attrName>
                                        </p:attrNameLst>
                                      </p:cBhvr>
                                      <p:to>
                                        <p:strVal val="hidden"/>
                                      </p:to>
                                    </p:set>
                                  </p:childTnLst>
                                </p:cTn>
                              </p:par>
                            </p:childTnLst>
                          </p:cTn>
                        </p:par>
                        <p:par>
                          <p:cTn id="64" fill="hold">
                            <p:stCondLst>
                              <p:cond delay="8000"/>
                            </p:stCondLst>
                            <p:childTnLst>
                              <p:par>
                                <p:cTn id="65" presetID="1" presetClass="entr" presetSubtype="0" fill="hold" nodeType="afterEffect">
                                  <p:stCondLst>
                                    <p:cond delay="1000"/>
                                  </p:stCondLst>
                                  <p:childTnLst>
                                    <p:set>
                                      <p:cBhvr>
                                        <p:cTn id="66" dur="1" fill="hold">
                                          <p:stCondLst>
                                            <p:cond delay="0"/>
                                          </p:stCondLst>
                                        </p:cTn>
                                        <p:tgtEl>
                                          <p:spTgt spid="24"/>
                                        </p:tgtEl>
                                        <p:attrNameLst>
                                          <p:attrName>style.visibility</p:attrName>
                                        </p:attrNameLst>
                                      </p:cBhvr>
                                      <p:to>
                                        <p:strVal val="visible"/>
                                      </p:to>
                                    </p:set>
                                  </p:childTnLst>
                                </p:cTn>
                              </p:par>
                            </p:childTnLst>
                          </p:cTn>
                        </p:par>
                        <p:par>
                          <p:cTn id="67" fill="hold">
                            <p:stCondLst>
                              <p:cond delay="9000"/>
                            </p:stCondLst>
                            <p:childTnLst>
                              <p:par>
                                <p:cTn id="68" presetID="1" presetClass="entr" presetSubtype="0" fill="hold" grpId="0" nodeType="afterEffect">
                                  <p:stCondLst>
                                    <p:cond delay="1000"/>
                                  </p:stCondLst>
                                  <p:childTnLst>
                                    <p:set>
                                      <p:cBhvr>
                                        <p:cTn id="69"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8" grpId="0"/>
      <p:bldP spid="8" grpId="1"/>
      <p:bldP spid="10" grpId="0" animBg="1"/>
      <p:bldP spid="11" grpId="0" animBg="1"/>
      <p:bldP spid="11" grpId="1" animBg="1"/>
      <p:bldP spid="12" grpId="0"/>
      <p:bldP spid="12" grpId="1"/>
      <p:bldP spid="14" grpId="0" animBg="1"/>
      <p:bldP spid="15" grpId="0" animBg="1"/>
      <p:bldP spid="15" grpId="1" animBg="1"/>
      <p:bldP spid="16" grpId="0"/>
      <p:bldP spid="16" grpId="1"/>
      <p:bldP spid="18" grpId="0" animBg="1"/>
      <p:bldP spid="19" grpId="0" animBg="1"/>
      <p:bldP spid="20" grpId="0" animBg="1"/>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822960" y="640080"/>
            <a:ext cx="8229600" cy="584775"/>
          </a:xfrm>
          <a:prstGeom prst="rect">
            <a:avLst/>
          </a:prstGeom>
          <a:noFill/>
        </p:spPr>
        <p:txBody>
          <a:bodyPr wrap="square" rtlCol="0">
            <a:spAutoFit/>
          </a:bodyPr>
          <a:lstStyle/>
          <a:p>
            <a:r>
              <a:rPr lang="en-US" sz="3200" dirty="0"/>
              <a:t>Sum of 3</a:t>
            </a:r>
            <a:r>
              <a:rPr lang="en-US" sz="3200" baseline="30000" dirty="0"/>
              <a:t>rd</a:t>
            </a:r>
            <a:r>
              <a:rPr lang="en-US" sz="3200" dirty="0"/>
              <a:t> Power:</a:t>
            </a:r>
          </a:p>
        </p:txBody>
      </p:sp>
      <mc:AlternateContent xmlns:mc="http://schemas.openxmlformats.org/markup-compatibility/2006" xmlns:a14="http://schemas.microsoft.com/office/drawing/2010/main">
        <mc:Choice Requires="a14">
          <p:sp>
            <p:nvSpPr>
              <p:cNvPr id="19" name="Rectangle 18"/>
              <p:cNvSpPr/>
              <p:nvPr/>
            </p:nvSpPr>
            <p:spPr>
              <a:xfrm>
                <a:off x="1254243" y="1433936"/>
                <a:ext cx="9580012" cy="461665"/>
              </a:xfrm>
              <a:prstGeom prst="rect">
                <a:avLst/>
              </a:prstGeom>
            </p:spPr>
            <p:txBody>
              <a:bodyPr wrap="square">
                <a:spAutoFit/>
              </a:bodyPr>
              <a:lstStyle/>
              <a:p>
                <a14:m>
                  <m:oMath xmlns:m="http://schemas.openxmlformats.org/officeDocument/2006/math">
                    <m:r>
                      <a:rPr lang="en-US" sz="2400" i="1" smtClean="0">
                        <a:latin typeface="Cambria Math" panose="02040503050406030204" pitchFamily="18" charset="0"/>
                      </a:rPr>
                      <m:t>4</m:t>
                    </m:r>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1</m:t>
                            </m:r>
                          </m:e>
                          <m:sup>
                            <m:r>
                              <a:rPr lang="en-US" sz="2400" i="1">
                                <a:latin typeface="Cambria Math" panose="02040503050406030204" pitchFamily="18" charset="0"/>
                              </a:rPr>
                              <m:t>2</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i="1">
                                <a:latin typeface="Cambria Math" panose="02040503050406030204" pitchFamily="18" charset="0"/>
                              </a:rPr>
                              <m:t>2</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3</m:t>
                            </m:r>
                          </m:e>
                          <m:sup>
                            <m:r>
                              <a:rPr lang="en-US" sz="2400" i="1">
                                <a:latin typeface="Cambria Math" panose="02040503050406030204" pitchFamily="18" charset="0"/>
                              </a:rPr>
                              <m:t>2</m:t>
                            </m:r>
                          </m:sup>
                        </m:sSup>
                      </m:e>
                    </m:d>
                  </m:oMath>
                </a14:m>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1</m:t>
                            </m:r>
                          </m:e>
                          <m:sup>
                            <m:r>
                              <a:rPr lang="en-US" sz="2400" i="1">
                                <a:latin typeface="Cambria Math" panose="02040503050406030204" pitchFamily="18" charset="0"/>
                                <a:ea typeface="Cambria Math" panose="02040503050406030204" pitchFamily="18" charset="0"/>
                              </a:rPr>
                              <m:t>3</m:t>
                            </m:r>
                          </m:sup>
                        </m:sSup>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2</m:t>
                            </m:r>
                          </m:e>
                          <m:sup>
                            <m:r>
                              <a:rPr lang="en-US" sz="2400" i="1">
                                <a:latin typeface="Cambria Math" panose="02040503050406030204" pitchFamily="18" charset="0"/>
                                <a:ea typeface="Cambria Math" panose="02040503050406030204" pitchFamily="18" charset="0"/>
                              </a:rPr>
                              <m:t>3</m:t>
                            </m:r>
                          </m:sup>
                        </m:sSup>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3</m:t>
                            </m:r>
                          </m:e>
                          <m:sup>
                            <m:r>
                              <a:rPr lang="en-US" sz="2400" i="1">
                                <a:latin typeface="Cambria Math" panose="02040503050406030204" pitchFamily="18" charset="0"/>
                                <a:ea typeface="Cambria Math" panose="02040503050406030204" pitchFamily="18" charset="0"/>
                              </a:rPr>
                              <m:t>3</m:t>
                            </m:r>
                          </m:sup>
                        </m:sSup>
                      </m:e>
                    </m:d>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1</m:t>
                        </m:r>
                      </m:e>
                      <m:sup>
                        <m:r>
                          <a:rPr lang="en-US" sz="2400" i="1">
                            <a:latin typeface="Cambria Math" panose="02040503050406030204" pitchFamily="18" charset="0"/>
                            <a:ea typeface="Cambria Math" panose="02040503050406030204" pitchFamily="18" charset="0"/>
                          </a:rPr>
                          <m:t>2</m:t>
                        </m:r>
                      </m:sup>
                    </m:sSup>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1</m:t>
                            </m:r>
                          </m:e>
                          <m:sup>
                            <m:r>
                              <a:rPr lang="en-US" sz="2400" i="1">
                                <a:latin typeface="Cambria Math" panose="02040503050406030204" pitchFamily="18" charset="0"/>
                                <a:ea typeface="Cambria Math" panose="02040503050406030204" pitchFamily="18" charset="0"/>
                              </a:rPr>
                              <m:t>2</m:t>
                            </m:r>
                          </m:sup>
                        </m:sSup>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2</m:t>
                            </m:r>
                          </m:e>
                          <m:sup>
                            <m:r>
                              <a:rPr lang="en-US" sz="2400" i="1">
                                <a:latin typeface="Cambria Math" panose="02040503050406030204" pitchFamily="18" charset="0"/>
                                <a:ea typeface="Cambria Math" panose="02040503050406030204" pitchFamily="18" charset="0"/>
                              </a:rPr>
                              <m:t>2</m:t>
                            </m:r>
                          </m:sup>
                        </m:sSup>
                      </m:e>
                    </m:d>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1</m:t>
                        </m:r>
                      </m:e>
                      <m:sup>
                        <m:r>
                          <a:rPr lang="en-US" sz="2400" i="1">
                            <a:latin typeface="Cambria Math" panose="02040503050406030204" pitchFamily="18" charset="0"/>
                            <a:ea typeface="Cambria Math" panose="02040503050406030204" pitchFamily="18" charset="0"/>
                          </a:rPr>
                          <m:t>2</m:t>
                        </m:r>
                      </m:sup>
                    </m:sSup>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2</m:t>
                        </m:r>
                      </m:e>
                      <m:sup>
                        <m:r>
                          <a:rPr lang="en-US" sz="2400" i="1">
                            <a:latin typeface="Cambria Math" panose="02040503050406030204" pitchFamily="18" charset="0"/>
                            <a:ea typeface="Cambria Math" panose="02040503050406030204" pitchFamily="18" charset="0"/>
                          </a:rPr>
                          <m:t>2</m:t>
                        </m:r>
                      </m:sup>
                    </m:sSup>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3</m:t>
                        </m:r>
                      </m:e>
                      <m:sup>
                        <m:r>
                          <a:rPr lang="en-US" sz="2400" i="1">
                            <a:latin typeface="Cambria Math" panose="02040503050406030204" pitchFamily="18" charset="0"/>
                            <a:ea typeface="Cambria Math" panose="02040503050406030204" pitchFamily="18" charset="0"/>
                          </a:rPr>
                          <m:t>2</m:t>
                        </m:r>
                      </m:sup>
                    </m:sSup>
                    <m:r>
                      <a:rPr lang="en-US" sz="2400" i="1">
                        <a:latin typeface="Cambria Math" panose="02040503050406030204" pitchFamily="18" charset="0"/>
                        <a:ea typeface="Cambria Math" panose="02040503050406030204" pitchFamily="18" charset="0"/>
                      </a:rPr>
                      <m:t>)</m:t>
                    </m:r>
                  </m:oMath>
                </a14:m>
                <a:endParaRPr lang="en-US" sz="2400" dirty="0"/>
              </a:p>
            </p:txBody>
          </p:sp>
        </mc:Choice>
        <mc:Fallback xmlns="">
          <p:sp>
            <p:nvSpPr>
              <p:cNvPr id="19" name="Rectangle 18"/>
              <p:cNvSpPr>
                <a:spLocks noRot="1" noChangeAspect="1" noMove="1" noResize="1" noEditPoints="1" noAdjustHandles="1" noChangeArrowheads="1" noChangeShapeType="1" noTextEdit="1"/>
              </p:cNvSpPr>
              <p:nvPr/>
            </p:nvSpPr>
            <p:spPr>
              <a:xfrm>
                <a:off x="1254243" y="1433936"/>
                <a:ext cx="9580012" cy="461665"/>
              </a:xfrm>
              <a:prstGeom prst="rect">
                <a:avLst/>
              </a:prstGeom>
              <a:blipFill>
                <a:blip r:embed="rId3"/>
                <a:stretch>
                  <a:fillRect l="-191"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761511" y="2104682"/>
                <a:ext cx="10565476" cy="461665"/>
              </a:xfrm>
              <a:prstGeom prst="rect">
                <a:avLst/>
              </a:prstGeom>
            </p:spPr>
            <p:txBody>
              <a:bodyPr wrap="square">
                <a:spAutoFit/>
              </a:bodyPr>
              <a:lstStyle/>
              <a:p>
                <a14:m>
                  <m:oMath xmlns:m="http://schemas.openxmlformats.org/officeDocument/2006/math">
                    <m:r>
                      <a:rPr lang="en-US" sz="2400" i="1" smtClean="0">
                        <a:latin typeface="Cambria Math" panose="02040503050406030204" pitchFamily="18" charset="0"/>
                      </a:rPr>
                      <m:t>(</m:t>
                    </m:r>
                    <m:r>
                      <a:rPr lang="en-US" sz="2400" b="1" i="1" smtClean="0">
                        <a:solidFill>
                          <a:srgbClr val="FF0000"/>
                        </a:solidFill>
                        <a:latin typeface="Cambria Math" panose="02040503050406030204" pitchFamily="18" charset="0"/>
                      </a:rPr>
                      <m:t>𝑵</m:t>
                    </m:r>
                    <m:r>
                      <a:rPr lang="en-US" sz="2400" b="0" i="1" smtClean="0">
                        <a:latin typeface="Cambria Math" panose="02040503050406030204" pitchFamily="18" charset="0"/>
                      </a:rPr>
                      <m:t>+1)</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1</m:t>
                            </m:r>
                          </m:e>
                          <m:sup>
                            <m:r>
                              <a:rPr lang="en-US" sz="2400" i="1">
                                <a:latin typeface="Cambria Math" panose="02040503050406030204" pitchFamily="18" charset="0"/>
                              </a:rPr>
                              <m:t>2</m:t>
                            </m:r>
                          </m:sup>
                        </m:sSup>
                        <m:r>
                          <a:rPr lang="en-US" sz="2400" i="1">
                            <a:latin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b="1" i="1" smtClean="0">
                                <a:solidFill>
                                  <a:srgbClr val="FF0000"/>
                                </a:solidFill>
                                <a:latin typeface="Cambria Math" panose="02040503050406030204" pitchFamily="18" charset="0"/>
                              </a:rPr>
                              <m:t>𝑵</m:t>
                            </m:r>
                          </m:e>
                          <m:sup>
                            <m:r>
                              <a:rPr lang="en-US" sz="2400" i="1">
                                <a:latin typeface="Cambria Math" panose="02040503050406030204" pitchFamily="18" charset="0"/>
                              </a:rPr>
                              <m:t>2</m:t>
                            </m:r>
                          </m:sup>
                        </m:sSup>
                      </m:e>
                    </m:d>
                  </m:oMath>
                </a14:m>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1</m:t>
                            </m:r>
                          </m:e>
                          <m:sup>
                            <m:r>
                              <a:rPr lang="en-US" sz="2400" i="1">
                                <a:latin typeface="Cambria Math" panose="02040503050406030204" pitchFamily="18" charset="0"/>
                                <a:ea typeface="Cambria Math" panose="02040503050406030204" pitchFamily="18" charset="0"/>
                              </a:rPr>
                              <m:t>3</m:t>
                            </m:r>
                          </m:sup>
                        </m:sSup>
                        <m:r>
                          <a:rPr lang="en-US" sz="2400" i="1">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smtClean="0">
                                <a:solidFill>
                                  <a:srgbClr val="FF0000"/>
                                </a:solidFill>
                                <a:latin typeface="Cambria Math" panose="02040503050406030204" pitchFamily="18" charset="0"/>
                                <a:ea typeface="Cambria Math" panose="02040503050406030204" pitchFamily="18" charset="0"/>
                              </a:rPr>
                              <m:t>𝑵</m:t>
                            </m:r>
                          </m:e>
                          <m:sup>
                            <m:r>
                              <a:rPr lang="en-US" sz="2400" i="1">
                                <a:latin typeface="Cambria Math" panose="02040503050406030204" pitchFamily="18" charset="0"/>
                                <a:ea typeface="Cambria Math" panose="02040503050406030204" pitchFamily="18" charset="0"/>
                              </a:rPr>
                              <m:t>3</m:t>
                            </m:r>
                          </m:sup>
                        </m:sSup>
                      </m:e>
                    </m:d>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1</m:t>
                        </m:r>
                      </m:e>
                      <m:sup>
                        <m:r>
                          <a:rPr lang="en-US" sz="2400" i="1">
                            <a:latin typeface="Cambria Math" panose="02040503050406030204" pitchFamily="18" charset="0"/>
                            <a:ea typeface="Cambria Math" panose="02040503050406030204" pitchFamily="18" charset="0"/>
                          </a:rPr>
                          <m:t>2</m:t>
                        </m:r>
                      </m:sup>
                    </m:sSup>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1</m:t>
                            </m:r>
                          </m:e>
                          <m:sup>
                            <m:r>
                              <a:rPr lang="en-US" sz="2400" i="1">
                                <a:latin typeface="Cambria Math" panose="02040503050406030204" pitchFamily="18" charset="0"/>
                                <a:ea typeface="Cambria Math" panose="02040503050406030204" pitchFamily="18" charset="0"/>
                              </a:rPr>
                              <m:t>2</m:t>
                            </m:r>
                          </m:sup>
                        </m:sSup>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2</m:t>
                            </m:r>
                          </m:e>
                          <m:sup>
                            <m:r>
                              <a:rPr lang="en-US" sz="2400" i="1">
                                <a:latin typeface="Cambria Math" panose="02040503050406030204" pitchFamily="18" charset="0"/>
                                <a:ea typeface="Cambria Math" panose="02040503050406030204" pitchFamily="18" charset="0"/>
                              </a:rPr>
                              <m:t>2</m:t>
                            </m:r>
                          </m:sup>
                        </m:sSup>
                      </m:e>
                    </m:d>
                    <m:r>
                      <a:rPr lang="en-US" sz="2400" i="1">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d>
                      <m:dPr>
                        <m:ctrlPr>
                          <a:rPr lang="en-US" sz="2400"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1</m:t>
                            </m:r>
                          </m:e>
                          <m:sup>
                            <m:r>
                              <a:rPr lang="en-US" sz="2400" i="1">
                                <a:latin typeface="Cambria Math" panose="02040503050406030204" pitchFamily="18" charset="0"/>
                              </a:rPr>
                              <m:t>2</m:t>
                            </m:r>
                          </m:sup>
                        </m:sSup>
                        <m:r>
                          <a:rPr lang="en-US" sz="2400" i="1">
                            <a:latin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b="1" i="1" smtClean="0">
                                <a:solidFill>
                                  <a:srgbClr val="FF0000"/>
                                </a:solidFill>
                                <a:latin typeface="Cambria Math" panose="02040503050406030204" pitchFamily="18" charset="0"/>
                              </a:rPr>
                              <m:t>𝑵</m:t>
                            </m:r>
                          </m:e>
                          <m:sup>
                            <m:r>
                              <a:rPr lang="en-US" sz="2400" i="1">
                                <a:latin typeface="Cambria Math" panose="02040503050406030204" pitchFamily="18" charset="0"/>
                              </a:rPr>
                              <m:t>2</m:t>
                            </m:r>
                          </m:sup>
                        </m:sSup>
                      </m:e>
                    </m:d>
                  </m:oMath>
                </a14:m>
                <a:endParaRPr lang="en-US" sz="2400" dirty="0"/>
              </a:p>
            </p:txBody>
          </p:sp>
        </mc:Choice>
        <mc:Fallback xmlns="">
          <p:sp>
            <p:nvSpPr>
              <p:cNvPr id="20" name="Rectangle 19"/>
              <p:cNvSpPr>
                <a:spLocks noRot="1" noChangeAspect="1" noMove="1" noResize="1" noEditPoints="1" noAdjustHandles="1" noChangeArrowheads="1" noChangeShapeType="1" noTextEdit="1"/>
              </p:cNvSpPr>
              <p:nvPr/>
            </p:nvSpPr>
            <p:spPr>
              <a:xfrm>
                <a:off x="761511" y="2104682"/>
                <a:ext cx="10565476" cy="461665"/>
              </a:xfrm>
              <a:prstGeom prst="rect">
                <a:avLst/>
              </a:prstGeom>
              <a:blipFill>
                <a:blip r:embed="rId4"/>
                <a:stretch>
                  <a:fillRect l="-519"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1890278" y="2566347"/>
                <a:ext cx="4518095" cy="11128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𝑁</m:t>
                      </m:r>
                      <m:r>
                        <a:rPr lang="en-US" sz="2400" b="0" i="1" smtClean="0">
                          <a:latin typeface="Cambria Math" panose="02040503050406030204" pitchFamily="18" charset="0"/>
                        </a:rPr>
                        <m:t>+1)</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𝑖</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𝑖</m:t>
                                  </m:r>
                                </m:e>
                                <m:sup>
                                  <m:r>
                                    <a:rPr lang="en-US" sz="2400" b="0" i="1" smtClean="0">
                                      <a:latin typeface="Cambria Math" panose="02040503050406030204" pitchFamily="18" charset="0"/>
                                    </a:rPr>
                                    <m:t>3</m:t>
                                  </m:r>
                                </m:sup>
                              </m:sSup>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𝑗</m:t>
                                      </m:r>
                                    </m:sup>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𝑖</m:t>
                                          </m:r>
                                        </m:e>
                                        <m:sup>
                                          <m:r>
                                            <a:rPr lang="en-US" sz="2400" b="0" i="1" smtClean="0">
                                              <a:latin typeface="Cambria Math" panose="02040503050406030204" pitchFamily="18" charset="0"/>
                                            </a:rPr>
                                            <m:t>2</m:t>
                                          </m:r>
                                        </m:sup>
                                      </m:sSup>
                                    </m:e>
                                  </m:nary>
                                </m:e>
                              </m:nary>
                            </m:e>
                          </m:nary>
                        </m:e>
                      </m:nary>
                    </m:oMath>
                  </m:oMathPara>
                </a14:m>
                <a:endParaRPr lang="en-US"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1890278" y="2566347"/>
                <a:ext cx="4518095" cy="111280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1040295" y="3679152"/>
                <a:ext cx="7572136" cy="10802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𝑁</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𝑁</m:t>
                                  </m:r>
                                  <m:r>
                                    <a:rPr lang="en-US" sz="2400" b="0" i="1" smtClean="0">
                                      <a:latin typeface="Cambria Math" panose="02040503050406030204" pitchFamily="18" charset="0"/>
                                    </a:rPr>
                                    <m:t>+1</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(2</m:t>
                          </m:r>
                          <m:r>
                            <a:rPr lang="en-US" sz="2400" b="0" i="1" smtClean="0">
                              <a:latin typeface="Cambria Math" panose="02040503050406030204" pitchFamily="18" charset="0"/>
                            </a:rPr>
                            <m:t>𝑁</m:t>
                          </m:r>
                          <m:r>
                            <a:rPr lang="en-US" sz="2400" b="0" i="1" smtClean="0">
                              <a:latin typeface="Cambria Math" panose="02040503050406030204" pitchFamily="18" charset="0"/>
                            </a:rPr>
                            <m:t>+1)</m:t>
                          </m:r>
                        </m:num>
                        <m:den>
                          <m:r>
                            <a:rPr lang="en-US" sz="2400" b="0" i="1" smtClean="0">
                              <a:latin typeface="Cambria Math" panose="02040503050406030204" pitchFamily="18" charset="0"/>
                            </a:rPr>
                            <m:t>6</m:t>
                          </m:r>
                        </m:den>
                      </m:f>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𝑖</m:t>
                              </m:r>
                            </m:e>
                            <m:sup>
                              <m:r>
                                <a:rPr lang="en-US" sz="2400" b="0" i="1" smtClean="0">
                                  <a:latin typeface="Cambria Math" panose="02040503050406030204" pitchFamily="18" charset="0"/>
                                </a:rPr>
                                <m:t>3</m:t>
                              </m:r>
                            </m:sup>
                          </m:s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3</m:t>
                              </m:r>
                            </m:den>
                          </m:f>
                          <m:nary>
                            <m:naryPr>
                              <m:chr m:val="∑"/>
                              <m:ctrlPr>
                                <a:rPr lang="en-US" sz="2400" i="1">
                                  <a:latin typeface="Cambria Math" panose="02040503050406030204" pitchFamily="18" charset="0"/>
                                </a:rPr>
                              </m:ctrlPr>
                            </m:naryPr>
                            <m:sub>
                              <m:r>
                                <a:rPr lang="en-US" sz="2400" b="0" i="1" smtClean="0">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𝑁</m:t>
                              </m:r>
                            </m:sup>
                            <m:e>
                              <m:sSup>
                                <m:sSupPr>
                                  <m:ctrlPr>
                                    <a:rPr lang="en-US" sz="2400" i="1">
                                      <a:latin typeface="Cambria Math" panose="02040503050406030204" pitchFamily="18" charset="0"/>
                                    </a:rPr>
                                  </m:ctrlPr>
                                </m:sSupPr>
                                <m:e>
                                  <m:r>
                                    <a:rPr lang="en-US" sz="2400" b="0" i="1" smtClean="0">
                                      <a:latin typeface="Cambria Math" panose="02040503050406030204" pitchFamily="18" charset="0"/>
                                    </a:rPr>
                                    <m:t>𝑗</m:t>
                                  </m:r>
                                </m:e>
                                <m:sup>
                                  <m:r>
                                    <a:rPr lang="en-US" sz="2400" i="1">
                                      <a:latin typeface="Cambria Math" panose="02040503050406030204" pitchFamily="18" charset="0"/>
                                    </a:rPr>
                                    <m:t>3</m:t>
                                  </m:r>
                                </m:sup>
                              </m:sSup>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i="1">
                                      <a:latin typeface="Cambria Math" panose="02040503050406030204" pitchFamily="18" charset="0"/>
                                    </a:rPr>
                                  </m:ctrlPr>
                                </m:naryPr>
                                <m:sub>
                                  <m:r>
                                    <a:rPr lang="en-US" sz="2400" b="0" i="1" smtClean="0">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𝑁</m:t>
                                  </m:r>
                                </m:sup>
                                <m:e>
                                  <m:sSup>
                                    <m:sSupPr>
                                      <m:ctrlPr>
                                        <a:rPr lang="en-US" sz="2400" i="1">
                                          <a:latin typeface="Cambria Math" panose="02040503050406030204" pitchFamily="18" charset="0"/>
                                        </a:rPr>
                                      </m:ctrlPr>
                                    </m:sSupPr>
                                    <m:e>
                                      <m:r>
                                        <a:rPr lang="en-US" sz="2400" b="0" i="1" smtClean="0">
                                          <a:latin typeface="Cambria Math" panose="02040503050406030204" pitchFamily="18" charset="0"/>
                                        </a:rPr>
                                        <m:t>𝑗</m:t>
                                      </m:r>
                                    </m:e>
                                    <m:sup>
                                      <m:r>
                                        <a:rPr lang="en-US" sz="2400" b="0" i="1" smtClean="0">
                                          <a:latin typeface="Cambria Math" panose="02040503050406030204" pitchFamily="18" charset="0"/>
                                        </a:rPr>
                                        <m:t>2</m:t>
                                      </m:r>
                                    </m:sup>
                                  </m:sSup>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b="0" i="1" smtClean="0">
                                          <a:latin typeface="Cambria Math" panose="02040503050406030204" pitchFamily="18" charset="0"/>
                                        </a:rPr>
                                        <m:t>6</m:t>
                                      </m:r>
                                    </m:den>
                                  </m:f>
                                  <m:nary>
                                    <m:naryPr>
                                      <m:chr m:val="∑"/>
                                      <m:ctrlPr>
                                        <a:rPr lang="en-US" sz="2400" i="1">
                                          <a:latin typeface="Cambria Math" panose="02040503050406030204" pitchFamily="18" charset="0"/>
                                        </a:rPr>
                                      </m:ctrlPr>
                                    </m:naryPr>
                                    <m:sub>
                                      <m:r>
                                        <a:rPr lang="en-US" sz="2400" b="0" i="1" smtClean="0">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𝑁</m:t>
                                      </m:r>
                                    </m:sup>
                                    <m:e>
                                      <m:r>
                                        <a:rPr lang="en-US" sz="2400" b="0" i="1" smtClean="0">
                                          <a:latin typeface="Cambria Math" panose="02040503050406030204" pitchFamily="18" charset="0"/>
                                        </a:rPr>
                                        <m:t>𝑗</m:t>
                                      </m:r>
                                    </m:e>
                                  </m:nary>
                                </m:e>
                              </m:nary>
                            </m:e>
                          </m:nary>
                        </m:e>
                      </m:nary>
                    </m:oMath>
                  </m:oMathPara>
                </a14:m>
                <a:endParaRPr 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1040295" y="3679152"/>
                <a:ext cx="7572136" cy="108029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3934691" y="4974045"/>
                <a:ext cx="2842904" cy="1038489"/>
              </a:xfrm>
              <a:prstGeom prst="rect">
                <a:avLst/>
              </a:prstGeom>
              <a:noFill/>
              <a:ln w="38100">
                <a:solidFill>
                  <a:srgbClr val="FF0000"/>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sz="240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𝑁</m:t>
                          </m:r>
                        </m:sup>
                        <m:e>
                          <m:sSup>
                            <m:sSupPr>
                              <m:ctrlPr>
                                <a:rPr lang="en-US" sz="240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𝑖</m:t>
                              </m:r>
                            </m:e>
                            <m:sup>
                              <m:r>
                                <a:rPr lang="en-US" sz="2400" b="0" i="1" smtClean="0">
                                  <a:latin typeface="Cambria Math" panose="02040503050406030204" pitchFamily="18" charset="0"/>
                                  <a:ea typeface="Cambria Math" panose="02040503050406030204" pitchFamily="18" charset="0"/>
                                </a:rPr>
                                <m:t>3</m:t>
                              </m:r>
                            </m:sup>
                          </m:sSup>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𝑁</m:t>
                                  </m:r>
                                </m:e>
                                <m:sup>
                                  <m:r>
                                    <a:rPr lang="en-US" sz="2400" b="0" i="1" smtClean="0">
                                      <a:latin typeface="Cambria Math" panose="02040503050406030204" pitchFamily="18" charset="0"/>
                                      <a:ea typeface="Cambria Math" panose="02040503050406030204" pitchFamily="18" charset="0"/>
                                    </a:rPr>
                                    <m:t>2</m:t>
                                  </m:r>
                                </m:sup>
                              </m:sSup>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𝑁</m:t>
                                  </m:r>
                                  <m:r>
                                    <a:rPr lang="en-US" sz="2400" b="0" i="1" smtClean="0">
                                      <a:latin typeface="Cambria Math" panose="02040503050406030204" pitchFamily="18" charset="0"/>
                                      <a:ea typeface="Cambria Math" panose="02040503050406030204" pitchFamily="18" charset="0"/>
                                    </a:rPr>
                                    <m:t>+1)</m:t>
                                  </m:r>
                                </m:e>
                                <m:sup>
                                  <m:r>
                                    <a:rPr lang="en-US" sz="2400" b="0" i="1" smtClean="0">
                                      <a:latin typeface="Cambria Math" panose="02040503050406030204" pitchFamily="18" charset="0"/>
                                      <a:ea typeface="Cambria Math" panose="02040503050406030204" pitchFamily="18" charset="0"/>
                                    </a:rPr>
                                    <m:t>2</m:t>
                                  </m:r>
                                </m:sup>
                              </m:sSup>
                            </m:num>
                            <m:den>
                              <m:r>
                                <a:rPr lang="en-US" sz="2400" b="0" i="1" smtClean="0">
                                  <a:latin typeface="Cambria Math" panose="02040503050406030204" pitchFamily="18" charset="0"/>
                                  <a:ea typeface="Cambria Math" panose="02040503050406030204" pitchFamily="18" charset="0"/>
                                </a:rPr>
                                <m:t>4</m:t>
                              </m:r>
                            </m:den>
                          </m:f>
                        </m:e>
                      </m:nary>
                    </m:oMath>
                  </m:oMathPara>
                </a14:m>
                <a:endParaRPr lang="en-US" sz="2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3934691" y="4974045"/>
                <a:ext cx="2842904" cy="1038489"/>
              </a:xfrm>
              <a:prstGeom prst="rect">
                <a:avLst/>
              </a:prstGeom>
              <a:blipFill>
                <a:blip r:embed="rId7"/>
                <a:stretch>
                  <a:fillRect/>
                </a:stretch>
              </a:blipFill>
              <a:ln w="38100">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301440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50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2" presetClass="entr" presetSubtype="0" fill="hold" grpId="0" nodeType="afterEffect">
                                  <p:stCondLst>
                                    <p:cond delay="100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00"/>
                                        <p:tgtEl>
                                          <p:spTgt spid="22"/>
                                        </p:tgtEl>
                                      </p:cBhvr>
                                    </p:animEffect>
                                    <p:anim calcmode="lin" valueType="num">
                                      <p:cBhvr>
                                        <p:cTn id="14" dur="1000" fill="hold"/>
                                        <p:tgtEl>
                                          <p:spTgt spid="22"/>
                                        </p:tgtEl>
                                        <p:attrNameLst>
                                          <p:attrName>ppt_x</p:attrName>
                                        </p:attrNameLst>
                                      </p:cBhvr>
                                      <p:tavLst>
                                        <p:tav tm="0">
                                          <p:val>
                                            <p:strVal val="#ppt_x"/>
                                          </p:val>
                                        </p:tav>
                                        <p:tav tm="100000">
                                          <p:val>
                                            <p:strVal val="#ppt_x"/>
                                          </p:val>
                                        </p:tav>
                                      </p:tavLst>
                                    </p:anim>
                                    <p:anim calcmode="lin" valueType="num">
                                      <p:cBhvr>
                                        <p:cTn id="15" dur="1000" fill="hold"/>
                                        <p:tgtEl>
                                          <p:spTgt spid="22"/>
                                        </p:tgtEl>
                                        <p:attrNameLst>
                                          <p:attrName>ppt_y</p:attrName>
                                        </p:attrNameLst>
                                      </p:cBhvr>
                                      <p:tavLst>
                                        <p:tav tm="0">
                                          <p:val>
                                            <p:strVal val="#ppt_y+.1"/>
                                          </p:val>
                                        </p:tav>
                                        <p:tav tm="100000">
                                          <p:val>
                                            <p:strVal val="#ppt_y"/>
                                          </p:val>
                                        </p:tav>
                                      </p:tavLst>
                                    </p:anim>
                                  </p:childTnLst>
                                </p:cTn>
                              </p:par>
                            </p:childTnLst>
                          </p:cTn>
                        </p:par>
                        <p:par>
                          <p:cTn id="16" fill="hold">
                            <p:stCondLst>
                              <p:cond delay="3500"/>
                            </p:stCondLst>
                            <p:childTnLst>
                              <p:par>
                                <p:cTn id="17" presetID="42" presetClass="entr" presetSubtype="0" fill="hold" grpId="0" nodeType="afterEffect">
                                  <p:stCondLst>
                                    <p:cond delay="100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00"/>
                                        <p:tgtEl>
                                          <p:spTgt spid="23"/>
                                        </p:tgtEl>
                                      </p:cBhvr>
                                    </p:animEffect>
                                    <p:anim calcmode="lin" valueType="num">
                                      <p:cBhvr>
                                        <p:cTn id="20" dur="1000" fill="hold"/>
                                        <p:tgtEl>
                                          <p:spTgt spid="23"/>
                                        </p:tgtEl>
                                        <p:attrNameLst>
                                          <p:attrName>ppt_x</p:attrName>
                                        </p:attrNameLst>
                                      </p:cBhvr>
                                      <p:tavLst>
                                        <p:tav tm="0">
                                          <p:val>
                                            <p:strVal val="#ppt_x"/>
                                          </p:val>
                                        </p:tav>
                                        <p:tav tm="100000">
                                          <p:val>
                                            <p:strVal val="#ppt_x"/>
                                          </p:val>
                                        </p:tav>
                                      </p:tavLst>
                                    </p:anim>
                                    <p:anim calcmode="lin" valueType="num">
                                      <p:cBhvr>
                                        <p:cTn id="2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2960" y="640080"/>
            <a:ext cx="8229600" cy="584775"/>
          </a:xfrm>
          <a:prstGeom prst="rect">
            <a:avLst/>
          </a:prstGeom>
          <a:noFill/>
        </p:spPr>
        <p:txBody>
          <a:bodyPr wrap="square" rtlCol="0">
            <a:spAutoFit/>
          </a:bodyPr>
          <a:lstStyle/>
          <a:p>
            <a:r>
              <a:rPr lang="en-US" sz="3200" dirty="0"/>
              <a:t>Sum of K</a:t>
            </a:r>
            <a:r>
              <a:rPr lang="en-US" sz="3200" baseline="30000" dirty="0"/>
              <a:t>th</a:t>
            </a:r>
            <a:r>
              <a:rPr lang="en-US" sz="3200" dirty="0"/>
              <a:t> Power:</a:t>
            </a:r>
          </a:p>
        </p:txBody>
      </p:sp>
      <p:sp>
        <p:nvSpPr>
          <p:cNvPr id="6" name="Rectangle 5"/>
          <p:cNvSpPr/>
          <p:nvPr/>
        </p:nvSpPr>
        <p:spPr>
          <a:xfrm>
            <a:off x="2367486" y="3869781"/>
            <a:ext cx="457200" cy="457200"/>
          </a:xfrm>
          <a:prstGeom prst="rect">
            <a:avLst/>
          </a:prstGeom>
          <a:solidFill>
            <a:schemeClr val="accent5">
              <a:lumMod val="20000"/>
              <a:lumOff val="80000"/>
              <a:alpha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7" name="Left Brace 6"/>
          <p:cNvSpPr/>
          <p:nvPr/>
        </p:nvSpPr>
        <p:spPr>
          <a:xfrm rot="16200000">
            <a:off x="2515242" y="4219065"/>
            <a:ext cx="157745" cy="457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2451039" y="4585904"/>
            <a:ext cx="335690" cy="400110"/>
          </a:xfrm>
          <a:prstGeom prst="rect">
            <a:avLst/>
          </a:prstGeom>
          <a:noFill/>
        </p:spPr>
        <p:txBody>
          <a:bodyPr wrap="square" rtlCol="0">
            <a:spAutoFit/>
          </a:bodyPr>
          <a:lstStyle/>
          <a:p>
            <a:r>
              <a:rPr lang="en-US" sz="2000" dirty="0"/>
              <a:t>1</a:t>
            </a:r>
          </a:p>
        </p:txBody>
      </p:sp>
      <p:sp>
        <p:nvSpPr>
          <p:cNvPr id="10" name="Rectangle 9"/>
          <p:cNvSpPr/>
          <p:nvPr/>
        </p:nvSpPr>
        <p:spPr>
          <a:xfrm>
            <a:off x="2828671" y="3411550"/>
            <a:ext cx="2011680" cy="914400"/>
          </a:xfrm>
          <a:prstGeom prst="rect">
            <a:avLst/>
          </a:prstGeom>
          <a:solidFill>
            <a:schemeClr val="accent1">
              <a:lumMod val="40000"/>
              <a:lumOff val="60000"/>
              <a:alpha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r>
              <a:rPr lang="en-US" sz="2800" baseline="30000" dirty="0">
                <a:solidFill>
                  <a:schemeClr val="tx1"/>
                </a:solidFill>
              </a:rPr>
              <a:t>K</a:t>
            </a:r>
            <a:endParaRPr lang="en-US" sz="2800" dirty="0">
              <a:solidFill>
                <a:schemeClr val="tx1"/>
              </a:solidFill>
            </a:endParaRPr>
          </a:p>
        </p:txBody>
      </p:sp>
      <p:sp>
        <p:nvSpPr>
          <p:cNvPr id="11" name="Left Brace 10"/>
          <p:cNvSpPr/>
          <p:nvPr/>
        </p:nvSpPr>
        <p:spPr>
          <a:xfrm rot="16200000">
            <a:off x="3706292" y="3464757"/>
            <a:ext cx="252579" cy="19897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3520078" y="4552037"/>
            <a:ext cx="759657" cy="461665"/>
          </a:xfrm>
          <a:prstGeom prst="rect">
            <a:avLst/>
          </a:prstGeom>
          <a:noFill/>
        </p:spPr>
        <p:txBody>
          <a:bodyPr wrap="square" rtlCol="0">
            <a:spAutoFit/>
          </a:bodyPr>
          <a:lstStyle/>
          <a:p>
            <a:r>
              <a:rPr lang="en-US" sz="2400" dirty="0"/>
              <a:t>2</a:t>
            </a:r>
            <a:r>
              <a:rPr lang="en-US" sz="2400" baseline="30000" dirty="0"/>
              <a:t>K-1</a:t>
            </a:r>
            <a:endParaRPr lang="en-US" sz="2400" dirty="0"/>
          </a:p>
        </p:txBody>
      </p:sp>
      <p:sp>
        <p:nvSpPr>
          <p:cNvPr id="14" name="Rectangle 13"/>
          <p:cNvSpPr/>
          <p:nvPr/>
        </p:nvSpPr>
        <p:spPr>
          <a:xfrm>
            <a:off x="4831292" y="2948503"/>
            <a:ext cx="4389120" cy="1371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r>
              <a:rPr lang="en-US" sz="2800" baseline="30000" dirty="0">
                <a:solidFill>
                  <a:schemeClr val="tx1"/>
                </a:solidFill>
              </a:rPr>
              <a:t>K</a:t>
            </a:r>
            <a:endParaRPr lang="en-US" sz="2800" dirty="0">
              <a:solidFill>
                <a:schemeClr val="tx1"/>
              </a:solidFill>
            </a:endParaRPr>
          </a:p>
        </p:txBody>
      </p:sp>
      <p:sp>
        <p:nvSpPr>
          <p:cNvPr id="15" name="Left Brace 14"/>
          <p:cNvSpPr/>
          <p:nvPr/>
        </p:nvSpPr>
        <p:spPr>
          <a:xfrm rot="16200000">
            <a:off x="6963349" y="2296326"/>
            <a:ext cx="161403" cy="43599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6741291" y="4552037"/>
            <a:ext cx="779688" cy="461665"/>
          </a:xfrm>
          <a:prstGeom prst="rect">
            <a:avLst/>
          </a:prstGeom>
          <a:noFill/>
        </p:spPr>
        <p:txBody>
          <a:bodyPr wrap="square" rtlCol="0">
            <a:spAutoFit/>
          </a:bodyPr>
          <a:lstStyle/>
          <a:p>
            <a:r>
              <a:rPr lang="en-US" sz="2400" dirty="0"/>
              <a:t>3</a:t>
            </a:r>
            <a:r>
              <a:rPr lang="en-US" sz="2400" baseline="30000" dirty="0"/>
              <a:t>K-1</a:t>
            </a:r>
            <a:endParaRPr lang="en-US" sz="2400" dirty="0"/>
          </a:p>
        </p:txBody>
      </p:sp>
      <p:sp>
        <p:nvSpPr>
          <p:cNvPr id="18" name="Rectangle 17"/>
          <p:cNvSpPr/>
          <p:nvPr/>
        </p:nvSpPr>
        <p:spPr>
          <a:xfrm>
            <a:off x="2370943" y="3418896"/>
            <a:ext cx="457200" cy="4572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a:t>
            </a:r>
          </a:p>
        </p:txBody>
      </p:sp>
      <p:sp>
        <p:nvSpPr>
          <p:cNvPr id="19" name="Rectangle 18"/>
          <p:cNvSpPr/>
          <p:nvPr/>
        </p:nvSpPr>
        <p:spPr>
          <a:xfrm>
            <a:off x="2373203" y="2957147"/>
            <a:ext cx="2468880" cy="457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r>
              <a:rPr lang="en-US" sz="2400" baseline="30000" dirty="0">
                <a:solidFill>
                  <a:schemeClr val="tx1"/>
                </a:solidFill>
              </a:rPr>
              <a:t>K-1</a:t>
            </a:r>
          </a:p>
        </p:txBody>
      </p:sp>
      <p:sp>
        <p:nvSpPr>
          <p:cNvPr id="20" name="Rectangle 19"/>
          <p:cNvSpPr/>
          <p:nvPr/>
        </p:nvSpPr>
        <p:spPr>
          <a:xfrm>
            <a:off x="2366009" y="2493632"/>
            <a:ext cx="6858000" cy="4572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r>
              <a:rPr lang="en-US" sz="2400" baseline="30000" dirty="0">
                <a:solidFill>
                  <a:schemeClr val="tx1"/>
                </a:solidFill>
              </a:rPr>
              <a:t>K-1</a:t>
            </a:r>
            <a:r>
              <a:rPr lang="en-US" sz="2400" dirty="0">
                <a:solidFill>
                  <a:schemeClr val="tx1"/>
                </a:solidFill>
              </a:rPr>
              <a:t>+3</a:t>
            </a:r>
            <a:r>
              <a:rPr lang="en-US" sz="2400" baseline="30000" dirty="0">
                <a:solidFill>
                  <a:schemeClr val="tx1"/>
                </a:solidFill>
              </a:rPr>
              <a:t>K-1</a:t>
            </a:r>
          </a:p>
        </p:txBody>
      </p:sp>
      <p:grpSp>
        <p:nvGrpSpPr>
          <p:cNvPr id="24" name="Group 23"/>
          <p:cNvGrpSpPr/>
          <p:nvPr/>
        </p:nvGrpSpPr>
        <p:grpSpPr>
          <a:xfrm>
            <a:off x="1982584" y="1981115"/>
            <a:ext cx="7237828" cy="2366771"/>
            <a:chOff x="4098004" y="38033"/>
            <a:chExt cx="7237828" cy="2366771"/>
          </a:xfrm>
        </p:grpSpPr>
        <p:sp>
          <p:nvSpPr>
            <p:cNvPr id="21" name="Rectangle 20"/>
            <p:cNvSpPr/>
            <p:nvPr/>
          </p:nvSpPr>
          <p:spPr>
            <a:xfrm>
              <a:off x="4477832" y="576004"/>
              <a:ext cx="6858000" cy="1828800"/>
            </a:xfrm>
            <a:prstGeom prst="rect">
              <a:avLst/>
            </a:prstGeom>
            <a:noFill/>
            <a:ln w="508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098004" y="1245333"/>
              <a:ext cx="610682" cy="523220"/>
            </a:xfrm>
            <a:prstGeom prst="rect">
              <a:avLst/>
            </a:prstGeom>
            <a:noFill/>
          </p:spPr>
          <p:txBody>
            <a:bodyPr wrap="square" rtlCol="0">
              <a:spAutoFit/>
            </a:bodyPr>
            <a:lstStyle/>
            <a:p>
              <a:r>
                <a:rPr lang="en-US" sz="2800" b="1" dirty="0">
                  <a:solidFill>
                    <a:schemeClr val="accent6">
                      <a:lumMod val="75000"/>
                    </a:schemeClr>
                  </a:solidFill>
                </a:rPr>
                <a:t>4</a:t>
              </a:r>
            </a:p>
          </p:txBody>
        </p:sp>
        <p:sp>
          <p:nvSpPr>
            <p:cNvPr id="23" name="TextBox 22"/>
            <p:cNvSpPr txBox="1"/>
            <p:nvPr/>
          </p:nvSpPr>
          <p:spPr>
            <a:xfrm>
              <a:off x="7153673" y="38033"/>
              <a:ext cx="2189665" cy="523220"/>
            </a:xfrm>
            <a:prstGeom prst="rect">
              <a:avLst/>
            </a:prstGeom>
            <a:noFill/>
          </p:spPr>
          <p:txBody>
            <a:bodyPr wrap="square" rtlCol="0">
              <a:spAutoFit/>
            </a:bodyPr>
            <a:lstStyle/>
            <a:p>
              <a:r>
                <a:rPr lang="en-US" sz="2800" b="1" dirty="0">
                  <a:solidFill>
                    <a:schemeClr val="accent6">
                      <a:lumMod val="75000"/>
                    </a:schemeClr>
                  </a:solidFill>
                </a:rPr>
                <a:t>1</a:t>
              </a:r>
              <a:r>
                <a:rPr lang="en-US" sz="2800" b="1" baseline="30000" dirty="0">
                  <a:solidFill>
                    <a:schemeClr val="accent6">
                      <a:lumMod val="75000"/>
                    </a:schemeClr>
                  </a:solidFill>
                </a:rPr>
                <a:t>K-1</a:t>
              </a:r>
              <a:r>
                <a:rPr lang="en-US" sz="2800" b="1" dirty="0">
                  <a:solidFill>
                    <a:schemeClr val="accent6">
                      <a:lumMod val="75000"/>
                    </a:schemeClr>
                  </a:solidFill>
                </a:rPr>
                <a:t>+2</a:t>
              </a:r>
              <a:r>
                <a:rPr lang="en-US" sz="2800" b="1" baseline="30000" dirty="0">
                  <a:solidFill>
                    <a:schemeClr val="accent6">
                      <a:lumMod val="75000"/>
                    </a:schemeClr>
                  </a:solidFill>
                </a:rPr>
                <a:t>K-1</a:t>
              </a:r>
              <a:r>
                <a:rPr lang="en-US" sz="2800" b="1" dirty="0">
                  <a:solidFill>
                    <a:schemeClr val="accent6">
                      <a:lumMod val="75000"/>
                    </a:schemeClr>
                  </a:solidFill>
                </a:rPr>
                <a:t>+3</a:t>
              </a:r>
              <a:r>
                <a:rPr lang="en-US" sz="2800" b="1" baseline="30000" dirty="0">
                  <a:solidFill>
                    <a:schemeClr val="accent6">
                      <a:lumMod val="75000"/>
                    </a:schemeClr>
                  </a:solidFill>
                </a:rPr>
                <a:t>K-1</a:t>
              </a:r>
            </a:p>
          </p:txBody>
        </p:sp>
      </p:grpSp>
      <p:sp>
        <p:nvSpPr>
          <p:cNvPr id="25" name="TextBox 24"/>
          <p:cNvSpPr txBox="1"/>
          <p:nvPr/>
        </p:nvSpPr>
        <p:spPr>
          <a:xfrm>
            <a:off x="7155721" y="1314028"/>
            <a:ext cx="3904165" cy="523220"/>
          </a:xfrm>
          <a:prstGeom prst="rect">
            <a:avLst/>
          </a:prstGeom>
          <a:noFill/>
          <a:ln w="38100">
            <a:solidFill>
              <a:schemeClr val="accent6">
                <a:lumMod val="75000"/>
              </a:schemeClr>
            </a:solidFill>
          </a:ln>
        </p:spPr>
        <p:txBody>
          <a:bodyPr wrap="square" rtlCol="0">
            <a:spAutoFit/>
          </a:bodyPr>
          <a:lstStyle/>
          <a:p>
            <a:r>
              <a:rPr lang="en-US" sz="2800" dirty="0"/>
              <a:t>Area=4x(1</a:t>
            </a:r>
            <a:r>
              <a:rPr lang="en-US" sz="2800" baseline="30000" dirty="0"/>
              <a:t>K-1</a:t>
            </a:r>
            <a:r>
              <a:rPr lang="en-US" sz="2800" dirty="0"/>
              <a:t>+2</a:t>
            </a:r>
            <a:r>
              <a:rPr lang="en-US" sz="2800" baseline="30000" dirty="0"/>
              <a:t>K-1</a:t>
            </a:r>
            <a:r>
              <a:rPr lang="en-US" sz="2800" dirty="0"/>
              <a:t>+3</a:t>
            </a:r>
            <a:r>
              <a:rPr lang="en-US" sz="2800" baseline="30000" dirty="0"/>
              <a:t>K-1</a:t>
            </a:r>
            <a:r>
              <a:rPr lang="en-US" sz="2800" dirty="0"/>
              <a:t>)</a:t>
            </a:r>
          </a:p>
        </p:txBody>
      </p:sp>
      <p:grpSp>
        <p:nvGrpSpPr>
          <p:cNvPr id="26" name="Group 25"/>
          <p:cNvGrpSpPr/>
          <p:nvPr/>
        </p:nvGrpSpPr>
        <p:grpSpPr>
          <a:xfrm>
            <a:off x="8740716" y="3762364"/>
            <a:ext cx="2324100" cy="2207308"/>
            <a:chOff x="5422900" y="1468072"/>
            <a:chExt cx="2324100" cy="2207308"/>
          </a:xfrm>
        </p:grpSpPr>
        <p:sp>
          <p:nvSpPr>
            <p:cNvPr id="27" name="Rectangle 26"/>
            <p:cNvSpPr/>
            <p:nvPr/>
          </p:nvSpPr>
          <p:spPr>
            <a:xfrm>
              <a:off x="5422900" y="1468072"/>
              <a:ext cx="2324100" cy="2207308"/>
            </a:xfrm>
            <a:prstGeom prst="rect">
              <a:avLst/>
            </a:prstGeom>
            <a:solidFill>
              <a:schemeClr val="bg1"/>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6032384" y="2095499"/>
              <a:ext cx="995912" cy="1263039"/>
              <a:chOff x="8402089" y="1495855"/>
              <a:chExt cx="977912" cy="1303883"/>
            </a:xfrm>
          </p:grpSpPr>
          <p:sp>
            <p:nvSpPr>
              <p:cNvPr id="30" name="Rectangle 29"/>
              <p:cNvSpPr>
                <a:spLocks noChangeAspect="1"/>
              </p:cNvSpPr>
              <p:nvPr/>
            </p:nvSpPr>
            <p:spPr>
              <a:xfrm rot="16200000">
                <a:off x="8402089" y="2473767"/>
                <a:ext cx="325971" cy="3259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a:spLocks noChangeAspect="1"/>
              </p:cNvSpPr>
              <p:nvPr/>
            </p:nvSpPr>
            <p:spPr>
              <a:xfrm rot="16200000">
                <a:off x="8728060" y="2473767"/>
                <a:ext cx="325971" cy="3259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a:spLocks noChangeAspect="1"/>
              </p:cNvSpPr>
              <p:nvPr/>
            </p:nvSpPr>
            <p:spPr>
              <a:xfrm rot="16200000">
                <a:off x="9054030" y="2473767"/>
                <a:ext cx="325971" cy="3259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a:spLocks noChangeAspect="1"/>
              </p:cNvSpPr>
              <p:nvPr/>
            </p:nvSpPr>
            <p:spPr>
              <a:xfrm rot="16200000">
                <a:off x="8728060" y="2147796"/>
                <a:ext cx="325971" cy="3259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a:spLocks noChangeAspect="1"/>
              </p:cNvSpPr>
              <p:nvPr/>
            </p:nvSpPr>
            <p:spPr>
              <a:xfrm rot="16200000">
                <a:off x="9054030" y="2147796"/>
                <a:ext cx="325971" cy="3259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a:spLocks noChangeAspect="1"/>
              </p:cNvSpPr>
              <p:nvPr/>
            </p:nvSpPr>
            <p:spPr>
              <a:xfrm rot="16200000">
                <a:off x="9054030" y="1821825"/>
                <a:ext cx="325971" cy="3259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a:spLocks noChangeAspect="1"/>
              </p:cNvSpPr>
              <p:nvPr/>
            </p:nvSpPr>
            <p:spPr>
              <a:xfrm rot="5400000">
                <a:off x="9054030" y="1495855"/>
                <a:ext cx="325971" cy="32597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a:spLocks noChangeAspect="1"/>
              </p:cNvSpPr>
              <p:nvPr/>
            </p:nvSpPr>
            <p:spPr>
              <a:xfrm rot="5400000">
                <a:off x="8728060" y="1495855"/>
                <a:ext cx="325971" cy="32597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a:spLocks noChangeAspect="1"/>
              </p:cNvSpPr>
              <p:nvPr/>
            </p:nvSpPr>
            <p:spPr>
              <a:xfrm rot="5400000">
                <a:off x="8402089" y="1495855"/>
                <a:ext cx="325971" cy="32597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a:spLocks noChangeAspect="1"/>
              </p:cNvSpPr>
              <p:nvPr/>
            </p:nvSpPr>
            <p:spPr>
              <a:xfrm rot="5400000">
                <a:off x="8728060" y="1821826"/>
                <a:ext cx="325971" cy="32597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a:spLocks noChangeAspect="1"/>
              </p:cNvSpPr>
              <p:nvPr/>
            </p:nvSpPr>
            <p:spPr>
              <a:xfrm rot="5400000">
                <a:off x="8402089" y="1821826"/>
                <a:ext cx="325971" cy="32597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a:spLocks noChangeAspect="1"/>
              </p:cNvSpPr>
              <p:nvPr/>
            </p:nvSpPr>
            <p:spPr>
              <a:xfrm rot="5400000">
                <a:off x="8402089" y="2147797"/>
                <a:ext cx="325971" cy="32597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p:cNvSpPr txBox="1"/>
            <p:nvPr/>
          </p:nvSpPr>
          <p:spPr>
            <a:xfrm>
              <a:off x="5669607" y="1595072"/>
              <a:ext cx="1057525" cy="461665"/>
            </a:xfrm>
            <a:prstGeom prst="rect">
              <a:avLst/>
            </a:prstGeom>
            <a:noFill/>
          </p:spPr>
          <p:txBody>
            <a:bodyPr wrap="square" rtlCol="0">
              <a:spAutoFit/>
            </a:bodyPr>
            <a:lstStyle/>
            <a:p>
              <a:r>
                <a:rPr lang="en-US" sz="2400" dirty="0"/>
                <a:t>K=0</a:t>
              </a:r>
            </a:p>
          </p:txBody>
        </p:sp>
      </p:grpSp>
    </p:spTree>
    <p:extLst>
      <p:ext uri="{BB962C8B-B14F-4D97-AF65-F5344CB8AC3E}">
        <p14:creationId xmlns:p14="http://schemas.microsoft.com/office/powerpoint/2010/main" val="4192598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5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250"/>
                            </p:stCondLst>
                            <p:childTnLst>
                              <p:par>
                                <p:cTn id="11" presetID="1" presetClass="entr" presetSubtype="0" fill="hold" grpId="0" nodeType="afterEffect">
                                  <p:stCondLst>
                                    <p:cond delay="250"/>
                                  </p:stCondLst>
                                  <p:childTnLst>
                                    <p:set>
                                      <p:cBhvr>
                                        <p:cTn id="12" dur="1" fill="hold">
                                          <p:stCondLst>
                                            <p:cond delay="0"/>
                                          </p:stCondLst>
                                        </p:cTn>
                                        <p:tgtEl>
                                          <p:spTgt spid="14"/>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250"/>
                                  </p:stCondLst>
                                  <p:childTnLst>
                                    <p:set>
                                      <p:cBhvr>
                                        <p:cTn id="15" dur="1" fill="hold">
                                          <p:stCondLst>
                                            <p:cond delay="0"/>
                                          </p:stCondLst>
                                        </p:cTn>
                                        <p:tgtEl>
                                          <p:spTgt spid="7"/>
                                        </p:tgtEl>
                                        <p:attrNameLst>
                                          <p:attrName>style.visibility</p:attrName>
                                        </p:attrNameLst>
                                      </p:cBhvr>
                                      <p:to>
                                        <p:strVal val="visible"/>
                                      </p:to>
                                    </p:set>
                                  </p:childTnLst>
                                </p:cTn>
                              </p:par>
                              <p:par>
                                <p:cTn id="16" presetID="1" presetClass="entr" presetSubtype="0" fill="hold" grpId="0" nodeType="withEffect">
                                  <p:stCondLst>
                                    <p:cond delay="250"/>
                                  </p:stCondLst>
                                  <p:childTnLst>
                                    <p:set>
                                      <p:cBhvr>
                                        <p:cTn id="17" dur="1" fill="hold">
                                          <p:stCondLst>
                                            <p:cond delay="0"/>
                                          </p:stCondLst>
                                        </p:cTn>
                                        <p:tgtEl>
                                          <p:spTgt spid="11"/>
                                        </p:tgtEl>
                                        <p:attrNameLst>
                                          <p:attrName>style.visibility</p:attrName>
                                        </p:attrNameLst>
                                      </p:cBhvr>
                                      <p:to>
                                        <p:strVal val="visible"/>
                                      </p:to>
                                    </p:set>
                                  </p:childTnLst>
                                </p:cTn>
                              </p:par>
                              <p:par>
                                <p:cTn id="18" presetID="1" presetClass="entr" presetSubtype="0" fill="hold" grpId="0" nodeType="withEffect">
                                  <p:stCondLst>
                                    <p:cond delay="250"/>
                                  </p:stCondLst>
                                  <p:childTnLst>
                                    <p:set>
                                      <p:cBhvr>
                                        <p:cTn id="19" dur="1" fill="hold">
                                          <p:stCondLst>
                                            <p:cond delay="0"/>
                                          </p:stCondLst>
                                        </p:cTn>
                                        <p:tgtEl>
                                          <p:spTgt spid="15"/>
                                        </p:tgtEl>
                                        <p:attrNameLst>
                                          <p:attrName>style.visibility</p:attrName>
                                        </p:attrNameLst>
                                      </p:cBhvr>
                                      <p:to>
                                        <p:strVal val="visible"/>
                                      </p:to>
                                    </p:set>
                                  </p:childTnLst>
                                </p:cTn>
                              </p:par>
                              <p:par>
                                <p:cTn id="20" presetID="1" presetClass="entr" presetSubtype="0" fill="hold" grpId="0" nodeType="withEffect">
                                  <p:stCondLst>
                                    <p:cond delay="25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ntr" presetSubtype="0" fill="hold" grpId="0" nodeType="withEffect">
                                  <p:stCondLst>
                                    <p:cond delay="250"/>
                                  </p:stCondLst>
                                  <p:childTnLst>
                                    <p:set>
                                      <p:cBhvr>
                                        <p:cTn id="23" dur="1" fill="hold">
                                          <p:stCondLst>
                                            <p:cond delay="0"/>
                                          </p:stCondLst>
                                        </p:cTn>
                                        <p:tgtEl>
                                          <p:spTgt spid="12"/>
                                        </p:tgtEl>
                                        <p:attrNameLst>
                                          <p:attrName>style.visibility</p:attrName>
                                        </p:attrNameLst>
                                      </p:cBhvr>
                                      <p:to>
                                        <p:strVal val="visible"/>
                                      </p:to>
                                    </p:set>
                                  </p:childTnLst>
                                </p:cTn>
                              </p:par>
                              <p:par>
                                <p:cTn id="24" presetID="1" presetClass="entr" presetSubtype="0" fill="hold" grpId="0" nodeType="withEffect">
                                  <p:stCondLst>
                                    <p:cond delay="250"/>
                                  </p:stCondLst>
                                  <p:childTnLst>
                                    <p:set>
                                      <p:cBhvr>
                                        <p:cTn id="25" dur="1" fill="hold">
                                          <p:stCondLst>
                                            <p:cond delay="0"/>
                                          </p:stCondLst>
                                        </p:cTn>
                                        <p:tgtEl>
                                          <p:spTgt spid="16"/>
                                        </p:tgtEl>
                                        <p:attrNameLst>
                                          <p:attrName>style.visibility</p:attrName>
                                        </p:attrNameLst>
                                      </p:cBhvr>
                                      <p:to>
                                        <p:strVal val="visible"/>
                                      </p:to>
                                    </p:set>
                                  </p:childTnLst>
                                </p:cTn>
                              </p:par>
                            </p:childTnLst>
                          </p:cTn>
                        </p:par>
                        <p:par>
                          <p:cTn id="26" fill="hold">
                            <p:stCondLst>
                              <p:cond delay="750"/>
                            </p:stCondLst>
                            <p:childTnLst>
                              <p:par>
                                <p:cTn id="27" presetID="2" presetClass="entr" presetSubtype="8" fill="hold" grpId="0" nodeType="afterEffect">
                                  <p:stCondLst>
                                    <p:cond delay="50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0-#ppt_w/2"/>
                                          </p:val>
                                        </p:tav>
                                        <p:tav tm="100000">
                                          <p:val>
                                            <p:strVal val="#ppt_x"/>
                                          </p:val>
                                        </p:tav>
                                      </p:tavLst>
                                    </p:anim>
                                    <p:anim calcmode="lin" valueType="num">
                                      <p:cBhvr additive="base">
                                        <p:cTn id="30" dur="500" fill="hold"/>
                                        <p:tgtEl>
                                          <p:spTgt spid="18"/>
                                        </p:tgtEl>
                                        <p:attrNameLst>
                                          <p:attrName>ppt_y</p:attrName>
                                        </p:attrNameLst>
                                      </p:cBhvr>
                                      <p:tavLst>
                                        <p:tav tm="0">
                                          <p:val>
                                            <p:strVal val="#ppt_y"/>
                                          </p:val>
                                        </p:tav>
                                        <p:tav tm="100000">
                                          <p:val>
                                            <p:strVal val="#ppt_y"/>
                                          </p:val>
                                        </p:tav>
                                      </p:tavLst>
                                    </p:anim>
                                  </p:childTnLst>
                                </p:cTn>
                              </p:par>
                            </p:childTnLst>
                          </p:cTn>
                        </p:par>
                        <p:par>
                          <p:cTn id="31" fill="hold">
                            <p:stCondLst>
                              <p:cond delay="1750"/>
                            </p:stCondLst>
                            <p:childTnLst>
                              <p:par>
                                <p:cTn id="32" presetID="2" presetClass="entr" presetSubtype="8" fill="hold" grpId="0" nodeType="afterEffect">
                                  <p:stCondLst>
                                    <p:cond delay="50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0-#ppt_w/2"/>
                                          </p:val>
                                        </p:tav>
                                        <p:tav tm="100000">
                                          <p:val>
                                            <p:strVal val="#ppt_x"/>
                                          </p:val>
                                        </p:tav>
                                      </p:tavLst>
                                    </p:anim>
                                    <p:anim calcmode="lin" valueType="num">
                                      <p:cBhvr additive="base">
                                        <p:cTn id="35" dur="500" fill="hold"/>
                                        <p:tgtEl>
                                          <p:spTgt spid="19"/>
                                        </p:tgtEl>
                                        <p:attrNameLst>
                                          <p:attrName>ppt_y</p:attrName>
                                        </p:attrNameLst>
                                      </p:cBhvr>
                                      <p:tavLst>
                                        <p:tav tm="0">
                                          <p:val>
                                            <p:strVal val="#ppt_y"/>
                                          </p:val>
                                        </p:tav>
                                        <p:tav tm="100000">
                                          <p:val>
                                            <p:strVal val="#ppt_y"/>
                                          </p:val>
                                        </p:tav>
                                      </p:tavLst>
                                    </p:anim>
                                  </p:childTnLst>
                                </p:cTn>
                              </p:par>
                            </p:childTnLst>
                          </p:cTn>
                        </p:par>
                        <p:par>
                          <p:cTn id="36" fill="hold">
                            <p:stCondLst>
                              <p:cond delay="2750"/>
                            </p:stCondLst>
                            <p:childTnLst>
                              <p:par>
                                <p:cTn id="37" presetID="2" presetClass="entr" presetSubtype="8" fill="hold" grpId="0" nodeType="afterEffect">
                                  <p:stCondLst>
                                    <p:cond delay="5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ppt_y"/>
                                          </p:val>
                                        </p:tav>
                                        <p:tav tm="100000">
                                          <p:val>
                                            <p:strVal val="#ppt_y"/>
                                          </p:val>
                                        </p:tav>
                                      </p:tavLst>
                                    </p:anim>
                                  </p:childTnLst>
                                </p:cTn>
                              </p:par>
                            </p:childTnLst>
                          </p:cTn>
                        </p:par>
                        <p:par>
                          <p:cTn id="41" fill="hold">
                            <p:stCondLst>
                              <p:cond delay="3750"/>
                            </p:stCondLst>
                            <p:childTnLst>
                              <p:par>
                                <p:cTn id="42" presetID="1" presetClass="exit" presetSubtype="0" fill="hold" grpId="1" nodeType="afterEffect">
                                  <p:stCondLst>
                                    <p:cond delay="500"/>
                                  </p:stCondLst>
                                  <p:childTnLst>
                                    <p:set>
                                      <p:cBhvr>
                                        <p:cTn id="43" dur="1" fill="hold">
                                          <p:stCondLst>
                                            <p:cond delay="0"/>
                                          </p:stCondLst>
                                        </p:cTn>
                                        <p:tgtEl>
                                          <p:spTgt spid="7"/>
                                        </p:tgtEl>
                                        <p:attrNameLst>
                                          <p:attrName>style.visibility</p:attrName>
                                        </p:attrNameLst>
                                      </p:cBhvr>
                                      <p:to>
                                        <p:strVal val="hidden"/>
                                      </p:to>
                                    </p:set>
                                  </p:childTnLst>
                                </p:cTn>
                              </p:par>
                            </p:childTnLst>
                          </p:cTn>
                        </p:par>
                        <p:par>
                          <p:cTn id="44" fill="hold">
                            <p:stCondLst>
                              <p:cond delay="4250"/>
                            </p:stCondLst>
                            <p:childTnLst>
                              <p:par>
                                <p:cTn id="45" presetID="1" presetClass="exit" presetSubtype="0" fill="hold" grpId="1" nodeType="after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par>
                          <p:cTn id="47" fill="hold">
                            <p:stCondLst>
                              <p:cond delay="4250"/>
                            </p:stCondLst>
                            <p:childTnLst>
                              <p:par>
                                <p:cTn id="48" presetID="1" presetClass="exit" presetSubtype="0" fill="hold" grpId="1" nodeType="afterEffect">
                                  <p:stCondLst>
                                    <p:cond delay="0"/>
                                  </p:stCondLst>
                                  <p:childTnLst>
                                    <p:set>
                                      <p:cBhvr>
                                        <p:cTn id="49" dur="1" fill="hold">
                                          <p:stCondLst>
                                            <p:cond delay="0"/>
                                          </p:stCondLst>
                                        </p:cTn>
                                        <p:tgtEl>
                                          <p:spTgt spid="15"/>
                                        </p:tgtEl>
                                        <p:attrNameLst>
                                          <p:attrName>style.visibility</p:attrName>
                                        </p:attrNameLst>
                                      </p:cBhvr>
                                      <p:to>
                                        <p:strVal val="hidden"/>
                                      </p:to>
                                    </p:set>
                                  </p:childTnLst>
                                </p:cTn>
                              </p:par>
                            </p:childTnLst>
                          </p:cTn>
                        </p:par>
                        <p:par>
                          <p:cTn id="50" fill="hold">
                            <p:stCondLst>
                              <p:cond delay="4250"/>
                            </p:stCondLst>
                            <p:childTnLst>
                              <p:par>
                                <p:cTn id="51" presetID="1" presetClass="exit" presetSubtype="0" fill="hold" grpId="1" nodeType="afterEffect">
                                  <p:stCondLst>
                                    <p:cond delay="0"/>
                                  </p:stCondLst>
                                  <p:childTnLst>
                                    <p:set>
                                      <p:cBhvr>
                                        <p:cTn id="52" dur="1" fill="hold">
                                          <p:stCondLst>
                                            <p:cond delay="0"/>
                                          </p:stCondLst>
                                        </p:cTn>
                                        <p:tgtEl>
                                          <p:spTgt spid="8"/>
                                        </p:tgtEl>
                                        <p:attrNameLst>
                                          <p:attrName>style.visibility</p:attrName>
                                        </p:attrNameLst>
                                      </p:cBhvr>
                                      <p:to>
                                        <p:strVal val="hidden"/>
                                      </p:to>
                                    </p:set>
                                  </p:childTnLst>
                                </p:cTn>
                              </p:par>
                            </p:childTnLst>
                          </p:cTn>
                        </p:par>
                        <p:par>
                          <p:cTn id="53" fill="hold">
                            <p:stCondLst>
                              <p:cond delay="4250"/>
                            </p:stCondLst>
                            <p:childTnLst>
                              <p:par>
                                <p:cTn id="54" presetID="1" presetClass="exit" presetSubtype="0" fill="hold" grpId="1" nodeType="afterEffect">
                                  <p:stCondLst>
                                    <p:cond delay="0"/>
                                  </p:stCondLst>
                                  <p:childTnLst>
                                    <p:set>
                                      <p:cBhvr>
                                        <p:cTn id="55" dur="1" fill="hold">
                                          <p:stCondLst>
                                            <p:cond delay="0"/>
                                          </p:stCondLst>
                                        </p:cTn>
                                        <p:tgtEl>
                                          <p:spTgt spid="12"/>
                                        </p:tgtEl>
                                        <p:attrNameLst>
                                          <p:attrName>style.visibility</p:attrName>
                                        </p:attrNameLst>
                                      </p:cBhvr>
                                      <p:to>
                                        <p:strVal val="hidden"/>
                                      </p:to>
                                    </p:set>
                                  </p:childTnLst>
                                </p:cTn>
                              </p:par>
                            </p:childTnLst>
                          </p:cTn>
                        </p:par>
                        <p:par>
                          <p:cTn id="56" fill="hold">
                            <p:stCondLst>
                              <p:cond delay="4250"/>
                            </p:stCondLst>
                            <p:childTnLst>
                              <p:par>
                                <p:cTn id="57" presetID="1" presetClass="exit" presetSubtype="0" fill="hold" grpId="1" nodeType="afterEffect">
                                  <p:stCondLst>
                                    <p:cond delay="0"/>
                                  </p:stCondLst>
                                  <p:childTnLst>
                                    <p:set>
                                      <p:cBhvr>
                                        <p:cTn id="58" dur="1" fill="hold">
                                          <p:stCondLst>
                                            <p:cond delay="0"/>
                                          </p:stCondLst>
                                        </p:cTn>
                                        <p:tgtEl>
                                          <p:spTgt spid="16"/>
                                        </p:tgtEl>
                                        <p:attrNameLst>
                                          <p:attrName>style.visibility</p:attrName>
                                        </p:attrNameLst>
                                      </p:cBhvr>
                                      <p:to>
                                        <p:strVal val="hidden"/>
                                      </p:to>
                                    </p:set>
                                  </p:childTnLst>
                                </p:cTn>
                              </p:par>
                            </p:childTnLst>
                          </p:cTn>
                        </p:par>
                        <p:par>
                          <p:cTn id="59" fill="hold">
                            <p:stCondLst>
                              <p:cond delay="4250"/>
                            </p:stCondLst>
                            <p:childTnLst>
                              <p:par>
                                <p:cTn id="60" presetID="1" presetClass="entr" presetSubtype="0" fill="hold" nodeType="afterEffect">
                                  <p:stCondLst>
                                    <p:cond delay="500"/>
                                  </p:stCondLst>
                                  <p:childTnLst>
                                    <p:set>
                                      <p:cBhvr>
                                        <p:cTn id="61" dur="1" fill="hold">
                                          <p:stCondLst>
                                            <p:cond delay="0"/>
                                          </p:stCondLst>
                                        </p:cTn>
                                        <p:tgtEl>
                                          <p:spTgt spid="24"/>
                                        </p:tgtEl>
                                        <p:attrNameLst>
                                          <p:attrName>style.visibility</p:attrName>
                                        </p:attrNameLst>
                                      </p:cBhvr>
                                      <p:to>
                                        <p:strVal val="visible"/>
                                      </p:to>
                                    </p:set>
                                  </p:childTnLst>
                                </p:cTn>
                              </p:par>
                            </p:childTnLst>
                          </p:cTn>
                        </p:par>
                        <p:par>
                          <p:cTn id="62" fill="hold">
                            <p:stCondLst>
                              <p:cond delay="4750"/>
                            </p:stCondLst>
                            <p:childTnLst>
                              <p:par>
                                <p:cTn id="63" presetID="1" presetClass="entr" presetSubtype="0" fill="hold" grpId="0" nodeType="afterEffect">
                                  <p:stCondLst>
                                    <p:cond delay="500"/>
                                  </p:stCondLst>
                                  <p:childTnLst>
                                    <p:set>
                                      <p:cBhvr>
                                        <p:cTn id="64" dur="1" fill="hold">
                                          <p:stCondLst>
                                            <p:cond delay="0"/>
                                          </p:stCondLst>
                                        </p:cTn>
                                        <p:tgtEl>
                                          <p:spTgt spid="2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250"/>
                                  </p:stCondLst>
                                  <p:childTnLst>
                                    <p:set>
                                      <p:cBhvr>
                                        <p:cTn id="68" dur="1" fill="hold">
                                          <p:stCondLst>
                                            <p:cond delay="999"/>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8" grpId="0"/>
      <p:bldP spid="8" grpId="1"/>
      <p:bldP spid="10" grpId="0" animBg="1"/>
      <p:bldP spid="11" grpId="0" animBg="1"/>
      <p:bldP spid="11" grpId="1" animBg="1"/>
      <p:bldP spid="12" grpId="0"/>
      <p:bldP spid="12" grpId="1"/>
      <p:bldP spid="14" grpId="0" animBg="1"/>
      <p:bldP spid="15" grpId="0" animBg="1"/>
      <p:bldP spid="15" grpId="1" animBg="1"/>
      <p:bldP spid="16" grpId="0"/>
      <p:bldP spid="16" grpId="1"/>
      <p:bldP spid="18" grpId="0" animBg="1"/>
      <p:bldP spid="19" grpId="0" animBg="1"/>
      <p:bldP spid="20" grpId="0"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822960" y="640080"/>
            <a:ext cx="8229600" cy="584775"/>
          </a:xfrm>
          <a:prstGeom prst="rect">
            <a:avLst/>
          </a:prstGeom>
          <a:noFill/>
        </p:spPr>
        <p:txBody>
          <a:bodyPr wrap="square" rtlCol="0">
            <a:spAutoFit/>
          </a:bodyPr>
          <a:lstStyle/>
          <a:p>
            <a:r>
              <a:rPr lang="en-US" sz="3200" dirty="0"/>
              <a:t>Sum of K</a:t>
            </a:r>
            <a:r>
              <a:rPr lang="en-US" sz="3200" baseline="30000" dirty="0"/>
              <a:t>th</a:t>
            </a:r>
            <a:r>
              <a:rPr lang="en-US" sz="3200" dirty="0"/>
              <a:t> Power:</a:t>
            </a:r>
          </a:p>
        </p:txBody>
      </p:sp>
      <mc:AlternateContent xmlns:mc="http://schemas.openxmlformats.org/markup-compatibility/2006" xmlns:a14="http://schemas.microsoft.com/office/drawing/2010/main">
        <mc:Choice Requires="a14">
          <p:sp>
            <p:nvSpPr>
              <p:cNvPr id="30" name="Rectangle 29"/>
              <p:cNvSpPr/>
              <p:nvPr/>
            </p:nvSpPr>
            <p:spPr>
              <a:xfrm>
                <a:off x="1318411" y="1482063"/>
                <a:ext cx="9555480" cy="830997"/>
              </a:xfrm>
              <a:prstGeom prst="rect">
                <a:avLst/>
              </a:prstGeom>
            </p:spPr>
            <p:txBody>
              <a:bodyPr wrap="square">
                <a:spAutoFit/>
              </a:bodyPr>
              <a:lstStyle/>
              <a:p>
                <a14:m>
                  <m:oMath xmlns:m="http://schemas.openxmlformats.org/officeDocument/2006/math">
                    <m:r>
                      <a:rPr lang="en-US" sz="2400" i="1" smtClean="0">
                        <a:latin typeface="Cambria Math" panose="02040503050406030204" pitchFamily="18" charset="0"/>
                      </a:rPr>
                      <m:t>4</m:t>
                    </m:r>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1</m:t>
                            </m:r>
                          </m:e>
                          <m:sup>
                            <m:r>
                              <a:rPr lang="en-US" sz="2400" b="0" i="1" smtClean="0">
                                <a:latin typeface="Cambria Math" panose="02040503050406030204" pitchFamily="18" charset="0"/>
                              </a:rPr>
                              <m:t>𝐾</m:t>
                            </m:r>
                            <m:r>
                              <a:rPr lang="en-US" sz="2400" b="0" i="1" smtClean="0">
                                <a:latin typeface="Cambria Math" panose="02040503050406030204" pitchFamily="18" charset="0"/>
                              </a:rPr>
                              <m:t>−1</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b="0" i="1" smtClean="0">
                                <a:latin typeface="Cambria Math" panose="02040503050406030204" pitchFamily="18" charset="0"/>
                              </a:rPr>
                              <m:t>𝐾</m:t>
                            </m:r>
                            <m:r>
                              <a:rPr lang="en-US" sz="2400" b="0" i="1" smtClean="0">
                                <a:latin typeface="Cambria Math" panose="02040503050406030204" pitchFamily="18" charset="0"/>
                              </a:rPr>
                              <m:t>−1</m:t>
                            </m:r>
                          </m:sup>
                        </m:sSup>
                        <m:r>
                          <a:rPr lang="en-US" sz="2400" i="1">
                            <a:latin typeface="Cambria Math" panose="02040503050406030204" pitchFamily="18" charset="0"/>
                          </a:rPr>
                          <m:t>+</m:t>
                        </m:r>
                        <m:sSup>
                          <m:sSupPr>
                            <m:ctrlPr>
                              <a:rPr lang="en-US" sz="2400" i="1" smtClean="0">
                                <a:latin typeface="Cambria Math" panose="02040503050406030204" pitchFamily="18" charset="0"/>
                              </a:rPr>
                            </m:ctrlPr>
                          </m:sSupPr>
                          <m:e>
                            <m:r>
                              <a:rPr lang="en-US" sz="2400" i="1">
                                <a:latin typeface="Cambria Math" panose="02040503050406030204" pitchFamily="18" charset="0"/>
                              </a:rPr>
                              <m:t>3</m:t>
                            </m:r>
                          </m:e>
                          <m:sup>
                            <m:r>
                              <a:rPr lang="en-US" sz="2400" b="0" i="1" smtClean="0">
                                <a:latin typeface="Cambria Math" panose="02040503050406030204" pitchFamily="18" charset="0"/>
                              </a:rPr>
                              <m:t>𝐾</m:t>
                            </m:r>
                            <m:r>
                              <a:rPr lang="en-US" sz="2400" b="0" i="1" smtClean="0">
                                <a:latin typeface="Cambria Math" panose="02040503050406030204" pitchFamily="18" charset="0"/>
                              </a:rPr>
                              <m:t>−1</m:t>
                            </m:r>
                          </m:sup>
                        </m:sSup>
                      </m:e>
                    </m:d>
                  </m:oMath>
                </a14:m>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1</m:t>
                            </m:r>
                          </m:e>
                          <m:sup>
                            <m:r>
                              <a:rPr lang="en-US" sz="2400" b="0" i="1" smtClean="0">
                                <a:latin typeface="Cambria Math" panose="02040503050406030204" pitchFamily="18" charset="0"/>
                                <a:ea typeface="Cambria Math" panose="02040503050406030204" pitchFamily="18" charset="0"/>
                              </a:rPr>
                              <m:t>𝐾</m:t>
                            </m:r>
                          </m:sup>
                        </m:sSup>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2</m:t>
                            </m:r>
                          </m:e>
                          <m:sup>
                            <m:r>
                              <a:rPr lang="en-US" sz="2400" b="0" i="1" smtClean="0">
                                <a:latin typeface="Cambria Math" panose="02040503050406030204" pitchFamily="18" charset="0"/>
                                <a:ea typeface="Cambria Math" panose="02040503050406030204" pitchFamily="18" charset="0"/>
                              </a:rPr>
                              <m:t>𝐾</m:t>
                            </m:r>
                          </m:sup>
                        </m:sSup>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3</m:t>
                            </m:r>
                          </m:e>
                          <m:sup>
                            <m:r>
                              <a:rPr lang="en-US" sz="2400" b="0" i="1" smtClean="0">
                                <a:latin typeface="Cambria Math" panose="02040503050406030204" pitchFamily="18" charset="0"/>
                                <a:ea typeface="Cambria Math" panose="02040503050406030204" pitchFamily="18" charset="0"/>
                              </a:rPr>
                              <m:t>𝐾</m:t>
                            </m:r>
                          </m:sup>
                        </m:sSup>
                      </m:e>
                    </m:d>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1</m:t>
                        </m:r>
                      </m:e>
                      <m:sup>
                        <m:r>
                          <a:rPr lang="en-US" sz="2400" b="0" i="1" smtClean="0">
                            <a:latin typeface="Cambria Math" panose="02040503050406030204" pitchFamily="18" charset="0"/>
                            <a:ea typeface="Cambria Math" panose="02040503050406030204" pitchFamily="18" charset="0"/>
                          </a:rPr>
                          <m:t>𝐾</m:t>
                        </m:r>
                        <m:r>
                          <a:rPr lang="en-US" sz="2400" b="0" i="1" smtClean="0">
                            <a:latin typeface="Cambria Math" panose="02040503050406030204" pitchFamily="18" charset="0"/>
                            <a:ea typeface="Cambria Math" panose="02040503050406030204" pitchFamily="18" charset="0"/>
                          </a:rPr>
                          <m:t>−1</m:t>
                        </m:r>
                      </m:sup>
                    </m:sSup>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1</m:t>
                            </m:r>
                          </m:e>
                          <m:sup>
                            <m:r>
                              <a:rPr lang="en-US" sz="2400" b="0" i="1" smtClean="0">
                                <a:latin typeface="Cambria Math" panose="02040503050406030204" pitchFamily="18" charset="0"/>
                                <a:ea typeface="Cambria Math" panose="02040503050406030204" pitchFamily="18" charset="0"/>
                              </a:rPr>
                              <m:t>𝐾</m:t>
                            </m:r>
                            <m:r>
                              <a:rPr lang="en-US" sz="2400" b="0" i="1" smtClean="0">
                                <a:latin typeface="Cambria Math" panose="02040503050406030204" pitchFamily="18" charset="0"/>
                                <a:ea typeface="Cambria Math" panose="02040503050406030204" pitchFamily="18" charset="0"/>
                              </a:rPr>
                              <m:t>−1</m:t>
                            </m:r>
                          </m:sup>
                        </m:sSup>
                        <m:r>
                          <a:rPr lang="en-US" sz="2400" i="1">
                            <a:latin typeface="Cambria Math" panose="02040503050406030204" pitchFamily="18" charset="0"/>
                            <a:ea typeface="Cambria Math" panose="02040503050406030204" pitchFamily="18" charset="0"/>
                          </a:rPr>
                          <m:t>+</m:t>
                        </m:r>
                        <m:sSup>
                          <m:sSupPr>
                            <m:ctrlPr>
                              <a:rPr lang="en-US" sz="240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2</m:t>
                            </m:r>
                          </m:e>
                          <m:sup>
                            <m:r>
                              <a:rPr lang="en-US" sz="2400" b="0" i="1" smtClean="0">
                                <a:latin typeface="Cambria Math" panose="02040503050406030204" pitchFamily="18" charset="0"/>
                                <a:ea typeface="Cambria Math" panose="02040503050406030204" pitchFamily="18" charset="0"/>
                              </a:rPr>
                              <m:t>𝐾</m:t>
                            </m:r>
                            <m:r>
                              <a:rPr lang="en-US" sz="2400" b="0" i="1" smtClean="0">
                                <a:latin typeface="Cambria Math" panose="02040503050406030204" pitchFamily="18" charset="0"/>
                                <a:ea typeface="Cambria Math" panose="02040503050406030204" pitchFamily="18" charset="0"/>
                              </a:rPr>
                              <m:t>−1</m:t>
                            </m:r>
                          </m:sup>
                        </m:sSup>
                      </m:e>
                    </m:d>
                    <m:r>
                      <a:rPr lang="en-US" sz="2400" b="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1</m:t>
                        </m:r>
                      </m:e>
                      <m:sup>
                        <m:r>
                          <a:rPr lang="en-US" sz="2400" b="0" i="1" smtClean="0">
                            <a:latin typeface="Cambria Math" panose="02040503050406030204" pitchFamily="18" charset="0"/>
                            <a:ea typeface="Cambria Math" panose="02040503050406030204" pitchFamily="18" charset="0"/>
                          </a:rPr>
                          <m:t>𝐾</m:t>
                        </m:r>
                        <m:r>
                          <a:rPr lang="en-US" sz="2400" b="0" i="1" smtClean="0">
                            <a:latin typeface="Cambria Math" panose="02040503050406030204" pitchFamily="18" charset="0"/>
                            <a:ea typeface="Cambria Math" panose="02040503050406030204" pitchFamily="18" charset="0"/>
                          </a:rPr>
                          <m:t>−1</m:t>
                        </m:r>
                      </m:sup>
                    </m:sSup>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2</m:t>
                        </m:r>
                      </m:e>
                      <m:sup>
                        <m:r>
                          <a:rPr lang="en-US" sz="2400" b="0" i="1" smtClean="0">
                            <a:latin typeface="Cambria Math" panose="02040503050406030204" pitchFamily="18" charset="0"/>
                            <a:ea typeface="Cambria Math" panose="02040503050406030204" pitchFamily="18" charset="0"/>
                          </a:rPr>
                          <m:t>𝐾</m:t>
                        </m:r>
                        <m:r>
                          <a:rPr lang="en-US" sz="2400" b="0" i="1" smtClean="0">
                            <a:latin typeface="Cambria Math" panose="02040503050406030204" pitchFamily="18" charset="0"/>
                            <a:ea typeface="Cambria Math" panose="02040503050406030204" pitchFamily="18" charset="0"/>
                          </a:rPr>
                          <m:t>−1</m:t>
                        </m:r>
                      </m:sup>
                    </m:sSup>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3</m:t>
                        </m:r>
                      </m:e>
                      <m:sup>
                        <m:r>
                          <a:rPr lang="en-US" sz="2400" b="0" i="1" smtClean="0">
                            <a:latin typeface="Cambria Math" panose="02040503050406030204" pitchFamily="18" charset="0"/>
                            <a:ea typeface="Cambria Math" panose="02040503050406030204" pitchFamily="18" charset="0"/>
                          </a:rPr>
                          <m:t>𝐾</m:t>
                        </m:r>
                        <m:r>
                          <a:rPr lang="en-US" sz="2400" b="0" i="1" smtClean="0">
                            <a:latin typeface="Cambria Math" panose="02040503050406030204" pitchFamily="18" charset="0"/>
                            <a:ea typeface="Cambria Math" panose="02040503050406030204" pitchFamily="18" charset="0"/>
                          </a:rPr>
                          <m:t>−1</m:t>
                        </m:r>
                      </m:sup>
                    </m:sSup>
                    <m:r>
                      <a:rPr lang="en-US" sz="2400" i="1">
                        <a:latin typeface="Cambria Math" panose="02040503050406030204" pitchFamily="18" charset="0"/>
                        <a:ea typeface="Cambria Math" panose="02040503050406030204" pitchFamily="18" charset="0"/>
                      </a:rPr>
                      <m:t>)</m:t>
                    </m:r>
                  </m:oMath>
                </a14:m>
                <a:endParaRPr lang="en-US" sz="2400" dirty="0"/>
              </a:p>
            </p:txBody>
          </p:sp>
        </mc:Choice>
        <mc:Fallback xmlns="">
          <p:sp>
            <p:nvSpPr>
              <p:cNvPr id="30" name="Rectangle 29"/>
              <p:cNvSpPr>
                <a:spLocks noRot="1" noChangeAspect="1" noMove="1" noResize="1" noEditPoints="1" noAdjustHandles="1" noChangeArrowheads="1" noChangeShapeType="1" noTextEdit="1"/>
              </p:cNvSpPr>
              <p:nvPr/>
            </p:nvSpPr>
            <p:spPr>
              <a:xfrm>
                <a:off x="1318411" y="1482063"/>
                <a:ext cx="9555480" cy="830997"/>
              </a:xfrm>
              <a:prstGeom prst="rect">
                <a:avLst/>
              </a:prstGeom>
              <a:blipFill>
                <a:blip r:embed="rId3"/>
                <a:stretch>
                  <a:fillRect l="-128" b="-95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1220829" y="2570268"/>
                <a:ext cx="9975231" cy="830997"/>
              </a:xfrm>
              <a:prstGeom prst="rect">
                <a:avLst/>
              </a:prstGeom>
            </p:spPr>
            <p:txBody>
              <a:bodyPr wrap="square">
                <a:spAutoFit/>
              </a:bodyPr>
              <a:lstStyle/>
              <a:p>
                <a14:m>
                  <m:oMath xmlns:m="http://schemas.openxmlformats.org/officeDocument/2006/math">
                    <m:r>
                      <a:rPr lang="en-US" sz="2400" b="0" i="1" smtClean="0">
                        <a:latin typeface="Cambria Math" panose="02040503050406030204" pitchFamily="18" charset="0"/>
                      </a:rPr>
                      <m:t>(</m:t>
                    </m:r>
                    <m:r>
                      <a:rPr lang="en-US" sz="2400" b="1" i="1" smtClean="0">
                        <a:solidFill>
                          <a:srgbClr val="FF0000"/>
                        </a:solidFill>
                        <a:latin typeface="Cambria Math" panose="02040503050406030204" pitchFamily="18" charset="0"/>
                      </a:rPr>
                      <m:t>𝑵</m:t>
                    </m:r>
                    <m:r>
                      <a:rPr lang="en-US" sz="2400" b="0" i="1" smtClean="0">
                        <a:latin typeface="Cambria Math" panose="02040503050406030204" pitchFamily="18" charset="0"/>
                      </a:rPr>
                      <m:t>+1)</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1</m:t>
                            </m:r>
                          </m:e>
                          <m:sup>
                            <m:r>
                              <a:rPr lang="en-US" sz="2400" b="0" i="1" smtClean="0">
                                <a:latin typeface="Cambria Math" panose="02040503050406030204" pitchFamily="18" charset="0"/>
                              </a:rPr>
                              <m:t>𝐾</m:t>
                            </m:r>
                            <m:r>
                              <a:rPr lang="en-US" sz="2400" b="0" i="1" smtClean="0">
                                <a:latin typeface="Cambria Math" panose="02040503050406030204" pitchFamily="18" charset="0"/>
                              </a:rPr>
                              <m:t>−1</m:t>
                            </m:r>
                          </m:sup>
                        </m:sSup>
                        <m:r>
                          <a:rPr lang="en-US" sz="2400" i="1">
                            <a:latin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m:t>
                        </m:r>
                        <m:sSup>
                          <m:sSupPr>
                            <m:ctrlPr>
                              <a:rPr lang="en-US" sz="2400" i="1" smtClean="0">
                                <a:latin typeface="Cambria Math" panose="02040503050406030204" pitchFamily="18" charset="0"/>
                              </a:rPr>
                            </m:ctrlPr>
                          </m:sSupPr>
                          <m:e>
                            <m:r>
                              <a:rPr lang="en-US" sz="2400" b="1" i="1" smtClean="0">
                                <a:solidFill>
                                  <a:srgbClr val="FF0000"/>
                                </a:solidFill>
                                <a:latin typeface="Cambria Math" panose="02040503050406030204" pitchFamily="18" charset="0"/>
                              </a:rPr>
                              <m:t>𝑵</m:t>
                            </m:r>
                          </m:e>
                          <m:sup>
                            <m:r>
                              <a:rPr lang="en-US" sz="2400" b="0" i="1" smtClean="0">
                                <a:latin typeface="Cambria Math" panose="02040503050406030204" pitchFamily="18" charset="0"/>
                              </a:rPr>
                              <m:t>𝐾</m:t>
                            </m:r>
                            <m:r>
                              <a:rPr lang="en-US" sz="2400" b="0" i="1" smtClean="0">
                                <a:latin typeface="Cambria Math" panose="02040503050406030204" pitchFamily="18" charset="0"/>
                              </a:rPr>
                              <m:t>−1</m:t>
                            </m:r>
                          </m:sup>
                        </m:sSup>
                      </m:e>
                    </m:d>
                  </m:oMath>
                </a14:m>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1</m:t>
                            </m:r>
                          </m:e>
                          <m:sup>
                            <m:r>
                              <a:rPr lang="en-US" sz="2400" b="0" i="1" smtClean="0">
                                <a:latin typeface="Cambria Math" panose="02040503050406030204" pitchFamily="18" charset="0"/>
                                <a:ea typeface="Cambria Math" panose="02040503050406030204" pitchFamily="18" charset="0"/>
                              </a:rPr>
                              <m:t>𝐾</m:t>
                            </m:r>
                          </m:sup>
                        </m:sSup>
                        <m:r>
                          <a:rPr lang="en-US" sz="2400" i="1">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smtClean="0">
                                <a:solidFill>
                                  <a:srgbClr val="FF0000"/>
                                </a:solidFill>
                                <a:latin typeface="Cambria Math" panose="02040503050406030204" pitchFamily="18" charset="0"/>
                                <a:ea typeface="Cambria Math" panose="02040503050406030204" pitchFamily="18" charset="0"/>
                              </a:rPr>
                              <m:t>𝑵</m:t>
                            </m:r>
                          </m:e>
                          <m:sup>
                            <m:r>
                              <a:rPr lang="en-US" sz="2400" b="0" i="1" smtClean="0">
                                <a:latin typeface="Cambria Math" panose="02040503050406030204" pitchFamily="18" charset="0"/>
                                <a:ea typeface="Cambria Math" panose="02040503050406030204" pitchFamily="18" charset="0"/>
                              </a:rPr>
                              <m:t>𝐾</m:t>
                            </m:r>
                          </m:sup>
                        </m:sSup>
                      </m:e>
                    </m:d>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1</m:t>
                        </m:r>
                      </m:e>
                      <m:sup>
                        <m:r>
                          <a:rPr lang="en-US" sz="2400" b="0" i="1" smtClean="0">
                            <a:latin typeface="Cambria Math" panose="02040503050406030204" pitchFamily="18" charset="0"/>
                            <a:ea typeface="Cambria Math" panose="02040503050406030204" pitchFamily="18" charset="0"/>
                          </a:rPr>
                          <m:t>𝐾</m:t>
                        </m:r>
                        <m:r>
                          <a:rPr lang="en-US" sz="2400" b="0" i="1" smtClean="0">
                            <a:latin typeface="Cambria Math" panose="02040503050406030204" pitchFamily="18" charset="0"/>
                            <a:ea typeface="Cambria Math" panose="02040503050406030204" pitchFamily="18" charset="0"/>
                          </a:rPr>
                          <m:t>−1</m:t>
                        </m:r>
                      </m:sup>
                    </m:sSup>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1</m:t>
                            </m:r>
                          </m:e>
                          <m:sup>
                            <m:r>
                              <a:rPr lang="en-US" sz="2400" b="0" i="1" smtClean="0">
                                <a:latin typeface="Cambria Math" panose="02040503050406030204" pitchFamily="18" charset="0"/>
                                <a:ea typeface="Cambria Math" panose="02040503050406030204" pitchFamily="18" charset="0"/>
                              </a:rPr>
                              <m:t>𝐾</m:t>
                            </m:r>
                            <m:r>
                              <a:rPr lang="en-US" sz="2400" b="0" i="1" smtClean="0">
                                <a:latin typeface="Cambria Math" panose="02040503050406030204" pitchFamily="18" charset="0"/>
                                <a:ea typeface="Cambria Math" panose="02040503050406030204" pitchFamily="18" charset="0"/>
                              </a:rPr>
                              <m:t>−1</m:t>
                            </m:r>
                          </m:sup>
                        </m:sSup>
                        <m:r>
                          <a:rPr lang="en-US" sz="2400" i="1">
                            <a:latin typeface="Cambria Math" panose="02040503050406030204" pitchFamily="18" charset="0"/>
                            <a:ea typeface="Cambria Math" panose="02040503050406030204" pitchFamily="18" charset="0"/>
                          </a:rPr>
                          <m:t>+</m:t>
                        </m:r>
                        <m:sSup>
                          <m:sSupPr>
                            <m:ctrlPr>
                              <a:rPr lang="en-US" sz="240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2</m:t>
                            </m:r>
                          </m:e>
                          <m:sup>
                            <m:r>
                              <a:rPr lang="en-US" sz="2400" b="0" i="1" smtClean="0">
                                <a:latin typeface="Cambria Math" panose="02040503050406030204" pitchFamily="18" charset="0"/>
                                <a:ea typeface="Cambria Math" panose="02040503050406030204" pitchFamily="18" charset="0"/>
                              </a:rPr>
                              <m:t>𝐾</m:t>
                            </m:r>
                            <m:r>
                              <a:rPr lang="en-US" sz="2400" b="0" i="1" smtClean="0">
                                <a:latin typeface="Cambria Math" panose="02040503050406030204" pitchFamily="18" charset="0"/>
                                <a:ea typeface="Cambria Math" panose="02040503050406030204" pitchFamily="18" charset="0"/>
                              </a:rPr>
                              <m:t>−1</m:t>
                            </m:r>
                          </m:sup>
                        </m:sSup>
                      </m:e>
                    </m:d>
                    <m:r>
                      <a:rPr lang="en-US" sz="2400" b="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1</m:t>
                        </m:r>
                      </m:e>
                      <m:sup>
                        <m:r>
                          <a:rPr lang="en-US" sz="2400" b="0" i="1" smtClean="0">
                            <a:latin typeface="Cambria Math" panose="02040503050406030204" pitchFamily="18" charset="0"/>
                            <a:ea typeface="Cambria Math" panose="02040503050406030204" pitchFamily="18" charset="0"/>
                          </a:rPr>
                          <m:t>𝐾</m:t>
                        </m:r>
                        <m:r>
                          <a:rPr lang="en-US" sz="2400" b="0" i="1" smtClean="0">
                            <a:latin typeface="Cambria Math" panose="02040503050406030204" pitchFamily="18" charset="0"/>
                            <a:ea typeface="Cambria Math" panose="02040503050406030204" pitchFamily="18" charset="0"/>
                          </a:rPr>
                          <m:t>−1</m:t>
                        </m:r>
                      </m:sup>
                    </m:sSup>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2</m:t>
                        </m:r>
                      </m:e>
                      <m:sup>
                        <m:r>
                          <a:rPr lang="en-US" sz="2400" b="0" i="1" smtClean="0">
                            <a:latin typeface="Cambria Math" panose="02040503050406030204" pitchFamily="18" charset="0"/>
                            <a:ea typeface="Cambria Math" panose="02040503050406030204" pitchFamily="18" charset="0"/>
                          </a:rPr>
                          <m:t>𝐾</m:t>
                        </m:r>
                        <m:r>
                          <a:rPr lang="en-US" sz="2400" b="0" i="1" smtClean="0">
                            <a:latin typeface="Cambria Math" panose="02040503050406030204" pitchFamily="18" charset="0"/>
                            <a:ea typeface="Cambria Math" panose="02040503050406030204" pitchFamily="18" charset="0"/>
                          </a:rPr>
                          <m:t>−1</m:t>
                        </m:r>
                      </m:sup>
                    </m:sSup>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smtClean="0">
                            <a:solidFill>
                              <a:srgbClr val="FF0000"/>
                            </a:solidFill>
                            <a:latin typeface="Cambria Math" panose="02040503050406030204" pitchFamily="18" charset="0"/>
                            <a:ea typeface="Cambria Math" panose="02040503050406030204" pitchFamily="18" charset="0"/>
                          </a:rPr>
                          <m:t>𝑵</m:t>
                        </m:r>
                      </m:e>
                      <m:sup>
                        <m:r>
                          <a:rPr lang="en-US" sz="2400" b="0" i="1" smtClean="0">
                            <a:latin typeface="Cambria Math" panose="02040503050406030204" pitchFamily="18" charset="0"/>
                            <a:ea typeface="Cambria Math" panose="02040503050406030204" pitchFamily="18" charset="0"/>
                          </a:rPr>
                          <m:t>𝐾</m:t>
                        </m:r>
                        <m:r>
                          <a:rPr lang="en-US" sz="2400" b="0" i="1" smtClean="0">
                            <a:latin typeface="Cambria Math" panose="02040503050406030204" pitchFamily="18" charset="0"/>
                            <a:ea typeface="Cambria Math" panose="02040503050406030204" pitchFamily="18" charset="0"/>
                          </a:rPr>
                          <m:t>−1</m:t>
                        </m:r>
                      </m:sup>
                    </m:sSup>
                    <m:r>
                      <a:rPr lang="en-US" sz="2400" i="1">
                        <a:latin typeface="Cambria Math" panose="02040503050406030204" pitchFamily="18" charset="0"/>
                        <a:ea typeface="Cambria Math" panose="02040503050406030204" pitchFamily="18" charset="0"/>
                      </a:rPr>
                      <m:t>)</m:t>
                    </m:r>
                  </m:oMath>
                </a14:m>
                <a:endParaRPr lang="en-US" sz="2400" dirty="0"/>
              </a:p>
            </p:txBody>
          </p:sp>
        </mc:Choice>
        <mc:Fallback xmlns="">
          <p:sp>
            <p:nvSpPr>
              <p:cNvPr id="31" name="Rectangle 30"/>
              <p:cNvSpPr>
                <a:spLocks noRot="1" noChangeAspect="1" noMove="1" noResize="1" noEditPoints="1" noAdjustHandles="1" noChangeArrowheads="1" noChangeShapeType="1" noTextEdit="1"/>
              </p:cNvSpPr>
              <p:nvPr/>
            </p:nvSpPr>
            <p:spPr>
              <a:xfrm>
                <a:off x="1220829" y="2570268"/>
                <a:ext cx="9975231" cy="830997"/>
              </a:xfrm>
              <a:prstGeom prst="rect">
                <a:avLst/>
              </a:prstGeom>
              <a:blipFill>
                <a:blip r:embed="rId4"/>
                <a:stretch>
                  <a:fillRect l="-489" b="-95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3494509" y="3977846"/>
                <a:ext cx="5203284" cy="1093120"/>
              </a:xfrm>
              <a:prstGeom prst="rect">
                <a:avLst/>
              </a:prstGeom>
              <a:noFill/>
              <a:ln w="38100">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𝑁</m:t>
                      </m:r>
                      <m:r>
                        <a:rPr lang="en-US" sz="2400" b="0" i="1" smtClean="0">
                          <a:latin typeface="Cambria Math" panose="02040503050406030204" pitchFamily="18" charset="0"/>
                        </a:rPr>
                        <m:t>+1)</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𝑖</m:t>
                              </m:r>
                            </m:e>
                            <m:sup>
                              <m:r>
                                <a:rPr lang="en-US" sz="2400" b="0" i="1" smtClean="0">
                                  <a:latin typeface="Cambria Math" panose="02040503050406030204" pitchFamily="18" charset="0"/>
                                </a:rPr>
                                <m:t>𝐾</m:t>
                              </m:r>
                              <m:r>
                                <a:rPr lang="en-US" sz="2400" b="0" i="1" smtClean="0">
                                  <a:latin typeface="Cambria Math" panose="02040503050406030204" pitchFamily="18" charset="0"/>
                                </a:rPr>
                                <m:t>−1</m:t>
                              </m:r>
                            </m:sup>
                          </m:sSup>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𝑖</m:t>
                                  </m:r>
                                </m:e>
                                <m:sup>
                                  <m:r>
                                    <a:rPr lang="en-US" sz="2400" b="0" i="1" smtClean="0">
                                      <a:latin typeface="Cambria Math" panose="02040503050406030204" pitchFamily="18" charset="0"/>
                                    </a:rPr>
                                    <m:t>𝐾</m:t>
                                  </m:r>
                                </m:sup>
                              </m:sSup>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𝑗</m:t>
                                      </m:r>
                                    </m:sup>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𝑖</m:t>
                                          </m:r>
                                        </m:e>
                                        <m:sup>
                                          <m:r>
                                            <a:rPr lang="en-US" sz="2400" b="0" i="1" smtClean="0">
                                              <a:latin typeface="Cambria Math" panose="02040503050406030204" pitchFamily="18" charset="0"/>
                                            </a:rPr>
                                            <m:t>𝐾</m:t>
                                          </m:r>
                                          <m:r>
                                            <a:rPr lang="en-US" sz="2400" b="0" i="1" smtClean="0">
                                              <a:latin typeface="Cambria Math" panose="02040503050406030204" pitchFamily="18" charset="0"/>
                                            </a:rPr>
                                            <m:t>−1</m:t>
                                          </m:r>
                                        </m:sup>
                                      </m:sSup>
                                    </m:e>
                                  </m:nary>
                                </m:e>
                              </m:nary>
                            </m:e>
                          </m:nary>
                        </m:e>
                      </m:nary>
                    </m:oMath>
                  </m:oMathPara>
                </a14:m>
                <a:endParaRPr lang="en-US" sz="2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3494509" y="3977846"/>
                <a:ext cx="5203284" cy="1093120"/>
              </a:xfrm>
              <a:prstGeom prst="rect">
                <a:avLst/>
              </a:prstGeom>
              <a:blipFill>
                <a:blip r:embed="rId5"/>
                <a:stretch>
                  <a:fillRect/>
                </a:stretch>
              </a:blipFill>
              <a:ln w="38100">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4205799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822960" y="640080"/>
                <a:ext cx="9144000" cy="977640"/>
              </a:xfrm>
              <a:prstGeom prst="rect">
                <a:avLst/>
              </a:prstGeom>
              <a:noFill/>
            </p:spPr>
            <p:txBody>
              <a:bodyPr wrap="square" rtlCol="0">
                <a:spAutoFit/>
              </a:bodyPr>
              <a:lstStyle/>
              <a:p>
                <a:r>
                  <a:rPr lang="en-US" sz="2800" dirty="0"/>
                  <a:t>Sum of 0</a:t>
                </a:r>
                <a:r>
                  <a:rPr lang="en-US" sz="2800" baseline="30000" dirty="0"/>
                  <a:t>th</a:t>
                </a:r>
                <a:r>
                  <a:rPr lang="en-US" sz="2800" dirty="0"/>
                  <a:t> Power:  </a:t>
                </a:r>
                <a14:m>
                  <m:oMath xmlns:m="http://schemas.openxmlformats.org/officeDocument/2006/math">
                    <m:sSup>
                      <m:sSupPr>
                        <m:ctrlPr>
                          <a:rPr lang="en-US" sz="2800" i="1" smtClean="0">
                            <a:latin typeface="Cambria Math" panose="02040503050406030204" pitchFamily="18" charset="0"/>
                          </a:rPr>
                        </m:ctrlPr>
                      </m:sSupPr>
                      <m:e>
                        <m:nary>
                          <m:naryPr>
                            <m:chr m:val="∑"/>
                            <m:ctrlPr>
                              <a:rPr lang="en-US" sz="280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𝑁</m:t>
                            </m:r>
                          </m:sup>
                          <m:e>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𝑖</m:t>
                                </m:r>
                              </m:e>
                              <m:sup>
                                <m:r>
                                  <a:rPr lang="en-US" sz="2800" b="0" i="1" smtClean="0">
                                    <a:latin typeface="Cambria Math" panose="02040503050406030204" pitchFamily="18" charset="0"/>
                                  </a:rPr>
                                  <m:t>0</m:t>
                                </m:r>
                              </m:sup>
                            </m:sSup>
                            <m:r>
                              <a:rPr lang="en-US" sz="2800" b="0" i="1" smtClean="0">
                                <a:latin typeface="Cambria Math" panose="02040503050406030204" pitchFamily="18" charset="0"/>
                              </a:rPr>
                              <m:t>=</m:t>
                            </m:r>
                          </m:e>
                        </m:nary>
                        <m:r>
                          <a:rPr lang="en-US" sz="2800" b="0" i="1" smtClean="0">
                            <a:latin typeface="Cambria Math" panose="02040503050406030204" pitchFamily="18" charset="0"/>
                          </a:rPr>
                          <m:t>1</m:t>
                        </m:r>
                      </m:e>
                      <m:sup>
                        <m:r>
                          <a:rPr lang="en-US" sz="2800" b="0" i="1" smtClean="0">
                            <a:latin typeface="Cambria Math" panose="02040503050406030204" pitchFamily="18" charset="0"/>
                          </a:rPr>
                          <m:t>0</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0</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3</m:t>
                        </m:r>
                      </m:e>
                      <m:sup>
                        <m:r>
                          <a:rPr lang="en-US" sz="2800" b="0" i="1" smtClean="0">
                            <a:latin typeface="Cambria Math" panose="02040503050406030204" pitchFamily="18" charset="0"/>
                          </a:rPr>
                          <m:t>0</m:t>
                        </m:r>
                      </m:sup>
                    </m:sSup>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𝑁</m:t>
                        </m:r>
                      </m:e>
                      <m:sup>
                        <m:r>
                          <a:rPr lang="en-US" sz="2800" b="0" i="1" smtClean="0">
                            <a:latin typeface="Cambria Math" panose="02040503050406030204" pitchFamily="18" charset="0"/>
                            <a:ea typeface="Cambria Math" panose="02040503050406030204" pitchFamily="18" charset="0"/>
                          </a:rPr>
                          <m:t>0</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𝑁</m:t>
                    </m:r>
                  </m:oMath>
                </a14:m>
                <a:endParaRPr lang="en-US"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822960" y="640080"/>
                <a:ext cx="9144000" cy="977640"/>
              </a:xfrm>
              <a:prstGeom prst="rect">
                <a:avLst/>
              </a:prstGeom>
              <a:blipFill>
                <a:blip r:embed="rId3"/>
                <a:stretch>
                  <a:fillRect l="-1333" t="-3125"/>
                </a:stretch>
              </a:blipFill>
            </p:spPr>
            <p:txBody>
              <a:bodyPr/>
              <a:lstStyle/>
              <a:p>
                <a:r>
                  <a:rPr lang="en-US">
                    <a:noFill/>
                  </a:rPr>
                  <a:t> </a:t>
                </a:r>
              </a:p>
            </p:txBody>
          </p:sp>
        </mc:Fallback>
      </mc:AlternateContent>
      <p:sp>
        <p:nvSpPr>
          <p:cNvPr id="3" name="TextBox 2"/>
          <p:cNvSpPr txBox="1"/>
          <p:nvPr/>
        </p:nvSpPr>
        <p:spPr>
          <a:xfrm>
            <a:off x="822960" y="942709"/>
            <a:ext cx="9144000" cy="523220"/>
          </a:xfrm>
          <a:prstGeom prst="rect">
            <a:avLst/>
          </a:prstGeom>
          <a:noFill/>
        </p:spPr>
        <p:txBody>
          <a:bodyPr wrap="square" rtlCol="0">
            <a:spAutoFit/>
          </a:bodyPr>
          <a:lstStyle/>
          <a:p>
            <a:r>
              <a:rPr lang="en-US" sz="2800" dirty="0"/>
              <a:t>Expressing the sum of power as a polynomial function of </a:t>
            </a:r>
            <a:r>
              <a:rPr lang="en-US" sz="2800" i="1" dirty="0">
                <a:latin typeface="Cambria Math" panose="02040503050406030204" pitchFamily="18" charset="0"/>
                <a:ea typeface="Cambria Math" panose="02040503050406030204" pitchFamily="18" charset="0"/>
              </a:rPr>
              <a:t>N </a:t>
            </a:r>
            <a:r>
              <a:rPr lang="en-US" sz="2800" dirty="0">
                <a:latin typeface="Cambria Math" panose="02040503050406030204" pitchFamily="18" charset="0"/>
                <a:ea typeface="Cambria Math" panose="02040503050406030204" pitchFamily="18" charset="0"/>
              </a:rPr>
              <a:t>:</a:t>
            </a:r>
          </a:p>
        </p:txBody>
      </p:sp>
      <mc:AlternateContent xmlns:mc="http://schemas.openxmlformats.org/markup-compatibility/2006" xmlns:a14="http://schemas.microsoft.com/office/drawing/2010/main">
        <mc:Choice Requires="a14">
          <p:sp>
            <p:nvSpPr>
              <p:cNvPr id="4" name="TextBox 3"/>
              <p:cNvSpPr txBox="1"/>
              <p:nvPr/>
            </p:nvSpPr>
            <p:spPr>
              <a:xfrm>
                <a:off x="2762954" y="1465929"/>
                <a:ext cx="5111015" cy="12603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sz="280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𝑁</m:t>
                          </m:r>
                        </m:sup>
                        <m:e>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𝑖</m:t>
                              </m:r>
                            </m:e>
                            <m:sup>
                              <m:r>
                                <a:rPr lang="en-US" sz="2800" b="0" i="1" smtClean="0">
                                  <a:latin typeface="Cambria Math" panose="02040503050406030204" pitchFamily="18" charset="0"/>
                                </a:rPr>
                                <m:t>𝐾</m:t>
                              </m:r>
                            </m:sup>
                          </m:sSup>
                          <m:r>
                            <a:rPr lang="en-US" sz="2800" b="0" i="1" smtClean="0">
                              <a:latin typeface="Cambria Math" panose="02040503050406030204" pitchFamily="18" charset="0"/>
                            </a:rPr>
                            <m:t>=</m:t>
                          </m:r>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𝐾</m:t>
                              </m:r>
                              <m:r>
                                <a:rPr lang="en-US" sz="2800" b="0" i="1" smtClean="0">
                                  <a:latin typeface="Cambria Math" panose="02040503050406030204" pitchFamily="18" charset="0"/>
                                </a:rPr>
                                <m:t>,</m:t>
                              </m:r>
                              <m:r>
                                <a:rPr lang="en-US" sz="2800" b="0" i="1" smtClean="0">
                                  <a:latin typeface="Cambria Math" panose="02040503050406030204" pitchFamily="18" charset="0"/>
                                </a:rPr>
                                <m:t>𝑁</m:t>
                              </m:r>
                            </m:e>
                          </m:d>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𝑗</m:t>
                              </m:r>
                              <m:r>
                                <a:rPr lang="en-US" sz="2800" b="0" i="1" smtClean="0">
                                  <a:latin typeface="Cambria Math" panose="02040503050406030204" pitchFamily="18" charset="0"/>
                                </a:rPr>
                                <m:t>=0</m:t>
                              </m:r>
                            </m:sub>
                            <m:sup>
                              <m:r>
                                <a:rPr lang="en-US" sz="2800" b="0" i="1" smtClean="0">
                                  <a:latin typeface="Cambria Math" panose="02040503050406030204" pitchFamily="18" charset="0"/>
                                </a:rPr>
                                <m:t>𝐾</m:t>
                              </m:r>
                              <m:r>
                                <a:rPr lang="en-US" sz="2800" b="0" i="1" smtClean="0">
                                  <a:latin typeface="Cambria Math" panose="02040503050406030204" pitchFamily="18" charset="0"/>
                                </a:rPr>
                                <m:t>+1</m:t>
                              </m:r>
                            </m:sup>
                            <m:e>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𝐾</m:t>
                              </m:r>
                              <m:r>
                                <a:rPr lang="en-US" sz="2800" b="0" i="1" smtClean="0">
                                  <a:latin typeface="Cambria Math" panose="02040503050406030204" pitchFamily="18" charset="0"/>
                                </a:rPr>
                                <m:t>,</m:t>
                              </m:r>
                              <m:r>
                                <a:rPr lang="en-US" sz="2800" b="0" i="1" smtClean="0">
                                  <a:latin typeface="Cambria Math" panose="02040503050406030204" pitchFamily="18" charset="0"/>
                                </a:rPr>
                                <m:t>𝑗</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𝑁</m:t>
                                  </m:r>
                                </m:e>
                                <m:sup>
                                  <m:r>
                                    <a:rPr lang="en-US" sz="2800" b="0" i="1" smtClean="0">
                                      <a:latin typeface="Cambria Math" panose="02040503050406030204" pitchFamily="18" charset="0"/>
                                    </a:rPr>
                                    <m:t>𝑗</m:t>
                                  </m:r>
                                </m:sup>
                              </m:sSup>
                            </m:e>
                          </m:nary>
                        </m:e>
                      </m:nary>
                    </m:oMath>
                  </m:oMathPara>
                </a14:m>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2762954" y="1465929"/>
                <a:ext cx="5111015" cy="126034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336632" y="2631182"/>
                <a:ext cx="4915161" cy="1459502"/>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𝑎</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𝐾</m:t>
                        </m:r>
                        <m:r>
                          <a:rPr lang="en-US" sz="2800" b="0" i="1" smtClean="0">
                            <a:latin typeface="Cambria Math" panose="02040503050406030204" pitchFamily="18" charset="0"/>
                          </a:rPr>
                          <m:t>,0</m:t>
                        </m:r>
                      </m:e>
                    </m:d>
                    <m:r>
                      <a:rPr lang="en-US" sz="2800" b="0" i="1" smtClean="0">
                        <a:latin typeface="Cambria Math" panose="02040503050406030204" pitchFamily="18" charset="0"/>
                      </a:rPr>
                      <m:t>=0</m:t>
                    </m:r>
                  </m:oMath>
                </a14:m>
                <a:r>
                  <a:rPr lang="en-US" sz="2800" dirty="0"/>
                  <a:t>  for all values of </a:t>
                </a:r>
                <a:r>
                  <a:rPr lang="en-US" sz="2800" i="1" dirty="0">
                    <a:latin typeface="Cambria Math" panose="02040503050406030204" pitchFamily="18" charset="0"/>
                    <a:ea typeface="Cambria Math" panose="02040503050406030204" pitchFamily="18" charset="0"/>
                  </a:rPr>
                  <a:t>K</a:t>
                </a:r>
              </a:p>
              <a:p>
                <a:pPr marL="285750" indent="-285750">
                  <a:buFont typeface="Arial" panose="020B0604020202020204" pitchFamily="34" charset="0"/>
                  <a:buChar char="•"/>
                </a:pPr>
                <a14:m>
                  <m:oMath xmlns:m="http://schemas.openxmlformats.org/officeDocument/2006/math">
                    <m:r>
                      <a:rPr lang="en-US" sz="2800" b="0" i="1" smtClean="0">
                        <a:latin typeface="Cambria Math" panose="02040503050406030204" pitchFamily="18" charset="0"/>
                        <a:ea typeface="Cambria Math" panose="02040503050406030204" pitchFamily="18" charset="0"/>
                      </a:rPr>
                      <m:t>𝑎</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𝐾</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𝑗</m:t>
                        </m:r>
                      </m:e>
                    </m:d>
                    <m:r>
                      <a:rPr lang="en-US" sz="2800" b="0" i="1" smtClean="0">
                        <a:latin typeface="Cambria Math" panose="02040503050406030204" pitchFamily="18" charset="0"/>
                        <a:ea typeface="Cambria Math" panose="02040503050406030204" pitchFamily="18" charset="0"/>
                      </a:rPr>
                      <m:t>=0</m:t>
                    </m:r>
                  </m:oMath>
                </a14:m>
                <a:r>
                  <a:rPr lang="en-US" sz="2800" i="1" dirty="0">
                    <a:latin typeface="Cambria Math" panose="02040503050406030204" pitchFamily="18" charset="0"/>
                    <a:ea typeface="Cambria Math" panose="02040503050406030204" pitchFamily="18" charset="0"/>
                  </a:rPr>
                  <a:t>  </a:t>
                </a:r>
                <a:r>
                  <a:rPr lang="en-US" sz="2800" dirty="0">
                    <a:ea typeface="Cambria Math" panose="02040503050406030204" pitchFamily="18" charset="0"/>
                  </a:rPr>
                  <a:t>for  </a:t>
                </a:r>
                <a14:m>
                  <m:oMath xmlns:m="http://schemas.openxmlformats.org/officeDocument/2006/math">
                    <m:r>
                      <a:rPr lang="en-US" sz="2800" b="0" i="1" smtClean="0">
                        <a:latin typeface="Cambria Math" panose="02040503050406030204" pitchFamily="18" charset="0"/>
                        <a:ea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&gt;</m:t>
                    </m:r>
                    <m:r>
                      <a:rPr lang="en-US" sz="2800" b="0" i="1" smtClean="0">
                        <a:latin typeface="Cambria Math" panose="02040503050406030204" pitchFamily="18" charset="0"/>
                        <a:ea typeface="Cambria Math" panose="02040503050406030204" pitchFamily="18" charset="0"/>
                      </a:rPr>
                      <m:t>𝐾</m:t>
                    </m:r>
                    <m:r>
                      <a:rPr lang="en-US" sz="2800" b="0" i="1" smtClean="0">
                        <a:latin typeface="Cambria Math" panose="02040503050406030204" pitchFamily="18" charset="0"/>
                        <a:ea typeface="Cambria Math" panose="02040503050406030204" pitchFamily="18" charset="0"/>
                      </a:rPr>
                      <m:t>+1</m:t>
                    </m:r>
                  </m:oMath>
                </a14:m>
                <a:endParaRPr lang="en-US" sz="2800" b="0" dirty="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nary>
                      <m:naryPr>
                        <m:chr m:val="∑"/>
                        <m:ctrlPr>
                          <a:rPr lang="en-US" sz="2800" i="1" smtClean="0">
                            <a:latin typeface="Cambria Math" panose="02040503050406030204" pitchFamily="18" charset="0"/>
                            <a:ea typeface="Cambria Math" panose="02040503050406030204" pitchFamily="18" charset="0"/>
                          </a:rPr>
                        </m:ctrlPr>
                      </m:naryPr>
                      <m:sub>
                        <m:r>
                          <m:rPr>
                            <m:brk m:alnAt="23"/>
                          </m:rPr>
                          <a:rPr lang="en-US" sz="2800" b="0" i="1" smtClean="0">
                            <a:latin typeface="Cambria Math" panose="02040503050406030204" pitchFamily="18" charset="0"/>
                            <a:ea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=0</m:t>
                        </m:r>
                      </m:sub>
                      <m:sup>
                        <m:r>
                          <a:rPr lang="en-US" sz="2800" b="0" i="1" smtClean="0">
                            <a:latin typeface="Cambria Math" panose="02040503050406030204" pitchFamily="18" charset="0"/>
                            <a:ea typeface="Cambria Math" panose="02040503050406030204" pitchFamily="18" charset="0"/>
                          </a:rPr>
                          <m:t>𝐾</m:t>
                        </m:r>
                        <m:r>
                          <a:rPr lang="en-US" sz="2800" b="0" i="1" smtClean="0">
                            <a:latin typeface="Cambria Math" panose="02040503050406030204" pitchFamily="18" charset="0"/>
                            <a:ea typeface="Cambria Math" panose="02040503050406030204" pitchFamily="18" charset="0"/>
                          </a:rPr>
                          <m:t>+1</m:t>
                        </m:r>
                      </m:sup>
                      <m:e>
                        <m:r>
                          <a:rPr lang="en-US" sz="2800" b="0" i="1" smtClean="0">
                            <a:latin typeface="Cambria Math" panose="02040503050406030204" pitchFamily="18" charset="0"/>
                            <a:ea typeface="Cambria Math" panose="02040503050406030204" pitchFamily="18" charset="0"/>
                          </a:rPr>
                          <m:t>𝑎</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𝐾</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𝑗</m:t>
                            </m:r>
                          </m:e>
                        </m:d>
                        <m:r>
                          <a:rPr lang="en-US" sz="2800" b="0" i="1" smtClean="0">
                            <a:latin typeface="Cambria Math" panose="02040503050406030204" pitchFamily="18" charset="0"/>
                            <a:ea typeface="Cambria Math" panose="02040503050406030204" pitchFamily="18" charset="0"/>
                          </a:rPr>
                          <m:t>=1</m:t>
                        </m:r>
                      </m:e>
                    </m:nary>
                  </m:oMath>
                </a14:m>
                <a:endParaRPr lang="en-US" sz="2800" dirty="0">
                  <a:ea typeface="Cambria Math" panose="020405030504060302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336632" y="2631182"/>
                <a:ext cx="4915161" cy="1459502"/>
              </a:xfrm>
              <a:prstGeom prst="rect">
                <a:avLst/>
              </a:prstGeom>
              <a:blipFill>
                <a:blip r:embed="rId5"/>
                <a:stretch>
                  <a:fillRect t="-5439" r="-17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790631" y="2859353"/>
                <a:ext cx="2760499"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e>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𝑖</m:t>
                              </m:r>
                            </m:e>
                            <m:sup>
                              <m:r>
                                <a:rPr lang="en-US" sz="2400" b="0" i="1" smtClean="0">
                                  <a:latin typeface="Cambria Math" panose="02040503050406030204" pitchFamily="18" charset="0"/>
                                </a:rPr>
                                <m:t>0</m:t>
                              </m:r>
                            </m:sup>
                          </m:sSup>
                          <m:r>
                            <a:rPr lang="en-US" sz="2400" b="0" i="1" smtClean="0">
                              <a:latin typeface="Cambria Math" panose="02040503050406030204" pitchFamily="18" charset="0"/>
                            </a:rPr>
                            <m:t>=</m:t>
                          </m:r>
                          <m:r>
                            <a:rPr lang="en-US" sz="2400" b="0" i="1" smtClean="0">
                              <a:latin typeface="Cambria Math" panose="02040503050406030204" pitchFamily="18" charset="0"/>
                            </a:rPr>
                            <m:t>𝑆</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m:t>
                              </m:r>
                              <m:r>
                                <a:rPr lang="en-US" sz="2400" b="0" i="1" smtClean="0">
                                  <a:latin typeface="Cambria Math" panose="02040503050406030204" pitchFamily="18" charset="0"/>
                                </a:rPr>
                                <m:t>𝑁</m:t>
                              </m:r>
                            </m:e>
                          </m:d>
                          <m:r>
                            <a:rPr lang="en-US" sz="2400" b="0" i="1" smtClean="0">
                              <a:latin typeface="Cambria Math" panose="02040503050406030204" pitchFamily="18" charset="0"/>
                            </a:rPr>
                            <m:t>=</m:t>
                          </m:r>
                          <m:r>
                            <a:rPr lang="en-US" sz="2400" b="0" i="1" smtClean="0">
                              <a:latin typeface="Cambria Math" panose="02040503050406030204" pitchFamily="18" charset="0"/>
                            </a:rPr>
                            <m:t>𝑁</m:t>
                          </m:r>
                        </m:e>
                      </m:nary>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1790631" y="2859353"/>
                <a:ext cx="2760499" cy="103848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790631" y="3965509"/>
                <a:ext cx="3505383"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e>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𝑖</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r>
                            <a:rPr lang="en-US" sz="2400" b="0" i="1" smtClean="0">
                              <a:latin typeface="Cambria Math" panose="02040503050406030204" pitchFamily="18" charset="0"/>
                            </a:rPr>
                            <m:t>𝑆</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𝑁</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𝑁</m:t>
                              </m:r>
                            </m:num>
                            <m:den>
                              <m:r>
                                <a:rPr lang="en-US" sz="2400" b="0" i="1" smtClean="0">
                                  <a:latin typeface="Cambria Math" panose="02040503050406030204" pitchFamily="18" charset="0"/>
                                </a:rPr>
                                <m:t>2</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𝑁</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2</m:t>
                              </m:r>
                            </m:den>
                          </m:f>
                        </m:e>
                      </m:nary>
                    </m:oMath>
                  </m:oMathPara>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1790631" y="3965509"/>
                <a:ext cx="3505383" cy="103848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647841" y="3202378"/>
                <a:ext cx="32867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0,0</m:t>
                          </m:r>
                        </m:e>
                      </m:d>
                      <m:r>
                        <a:rPr lang="en-US" sz="2400" b="0" i="1" smtClean="0">
                          <a:latin typeface="Cambria Math" panose="02040503050406030204" pitchFamily="18" charset="0"/>
                        </a:rPr>
                        <m:t>=0      </m:t>
                      </m:r>
                      <m:r>
                        <a:rPr lang="en-US" sz="2400" b="0" i="1" smtClean="0">
                          <a:latin typeface="Cambria Math" panose="02040503050406030204" pitchFamily="18" charset="0"/>
                        </a:rPr>
                        <m:t>𝑎</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r>
                        <a:rPr lang="en-US" sz="2400" b="0" i="1" smtClean="0">
                          <a:latin typeface="Cambria Math" panose="02040503050406030204" pitchFamily="18" charset="0"/>
                        </a:rPr>
                        <m:t>=1</m:t>
                      </m:r>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5647841" y="3202378"/>
                <a:ext cx="3286734" cy="369332"/>
              </a:xfrm>
              <a:prstGeom prst="rect">
                <a:avLst/>
              </a:prstGeom>
              <a:blipFill>
                <a:blip r:embed="rId8"/>
                <a:stretch>
                  <a:fillRect l="-741" r="-1667"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675503" y="4110165"/>
                <a:ext cx="5148910"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1,0</m:t>
                          </m:r>
                        </m:e>
                      </m:d>
                      <m:r>
                        <a:rPr lang="en-US" sz="2400" b="0" i="1" smtClean="0">
                          <a:latin typeface="Cambria Math" panose="02040503050406030204" pitchFamily="18" charset="0"/>
                        </a:rPr>
                        <m:t>=0      </m:t>
                      </m:r>
                      <m:r>
                        <a:rPr lang="en-US" sz="2400" b="0" i="1" smtClean="0">
                          <a:latin typeface="Cambria Math" panose="02040503050406030204" pitchFamily="18" charset="0"/>
                        </a:rPr>
                        <m:t>𝑎</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1,1</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r>
                        <a:rPr lang="en-US" sz="2400" b="0" i="1" smtClean="0">
                          <a:latin typeface="Cambria Math" panose="02040503050406030204" pitchFamily="18" charset="0"/>
                        </a:rPr>
                        <m:t>      </m:t>
                      </m:r>
                      <m:r>
                        <a:rPr lang="en-US" sz="2400" b="0" i="1" smtClean="0">
                          <a:latin typeface="Cambria Math" panose="02040503050406030204" pitchFamily="18" charset="0"/>
                        </a:rPr>
                        <m:t>𝑎</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oMath>
                  </m:oMathPara>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5675503" y="4110165"/>
                <a:ext cx="5148910" cy="691471"/>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0709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grpId="0" nodeType="clickEffect">
                                  <p:stCondLst>
                                    <p:cond delay="0"/>
                                  </p:stCondLst>
                                  <p:childTnLst>
                                    <p:animEffect transition="out" filter="wipe(down)">
                                      <p:cBhvr>
                                        <p:cTn id="10" dur="1000"/>
                                        <p:tgtEl>
                                          <p:spTgt spid="2"/>
                                        </p:tgtEl>
                                      </p:cBhvr>
                                    </p:animEffect>
                                    <p:set>
                                      <p:cBhvr>
                                        <p:cTn id="11" dur="1" fill="hold">
                                          <p:stCondLst>
                                            <p:cond delay="999"/>
                                          </p:stCondLst>
                                        </p:cTn>
                                        <p:tgtEl>
                                          <p:spTgt spid="2"/>
                                        </p:tgtEl>
                                        <p:attrNameLst>
                                          <p:attrName>style.visibility</p:attrName>
                                        </p:attrNameLst>
                                      </p:cBhvr>
                                      <p:to>
                                        <p:strVal val="hidden"/>
                                      </p:to>
                                    </p:se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249"/>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1000"/>
                                        <p:tgtEl>
                                          <p:spTgt spid="5"/>
                                        </p:tgtEl>
                                      </p:cBhvr>
                                    </p:animEffect>
                                    <p:set>
                                      <p:cBhvr>
                                        <p:cTn id="25" dur="1" fill="hold">
                                          <p:stCondLst>
                                            <p:cond delay="999"/>
                                          </p:stCondLst>
                                        </p:cTn>
                                        <p:tgtEl>
                                          <p:spTgt spid="5"/>
                                        </p:tgtEl>
                                        <p:attrNameLst>
                                          <p:attrName>style.visibility</p:attrName>
                                        </p:attrNameLst>
                                      </p:cBhvr>
                                      <p:to>
                                        <p:strVal val="hidden"/>
                                      </p:to>
                                    </p:set>
                                  </p:childTnLst>
                                </p:cTn>
                              </p:par>
                            </p:childTnLst>
                          </p:cTn>
                        </p:par>
                        <p:par>
                          <p:cTn id="26" fill="hold">
                            <p:stCondLst>
                              <p:cond delay="1000"/>
                            </p:stCondLst>
                            <p:childTnLst>
                              <p:par>
                                <p:cTn id="27" presetID="2" presetClass="entr" presetSubtype="8"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0-#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2" fill="hold" grpId="0" nodeType="afterEffect">
                                  <p:stCondLst>
                                    <p:cond delay="25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1+#ppt_w/2"/>
                                          </p:val>
                                        </p:tav>
                                        <p:tav tm="100000">
                                          <p:val>
                                            <p:strVal val="#ppt_x"/>
                                          </p:val>
                                        </p:tav>
                                      </p:tavLst>
                                    </p:anim>
                                    <p:anim calcmode="lin" valueType="num">
                                      <p:cBhvr additive="base">
                                        <p:cTn id="35" dur="500" fill="hold"/>
                                        <p:tgtEl>
                                          <p:spTgt spid="9"/>
                                        </p:tgtEl>
                                        <p:attrNameLst>
                                          <p:attrName>ppt_y</p:attrName>
                                        </p:attrNameLst>
                                      </p:cBhvr>
                                      <p:tavLst>
                                        <p:tav tm="0">
                                          <p:val>
                                            <p:strVal val="#ppt_y"/>
                                          </p:val>
                                        </p:tav>
                                        <p:tav tm="100000">
                                          <p:val>
                                            <p:strVal val="#ppt_y"/>
                                          </p:val>
                                        </p:tav>
                                      </p:tavLst>
                                    </p:anim>
                                  </p:childTnLst>
                                </p:cTn>
                              </p:par>
                            </p:childTnLst>
                          </p:cTn>
                        </p:par>
                        <p:par>
                          <p:cTn id="36" fill="hold">
                            <p:stCondLst>
                              <p:cond delay="2250"/>
                            </p:stCondLst>
                            <p:childTnLst>
                              <p:par>
                                <p:cTn id="37" presetID="2" presetClass="entr" presetSubtype="8" fill="hold" grpId="0" nodeType="afterEffect">
                                  <p:stCondLst>
                                    <p:cond delay="25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0-#ppt_w/2"/>
                                          </p:val>
                                        </p:tav>
                                        <p:tav tm="100000">
                                          <p:val>
                                            <p:strVal val="#ppt_x"/>
                                          </p:val>
                                        </p:tav>
                                      </p:tavLst>
                                    </p:anim>
                                    <p:anim calcmode="lin" valueType="num">
                                      <p:cBhvr additive="base">
                                        <p:cTn id="40" dur="500" fill="hold"/>
                                        <p:tgtEl>
                                          <p:spTgt spid="8"/>
                                        </p:tgtEl>
                                        <p:attrNameLst>
                                          <p:attrName>ppt_y</p:attrName>
                                        </p:attrNameLst>
                                      </p:cBhvr>
                                      <p:tavLst>
                                        <p:tav tm="0">
                                          <p:val>
                                            <p:strVal val="#ppt_y"/>
                                          </p:val>
                                        </p:tav>
                                        <p:tav tm="100000">
                                          <p:val>
                                            <p:strVal val="#ppt_y"/>
                                          </p:val>
                                        </p:tav>
                                      </p:tavLst>
                                    </p:anim>
                                  </p:childTnLst>
                                </p:cTn>
                              </p:par>
                            </p:childTnLst>
                          </p:cTn>
                        </p:par>
                        <p:par>
                          <p:cTn id="41" fill="hold">
                            <p:stCondLst>
                              <p:cond delay="3000"/>
                            </p:stCondLst>
                            <p:childTnLst>
                              <p:par>
                                <p:cTn id="42" presetID="2" presetClass="entr" presetSubtype="2" fill="hold" grpId="0" nodeType="afterEffect">
                                  <p:stCondLst>
                                    <p:cond delay="25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500" fill="hold"/>
                                        <p:tgtEl>
                                          <p:spTgt spid="10"/>
                                        </p:tgtEl>
                                        <p:attrNameLst>
                                          <p:attrName>ppt_x</p:attrName>
                                        </p:attrNameLst>
                                      </p:cBhvr>
                                      <p:tavLst>
                                        <p:tav tm="0">
                                          <p:val>
                                            <p:strVal val="1+#ppt_w/2"/>
                                          </p:val>
                                        </p:tav>
                                        <p:tav tm="100000">
                                          <p:val>
                                            <p:strVal val="#ppt_x"/>
                                          </p:val>
                                        </p:tav>
                                      </p:tavLst>
                                    </p:anim>
                                    <p:anim calcmode="lin" valueType="num">
                                      <p:cBhvr additive="base">
                                        <p:cTn id="4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4" grpId="0"/>
      <p:bldP spid="5" grpId="0"/>
      <p:bldP spid="5" grpId="1"/>
      <p:bldP spid="7" grpId="0"/>
      <p:bldP spid="8" grpId="0"/>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2960" y="640080"/>
            <a:ext cx="8229600" cy="523220"/>
          </a:xfrm>
          <a:prstGeom prst="rect">
            <a:avLst/>
          </a:prstGeom>
          <a:noFill/>
        </p:spPr>
        <p:txBody>
          <a:bodyPr wrap="square" rtlCol="0">
            <a:spAutoFit/>
          </a:bodyPr>
          <a:lstStyle/>
          <a:p>
            <a:r>
              <a:rPr lang="en-US" sz="2800" dirty="0"/>
              <a:t>Sum of (</a:t>
            </a:r>
            <a:r>
              <a:rPr lang="en-US" sz="2800" dirty="0">
                <a:ea typeface="Cambria Math" panose="02040503050406030204" pitchFamily="18" charset="0"/>
              </a:rPr>
              <a:t>K</a:t>
            </a:r>
            <a:r>
              <a:rPr lang="en-US" sz="2800" dirty="0">
                <a:latin typeface="Cambria Math" panose="02040503050406030204" pitchFamily="18" charset="0"/>
                <a:ea typeface="Cambria Math" panose="02040503050406030204" pitchFamily="18" charset="0"/>
              </a:rPr>
              <a:t>+1</a:t>
            </a:r>
            <a:r>
              <a:rPr lang="en-US" sz="2800" dirty="0"/>
              <a:t>)</a:t>
            </a:r>
            <a:r>
              <a:rPr lang="en-US" sz="2800" baseline="30000" dirty="0" err="1"/>
              <a:t>st</a:t>
            </a:r>
            <a:r>
              <a:rPr lang="en-US" sz="2800" dirty="0"/>
              <a:t> Power:</a:t>
            </a:r>
          </a:p>
        </p:txBody>
      </p:sp>
      <mc:AlternateContent xmlns:mc="http://schemas.openxmlformats.org/markup-compatibility/2006" xmlns:a14="http://schemas.microsoft.com/office/drawing/2010/main">
        <mc:Choice Requires="a14">
          <p:sp>
            <p:nvSpPr>
              <p:cNvPr id="8" name="Rectangle 7"/>
              <p:cNvSpPr/>
              <p:nvPr/>
            </p:nvSpPr>
            <p:spPr>
              <a:xfrm>
                <a:off x="4202592" y="670857"/>
                <a:ext cx="5853462" cy="461665"/>
              </a:xfrm>
              <a:prstGeom prst="rect">
                <a:avLst/>
              </a:prstGeom>
            </p:spPr>
            <p:txBody>
              <a:bodyPr wrap="none">
                <a:spAutoFit/>
              </a:bodyPr>
              <a:lstStyle/>
              <a:p>
                <a:r>
                  <a:rPr lang="en-US" sz="2400" dirty="0"/>
                  <a:t>Assume </a:t>
                </a:r>
                <a14:m>
                  <m:oMath xmlns:m="http://schemas.openxmlformats.org/officeDocument/2006/math">
                    <m:r>
                      <a:rPr lang="en-US" sz="2400">
                        <a:latin typeface="Cambria Math" panose="02040503050406030204" pitchFamily="18" charset="0"/>
                      </a:rPr>
                      <m:t> </m:t>
                    </m:r>
                    <m:r>
                      <a:rPr lang="en-US" sz="2400" i="1">
                        <a:latin typeface="Cambria Math" panose="02040503050406030204" pitchFamily="18" charset="0"/>
                      </a:rPr>
                      <m:t>𝑆</m:t>
                    </m:r>
                    <m:r>
                      <a:rPr lang="en-US" sz="2400" i="1">
                        <a:latin typeface="Cambria Math" panose="02040503050406030204" pitchFamily="18" charset="0"/>
                      </a:rPr>
                      <m:t>(</m:t>
                    </m:r>
                    <m:r>
                      <a:rPr lang="en-US" sz="2400" i="1">
                        <a:latin typeface="Cambria Math" panose="02040503050406030204" pitchFamily="18" charset="0"/>
                      </a:rPr>
                      <m:t>𝑁</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m:t>
                    </m:r>
                  </m:oMath>
                </a14:m>
                <a:r>
                  <a:rPr lang="en-US" sz="2400" i="1" dirty="0">
                    <a:latin typeface="Cambria Math" panose="02040503050406030204" pitchFamily="18" charset="0"/>
                    <a:ea typeface="Cambria Math" panose="02040503050406030204" pitchFamily="18" charset="0"/>
                  </a:rPr>
                  <a:t>  </a:t>
                </a:r>
                <a:r>
                  <a:rPr lang="en-US" sz="2400" dirty="0">
                    <a:ea typeface="Cambria Math" panose="02040503050406030204" pitchFamily="18" charset="0"/>
                  </a:rPr>
                  <a:t>is known for  </a:t>
                </a:r>
                <a14:m>
                  <m:oMath xmlns:m="http://schemas.openxmlformats.org/officeDocument/2006/math">
                    <m:r>
                      <a:rPr lang="en-US" sz="2400" i="1">
                        <a:latin typeface="Cambria Math" panose="02040503050406030204" pitchFamily="18" charset="0"/>
                        <a:ea typeface="Cambria Math" panose="02040503050406030204" pitchFamily="18" charset="0"/>
                      </a:rPr>
                      <m:t>𝑘</m:t>
                    </m:r>
                    <m:r>
                      <a:rPr lang="en-US" sz="2400" i="1">
                        <a:latin typeface="Cambria Math" panose="02040503050406030204" pitchFamily="18" charset="0"/>
                        <a:ea typeface="Cambria Math" panose="02040503050406030204" pitchFamily="18" charset="0"/>
                      </a:rPr>
                      <m:t>=1, 2, ⋯,</m:t>
                    </m:r>
                    <m:r>
                      <a:rPr lang="en-US" sz="2400" i="1">
                        <a:latin typeface="Cambria Math" panose="02040503050406030204" pitchFamily="18" charset="0"/>
                        <a:ea typeface="Cambria Math" panose="02040503050406030204" pitchFamily="18" charset="0"/>
                      </a:rPr>
                      <m:t>𝐾</m:t>
                    </m:r>
                  </m:oMath>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4202592" y="670857"/>
                <a:ext cx="5853462" cy="461665"/>
              </a:xfrm>
              <a:prstGeom prst="rect">
                <a:avLst/>
              </a:prstGeom>
              <a:blipFill>
                <a:blip r:embed="rId3"/>
                <a:stretch>
                  <a:fillRect l="-1561"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600201" y="2474422"/>
                <a:ext cx="7067832" cy="10802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𝑁</m:t>
                          </m:r>
                          <m:r>
                            <a:rPr lang="en-US" sz="2400" b="0" i="1" smtClean="0">
                              <a:latin typeface="Cambria Math" panose="02040503050406030204" pitchFamily="18" charset="0"/>
                            </a:rPr>
                            <m:t>+1</m:t>
                          </m:r>
                        </m:e>
                      </m:d>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=0</m:t>
                          </m:r>
                        </m:sub>
                        <m:sup>
                          <m:r>
                            <a:rPr lang="en-US" sz="2400" b="0" i="1" smtClean="0">
                              <a:latin typeface="Cambria Math" panose="02040503050406030204" pitchFamily="18" charset="0"/>
                            </a:rPr>
                            <m:t>𝐾</m:t>
                          </m:r>
                          <m:r>
                            <a:rPr lang="en-US" sz="2400" b="0" i="1" smtClean="0">
                              <a:latin typeface="Cambria Math" panose="02040503050406030204" pitchFamily="18" charset="0"/>
                            </a:rPr>
                            <m:t>+1</m:t>
                          </m:r>
                        </m:sup>
                        <m:e>
                          <m:r>
                            <a:rPr lang="en-US" sz="2400" b="0" i="1" smtClean="0">
                              <a:latin typeface="Cambria Math" panose="02040503050406030204" pitchFamily="18" charset="0"/>
                            </a:rPr>
                            <m:t>𝑎</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𝐾</m:t>
                              </m:r>
                              <m:r>
                                <a:rPr lang="en-US" sz="2400" b="0" i="1" smtClean="0">
                                  <a:latin typeface="Cambria Math" panose="02040503050406030204" pitchFamily="18" charset="0"/>
                                </a:rPr>
                                <m:t>,</m:t>
                              </m:r>
                              <m:r>
                                <a:rPr lang="en-US" sz="2400" b="0" i="1" smtClean="0">
                                  <a:latin typeface="Cambria Math" panose="02040503050406030204" pitchFamily="18" charset="0"/>
                                </a:rPr>
                                <m:t>𝑗</m:t>
                              </m:r>
                            </m:e>
                          </m:d>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𝑁</m:t>
                              </m:r>
                            </m:e>
                            <m:sup>
                              <m:r>
                                <a:rPr lang="en-US" sz="2400" b="0" i="1" smtClean="0">
                                  <a:latin typeface="Cambria Math" panose="02040503050406030204" pitchFamily="18" charset="0"/>
                                </a:rPr>
                                <m:t>𝑗</m:t>
                              </m:r>
                            </m:sup>
                          </m:sSup>
                        </m:e>
                      </m:nary>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𝑖</m:t>
                              </m:r>
                            </m:e>
                            <m:sup>
                              <m:r>
                                <a:rPr lang="en-US" sz="2400" b="0" i="1" smtClean="0">
                                  <a:latin typeface="Cambria Math" panose="02040503050406030204" pitchFamily="18" charset="0"/>
                                </a:rPr>
                                <m:t>𝐾</m:t>
                              </m:r>
                              <m:r>
                                <a:rPr lang="en-US" sz="2400" b="0" i="1" smtClean="0">
                                  <a:latin typeface="Cambria Math" panose="02040503050406030204" pitchFamily="18" charset="0"/>
                                </a:rPr>
                                <m:t>+1</m:t>
                              </m:r>
                            </m:sup>
                          </m:sSup>
                        </m:e>
                      </m:nary>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𝑚</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=0</m:t>
                              </m:r>
                            </m:sub>
                            <m:sup>
                              <m:r>
                                <a:rPr lang="en-US" sz="2400" b="0" i="1" smtClean="0">
                                  <a:latin typeface="Cambria Math" panose="02040503050406030204" pitchFamily="18" charset="0"/>
                                </a:rPr>
                                <m:t>𝐾</m:t>
                              </m:r>
                              <m:r>
                                <a:rPr lang="en-US" sz="2400" b="0" i="1" smtClean="0">
                                  <a:latin typeface="Cambria Math" panose="02040503050406030204" pitchFamily="18" charset="0"/>
                                </a:rPr>
                                <m:t>+1</m:t>
                              </m:r>
                            </m:sup>
                            <m:e>
                              <m:r>
                                <a:rPr lang="en-US" sz="2400" b="0" i="1" smtClean="0">
                                  <a:latin typeface="Cambria Math" panose="02040503050406030204" pitchFamily="18" charset="0"/>
                                </a:rPr>
                                <m:t>𝑎</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𝐾</m:t>
                                  </m:r>
                                  <m:r>
                                    <a:rPr lang="en-US" sz="2400" b="0" i="1" smtClean="0">
                                      <a:latin typeface="Cambria Math" panose="02040503050406030204" pitchFamily="18" charset="0"/>
                                    </a:rPr>
                                    <m:t>,</m:t>
                                  </m:r>
                                  <m:r>
                                    <a:rPr lang="en-US" sz="2400" b="0" i="1" smtClean="0">
                                      <a:latin typeface="Cambria Math" panose="02040503050406030204" pitchFamily="18" charset="0"/>
                                    </a:rPr>
                                    <m:t>𝑗</m:t>
                                  </m:r>
                                </m:e>
                              </m:d>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𝑚</m:t>
                                  </m:r>
                                </m:e>
                                <m:sup>
                                  <m:r>
                                    <a:rPr lang="en-US" sz="2400" b="0" i="1" smtClean="0">
                                      <a:latin typeface="Cambria Math" panose="02040503050406030204" pitchFamily="18" charset="0"/>
                                    </a:rPr>
                                    <m:t>𝑗</m:t>
                                  </m:r>
                                </m:sup>
                              </m:sSup>
                            </m:e>
                          </m:nary>
                        </m:e>
                      </m:nary>
                    </m:oMath>
                  </m:oMathPara>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2600201" y="2474422"/>
                <a:ext cx="7067832" cy="108029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578617" y="1341722"/>
                <a:ext cx="5009128"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𝑁</m:t>
                      </m:r>
                      <m:r>
                        <a:rPr lang="en-US" sz="2400" b="0" i="1" smtClean="0">
                          <a:latin typeface="Cambria Math" panose="02040503050406030204" pitchFamily="18" charset="0"/>
                        </a:rPr>
                        <m:t>+1)</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𝑖</m:t>
                              </m:r>
                            </m:e>
                            <m:sup>
                              <m:r>
                                <a:rPr lang="en-US" sz="2400" b="0" i="1" smtClean="0">
                                  <a:latin typeface="Cambria Math" panose="02040503050406030204" pitchFamily="18" charset="0"/>
                                </a:rPr>
                                <m:t>𝐾</m:t>
                              </m:r>
                            </m:sup>
                          </m:sSup>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𝑖</m:t>
                                  </m:r>
                                </m:e>
                                <m:sup>
                                  <m:r>
                                    <a:rPr lang="en-US" sz="2400" b="0" i="1" smtClean="0">
                                      <a:latin typeface="Cambria Math" panose="02040503050406030204" pitchFamily="18" charset="0"/>
                                    </a:rPr>
                                    <m:t>𝐾</m:t>
                                  </m:r>
                                  <m:r>
                                    <a:rPr lang="en-US" sz="2400" b="0" i="1" smtClean="0">
                                      <a:latin typeface="Cambria Math" panose="02040503050406030204" pitchFamily="18" charset="0"/>
                                    </a:rPr>
                                    <m:t>+1</m:t>
                                  </m:r>
                                </m:sup>
                              </m:sSup>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𝑚</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𝑖</m:t>
                                          </m:r>
                                        </m:e>
                                        <m:sup>
                                          <m:r>
                                            <a:rPr lang="en-US" sz="2400" b="0" i="1" smtClean="0">
                                              <a:latin typeface="Cambria Math" panose="02040503050406030204" pitchFamily="18" charset="0"/>
                                            </a:rPr>
                                            <m:t>𝐾</m:t>
                                          </m:r>
                                        </m:sup>
                                      </m:sSup>
                                    </m:e>
                                  </m:nary>
                                </m:e>
                              </m:nary>
                            </m:e>
                          </m:nary>
                        </m:e>
                      </m:nary>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578617" y="1341722"/>
                <a:ext cx="5009128" cy="1038489"/>
              </a:xfrm>
              <a:prstGeom prst="rect">
                <a:avLst/>
              </a:prstGeom>
              <a:blipFill>
                <a:blip r:embed="rId5"/>
                <a:stretch>
                  <a:fillRect/>
                </a:stretch>
              </a:blipFill>
            </p:spPr>
            <p:txBody>
              <a:bodyPr/>
              <a:lstStyle/>
              <a:p>
                <a:r>
                  <a:rPr lang="en-US">
                    <a:noFill/>
                  </a:rPr>
                  <a:t> </a:t>
                </a:r>
              </a:p>
            </p:txBody>
          </p:sp>
        </mc:Fallback>
      </mc:AlternateContent>
      <p:grpSp>
        <p:nvGrpSpPr>
          <p:cNvPr id="14" name="Group 13"/>
          <p:cNvGrpSpPr/>
          <p:nvPr/>
        </p:nvGrpSpPr>
        <p:grpSpPr>
          <a:xfrm>
            <a:off x="1534200" y="3995647"/>
            <a:ext cx="9517953" cy="1897443"/>
            <a:chOff x="1534200" y="3995647"/>
            <a:chExt cx="9517953" cy="1897443"/>
          </a:xfrm>
        </p:grpSpPr>
        <mc:AlternateContent xmlns:mc="http://schemas.openxmlformats.org/markup-compatibility/2006" xmlns:a14="http://schemas.microsoft.com/office/drawing/2010/main">
          <mc:Choice Requires="a14">
            <p:sp>
              <p:nvSpPr>
                <p:cNvPr id="12" name="TextBox 11"/>
                <p:cNvSpPr txBox="1"/>
                <p:nvPr/>
              </p:nvSpPr>
              <p:spPr>
                <a:xfrm>
                  <a:off x="1534200" y="3995647"/>
                  <a:ext cx="6807120" cy="1449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𝐾</m:t>
                            </m:r>
                            <m:r>
                              <a:rPr lang="en-US" sz="2400" b="0" i="1" smtClean="0">
                                <a:latin typeface="Cambria Math" panose="02040503050406030204" pitchFamily="18" charset="0"/>
                              </a:rPr>
                              <m:t>,</m:t>
                            </m:r>
                            <m:r>
                              <a:rPr lang="en-US" sz="2400" b="0" i="1" smtClean="0">
                                <a:latin typeface="Cambria Math" panose="02040503050406030204" pitchFamily="18" charset="0"/>
                              </a:rPr>
                              <m:t>𝐾</m:t>
                            </m:r>
                            <m:r>
                              <a:rPr lang="en-US" sz="2400" b="0" i="1" smtClean="0">
                                <a:latin typeface="Cambria Math" panose="02040503050406030204" pitchFamily="18" charset="0"/>
                              </a:rPr>
                              <m:t>+1</m:t>
                            </m:r>
                          </m:e>
                        </m:d>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𝑁</m:t>
                            </m:r>
                          </m:e>
                          <m:sup>
                            <m:r>
                              <a:rPr lang="en-US" sz="2400" b="0" i="1" smtClean="0">
                                <a:latin typeface="Cambria Math" panose="02040503050406030204" pitchFamily="18" charset="0"/>
                              </a:rPr>
                              <m:t>𝐾</m:t>
                            </m:r>
                            <m:r>
                              <a:rPr lang="en-US" sz="2400" b="0" i="1" smtClean="0">
                                <a:latin typeface="Cambria Math" panose="02040503050406030204" pitchFamily="18" charset="0"/>
                              </a:rPr>
                              <m:t>+2</m:t>
                            </m:r>
                          </m:sup>
                        </m:sSup>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𝐾</m:t>
                            </m:r>
                            <m:r>
                              <a:rPr lang="en-US" sz="2400" b="0" i="1" smtClean="0">
                                <a:latin typeface="Cambria Math" panose="02040503050406030204" pitchFamily="18" charset="0"/>
                              </a:rPr>
                              <m:t>+1</m:t>
                            </m:r>
                          </m:sup>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𝐾</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𝐾</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m:t>
                                </m:r>
                              </m:e>
                            </m:d>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𝑁</m:t>
                                </m:r>
                              </m:e>
                              <m:sup>
                                <m:r>
                                  <a:rPr lang="en-US" sz="2400" b="0" i="1" smtClean="0">
                                    <a:latin typeface="Cambria Math" panose="02040503050406030204" pitchFamily="18" charset="0"/>
                                  </a:rPr>
                                  <m:t>𝑗</m:t>
                                </m:r>
                              </m:sup>
                            </m:sSup>
                          </m:e>
                        </m:nary>
                        <m:r>
                          <a:rPr lang="en-US" sz="2400" b="0" i="1" smtClean="0">
                            <a:latin typeface="Cambria Math" panose="02040503050406030204" pitchFamily="18" charset="0"/>
                          </a:rPr>
                          <m:t>=</m:t>
                        </m:r>
                      </m:oMath>
                    </m:oMathPara>
                  </a14:m>
                  <a:endParaRPr lang="en-US" sz="2400" b="0" i="1" dirty="0">
                    <a:latin typeface="Cambria Math" panose="02040503050406030204" pitchFamily="18" charset="0"/>
                  </a:endParaRPr>
                </a:p>
                <a:p>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1534200" y="3995647"/>
                  <a:ext cx="6807120" cy="144962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4682652" y="4720461"/>
                  <a:ext cx="6369501" cy="11726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a:latin typeface="Cambria Math" panose="02040503050406030204" pitchFamily="18" charset="0"/>
                              </a:rPr>
                            </m:ctrlPr>
                          </m:dPr>
                          <m:e>
                            <m:r>
                              <a:rPr lang="en-US" sz="2400" i="1">
                                <a:latin typeface="Cambria Math" panose="02040503050406030204" pitchFamily="18" charset="0"/>
                              </a:rPr>
                              <m:t>1+</m:t>
                            </m:r>
                            <m:r>
                              <a:rPr lang="en-US" sz="2400" i="1">
                                <a:latin typeface="Cambria Math" panose="02040503050406030204" pitchFamily="18" charset="0"/>
                              </a:rPr>
                              <m:t>𝑎</m:t>
                            </m:r>
                            <m:r>
                              <a:rPr lang="en-US" sz="2400" i="1">
                                <a:latin typeface="Cambria Math" panose="02040503050406030204" pitchFamily="18" charset="0"/>
                              </a:rPr>
                              <m:t>(</m:t>
                            </m:r>
                            <m:r>
                              <a:rPr lang="en-US" sz="2400" i="1">
                                <a:latin typeface="Cambria Math" panose="02040503050406030204" pitchFamily="18" charset="0"/>
                              </a:rPr>
                              <m:t>𝐾</m:t>
                            </m:r>
                            <m:r>
                              <a:rPr lang="en-US" sz="2400" i="1">
                                <a:latin typeface="Cambria Math" panose="02040503050406030204" pitchFamily="18" charset="0"/>
                              </a:rPr>
                              <m:t>,</m:t>
                            </m:r>
                            <m:r>
                              <a:rPr lang="en-US" sz="2400" i="1">
                                <a:latin typeface="Cambria Math" panose="02040503050406030204" pitchFamily="18" charset="0"/>
                              </a:rPr>
                              <m:t>𝐾</m:t>
                            </m:r>
                            <m:r>
                              <a:rPr lang="en-US" sz="2400" i="1">
                                <a:latin typeface="Cambria Math" panose="02040503050406030204" pitchFamily="18" charset="0"/>
                              </a:rPr>
                              <m:t>+1)</m:t>
                            </m:r>
                          </m:e>
                        </m:d>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sSup>
                              <m:sSupPr>
                                <m:ctrlPr>
                                  <a:rPr lang="en-US" sz="2400" i="1">
                                    <a:latin typeface="Cambria Math" panose="02040503050406030204" pitchFamily="18" charset="0"/>
                                  </a:rPr>
                                </m:ctrlPr>
                              </m:sSupPr>
                              <m:e>
                                <m:r>
                                  <a:rPr lang="en-US" sz="2400" i="1">
                                    <a:latin typeface="Cambria Math" panose="02040503050406030204" pitchFamily="18" charset="0"/>
                                  </a:rPr>
                                  <m:t>𝑖</m:t>
                                </m:r>
                              </m:e>
                              <m:sup>
                                <m:r>
                                  <a:rPr lang="en-US" sz="2400" i="1">
                                    <a:latin typeface="Cambria Math" panose="02040503050406030204" pitchFamily="18" charset="0"/>
                                  </a:rPr>
                                  <m:t>𝐾</m:t>
                                </m:r>
                                <m:r>
                                  <a:rPr lang="en-US" sz="2400" i="1">
                                    <a:latin typeface="Cambria Math" panose="02040503050406030204" pitchFamily="18" charset="0"/>
                                  </a:rPr>
                                  <m:t>+1</m:t>
                                </m:r>
                              </m:sup>
                            </m:sSup>
                          </m:e>
                        </m:nary>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=0</m:t>
                            </m:r>
                          </m:sub>
                          <m:sup>
                            <m:r>
                              <a:rPr lang="en-US" sz="2400" i="1">
                                <a:latin typeface="Cambria Math" panose="02040503050406030204" pitchFamily="18" charset="0"/>
                              </a:rPr>
                              <m:t>𝐾</m:t>
                            </m:r>
                          </m:sup>
                          <m:e>
                            <m:r>
                              <a:rPr lang="en-US" sz="2400" i="1">
                                <a:latin typeface="Cambria Math" panose="02040503050406030204" pitchFamily="18" charset="0"/>
                              </a:rPr>
                              <m:t>𝑎</m:t>
                            </m:r>
                            <m:r>
                              <a:rPr lang="en-US" sz="2400" i="1">
                                <a:latin typeface="Cambria Math" panose="02040503050406030204" pitchFamily="18" charset="0"/>
                              </a:rPr>
                              <m:t>(</m:t>
                            </m:r>
                            <m:r>
                              <a:rPr lang="en-US" sz="2400" i="1">
                                <a:latin typeface="Cambria Math" panose="02040503050406030204" pitchFamily="18" charset="0"/>
                              </a:rPr>
                              <m:t>𝐾</m:t>
                            </m:r>
                            <m:r>
                              <a:rPr lang="en-US" sz="2400" i="1">
                                <a:latin typeface="Cambria Math" panose="02040503050406030204" pitchFamily="18" charset="0"/>
                              </a:rPr>
                              <m:t>,</m:t>
                            </m:r>
                            <m:r>
                              <a:rPr lang="en-US" sz="2400" i="1">
                                <a:latin typeface="Cambria Math" panose="02040503050406030204" pitchFamily="18" charset="0"/>
                              </a:rPr>
                              <m:t>𝑗</m:t>
                            </m:r>
                            <m:r>
                              <a:rPr lang="en-US" sz="2400" i="1">
                                <a:latin typeface="Cambria Math" panose="02040503050406030204" pitchFamily="18" charset="0"/>
                              </a:rPr>
                              <m:t>)</m:t>
                            </m:r>
                          </m:e>
                        </m:nary>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𝑚</m:t>
                            </m:r>
                            <m:r>
                              <a:rPr lang="en-US" sz="2400" i="1">
                                <a:latin typeface="Cambria Math" panose="02040503050406030204" pitchFamily="18" charset="0"/>
                              </a:rPr>
                              <m:t>=1</m:t>
                            </m:r>
                          </m:sub>
                          <m:sup>
                            <m:r>
                              <a:rPr lang="en-US" sz="2400" i="1">
                                <a:latin typeface="Cambria Math" panose="02040503050406030204" pitchFamily="18" charset="0"/>
                              </a:rPr>
                              <m:t>𝑁</m:t>
                            </m:r>
                          </m:sup>
                          <m:e>
                            <m:sSup>
                              <m:sSupPr>
                                <m:ctrlPr>
                                  <a:rPr lang="en-US" sz="2400" i="1">
                                    <a:latin typeface="Cambria Math" panose="02040503050406030204" pitchFamily="18" charset="0"/>
                                  </a:rPr>
                                </m:ctrlPr>
                              </m:sSupPr>
                              <m:e>
                                <m:r>
                                  <a:rPr lang="en-US" sz="2400" i="1">
                                    <a:latin typeface="Cambria Math" panose="02040503050406030204" pitchFamily="18" charset="0"/>
                                  </a:rPr>
                                  <m:t>𝑚</m:t>
                                </m:r>
                              </m:e>
                              <m:sup>
                                <m:r>
                                  <a:rPr lang="en-US" sz="2400" i="1">
                                    <a:latin typeface="Cambria Math" panose="02040503050406030204" pitchFamily="18" charset="0"/>
                                  </a:rPr>
                                  <m:t>𝑗</m:t>
                                </m:r>
                              </m:sup>
                            </m:sSup>
                          </m:e>
                        </m:nary>
                      </m:oMath>
                    </m:oMathPara>
                  </a14:m>
                  <a:endParaRPr lang="en-US" sz="2400" dirty="0"/>
                </a:p>
              </p:txBody>
            </p:sp>
          </mc:Choice>
          <mc:Fallback xmlns="">
            <p:sp>
              <p:nvSpPr>
                <p:cNvPr id="13" name="Rectangle 12"/>
                <p:cNvSpPr>
                  <a:spLocks noRot="1" noChangeAspect="1" noMove="1" noResize="1" noEditPoints="1" noAdjustHandles="1" noChangeArrowheads="1" noChangeShapeType="1" noTextEdit="1"/>
                </p:cNvSpPr>
                <p:nvPr/>
              </p:nvSpPr>
              <p:spPr>
                <a:xfrm>
                  <a:off x="4682652" y="4720461"/>
                  <a:ext cx="6369501" cy="1172629"/>
                </a:xfrm>
                <a:prstGeom prst="rect">
                  <a:avLst/>
                </a:prstGeom>
                <a:blipFill>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60155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2960" y="640080"/>
            <a:ext cx="8229600" cy="523220"/>
          </a:xfrm>
          <a:prstGeom prst="rect">
            <a:avLst/>
          </a:prstGeom>
          <a:noFill/>
        </p:spPr>
        <p:txBody>
          <a:bodyPr wrap="square" rtlCol="0">
            <a:spAutoFit/>
          </a:bodyPr>
          <a:lstStyle/>
          <a:p>
            <a:r>
              <a:rPr lang="en-US" sz="2800" dirty="0"/>
              <a:t>Sum of (</a:t>
            </a:r>
            <a:r>
              <a:rPr lang="en-US" sz="2800" dirty="0">
                <a:ea typeface="Cambria Math" panose="02040503050406030204" pitchFamily="18" charset="0"/>
              </a:rPr>
              <a:t>K</a:t>
            </a:r>
            <a:r>
              <a:rPr lang="en-US" sz="2800" dirty="0">
                <a:latin typeface="Cambria Math" panose="02040503050406030204" pitchFamily="18" charset="0"/>
                <a:ea typeface="Cambria Math" panose="02040503050406030204" pitchFamily="18" charset="0"/>
              </a:rPr>
              <a:t>+1</a:t>
            </a:r>
            <a:r>
              <a:rPr lang="en-US" sz="2800" dirty="0"/>
              <a:t>)</a:t>
            </a:r>
            <a:r>
              <a:rPr lang="en-US" sz="2800" baseline="30000" dirty="0" err="1"/>
              <a:t>st</a:t>
            </a:r>
            <a:r>
              <a:rPr lang="en-US" sz="2800" dirty="0"/>
              <a:t> Power:</a:t>
            </a:r>
          </a:p>
        </p:txBody>
      </p:sp>
      <mc:AlternateContent xmlns:mc="http://schemas.openxmlformats.org/markup-compatibility/2006" xmlns:a14="http://schemas.microsoft.com/office/drawing/2010/main">
        <mc:Choice Requires="a14">
          <p:sp>
            <p:nvSpPr>
              <p:cNvPr id="3" name="TextBox 2"/>
              <p:cNvSpPr txBox="1"/>
              <p:nvPr/>
            </p:nvSpPr>
            <p:spPr>
              <a:xfrm>
                <a:off x="605594" y="640080"/>
                <a:ext cx="11170174" cy="2350131"/>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e>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𝑖</m:t>
                              </m:r>
                            </m:e>
                            <m:sup>
                              <m:r>
                                <a:rPr lang="en-US" sz="2400" b="0" i="1" smtClean="0">
                                  <a:latin typeface="Cambria Math" panose="02040503050406030204" pitchFamily="18" charset="0"/>
                                </a:rPr>
                                <m:t>𝐾</m:t>
                              </m:r>
                              <m:r>
                                <a:rPr lang="en-US" sz="2400" b="0" i="1" smtClean="0">
                                  <a:latin typeface="Cambria Math" panose="02040503050406030204" pitchFamily="18" charset="0"/>
                                </a:rPr>
                                <m:t>+1</m:t>
                              </m:r>
                            </m:sup>
                          </m:sSup>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m:t>
                          </m:r>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𝐾</m:t>
                          </m:r>
                          <m:r>
                            <a:rPr lang="en-US" sz="2400" b="0" i="1" smtClean="0">
                              <a:latin typeface="Cambria Math" panose="02040503050406030204" pitchFamily="18" charset="0"/>
                            </a:rPr>
                            <m:t>,</m:t>
                          </m:r>
                          <m:r>
                            <a:rPr lang="en-US" sz="2400" b="0" i="1" smtClean="0">
                              <a:latin typeface="Cambria Math" panose="02040503050406030204" pitchFamily="18" charset="0"/>
                            </a:rPr>
                            <m:t>𝐾</m:t>
                          </m:r>
                          <m:r>
                            <a:rPr lang="en-US" sz="2400" b="0" i="1" smtClean="0">
                              <a:latin typeface="Cambria Math" panose="02040503050406030204" pitchFamily="18" charset="0"/>
                            </a:rPr>
                            <m:t>+1)</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𝐾</m:t>
                          </m:r>
                          <m:r>
                            <a:rPr lang="en-US" sz="2400" b="0" i="1" smtClean="0">
                              <a:latin typeface="Cambria Math" panose="02040503050406030204" pitchFamily="18" charset="0"/>
                            </a:rPr>
                            <m:t>+1</m:t>
                          </m:r>
                        </m:sup>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𝐾</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𝑎</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𝐾</m:t>
                                  </m:r>
                                  <m:r>
                                    <a:rPr lang="en-US" sz="2400" b="0" i="1" smtClean="0">
                                      <a:latin typeface="Cambria Math" panose="02040503050406030204" pitchFamily="18" charset="0"/>
                                    </a:rPr>
                                    <m:t>,</m:t>
                                  </m:r>
                                  <m:r>
                                    <a:rPr lang="en-US" sz="2400" b="0" i="1" smtClean="0">
                                      <a:latin typeface="Cambria Math" panose="02040503050406030204" pitchFamily="18" charset="0"/>
                                    </a:rPr>
                                    <m:t>𝑗</m:t>
                                  </m:r>
                                </m:e>
                              </m:d>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𝐾</m:t>
                                  </m:r>
                                </m:sup>
                                <m:e>
                                  <m:r>
                                    <a:rPr lang="en-US" sz="2400" b="0" i="1" smtClean="0">
                                      <a:latin typeface="Cambria Math" panose="02040503050406030204" pitchFamily="18" charset="0"/>
                                    </a:rPr>
                                    <m:t>𝑎</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𝐾</m:t>
                                      </m:r>
                                      <m:r>
                                        <a:rPr lang="en-US" sz="2400" b="0" i="1" smtClean="0">
                                          <a:latin typeface="Cambria Math" panose="02040503050406030204" pitchFamily="18" charset="0"/>
                                        </a:rPr>
                                        <m:t>,</m:t>
                                      </m:r>
                                      <m:r>
                                        <a:rPr lang="en-US" sz="2400" b="0" i="1" smtClean="0">
                                          <a:latin typeface="Cambria Math" panose="02040503050406030204" pitchFamily="18" charset="0"/>
                                        </a:rPr>
                                        <m:t>𝑖</m:t>
                                      </m:r>
                                    </m:e>
                                  </m:d>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m:t>
                                  </m:r>
                                </m:e>
                              </m:nary>
                            </m:e>
                          </m:d>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𝑁</m:t>
                              </m:r>
                            </m:e>
                            <m:sup>
                              <m:r>
                                <a:rPr lang="en-US" sz="2400" b="0" i="1" smtClean="0">
                                  <a:latin typeface="Cambria Math" panose="02040503050406030204" pitchFamily="18" charset="0"/>
                                </a:rPr>
                                <m:t>𝑗</m:t>
                              </m:r>
                            </m:sup>
                          </m:sSup>
                        </m:e>
                      </m:nary>
                    </m:oMath>
                  </m:oMathPara>
                </a14:m>
                <a:endParaRPr lang="en-US" sz="2505" b="0" dirty="0"/>
              </a:p>
              <a:p>
                <a:pPr>
                  <a:lnSpc>
                    <a:spcPct val="150000"/>
                  </a:lnSpc>
                </a:pPr>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605594" y="640080"/>
                <a:ext cx="11170174" cy="23501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5043778" y="2458349"/>
                <a:ext cx="3372526" cy="8613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𝑎</m:t>
                          </m:r>
                          <m:r>
                            <a:rPr lang="en-US" sz="2400" i="1">
                              <a:latin typeface="Cambria Math" panose="02040503050406030204" pitchFamily="18" charset="0"/>
                            </a:rPr>
                            <m:t>(</m:t>
                          </m:r>
                          <m:r>
                            <a:rPr lang="en-US" sz="2400" i="1">
                              <a:latin typeface="Cambria Math" panose="02040503050406030204" pitchFamily="18" charset="0"/>
                            </a:rPr>
                            <m:t>𝐾</m:t>
                          </m:r>
                          <m:r>
                            <a:rPr lang="en-US" sz="2400" i="1">
                              <a:latin typeface="Cambria Math" panose="02040503050406030204" pitchFamily="18" charset="0"/>
                            </a:rPr>
                            <m:t>,</m:t>
                          </m:r>
                          <m:r>
                            <a:rPr lang="en-US" sz="2400" i="1">
                              <a:latin typeface="Cambria Math" panose="02040503050406030204" pitchFamily="18" charset="0"/>
                            </a:rPr>
                            <m:t>𝐾</m:t>
                          </m:r>
                          <m:r>
                            <a:rPr lang="en-US" sz="2400" i="1">
                              <a:latin typeface="Cambria Math" panose="02040503050406030204" pitchFamily="18" charset="0"/>
                            </a:rPr>
                            <m:t>+1)</m:t>
                          </m:r>
                        </m:num>
                        <m:den>
                          <m:r>
                            <a:rPr lang="en-US" sz="2400" i="1">
                              <a:latin typeface="Cambria Math" panose="02040503050406030204" pitchFamily="18" charset="0"/>
                            </a:rPr>
                            <m:t>1+</m:t>
                          </m:r>
                          <m:r>
                            <a:rPr lang="en-US" sz="2400" i="1">
                              <a:latin typeface="Cambria Math" panose="02040503050406030204" pitchFamily="18" charset="0"/>
                            </a:rPr>
                            <m:t>𝑎</m:t>
                          </m:r>
                          <m:r>
                            <a:rPr lang="en-US" sz="2400" i="1">
                              <a:latin typeface="Cambria Math" panose="02040503050406030204" pitchFamily="18" charset="0"/>
                            </a:rPr>
                            <m:t>(</m:t>
                          </m:r>
                          <m:r>
                            <a:rPr lang="en-US" sz="2400" i="1">
                              <a:latin typeface="Cambria Math" panose="02040503050406030204" pitchFamily="18" charset="0"/>
                            </a:rPr>
                            <m:t>𝐾</m:t>
                          </m:r>
                          <m:r>
                            <a:rPr lang="en-US" sz="2400" i="1">
                              <a:latin typeface="Cambria Math" panose="02040503050406030204" pitchFamily="18" charset="0"/>
                            </a:rPr>
                            <m:t>,</m:t>
                          </m:r>
                          <m:r>
                            <a:rPr lang="en-US" sz="2400" i="1">
                              <a:latin typeface="Cambria Math" panose="02040503050406030204" pitchFamily="18" charset="0"/>
                            </a:rPr>
                            <m:t>𝐾</m:t>
                          </m:r>
                          <m:r>
                            <a:rPr lang="en-US" sz="2400" i="1">
                              <a:latin typeface="Cambria Math" panose="02040503050406030204" pitchFamily="18" charset="0"/>
                            </a:rPr>
                            <m:t>+1)</m:t>
                          </m:r>
                        </m:den>
                      </m:f>
                      <m:sSup>
                        <m:sSupPr>
                          <m:ctrlPr>
                            <a:rPr lang="en-US" sz="2400" i="1">
                              <a:latin typeface="Cambria Math" panose="02040503050406030204" pitchFamily="18" charset="0"/>
                            </a:rPr>
                          </m:ctrlPr>
                        </m:sSupPr>
                        <m:e>
                          <m:r>
                            <a:rPr lang="en-US" sz="2400" i="1">
                              <a:latin typeface="Cambria Math" panose="02040503050406030204" pitchFamily="18" charset="0"/>
                            </a:rPr>
                            <m:t>𝑁</m:t>
                          </m:r>
                        </m:e>
                        <m:sup>
                          <m:r>
                            <a:rPr lang="en-US" sz="2400" i="1">
                              <a:latin typeface="Cambria Math" panose="02040503050406030204" pitchFamily="18" charset="0"/>
                            </a:rPr>
                            <m:t>𝐾</m:t>
                          </m:r>
                          <m:r>
                            <a:rPr lang="en-US" sz="2400" i="1">
                              <a:latin typeface="Cambria Math" panose="02040503050406030204" pitchFamily="18" charset="0"/>
                            </a:rPr>
                            <m:t>+2</m:t>
                          </m:r>
                        </m:sup>
                      </m:sSup>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5043778" y="2458349"/>
                <a:ext cx="3372526" cy="86132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791767" y="3653499"/>
                <a:ext cx="4943661" cy="1153521"/>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𝐾</m:t>
                          </m:r>
                          <m:r>
                            <a:rPr lang="en-US" sz="2400" b="0" i="1" smtClean="0">
                              <a:latin typeface="Cambria Math" panose="02040503050406030204" pitchFamily="18" charset="0"/>
                            </a:rPr>
                            <m:t>+1,</m:t>
                          </m:r>
                          <m:r>
                            <a:rPr lang="en-US" sz="2400" b="0" i="1" smtClean="0">
                              <a:latin typeface="Cambria Math" panose="02040503050406030204" pitchFamily="18" charset="0"/>
                            </a:rPr>
                            <m:t>𝐾</m:t>
                          </m:r>
                          <m:r>
                            <a:rPr lang="en-US" sz="2400" b="0" i="1" smtClean="0">
                              <a:latin typeface="Cambria Math" panose="02040503050406030204" pitchFamily="18" charset="0"/>
                            </a:rPr>
                            <m:t>+2</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𝐾</m:t>
                          </m:r>
                          <m:r>
                            <a:rPr lang="en-US" sz="2400" b="0" i="1" smtClean="0">
                              <a:latin typeface="Cambria Math" panose="02040503050406030204" pitchFamily="18" charset="0"/>
                            </a:rPr>
                            <m:t>,</m:t>
                          </m:r>
                          <m:r>
                            <a:rPr lang="en-US" sz="2400" b="0" i="1" smtClean="0">
                              <a:latin typeface="Cambria Math" panose="02040503050406030204" pitchFamily="18" charset="0"/>
                            </a:rPr>
                            <m:t>𝐾</m:t>
                          </m:r>
                          <m:r>
                            <a:rPr lang="en-US" sz="2400" b="0" i="1" smtClean="0">
                              <a:latin typeface="Cambria Math" panose="02040503050406030204" pitchFamily="18" charset="0"/>
                            </a:rPr>
                            <m:t>+1)</m:t>
                          </m:r>
                        </m:num>
                        <m:den>
                          <m:r>
                            <a:rPr lang="en-US" sz="2400" b="0" i="1" smtClean="0">
                              <a:latin typeface="Cambria Math" panose="02040503050406030204" pitchFamily="18" charset="0"/>
                            </a:rPr>
                            <m:t>1+</m:t>
                          </m:r>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𝐾</m:t>
                          </m:r>
                          <m:r>
                            <a:rPr lang="en-US" sz="2400" b="0" i="1" smtClean="0">
                              <a:latin typeface="Cambria Math" panose="02040503050406030204" pitchFamily="18" charset="0"/>
                            </a:rPr>
                            <m:t>,</m:t>
                          </m:r>
                          <m:r>
                            <a:rPr lang="en-US" sz="2400" b="0" i="1" smtClean="0">
                              <a:latin typeface="Cambria Math" panose="02040503050406030204" pitchFamily="18" charset="0"/>
                            </a:rPr>
                            <m:t>𝐾</m:t>
                          </m:r>
                          <m:r>
                            <a:rPr lang="en-US" sz="2400" b="0" i="1" smtClean="0">
                              <a:latin typeface="Cambria Math" panose="02040503050406030204" pitchFamily="18" charset="0"/>
                            </a:rPr>
                            <m:t>+1)</m:t>
                          </m:r>
                        </m:den>
                      </m:f>
                      <m:r>
                        <a:rPr lang="en-US" sz="2400" b="0" i="1" smtClean="0">
                          <a:latin typeface="Cambria Math" panose="02040503050406030204" pitchFamily="18" charset="0"/>
                        </a:rPr>
                        <m:t>     </m:t>
                      </m:r>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1791767" y="3653499"/>
                <a:ext cx="4943661" cy="115352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904050" y="4894181"/>
                <a:ext cx="179517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 </m:t>
                      </m:r>
                      <m:r>
                        <a:rPr lang="en-US" sz="2400" i="1">
                          <a:latin typeface="Cambria Math" panose="02040503050406030204" pitchFamily="18" charset="0"/>
                        </a:rPr>
                        <m:t>𝑎</m:t>
                      </m:r>
                      <m:d>
                        <m:dPr>
                          <m:ctrlPr>
                            <a:rPr lang="en-US" sz="2400" i="1">
                              <a:latin typeface="Cambria Math" panose="02040503050406030204" pitchFamily="18" charset="0"/>
                            </a:rPr>
                          </m:ctrlPr>
                        </m:dPr>
                        <m:e>
                          <m:r>
                            <a:rPr lang="en-US" sz="2400" i="1">
                              <a:latin typeface="Cambria Math" panose="02040503050406030204" pitchFamily="18" charset="0"/>
                            </a:rPr>
                            <m:t>0,1</m:t>
                          </m:r>
                        </m:e>
                      </m:d>
                      <m:r>
                        <a:rPr lang="en-US" sz="2400" i="1">
                          <a:latin typeface="Cambria Math" panose="02040503050406030204" pitchFamily="18" charset="0"/>
                        </a:rPr>
                        <m:t>=1 </m:t>
                      </m:r>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2904050" y="4894181"/>
                <a:ext cx="1795171"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7133969" y="4218526"/>
                <a:ext cx="2946319" cy="792396"/>
              </a:xfrm>
              <a:prstGeom prst="rect">
                <a:avLst/>
              </a:prstGeom>
              <a:ln w="381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𝑎</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𝐾</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𝐾</m:t>
                          </m:r>
                          <m:r>
                            <a:rPr lang="en-US" sz="2400" i="1">
                              <a:latin typeface="Cambria Math" panose="02040503050406030204" pitchFamily="18" charset="0"/>
                              <a:ea typeface="Cambria Math" panose="02040503050406030204" pitchFamily="18" charset="0"/>
                            </a:rPr>
                            <m:t>+1</m:t>
                          </m:r>
                        </m:e>
                      </m:d>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𝐾</m:t>
                          </m:r>
                          <m:r>
                            <a:rPr lang="en-US" sz="2400" i="1">
                              <a:latin typeface="Cambria Math" panose="02040503050406030204" pitchFamily="18" charset="0"/>
                              <a:ea typeface="Cambria Math" panose="02040503050406030204" pitchFamily="18" charset="0"/>
                            </a:rPr>
                            <m:t>+1</m:t>
                          </m:r>
                        </m:den>
                      </m:f>
                    </m:oMath>
                  </m:oMathPara>
                </a14:m>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a:xfrm>
                <a:off x="7133969" y="4218526"/>
                <a:ext cx="2946319" cy="792396"/>
              </a:xfrm>
              <a:prstGeom prst="rect">
                <a:avLst/>
              </a:prstGeom>
              <a:blipFill>
                <a:blip r:embed="rId7"/>
                <a:stretch>
                  <a:fillRect/>
                </a:stretch>
              </a:blipFill>
              <a:ln w="38100">
                <a:solidFill>
                  <a:srgbClr val="FF0000"/>
                </a:solidFill>
              </a:ln>
            </p:spPr>
            <p:txBody>
              <a:bodyPr/>
              <a:lstStyle/>
              <a:p>
                <a:r>
                  <a:rPr lang="en-US">
                    <a:noFill/>
                  </a:rPr>
                  <a:t> </a:t>
                </a:r>
              </a:p>
            </p:txBody>
          </p:sp>
        </mc:Fallback>
      </mc:AlternateContent>
      <p:sp>
        <p:nvSpPr>
          <p:cNvPr id="8" name="Right Brace 7"/>
          <p:cNvSpPr/>
          <p:nvPr/>
        </p:nvSpPr>
        <p:spPr>
          <a:xfrm>
            <a:off x="6400800" y="3896139"/>
            <a:ext cx="329241" cy="1459707"/>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7250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822960" y="640080"/>
                <a:ext cx="9471259" cy="461665"/>
              </a:xfrm>
              <a:prstGeom prst="rect">
                <a:avLst/>
              </a:prstGeom>
              <a:noFill/>
            </p:spPr>
            <p:txBody>
              <a:bodyPr wrap="square" rtlCol="0">
                <a:spAutoFit/>
              </a:bodyPr>
              <a:lstStyle/>
              <a:p>
                <a:r>
                  <a:rPr lang="en-US" sz="2400" dirty="0"/>
                  <a:t>Sum of (</a:t>
                </a:r>
                <a:r>
                  <a:rPr lang="en-US" sz="2400" dirty="0">
                    <a:ea typeface="Cambria Math" panose="02040503050406030204" pitchFamily="18" charset="0"/>
                  </a:rPr>
                  <a:t>K</a:t>
                </a:r>
                <a:r>
                  <a:rPr lang="en-US" sz="2400" dirty="0">
                    <a:latin typeface="Cambria Math" panose="02040503050406030204" pitchFamily="18" charset="0"/>
                    <a:ea typeface="Cambria Math" panose="02040503050406030204" pitchFamily="18" charset="0"/>
                  </a:rPr>
                  <a:t>+1</a:t>
                </a:r>
                <a:r>
                  <a:rPr lang="en-US" sz="2400" dirty="0"/>
                  <a:t>)</a:t>
                </a:r>
                <a:r>
                  <a:rPr lang="en-US" sz="2400" baseline="30000" dirty="0" err="1"/>
                  <a:t>st</a:t>
                </a:r>
                <a:r>
                  <a:rPr lang="en-US" sz="2400" dirty="0"/>
                  <a:t> Power:  </a:t>
                </a:r>
                <a14:m>
                  <m:oMath xmlns:m="http://schemas.openxmlformats.org/officeDocument/2006/math">
                    <m:r>
                      <a:rPr lang="en-US" sz="2400" b="0" i="1" smtClean="0">
                        <a:latin typeface="Cambria Math" panose="02040503050406030204" pitchFamily="18" charset="0"/>
                      </a:rPr>
                      <m:t>𝑆</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𝐾</m:t>
                        </m:r>
                        <m:r>
                          <a:rPr lang="en-US" sz="2400" b="0" i="0" smtClean="0">
                            <a:latin typeface="Cambria Math" panose="02040503050406030204" pitchFamily="18" charset="0"/>
                          </a:rPr>
                          <m:t>+1,</m:t>
                        </m:r>
                        <m:r>
                          <a:rPr lang="en-US" sz="2400" b="0" i="1" smtClean="0">
                            <a:latin typeface="Cambria Math" panose="02040503050406030204" pitchFamily="18" charset="0"/>
                          </a:rPr>
                          <m:t>𝑁</m:t>
                        </m:r>
                      </m:e>
                    </m:d>
                    <m:r>
                      <a:rPr lang="en-US" sz="2400" b="0" i="0" smtClean="0">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0" i="1" smtClean="0">
                            <a:latin typeface="Cambria Math" panose="02040503050406030204" pitchFamily="18" charset="0"/>
                          </a:rPr>
                          <m:t>𝐾</m:t>
                        </m:r>
                        <m:r>
                          <a:rPr lang="en-US" sz="2400" b="0" i="1" smtClean="0">
                            <a:latin typeface="Cambria Math" panose="02040503050406030204" pitchFamily="18" charset="0"/>
                          </a:rPr>
                          <m:t>+1</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𝐾</m:t>
                        </m:r>
                        <m:r>
                          <a:rPr lang="en-US" sz="2400" b="0" i="1" smtClean="0">
                            <a:latin typeface="Cambria Math" panose="02040503050406030204" pitchFamily="18" charset="0"/>
                          </a:rPr>
                          <m:t>+1</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3</m:t>
                        </m:r>
                      </m:e>
                      <m:sup>
                        <m:r>
                          <a:rPr lang="en-US" sz="2400" b="0" i="1" smtClean="0">
                            <a:latin typeface="Cambria Math" panose="02040503050406030204" pitchFamily="18" charset="0"/>
                          </a:rPr>
                          <m:t>𝐾</m:t>
                        </m:r>
                        <m:r>
                          <a:rPr lang="en-US" sz="2400" b="0" i="1" smtClean="0">
                            <a:latin typeface="Cambria Math" panose="02040503050406030204" pitchFamily="18" charset="0"/>
                          </a:rPr>
                          <m:t>+1</m:t>
                        </m:r>
                      </m:sup>
                    </m:sSup>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𝑁</m:t>
                        </m:r>
                      </m:e>
                      <m:sup>
                        <m:r>
                          <a:rPr lang="en-US" sz="2400" b="0" i="1" smtClean="0">
                            <a:latin typeface="Cambria Math" panose="02040503050406030204" pitchFamily="18" charset="0"/>
                            <a:ea typeface="Cambria Math" panose="02040503050406030204" pitchFamily="18" charset="0"/>
                          </a:rPr>
                          <m:t>𝐾</m:t>
                        </m:r>
                        <m:r>
                          <a:rPr lang="en-US" sz="2400" b="0" i="1" smtClean="0">
                            <a:latin typeface="Cambria Math" panose="02040503050406030204" pitchFamily="18" charset="0"/>
                            <a:ea typeface="Cambria Math" panose="02040503050406030204" pitchFamily="18" charset="0"/>
                          </a:rPr>
                          <m:t>+1</m:t>
                        </m:r>
                      </m:sup>
                    </m:sSup>
                  </m:oMath>
                </a14:m>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822960" y="640080"/>
                <a:ext cx="9471259" cy="461665"/>
              </a:xfrm>
              <a:prstGeom prst="rect">
                <a:avLst/>
              </a:prstGeom>
              <a:blipFill>
                <a:blip r:embed="rId3"/>
                <a:stretch>
                  <a:fillRect l="-965" t="-13158"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22960" y="1003340"/>
                <a:ext cx="10221773" cy="1947969"/>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𝑆</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𝐾</m:t>
                          </m:r>
                          <m:r>
                            <a:rPr lang="en-US" sz="2000" b="0" i="1" smtClean="0">
                              <a:latin typeface="Cambria Math" panose="02040503050406030204" pitchFamily="18" charset="0"/>
                            </a:rPr>
                            <m:t>+1,</m:t>
                          </m:r>
                          <m:r>
                            <a:rPr lang="en-US" sz="2000" b="0" i="1" smtClean="0">
                              <a:latin typeface="Cambria Math" panose="02040503050406030204" pitchFamily="18" charset="0"/>
                            </a:rPr>
                            <m:t>𝑁</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𝐾</m:t>
                          </m:r>
                          <m:r>
                            <a:rPr lang="en-US" sz="2000" b="0" i="1" smtClean="0">
                              <a:latin typeface="Cambria Math" panose="02040503050406030204" pitchFamily="18" charset="0"/>
                            </a:rPr>
                            <m:t>+1</m:t>
                          </m:r>
                        </m:num>
                        <m:den>
                          <m:r>
                            <a:rPr lang="en-US" sz="2000" b="0" i="1" smtClean="0">
                              <a:latin typeface="Cambria Math" panose="02040503050406030204" pitchFamily="18" charset="0"/>
                            </a:rPr>
                            <m:t>𝐾</m:t>
                          </m:r>
                          <m:r>
                            <a:rPr lang="en-US" sz="2000" b="0" i="1" smtClean="0">
                              <a:latin typeface="Cambria Math" panose="02040503050406030204" pitchFamily="18" charset="0"/>
                            </a:rPr>
                            <m:t>+2</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𝐾</m:t>
                          </m:r>
                          <m:r>
                            <a:rPr lang="en-US" sz="2000" b="0" i="1" smtClean="0">
                              <a:latin typeface="Cambria Math" panose="02040503050406030204" pitchFamily="18" charset="0"/>
                            </a:rPr>
                            <m:t>+1</m:t>
                          </m:r>
                        </m:sup>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𝑎</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𝐾</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−1</m:t>
                                  </m:r>
                                </m:e>
                              </m:d>
                              <m:r>
                                <a:rPr lang="en-US" sz="2000" b="0" i="1" smtClean="0">
                                  <a:latin typeface="Cambria Math" panose="02040503050406030204" pitchFamily="18" charset="0"/>
                                </a:rPr>
                                <m:t>+</m:t>
                              </m:r>
                              <m:r>
                                <a:rPr lang="en-US" sz="2000" b="0" i="1" smtClean="0">
                                  <a:latin typeface="Cambria Math" panose="02040503050406030204" pitchFamily="18" charset="0"/>
                                </a:rPr>
                                <m:t>𝑎</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𝐾</m:t>
                                  </m:r>
                                  <m:r>
                                    <a:rPr lang="en-US" sz="2000" b="0" i="1" smtClean="0">
                                      <a:latin typeface="Cambria Math" panose="02040503050406030204" pitchFamily="18" charset="0"/>
                                    </a:rPr>
                                    <m:t>,</m:t>
                                  </m:r>
                                  <m:r>
                                    <a:rPr lang="en-US" sz="2000" b="0" i="1" smtClean="0">
                                      <a:latin typeface="Cambria Math" panose="02040503050406030204" pitchFamily="18" charset="0"/>
                                    </a:rPr>
                                    <m:t>𝑗</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𝐾</m:t>
                                  </m:r>
                                </m:sup>
                                <m:e>
                                  <m:r>
                                    <a:rPr lang="en-US" sz="2000" b="0" i="1" smtClean="0">
                                      <a:latin typeface="Cambria Math" panose="02040503050406030204" pitchFamily="18" charset="0"/>
                                    </a:rPr>
                                    <m:t>𝑎</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𝐾</m:t>
                                      </m:r>
                                      <m:r>
                                        <a:rPr lang="en-US" sz="2000" b="0" i="1" smtClean="0">
                                          <a:latin typeface="Cambria Math" panose="02040503050406030204" pitchFamily="18" charset="0"/>
                                        </a:rPr>
                                        <m:t>,</m:t>
                                      </m:r>
                                      <m:r>
                                        <a:rPr lang="en-US" sz="2000" b="0" i="1" smtClean="0">
                                          <a:latin typeface="Cambria Math" panose="02040503050406030204" pitchFamily="18" charset="0"/>
                                        </a:rPr>
                                        <m:t>𝑖</m:t>
                                      </m:r>
                                    </m:e>
                                  </m:d>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m:t>
                                  </m:r>
                                </m:e>
                              </m:nary>
                            </m:e>
                          </m:d>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𝑁</m:t>
                              </m:r>
                            </m:e>
                            <m:sup>
                              <m:r>
                                <a:rPr lang="en-US" sz="2000" b="0" i="1" smtClean="0">
                                  <a:latin typeface="Cambria Math" panose="02040503050406030204" pitchFamily="18" charset="0"/>
                                </a:rPr>
                                <m:t>𝑗</m:t>
                              </m:r>
                            </m:sup>
                          </m:sSup>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𝐾</m:t>
                              </m:r>
                              <m:r>
                                <a:rPr lang="en-US" sz="2000" b="0" i="1" smtClean="0">
                                  <a:latin typeface="Cambria Math" panose="02040503050406030204" pitchFamily="18" charset="0"/>
                                </a:rPr>
                                <m:t>+2</m:t>
                              </m:r>
                            </m:den>
                          </m:f>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𝑁</m:t>
                              </m:r>
                            </m:e>
                            <m:sup>
                              <m:r>
                                <a:rPr lang="en-US" sz="2000" b="0" i="1" smtClean="0">
                                  <a:latin typeface="Cambria Math" panose="02040503050406030204" pitchFamily="18" charset="0"/>
                                </a:rPr>
                                <m:t>𝐾</m:t>
                              </m:r>
                              <m:r>
                                <a:rPr lang="en-US" sz="2000" b="0" i="1" smtClean="0">
                                  <a:latin typeface="Cambria Math" panose="02040503050406030204" pitchFamily="18" charset="0"/>
                                </a:rPr>
                                <m:t>+2</m:t>
                              </m:r>
                            </m:sup>
                          </m:sSup>
                        </m:e>
                      </m:nary>
                    </m:oMath>
                  </m:oMathPara>
                </a14:m>
                <a:endParaRPr lang="en-US" sz="2000" b="0" dirty="0"/>
              </a:p>
              <a:p>
                <a:pPr>
                  <a:lnSpc>
                    <a:spcPct val="150000"/>
                  </a:lnSpc>
                </a:pPr>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822960" y="1003340"/>
                <a:ext cx="10221773" cy="194796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686135" y="2549692"/>
                <a:ext cx="9061007" cy="1900264"/>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𝐾</m:t>
                          </m:r>
                          <m:r>
                            <a:rPr lang="en-US" sz="2000" b="0" i="1" smtClean="0">
                              <a:latin typeface="Cambria Math" panose="02040503050406030204" pitchFamily="18" charset="0"/>
                            </a:rPr>
                            <m:t>+1,</m:t>
                          </m:r>
                          <m:r>
                            <a:rPr lang="en-US" sz="2000" b="0" i="1" smtClean="0">
                              <a:latin typeface="Cambria Math" panose="02040503050406030204" pitchFamily="18" charset="0"/>
                            </a:rPr>
                            <m:t>𝑗</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𝐾</m:t>
                          </m:r>
                          <m:r>
                            <a:rPr lang="en-US" sz="2000" b="0" i="1" smtClean="0">
                              <a:latin typeface="Cambria Math" panose="02040503050406030204" pitchFamily="18" charset="0"/>
                            </a:rPr>
                            <m:t>+1</m:t>
                          </m:r>
                        </m:num>
                        <m:den>
                          <m:r>
                            <a:rPr lang="en-US" sz="2000" b="0" i="1" smtClean="0">
                              <a:latin typeface="Cambria Math" panose="02040503050406030204" pitchFamily="18" charset="0"/>
                            </a:rPr>
                            <m:t>𝐾</m:t>
                          </m:r>
                          <m:r>
                            <a:rPr lang="en-US" sz="2000" b="0" i="1" smtClean="0">
                              <a:latin typeface="Cambria Math" panose="02040503050406030204" pitchFamily="18" charset="0"/>
                            </a:rPr>
                            <m:t>+2</m:t>
                          </m:r>
                        </m:den>
                      </m:f>
                      <m:d>
                        <m:dPr>
                          <m:ctrlPr>
                            <a:rPr lang="en-US" sz="2000" i="1">
                              <a:latin typeface="Cambria Math" panose="02040503050406030204" pitchFamily="18" charset="0"/>
                            </a:rPr>
                          </m:ctrlPr>
                        </m:dPr>
                        <m:e>
                          <m:r>
                            <a:rPr lang="en-US" sz="2000" i="1">
                              <a:latin typeface="Cambria Math" panose="02040503050406030204" pitchFamily="18" charset="0"/>
                            </a:rPr>
                            <m:t>𝑎</m:t>
                          </m:r>
                          <m:d>
                            <m:dPr>
                              <m:ctrlPr>
                                <a:rPr lang="en-US" sz="2000" i="1">
                                  <a:latin typeface="Cambria Math" panose="02040503050406030204" pitchFamily="18" charset="0"/>
                                </a:rPr>
                              </m:ctrlPr>
                            </m:dPr>
                            <m:e>
                              <m:r>
                                <a:rPr lang="en-US" sz="2000" i="1">
                                  <a:latin typeface="Cambria Math" panose="02040503050406030204" pitchFamily="18" charset="0"/>
                                </a:rPr>
                                <m:t>𝐾</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−1</m:t>
                              </m:r>
                            </m:e>
                          </m:d>
                          <m:r>
                            <a:rPr lang="en-US" sz="2000" i="1">
                              <a:latin typeface="Cambria Math" panose="02040503050406030204" pitchFamily="18" charset="0"/>
                            </a:rPr>
                            <m:t>+</m:t>
                          </m:r>
                          <m:r>
                            <a:rPr lang="en-US" sz="2000" i="1">
                              <a:latin typeface="Cambria Math" panose="02040503050406030204" pitchFamily="18" charset="0"/>
                            </a:rPr>
                            <m:t>𝑎</m:t>
                          </m:r>
                          <m:d>
                            <m:dPr>
                              <m:ctrlPr>
                                <a:rPr lang="en-US" sz="2000" i="1">
                                  <a:latin typeface="Cambria Math" panose="02040503050406030204" pitchFamily="18" charset="0"/>
                                </a:rPr>
                              </m:ctrlPr>
                            </m:dPr>
                            <m:e>
                              <m:r>
                                <a:rPr lang="en-US" sz="2000" i="1">
                                  <a:latin typeface="Cambria Math" panose="02040503050406030204" pitchFamily="18" charset="0"/>
                                </a:rPr>
                                <m:t>𝐾</m:t>
                              </m:r>
                              <m:r>
                                <a:rPr lang="en-US" sz="2000" i="1">
                                  <a:latin typeface="Cambria Math" panose="02040503050406030204" pitchFamily="18" charset="0"/>
                                </a:rPr>
                                <m:t>,</m:t>
                              </m:r>
                              <m:r>
                                <a:rPr lang="en-US" sz="2000" i="1">
                                  <a:latin typeface="Cambria Math" panose="02040503050406030204" pitchFamily="18" charset="0"/>
                                </a:rPr>
                                <m:t>𝑗</m:t>
                              </m:r>
                            </m:e>
                          </m:d>
                          <m:r>
                            <a:rPr lang="en-US" sz="2000" i="1">
                              <a:latin typeface="Cambria Math" panose="02040503050406030204" pitchFamily="18" charset="0"/>
                            </a:rPr>
                            <m:t>−</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−1</m:t>
                              </m:r>
                            </m:sub>
                            <m:sup>
                              <m:r>
                                <a:rPr lang="en-US" sz="2000" i="1">
                                  <a:latin typeface="Cambria Math" panose="02040503050406030204" pitchFamily="18" charset="0"/>
                                </a:rPr>
                                <m:t>𝐾</m:t>
                              </m:r>
                            </m:sup>
                            <m:e>
                              <m:r>
                                <a:rPr lang="en-US" sz="2000" i="1">
                                  <a:latin typeface="Cambria Math" panose="02040503050406030204" pitchFamily="18" charset="0"/>
                                </a:rPr>
                                <m:t>𝑎</m:t>
                              </m:r>
                              <m:d>
                                <m:dPr>
                                  <m:ctrlPr>
                                    <a:rPr lang="en-US" sz="2000" i="1">
                                      <a:latin typeface="Cambria Math" panose="02040503050406030204" pitchFamily="18" charset="0"/>
                                    </a:rPr>
                                  </m:ctrlPr>
                                </m:dPr>
                                <m:e>
                                  <m:r>
                                    <a:rPr lang="en-US" sz="2000" i="1">
                                      <a:latin typeface="Cambria Math" panose="02040503050406030204" pitchFamily="18" charset="0"/>
                                    </a:rPr>
                                    <m:t>𝐾</m:t>
                                  </m:r>
                                  <m:r>
                                    <a:rPr lang="en-US" sz="2000" i="1">
                                      <a:latin typeface="Cambria Math" panose="02040503050406030204" pitchFamily="18" charset="0"/>
                                    </a:rPr>
                                    <m:t>,</m:t>
                                  </m:r>
                                  <m:r>
                                    <a:rPr lang="en-US" sz="2000" i="1">
                                      <a:latin typeface="Cambria Math" panose="02040503050406030204" pitchFamily="18" charset="0"/>
                                    </a:rPr>
                                    <m:t>𝑖</m:t>
                                  </m:r>
                                </m:e>
                              </m:d>
                              <m:r>
                                <a:rPr lang="en-US" sz="2000" i="1">
                                  <a:latin typeface="Cambria Math" panose="02040503050406030204" pitchFamily="18" charset="0"/>
                                </a:rPr>
                                <m:t>𝑎</m:t>
                              </m:r>
                              <m:d>
                                <m:dPr>
                                  <m:ctrlPr>
                                    <a:rPr lang="en-US" sz="2000" i="1">
                                      <a:latin typeface="Cambria Math" panose="02040503050406030204" pitchFamily="18" charset="0"/>
                                    </a:rPr>
                                  </m:ctrlPr>
                                </m:dPr>
                                <m:e>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e>
                              </m:d>
                            </m:e>
                          </m:nary>
                        </m:e>
                      </m:d>
                      <m:r>
                        <a:rPr lang="en-US" sz="2000" b="0" i="1" smtClean="0">
                          <a:latin typeface="Cambria Math" panose="02040503050406030204" pitchFamily="18" charset="0"/>
                        </a:rPr>
                        <m:t>    </m:t>
                      </m:r>
                      <m:r>
                        <a:rPr lang="en-US" sz="2000" b="0" i="1" smtClean="0">
                          <a:latin typeface="Cambria Math" panose="02040503050406030204" pitchFamily="18" charset="0"/>
                        </a:rPr>
                        <m:t>𝑗</m:t>
                      </m:r>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𝐾</m:t>
                      </m:r>
                      <m:r>
                        <a:rPr lang="en-US" sz="2000" b="0" i="1" smtClean="0">
                          <a:latin typeface="Cambria Math" panose="02040503050406030204" pitchFamily="18" charset="0"/>
                          <a:ea typeface="Cambria Math" panose="02040503050406030204" pitchFamily="18" charset="0"/>
                        </a:rPr>
                        <m:t>+1</m:t>
                      </m:r>
                    </m:oMath>
                  </m:oMathPara>
                </a14:m>
                <a:endParaRPr lang="en-US" sz="2000" b="0" dirty="0"/>
              </a:p>
              <a:p>
                <a:pPr>
                  <a:lnSpc>
                    <a:spcPct val="150000"/>
                  </a:lnSpc>
                </a:pPr>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1686135" y="2549692"/>
                <a:ext cx="9061007" cy="190026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244124" y="3848629"/>
                <a:ext cx="2759025" cy="875048"/>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𝐾</m:t>
                          </m:r>
                          <m:r>
                            <a:rPr lang="en-US" sz="2000" b="0" i="1" smtClean="0">
                              <a:latin typeface="Cambria Math" panose="02040503050406030204" pitchFamily="18" charset="0"/>
                            </a:rPr>
                            <m:t>+1,</m:t>
                          </m:r>
                          <m:r>
                            <a:rPr lang="en-US" sz="2000" b="0" i="1" smtClean="0">
                              <a:latin typeface="Cambria Math" panose="02040503050406030204" pitchFamily="18" charset="0"/>
                            </a:rPr>
                            <m:t>𝐾</m:t>
                          </m:r>
                          <m:r>
                            <a:rPr lang="en-US" sz="2000" b="0" i="1" smtClean="0">
                              <a:latin typeface="Cambria Math" panose="02040503050406030204" pitchFamily="18" charset="0"/>
                            </a:rPr>
                            <m:t>+2</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𝐾</m:t>
                          </m:r>
                          <m:r>
                            <a:rPr lang="en-US" sz="2000" b="0" i="1" smtClean="0">
                              <a:latin typeface="Cambria Math" panose="02040503050406030204" pitchFamily="18" charset="0"/>
                            </a:rPr>
                            <m:t>+2</m:t>
                          </m:r>
                        </m:den>
                      </m:f>
                    </m:oMath>
                  </m:oMathPara>
                </a14:m>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1244124" y="3848629"/>
                <a:ext cx="2759025" cy="875048"/>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74755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678857919"/>
                  </p:ext>
                </p:extLst>
              </p:nvPr>
            </p:nvGraphicFramePr>
            <p:xfrm>
              <a:off x="1509485" y="1245243"/>
              <a:ext cx="9418320" cy="5235875"/>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155238440"/>
                        </a:ext>
                      </a:extLst>
                    </a:gridCol>
                    <a:gridCol w="1097280">
                      <a:extLst>
                        <a:ext uri="{9D8B030D-6E8A-4147-A177-3AD203B41FA5}">
                          <a16:colId xmlns:a16="http://schemas.microsoft.com/office/drawing/2014/main" val="848819847"/>
                        </a:ext>
                      </a:extLst>
                    </a:gridCol>
                    <a:gridCol w="1097280">
                      <a:extLst>
                        <a:ext uri="{9D8B030D-6E8A-4147-A177-3AD203B41FA5}">
                          <a16:colId xmlns:a16="http://schemas.microsoft.com/office/drawing/2014/main" val="2536524283"/>
                        </a:ext>
                      </a:extLst>
                    </a:gridCol>
                    <a:gridCol w="1097280">
                      <a:extLst>
                        <a:ext uri="{9D8B030D-6E8A-4147-A177-3AD203B41FA5}">
                          <a16:colId xmlns:a16="http://schemas.microsoft.com/office/drawing/2014/main" val="2944811000"/>
                        </a:ext>
                      </a:extLst>
                    </a:gridCol>
                    <a:gridCol w="1097280">
                      <a:extLst>
                        <a:ext uri="{9D8B030D-6E8A-4147-A177-3AD203B41FA5}">
                          <a16:colId xmlns:a16="http://schemas.microsoft.com/office/drawing/2014/main" val="3497703318"/>
                        </a:ext>
                      </a:extLst>
                    </a:gridCol>
                    <a:gridCol w="1097280">
                      <a:extLst>
                        <a:ext uri="{9D8B030D-6E8A-4147-A177-3AD203B41FA5}">
                          <a16:colId xmlns:a16="http://schemas.microsoft.com/office/drawing/2014/main" val="1720703172"/>
                        </a:ext>
                      </a:extLst>
                    </a:gridCol>
                    <a:gridCol w="1097280">
                      <a:extLst>
                        <a:ext uri="{9D8B030D-6E8A-4147-A177-3AD203B41FA5}">
                          <a16:colId xmlns:a16="http://schemas.microsoft.com/office/drawing/2014/main" val="3651081668"/>
                        </a:ext>
                      </a:extLst>
                    </a:gridCol>
                    <a:gridCol w="1097280">
                      <a:extLst>
                        <a:ext uri="{9D8B030D-6E8A-4147-A177-3AD203B41FA5}">
                          <a16:colId xmlns:a16="http://schemas.microsoft.com/office/drawing/2014/main" val="4019787547"/>
                        </a:ext>
                      </a:extLst>
                    </a:gridCol>
                    <a:gridCol w="1097280">
                      <a:extLst>
                        <a:ext uri="{9D8B030D-6E8A-4147-A177-3AD203B41FA5}">
                          <a16:colId xmlns:a16="http://schemas.microsoft.com/office/drawing/2014/main" val="2117400983"/>
                        </a:ext>
                      </a:extLst>
                    </a:gridCol>
                  </a:tblGrid>
                  <a:tr h="420624">
                    <a:tc>
                      <a:txBody>
                        <a:bodyPr/>
                        <a:lstStyle/>
                        <a:p>
                          <a:pPr algn="ctr"/>
                          <a:r>
                            <a:rPr lang="en-US" sz="2100" dirty="0"/>
                            <a:t>K</a:t>
                          </a:r>
                        </a:p>
                      </a:txBody>
                      <a:tcPr marT="50292" marB="50292" anchor="ctr"/>
                    </a:tc>
                    <a:tc>
                      <a:txBody>
                        <a:bodyPr/>
                        <a:lstStyle/>
                        <a:p>
                          <a:pPr algn="ctr"/>
                          <a:r>
                            <a:rPr lang="en-US" sz="2100" dirty="0"/>
                            <a:t>a(K,1)</a:t>
                          </a:r>
                        </a:p>
                      </a:txBody>
                      <a:tcPr marT="50292" marB="50292" anchor="ctr"/>
                    </a:tc>
                    <a:tc>
                      <a:txBody>
                        <a:bodyPr/>
                        <a:lstStyle/>
                        <a:p>
                          <a:pPr algn="ctr"/>
                          <a:r>
                            <a:rPr lang="en-US" sz="2100" dirty="0"/>
                            <a:t>a(K,2)</a:t>
                          </a:r>
                        </a:p>
                      </a:txBody>
                      <a:tcPr marT="50292" marB="50292" anchor="ctr"/>
                    </a:tc>
                    <a:tc>
                      <a:txBody>
                        <a:bodyPr/>
                        <a:lstStyle/>
                        <a:p>
                          <a:pPr algn="ctr"/>
                          <a:r>
                            <a:rPr lang="en-US" sz="2100" dirty="0"/>
                            <a:t>a(K,3)</a:t>
                          </a:r>
                        </a:p>
                      </a:txBody>
                      <a:tcPr marT="50292" marB="50292" anchor="ctr"/>
                    </a:tc>
                    <a:tc>
                      <a:txBody>
                        <a:bodyPr/>
                        <a:lstStyle/>
                        <a:p>
                          <a:pPr algn="ctr"/>
                          <a:r>
                            <a:rPr lang="en-US" sz="2100" dirty="0"/>
                            <a:t>a(K,4)</a:t>
                          </a:r>
                        </a:p>
                      </a:txBody>
                      <a:tcPr marT="50292" marB="50292" anchor="ctr"/>
                    </a:tc>
                    <a:tc>
                      <a:txBody>
                        <a:bodyPr/>
                        <a:lstStyle/>
                        <a:p>
                          <a:pPr algn="ctr"/>
                          <a:r>
                            <a:rPr lang="en-US" sz="2100" dirty="0"/>
                            <a:t>a(K,5)</a:t>
                          </a:r>
                        </a:p>
                      </a:txBody>
                      <a:tcPr marT="50292" marB="50292" anchor="ctr"/>
                    </a:tc>
                    <a:tc>
                      <a:txBody>
                        <a:bodyPr/>
                        <a:lstStyle/>
                        <a:p>
                          <a:pPr algn="ctr"/>
                          <a:r>
                            <a:rPr lang="en-US" sz="2100" dirty="0"/>
                            <a:t>a(K,6)</a:t>
                          </a:r>
                        </a:p>
                      </a:txBody>
                      <a:tcPr marT="50292" marB="50292" anchor="ctr"/>
                    </a:tc>
                    <a:tc>
                      <a:txBody>
                        <a:bodyPr/>
                        <a:lstStyle/>
                        <a:p>
                          <a:pPr algn="ctr"/>
                          <a:r>
                            <a:rPr lang="en-US" sz="2100" dirty="0"/>
                            <a:t>a(K,7)</a:t>
                          </a:r>
                        </a:p>
                      </a:txBody>
                      <a:tcPr marT="50292" marB="50292" anchor="ctr"/>
                    </a:tc>
                    <a:tc>
                      <a:txBody>
                        <a:bodyPr/>
                        <a:lstStyle/>
                        <a:p>
                          <a:pPr algn="ctr"/>
                          <a:r>
                            <a:rPr lang="en-US" sz="2100" dirty="0"/>
                            <a:t>a(K,8)</a:t>
                          </a:r>
                        </a:p>
                      </a:txBody>
                      <a:tcPr marT="50292" marB="50292" anchor="ctr"/>
                    </a:tc>
                    <a:extLst>
                      <a:ext uri="{0D108BD9-81ED-4DB2-BD59-A6C34878D82A}">
                        <a16:rowId xmlns:a16="http://schemas.microsoft.com/office/drawing/2014/main" val="3859205507"/>
                      </a:ext>
                    </a:extLst>
                  </a:tr>
                  <a:tr h="420366">
                    <a:tc>
                      <a:txBody>
                        <a:bodyPr/>
                        <a:lstStyle/>
                        <a:p>
                          <a:pPr algn="ctr"/>
                          <a:r>
                            <a:rPr lang="en-US" sz="2100" dirty="0"/>
                            <a:t>0</a:t>
                          </a:r>
                        </a:p>
                      </a:txBody>
                      <a:tcPr marT="50292" marB="50292" anchor="ctr"/>
                    </a:tc>
                    <a:tc>
                      <a:txBody>
                        <a:bodyPr/>
                        <a:lstStyle/>
                        <a:p>
                          <a:pPr algn="ctr"/>
                          <a:r>
                            <a:rPr lang="en-US" sz="2100" dirty="0"/>
                            <a:t>1</a:t>
                          </a:r>
                        </a:p>
                      </a:txBody>
                      <a:tcPr marT="50292" marB="5029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marT="50292" marB="50292" anchor="ctr"/>
                    </a:tc>
                    <a:tc>
                      <a:txBody>
                        <a:bodyPr/>
                        <a:lstStyle/>
                        <a:p>
                          <a:pPr algn="ctr"/>
                          <a:endParaRPr lang="en-US" sz="2100"/>
                        </a:p>
                      </a:txBody>
                      <a:tcPr marT="50292" marB="50292" anchor="ctr"/>
                    </a:tc>
                    <a:tc>
                      <a:txBody>
                        <a:bodyPr/>
                        <a:lstStyle/>
                        <a:p>
                          <a:pPr algn="ctr"/>
                          <a:endParaRPr lang="en-US" sz="2100"/>
                        </a:p>
                      </a:txBody>
                      <a:tcPr marT="50292" marB="50292" anchor="ctr"/>
                    </a:tc>
                    <a:tc>
                      <a:txBody>
                        <a:bodyPr/>
                        <a:lstStyle/>
                        <a:p>
                          <a:pPr algn="ctr"/>
                          <a:endParaRPr lang="en-US" sz="2100"/>
                        </a:p>
                      </a:txBody>
                      <a:tcPr marT="50292" marB="50292" anchor="ctr"/>
                    </a:tc>
                    <a:tc>
                      <a:txBody>
                        <a:bodyPr/>
                        <a:lstStyle/>
                        <a:p>
                          <a:pPr algn="ctr"/>
                          <a:endParaRPr lang="en-US" sz="2100"/>
                        </a:p>
                      </a:txBody>
                      <a:tcPr marT="50292" marB="50292" anchor="ctr"/>
                    </a:tc>
                    <a:tc>
                      <a:txBody>
                        <a:bodyPr/>
                        <a:lstStyle/>
                        <a:p>
                          <a:pPr algn="ctr"/>
                          <a:endParaRPr lang="en-US" sz="2100"/>
                        </a:p>
                      </a:txBody>
                      <a:tcPr marT="50292" marB="50292" anchor="ctr"/>
                    </a:tc>
                    <a:tc>
                      <a:txBody>
                        <a:bodyPr/>
                        <a:lstStyle/>
                        <a:p>
                          <a:pPr algn="ctr"/>
                          <a:endParaRPr lang="en-US" sz="2100" dirty="0"/>
                        </a:p>
                      </a:txBody>
                      <a:tcPr marT="50292" marB="50292" anchor="ctr"/>
                    </a:tc>
                    <a:extLst>
                      <a:ext uri="{0D108BD9-81ED-4DB2-BD59-A6C34878D82A}">
                        <a16:rowId xmlns:a16="http://schemas.microsoft.com/office/drawing/2014/main" val="3235081157"/>
                      </a:ext>
                    </a:extLst>
                  </a:tr>
                  <a:tr h="696894">
                    <a:tc>
                      <a:txBody>
                        <a:bodyPr/>
                        <a:lstStyle/>
                        <a:p>
                          <a:pPr algn="ctr"/>
                          <a:r>
                            <a:rPr lang="en-US" sz="2100" dirty="0"/>
                            <a:t>1</a:t>
                          </a:r>
                        </a:p>
                      </a:txBody>
                      <a:tcPr marT="50292" marB="50292" anchor="ctr"/>
                    </a:tc>
                    <a:tc>
                      <a:txBody>
                        <a:bodyPr/>
                        <a:lstStyle/>
                        <a:p>
                          <a:pPr algn="ct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oMath>
                            </m:oMathPara>
                          </a14:m>
                          <a:endParaRPr lang="en-US" sz="1800" dirty="0"/>
                        </a:p>
                      </a:txBody>
                      <a:tcPr marT="50292" marB="50292" anchor="ctr"/>
                    </a:tc>
                    <a:tc>
                      <a:txBody>
                        <a:bodyPr/>
                        <a:lstStyle/>
                        <a:p>
                          <a:pPr algn="ct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oMath>
                            </m:oMathPara>
                          </a14:m>
                          <a:endParaRPr lang="en-US" sz="1800" dirty="0"/>
                        </a:p>
                      </a:txBody>
                      <a:tcPr marT="50292" marB="50292" anchor="ctr"/>
                    </a:tc>
                    <a:tc>
                      <a:txBody>
                        <a:bodyPr/>
                        <a:lstStyle/>
                        <a:p>
                          <a:pPr algn="ctr"/>
                          <a:endParaRPr lang="en-US" sz="2100"/>
                        </a:p>
                      </a:txBody>
                      <a:tcPr marT="50292" marB="50292" anchor="ctr"/>
                    </a:tc>
                    <a:tc>
                      <a:txBody>
                        <a:bodyPr/>
                        <a:lstStyle/>
                        <a:p>
                          <a:pPr algn="ctr"/>
                          <a:endParaRPr lang="en-US" sz="2100"/>
                        </a:p>
                      </a:txBody>
                      <a:tcPr marT="50292" marB="50292" anchor="ctr"/>
                    </a:tc>
                    <a:tc>
                      <a:txBody>
                        <a:bodyPr/>
                        <a:lstStyle/>
                        <a:p>
                          <a:pPr algn="ctr"/>
                          <a:endParaRPr lang="en-US" sz="2100"/>
                        </a:p>
                      </a:txBody>
                      <a:tcPr marT="50292" marB="50292" anchor="ctr"/>
                    </a:tc>
                    <a:tc>
                      <a:txBody>
                        <a:bodyPr/>
                        <a:lstStyle/>
                        <a:p>
                          <a:pPr algn="ctr"/>
                          <a:endParaRPr lang="en-US" sz="2100"/>
                        </a:p>
                      </a:txBody>
                      <a:tcPr marT="50292" marB="50292" anchor="ctr"/>
                    </a:tc>
                    <a:tc>
                      <a:txBody>
                        <a:bodyPr/>
                        <a:lstStyle/>
                        <a:p>
                          <a:pPr algn="ctr"/>
                          <a:endParaRPr lang="en-US" sz="2100"/>
                        </a:p>
                      </a:txBody>
                      <a:tcPr marT="50292" marB="50292" anchor="ctr"/>
                    </a:tc>
                    <a:tc>
                      <a:txBody>
                        <a:bodyPr/>
                        <a:lstStyle/>
                        <a:p>
                          <a:pPr algn="ctr"/>
                          <a:endParaRPr lang="en-US" sz="2100" dirty="0"/>
                        </a:p>
                      </a:txBody>
                      <a:tcPr marT="50292" marB="50292" anchor="ctr"/>
                    </a:tc>
                    <a:extLst>
                      <a:ext uri="{0D108BD9-81ED-4DB2-BD59-A6C34878D82A}">
                        <a16:rowId xmlns:a16="http://schemas.microsoft.com/office/drawing/2014/main" val="3257475222"/>
                      </a:ext>
                    </a:extLst>
                  </a:tr>
                  <a:tr h="420366">
                    <a:tc>
                      <a:txBody>
                        <a:bodyPr/>
                        <a:lstStyle/>
                        <a:p>
                          <a:pPr algn="ctr"/>
                          <a:r>
                            <a:rPr lang="en-US" sz="2100" dirty="0"/>
                            <a:t>2</a:t>
                          </a:r>
                        </a:p>
                      </a:txBody>
                      <a:tcPr marT="50292" marB="50292" anchor="ctr"/>
                    </a:tc>
                    <a:tc>
                      <a:txBody>
                        <a:bodyPr/>
                        <a:lstStyle/>
                        <a:p>
                          <a:pPr algn="ct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6</m:t>
                                    </m:r>
                                  </m:den>
                                </m:f>
                              </m:oMath>
                            </m:oMathPara>
                          </a14:m>
                          <a:endParaRPr lang="en-US" sz="1800" dirty="0"/>
                        </a:p>
                      </a:txBody>
                      <a:tcPr marT="50292" marB="50292" anchor="ctr"/>
                    </a:tc>
                    <a:tc>
                      <a:txBody>
                        <a:bodyPr/>
                        <a:lstStyle/>
                        <a:p>
                          <a:pPr algn="ct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oMath>
                            </m:oMathPara>
                          </a14:m>
                          <a:endParaRPr lang="en-US" sz="1800" dirty="0"/>
                        </a:p>
                      </a:txBody>
                      <a:tcPr marT="50292" marB="50292" anchor="ctr"/>
                    </a:tc>
                    <a:tc>
                      <a:txBody>
                        <a:bodyPr/>
                        <a:lstStyle/>
                        <a:p>
                          <a:pPr algn="ct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3</m:t>
                                    </m:r>
                                  </m:den>
                                </m:f>
                              </m:oMath>
                            </m:oMathPara>
                          </a14:m>
                          <a:endParaRPr lang="en-US" sz="1800" dirty="0"/>
                        </a:p>
                      </a:txBody>
                      <a:tcPr marT="50292" marB="50292" anchor="ctr"/>
                    </a:tc>
                    <a:tc>
                      <a:txBody>
                        <a:bodyPr/>
                        <a:lstStyle/>
                        <a:p>
                          <a:pPr algn="ctr"/>
                          <a:endParaRPr lang="en-US" sz="1800"/>
                        </a:p>
                      </a:txBody>
                      <a:tcPr marT="50292" marB="50292" anchor="ctr"/>
                    </a:tc>
                    <a:tc>
                      <a:txBody>
                        <a:bodyPr/>
                        <a:lstStyle/>
                        <a:p>
                          <a:pPr algn="ctr"/>
                          <a:endParaRPr lang="en-US" sz="1800"/>
                        </a:p>
                      </a:txBody>
                      <a:tcPr marT="50292" marB="50292" anchor="ctr"/>
                    </a:tc>
                    <a:tc>
                      <a:txBody>
                        <a:bodyPr/>
                        <a:lstStyle/>
                        <a:p>
                          <a:pPr algn="ctr"/>
                          <a:endParaRPr lang="en-US" sz="2100" dirty="0"/>
                        </a:p>
                      </a:txBody>
                      <a:tcPr marT="50292" marB="50292" anchor="ctr"/>
                    </a:tc>
                    <a:tc>
                      <a:txBody>
                        <a:bodyPr/>
                        <a:lstStyle/>
                        <a:p>
                          <a:pPr algn="ctr"/>
                          <a:endParaRPr lang="en-US" sz="2100"/>
                        </a:p>
                      </a:txBody>
                      <a:tcPr marT="50292" marB="50292" anchor="ctr"/>
                    </a:tc>
                    <a:tc>
                      <a:txBody>
                        <a:bodyPr/>
                        <a:lstStyle/>
                        <a:p>
                          <a:pPr algn="ctr"/>
                          <a:endParaRPr lang="en-US" sz="2100" dirty="0"/>
                        </a:p>
                      </a:txBody>
                      <a:tcPr marT="50292" marB="50292" anchor="ctr"/>
                    </a:tc>
                    <a:extLst>
                      <a:ext uri="{0D108BD9-81ED-4DB2-BD59-A6C34878D82A}">
                        <a16:rowId xmlns:a16="http://schemas.microsoft.com/office/drawing/2014/main" val="243493405"/>
                      </a:ext>
                    </a:extLst>
                  </a:tr>
                  <a:tr h="420366">
                    <a:tc>
                      <a:txBody>
                        <a:bodyPr/>
                        <a:lstStyle/>
                        <a:p>
                          <a:pPr algn="ctr"/>
                          <a:r>
                            <a:rPr lang="en-US" sz="2100" dirty="0"/>
                            <a:t>3</a:t>
                          </a:r>
                        </a:p>
                      </a:txBody>
                      <a:tcPr marT="50292" marB="50292" anchor="ctr"/>
                    </a:tc>
                    <a:tc>
                      <a:txBody>
                        <a:bodyPr/>
                        <a:lstStyle/>
                        <a:p>
                          <a:pPr algn="ct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0</m:t>
                                </m:r>
                              </m:oMath>
                            </m:oMathPara>
                          </a14:m>
                          <a:endParaRPr lang="en-US" sz="1800" dirty="0"/>
                        </a:p>
                      </a:txBody>
                      <a:tcPr marT="50292" marB="50292" anchor="ctr"/>
                    </a:tc>
                    <a:tc>
                      <a:txBody>
                        <a:bodyPr/>
                        <a:lstStyle/>
                        <a:p>
                          <a:pPr algn="ct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4</m:t>
                                    </m:r>
                                  </m:den>
                                </m:f>
                              </m:oMath>
                            </m:oMathPara>
                          </a14:m>
                          <a:endParaRPr lang="en-US" sz="1800" dirty="0"/>
                        </a:p>
                      </a:txBody>
                      <a:tcPr marT="50292" marB="50292" anchor="ctr"/>
                    </a:tc>
                    <a:tc>
                      <a:txBody>
                        <a:bodyPr/>
                        <a:lstStyle/>
                        <a:p>
                          <a:pPr algn="ct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oMath>
                            </m:oMathPara>
                          </a14:m>
                          <a:endParaRPr lang="en-US" sz="1800" dirty="0"/>
                        </a:p>
                      </a:txBody>
                      <a:tcPr marT="50292" marB="50292" anchor="ctr"/>
                    </a:tc>
                    <a:tc>
                      <a:txBody>
                        <a:bodyPr/>
                        <a:lstStyle/>
                        <a:p>
                          <a:pPr algn="ct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4</m:t>
                                    </m:r>
                                  </m:den>
                                </m:f>
                              </m:oMath>
                            </m:oMathPara>
                          </a14:m>
                          <a:endParaRPr lang="en-US" sz="1800" dirty="0"/>
                        </a:p>
                      </a:txBody>
                      <a:tcPr marT="50292" marB="50292" anchor="ctr"/>
                    </a:tc>
                    <a:tc>
                      <a:txBody>
                        <a:bodyPr/>
                        <a:lstStyle/>
                        <a:p>
                          <a:pPr algn="ctr"/>
                          <a:endParaRPr lang="en-US" sz="1800"/>
                        </a:p>
                      </a:txBody>
                      <a:tcPr marT="50292" marB="50292" anchor="ctr"/>
                    </a:tc>
                    <a:tc>
                      <a:txBody>
                        <a:bodyPr/>
                        <a:lstStyle/>
                        <a:p>
                          <a:pPr algn="ctr"/>
                          <a:endParaRPr lang="en-US" sz="2100"/>
                        </a:p>
                      </a:txBody>
                      <a:tcPr marT="50292" marB="50292" anchor="ctr"/>
                    </a:tc>
                    <a:tc>
                      <a:txBody>
                        <a:bodyPr/>
                        <a:lstStyle/>
                        <a:p>
                          <a:pPr algn="ctr"/>
                          <a:endParaRPr lang="en-US" sz="2100"/>
                        </a:p>
                      </a:txBody>
                      <a:tcPr marT="50292" marB="50292" anchor="ctr"/>
                    </a:tc>
                    <a:tc>
                      <a:txBody>
                        <a:bodyPr/>
                        <a:lstStyle/>
                        <a:p>
                          <a:pPr algn="ctr"/>
                          <a:endParaRPr lang="en-US" sz="2100" dirty="0"/>
                        </a:p>
                      </a:txBody>
                      <a:tcPr marT="50292" marB="50292" anchor="ctr"/>
                    </a:tc>
                    <a:extLst>
                      <a:ext uri="{0D108BD9-81ED-4DB2-BD59-A6C34878D82A}">
                        <a16:rowId xmlns:a16="http://schemas.microsoft.com/office/drawing/2014/main" val="3999892837"/>
                      </a:ext>
                    </a:extLst>
                  </a:tr>
                  <a:tr h="420366">
                    <a:tc>
                      <a:txBody>
                        <a:bodyPr/>
                        <a:lstStyle/>
                        <a:p>
                          <a:pPr algn="ctr"/>
                          <a:r>
                            <a:rPr lang="en-US" sz="2100" dirty="0"/>
                            <a:t>4</a:t>
                          </a:r>
                        </a:p>
                      </a:txBody>
                      <a:tcPr marT="50292" marB="50292" anchor="ctr"/>
                    </a:tc>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m:t>
                                </m:r>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30</m:t>
                                    </m:r>
                                  </m:den>
                                </m:f>
                              </m:oMath>
                            </m:oMathPara>
                          </a14:m>
                          <a:endParaRPr lang="en-US" sz="1800" dirty="0"/>
                        </a:p>
                      </a:txBody>
                      <a:tcPr marT="50292" marB="50292" anchor="ctr"/>
                    </a:tc>
                    <a:tc>
                      <a:txBody>
                        <a:bodyPr/>
                        <a:lstStyle/>
                        <a:p>
                          <a:pPr algn="ct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0</m:t>
                                </m:r>
                              </m:oMath>
                            </m:oMathPara>
                          </a14:m>
                          <a:endParaRPr lang="en-US" sz="1800" dirty="0"/>
                        </a:p>
                      </a:txBody>
                      <a:tcPr marT="50292" marB="50292" anchor="ctr"/>
                    </a:tc>
                    <a:tc>
                      <a:txBody>
                        <a:bodyPr/>
                        <a:lstStyle/>
                        <a:p>
                          <a:pPr algn="ct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3</m:t>
                                    </m:r>
                                  </m:den>
                                </m:f>
                              </m:oMath>
                            </m:oMathPara>
                          </a14:m>
                          <a:endParaRPr lang="en-US" sz="1800" dirty="0"/>
                        </a:p>
                      </a:txBody>
                      <a:tcPr marT="50292" marB="50292" anchor="ctr"/>
                    </a:tc>
                    <a:tc>
                      <a:txBody>
                        <a:bodyPr/>
                        <a:lstStyle/>
                        <a:p>
                          <a:pPr algn="ct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oMath>
                            </m:oMathPara>
                          </a14:m>
                          <a:endParaRPr lang="en-US" sz="1800" dirty="0"/>
                        </a:p>
                      </a:txBody>
                      <a:tcPr marT="50292" marB="50292" anchor="ctr"/>
                    </a:tc>
                    <a:tc>
                      <a:txBody>
                        <a:bodyPr/>
                        <a:lstStyle/>
                        <a:p>
                          <a:pPr algn="ct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5</m:t>
                                    </m:r>
                                  </m:den>
                                </m:f>
                              </m:oMath>
                            </m:oMathPara>
                          </a14:m>
                          <a:endParaRPr lang="en-US" sz="1800" dirty="0"/>
                        </a:p>
                      </a:txBody>
                      <a:tcPr marT="50292" marB="50292" anchor="ctr"/>
                    </a:tc>
                    <a:tc>
                      <a:txBody>
                        <a:bodyPr/>
                        <a:lstStyle/>
                        <a:p>
                          <a:pPr algn="ctr"/>
                          <a:endParaRPr lang="en-US" sz="2100"/>
                        </a:p>
                      </a:txBody>
                      <a:tcPr marT="50292" marB="50292" anchor="ctr"/>
                    </a:tc>
                    <a:tc>
                      <a:txBody>
                        <a:bodyPr/>
                        <a:lstStyle/>
                        <a:p>
                          <a:pPr algn="ctr"/>
                          <a:endParaRPr lang="en-US" sz="2100"/>
                        </a:p>
                      </a:txBody>
                      <a:tcPr marT="50292" marB="50292" anchor="ctr"/>
                    </a:tc>
                    <a:tc>
                      <a:txBody>
                        <a:bodyPr/>
                        <a:lstStyle/>
                        <a:p>
                          <a:pPr algn="ctr"/>
                          <a:endParaRPr lang="en-US" sz="2100" dirty="0"/>
                        </a:p>
                      </a:txBody>
                      <a:tcPr marT="50292" marB="50292" anchor="ctr"/>
                    </a:tc>
                    <a:extLst>
                      <a:ext uri="{0D108BD9-81ED-4DB2-BD59-A6C34878D82A}">
                        <a16:rowId xmlns:a16="http://schemas.microsoft.com/office/drawing/2014/main" val="3836333864"/>
                      </a:ext>
                    </a:extLst>
                  </a:tr>
                  <a:tr h="420366">
                    <a:tc>
                      <a:txBody>
                        <a:bodyPr/>
                        <a:lstStyle/>
                        <a:p>
                          <a:pPr algn="ctr"/>
                          <a:r>
                            <a:rPr lang="en-US" sz="2100" dirty="0"/>
                            <a:t>5</a:t>
                          </a:r>
                        </a:p>
                      </a:txBody>
                      <a:tcPr marT="50292" marB="50292" anchor="ctr"/>
                    </a:tc>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0</m:t>
                                </m:r>
                              </m:oMath>
                            </m:oMathPara>
                          </a14:m>
                          <a:endParaRPr lang="en-US" sz="1800" dirty="0"/>
                        </a:p>
                      </a:txBody>
                      <a:tcPr marT="50292" marB="50292" anchor="ctr"/>
                    </a:tc>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m:t>
                                </m:r>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12</m:t>
                                    </m:r>
                                  </m:den>
                                </m:f>
                              </m:oMath>
                            </m:oMathPara>
                          </a14:m>
                          <a:endParaRPr lang="en-US" sz="1800" dirty="0"/>
                        </a:p>
                      </a:txBody>
                      <a:tcPr marT="50292" marB="50292" anchor="ctr"/>
                    </a:tc>
                    <a:tc>
                      <a:txBody>
                        <a:bodyPr/>
                        <a:lstStyle/>
                        <a:p>
                          <a:pPr algn="ct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0</m:t>
                                </m:r>
                              </m:oMath>
                            </m:oMathPara>
                          </a14:m>
                          <a:endParaRPr lang="en-US" sz="1800" dirty="0"/>
                        </a:p>
                      </a:txBody>
                      <a:tcPr marT="50292" marB="50292" anchor="ctr"/>
                    </a:tc>
                    <a:tc>
                      <a:txBody>
                        <a:bodyPr/>
                        <a:lstStyle/>
                        <a:p>
                          <a:pPr algn="ct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5</m:t>
                                    </m:r>
                                  </m:num>
                                  <m:den>
                                    <m:r>
                                      <a:rPr lang="en-US" sz="1800" b="0" i="1" smtClean="0">
                                        <a:latin typeface="Cambria Math" panose="02040503050406030204" pitchFamily="18" charset="0"/>
                                      </a:rPr>
                                      <m:t>12</m:t>
                                    </m:r>
                                  </m:den>
                                </m:f>
                              </m:oMath>
                            </m:oMathPara>
                          </a14:m>
                          <a:endParaRPr lang="en-US" sz="1800" dirty="0"/>
                        </a:p>
                      </a:txBody>
                      <a:tcPr marT="50292" marB="50292" anchor="ctr"/>
                    </a:tc>
                    <a:tc>
                      <a:txBody>
                        <a:bodyPr/>
                        <a:lstStyle/>
                        <a:p>
                          <a:pPr algn="ct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oMath>
                            </m:oMathPara>
                          </a14:m>
                          <a:endParaRPr lang="en-US" sz="1800" dirty="0"/>
                        </a:p>
                      </a:txBody>
                      <a:tcPr marT="50292" marB="50292" anchor="ctr"/>
                    </a:tc>
                    <a:tc>
                      <a:txBody>
                        <a:bodyPr/>
                        <a:lstStyle/>
                        <a:p>
                          <a:pPr algn="ct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6</m:t>
                                    </m:r>
                                  </m:den>
                                </m:f>
                              </m:oMath>
                            </m:oMathPara>
                          </a14:m>
                          <a:endParaRPr lang="en-US" sz="1800" dirty="0"/>
                        </a:p>
                      </a:txBody>
                      <a:tcPr marT="50292" marB="50292" anchor="ctr"/>
                    </a:tc>
                    <a:tc>
                      <a:txBody>
                        <a:bodyPr/>
                        <a:lstStyle/>
                        <a:p>
                          <a:pPr algn="ctr"/>
                          <a:endParaRPr lang="en-US" sz="1800" dirty="0"/>
                        </a:p>
                      </a:txBody>
                      <a:tcPr marT="50292" marB="50292" anchor="ctr"/>
                    </a:tc>
                    <a:tc>
                      <a:txBody>
                        <a:bodyPr/>
                        <a:lstStyle/>
                        <a:p>
                          <a:pPr algn="ctr"/>
                          <a:endParaRPr lang="en-US" sz="1800" dirty="0"/>
                        </a:p>
                      </a:txBody>
                      <a:tcPr marT="50292" marB="50292" anchor="ctr"/>
                    </a:tc>
                    <a:extLst>
                      <a:ext uri="{0D108BD9-81ED-4DB2-BD59-A6C34878D82A}">
                        <a16:rowId xmlns:a16="http://schemas.microsoft.com/office/drawing/2014/main" val="2054850873"/>
                      </a:ext>
                    </a:extLst>
                  </a:tr>
                  <a:tr h="420366">
                    <a:tc>
                      <a:txBody>
                        <a:bodyPr/>
                        <a:lstStyle/>
                        <a:p>
                          <a:pPr algn="ctr"/>
                          <a:r>
                            <a:rPr lang="en-US" sz="2100" dirty="0"/>
                            <a:t>6</a:t>
                          </a:r>
                        </a:p>
                      </a:txBody>
                      <a:tcPr marT="50292" marB="50292" anchor="ctr"/>
                    </a:tc>
                    <a:tc>
                      <a:txBody>
                        <a:bodyPr/>
                        <a:lstStyle/>
                        <a:p>
                          <a:pPr algn="ct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42</m:t>
                                    </m:r>
                                  </m:den>
                                </m:f>
                              </m:oMath>
                            </m:oMathPara>
                          </a14:m>
                          <a:endParaRPr lang="en-US" sz="1800" dirty="0"/>
                        </a:p>
                      </a:txBody>
                      <a:tcPr marT="50292" marB="50292" anchor="ctr"/>
                    </a:tc>
                    <a:tc>
                      <a:txBody>
                        <a:bodyPr/>
                        <a:lstStyle/>
                        <a:p>
                          <a:pPr algn="ct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0</m:t>
                                </m:r>
                              </m:oMath>
                            </m:oMathPara>
                          </a14:m>
                          <a:endParaRPr lang="en-US" sz="1800" dirty="0"/>
                        </a:p>
                      </a:txBody>
                      <a:tcPr marT="50292" marB="50292" anchor="ctr"/>
                    </a:tc>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m:t>
                                </m:r>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6</m:t>
                                    </m:r>
                                  </m:den>
                                </m:f>
                              </m:oMath>
                            </m:oMathPara>
                          </a14:m>
                          <a:endParaRPr lang="en-US" sz="1800" dirty="0"/>
                        </a:p>
                      </a:txBody>
                      <a:tcPr marT="50292" marB="50292" anchor="ctr"/>
                    </a:tc>
                    <a:tc>
                      <a:txBody>
                        <a:bodyPr/>
                        <a:lstStyle/>
                        <a:p>
                          <a:pPr algn="ct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0</m:t>
                                </m:r>
                              </m:oMath>
                            </m:oMathPara>
                          </a14:m>
                          <a:endParaRPr lang="en-US" sz="1800" dirty="0"/>
                        </a:p>
                      </a:txBody>
                      <a:tcPr marT="50292" marB="50292" anchor="ctr"/>
                    </a:tc>
                    <a:tc>
                      <a:txBody>
                        <a:bodyPr/>
                        <a:lstStyle/>
                        <a:p>
                          <a:pPr algn="ct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oMath>
                            </m:oMathPara>
                          </a14:m>
                          <a:endParaRPr lang="en-US" sz="1800" dirty="0"/>
                        </a:p>
                      </a:txBody>
                      <a:tcPr marT="50292" marB="50292" anchor="ctr"/>
                    </a:tc>
                    <a:tc>
                      <a:txBody>
                        <a:bodyPr/>
                        <a:lstStyle/>
                        <a:p>
                          <a:pPr algn="ct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oMath>
                            </m:oMathPara>
                          </a14:m>
                          <a:endParaRPr lang="en-US" sz="1800" dirty="0"/>
                        </a:p>
                      </a:txBody>
                      <a:tcPr marT="50292" marB="50292" anchor="ctr"/>
                    </a:tc>
                    <a:tc>
                      <a:txBody>
                        <a:bodyPr/>
                        <a:lstStyle/>
                        <a:p>
                          <a:pPr algn="ct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7</m:t>
                                    </m:r>
                                  </m:den>
                                </m:f>
                              </m:oMath>
                            </m:oMathPara>
                          </a14:m>
                          <a:endParaRPr lang="en-US" sz="1800" dirty="0"/>
                        </a:p>
                      </a:txBody>
                      <a:tcPr marT="50292" marB="50292" anchor="ctr"/>
                    </a:tc>
                    <a:tc>
                      <a:txBody>
                        <a:bodyPr/>
                        <a:lstStyle/>
                        <a:p>
                          <a:pPr algn="ctr"/>
                          <a:endParaRPr lang="en-US" sz="1800" dirty="0"/>
                        </a:p>
                      </a:txBody>
                      <a:tcPr marT="50292" marB="50292" anchor="ctr"/>
                    </a:tc>
                    <a:extLst>
                      <a:ext uri="{0D108BD9-81ED-4DB2-BD59-A6C34878D82A}">
                        <a16:rowId xmlns:a16="http://schemas.microsoft.com/office/drawing/2014/main" val="2971367135"/>
                      </a:ext>
                    </a:extLst>
                  </a:tr>
                  <a:tr h="420366">
                    <a:tc>
                      <a:txBody>
                        <a:bodyPr/>
                        <a:lstStyle/>
                        <a:p>
                          <a:pPr algn="ctr"/>
                          <a:r>
                            <a:rPr lang="en-US" sz="2100" dirty="0"/>
                            <a:t>7</a:t>
                          </a:r>
                        </a:p>
                      </a:txBody>
                      <a:tcPr marT="50292" marB="50292" anchor="ctr"/>
                    </a:tc>
                    <a:tc>
                      <a:txBody>
                        <a:bodyPr/>
                        <a:lstStyle/>
                        <a:p>
                          <a:pPr algn="ct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0</m:t>
                                </m:r>
                              </m:oMath>
                            </m:oMathPara>
                          </a14:m>
                          <a:endParaRPr lang="en-US" sz="1800" dirty="0"/>
                        </a:p>
                      </a:txBody>
                      <a:tcPr marT="50292" marB="50292" anchor="ctr"/>
                    </a:tc>
                    <a:tc>
                      <a:txBody>
                        <a:bodyPr/>
                        <a:lstStyle/>
                        <a:p>
                          <a:pPr algn="ct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12</m:t>
                                    </m:r>
                                  </m:den>
                                </m:f>
                              </m:oMath>
                            </m:oMathPara>
                          </a14:m>
                          <a:endParaRPr lang="en-US" sz="1800" dirty="0"/>
                        </a:p>
                      </a:txBody>
                      <a:tcPr marT="50292" marB="50292" anchor="ctr"/>
                    </a:tc>
                    <a:tc>
                      <a:txBody>
                        <a:bodyPr/>
                        <a:lstStyle/>
                        <a:p>
                          <a:pPr algn="ct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0</m:t>
                                </m:r>
                              </m:oMath>
                            </m:oMathPara>
                          </a14:m>
                          <a:endParaRPr lang="en-US" sz="1800" dirty="0"/>
                        </a:p>
                      </a:txBody>
                      <a:tcPr marT="50292" marB="50292" anchor="ctr"/>
                    </a:tc>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m:t>
                                </m:r>
                                <m:f>
                                  <m:fPr>
                                    <m:ctrlPr>
                                      <a:rPr lang="en-US" sz="1800" i="1" smtClean="0">
                                        <a:latin typeface="Cambria Math" panose="02040503050406030204" pitchFamily="18" charset="0"/>
                                      </a:rPr>
                                    </m:ctrlPr>
                                  </m:fPr>
                                  <m:num>
                                    <m:r>
                                      <a:rPr lang="en-US" sz="1800" b="0" i="1" smtClean="0">
                                        <a:latin typeface="Cambria Math" panose="02040503050406030204" pitchFamily="18" charset="0"/>
                                      </a:rPr>
                                      <m:t>7</m:t>
                                    </m:r>
                                  </m:num>
                                  <m:den>
                                    <m:r>
                                      <a:rPr lang="en-US" sz="1800" b="0" i="1" smtClean="0">
                                        <a:latin typeface="Cambria Math" panose="02040503050406030204" pitchFamily="18" charset="0"/>
                                      </a:rPr>
                                      <m:t>24</m:t>
                                    </m:r>
                                  </m:den>
                                </m:f>
                              </m:oMath>
                            </m:oMathPara>
                          </a14:m>
                          <a:endParaRPr lang="en-US" sz="1800" dirty="0"/>
                        </a:p>
                      </a:txBody>
                      <a:tcPr marT="50292" marB="50292" anchor="ctr"/>
                    </a:tc>
                    <a:tc>
                      <a:txBody>
                        <a:bodyPr/>
                        <a:lstStyle/>
                        <a:p>
                          <a:pPr algn="ct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0</m:t>
                                </m:r>
                              </m:oMath>
                            </m:oMathPara>
                          </a14:m>
                          <a:endParaRPr lang="en-US" sz="1800" dirty="0"/>
                        </a:p>
                      </a:txBody>
                      <a:tcPr marT="50292" marB="50292" anchor="ctr"/>
                    </a:tc>
                    <a:tc>
                      <a:txBody>
                        <a:bodyPr/>
                        <a:lstStyle/>
                        <a:p>
                          <a:pPr algn="ct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7</m:t>
                                    </m:r>
                                  </m:num>
                                  <m:den>
                                    <m:r>
                                      <a:rPr lang="en-US" sz="1800" b="0" i="1" smtClean="0">
                                        <a:latin typeface="Cambria Math" panose="02040503050406030204" pitchFamily="18" charset="0"/>
                                      </a:rPr>
                                      <m:t>12</m:t>
                                    </m:r>
                                  </m:den>
                                </m:f>
                              </m:oMath>
                            </m:oMathPara>
                          </a14:m>
                          <a:endParaRPr lang="en-US" sz="1800" dirty="0"/>
                        </a:p>
                      </a:txBody>
                      <a:tcPr marT="50292" marB="50292" anchor="ctr"/>
                    </a:tc>
                    <a:tc>
                      <a:txBody>
                        <a:bodyPr/>
                        <a:lstStyle/>
                        <a:p>
                          <a:pPr algn="ct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oMath>
                            </m:oMathPara>
                          </a14:m>
                          <a:endParaRPr lang="en-US" sz="1800" dirty="0"/>
                        </a:p>
                      </a:txBody>
                      <a:tcPr marT="50292" marB="50292" anchor="ctr"/>
                    </a:tc>
                    <a:tc>
                      <a:txBody>
                        <a:bodyPr/>
                        <a:lstStyle/>
                        <a:p>
                          <a:pPr algn="ct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8</m:t>
                                    </m:r>
                                  </m:den>
                                </m:f>
                              </m:oMath>
                            </m:oMathPara>
                          </a14:m>
                          <a:endParaRPr lang="en-US" sz="1800" dirty="0"/>
                        </a:p>
                      </a:txBody>
                      <a:tcPr marT="50292" marB="50292" anchor="ctr"/>
                    </a:tc>
                    <a:extLst>
                      <a:ext uri="{0D108BD9-81ED-4DB2-BD59-A6C34878D82A}">
                        <a16:rowId xmlns:a16="http://schemas.microsoft.com/office/drawing/2014/main" val="285021252"/>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678857919"/>
                  </p:ext>
                </p:extLst>
              </p:nvPr>
            </p:nvGraphicFramePr>
            <p:xfrm>
              <a:off x="1509485" y="1245243"/>
              <a:ext cx="9418320" cy="5235875"/>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155238440"/>
                        </a:ext>
                      </a:extLst>
                    </a:gridCol>
                    <a:gridCol w="1097280">
                      <a:extLst>
                        <a:ext uri="{9D8B030D-6E8A-4147-A177-3AD203B41FA5}">
                          <a16:colId xmlns:a16="http://schemas.microsoft.com/office/drawing/2014/main" val="848819847"/>
                        </a:ext>
                      </a:extLst>
                    </a:gridCol>
                    <a:gridCol w="1097280">
                      <a:extLst>
                        <a:ext uri="{9D8B030D-6E8A-4147-A177-3AD203B41FA5}">
                          <a16:colId xmlns:a16="http://schemas.microsoft.com/office/drawing/2014/main" val="2536524283"/>
                        </a:ext>
                      </a:extLst>
                    </a:gridCol>
                    <a:gridCol w="1097280">
                      <a:extLst>
                        <a:ext uri="{9D8B030D-6E8A-4147-A177-3AD203B41FA5}">
                          <a16:colId xmlns:a16="http://schemas.microsoft.com/office/drawing/2014/main" val="2944811000"/>
                        </a:ext>
                      </a:extLst>
                    </a:gridCol>
                    <a:gridCol w="1097280">
                      <a:extLst>
                        <a:ext uri="{9D8B030D-6E8A-4147-A177-3AD203B41FA5}">
                          <a16:colId xmlns:a16="http://schemas.microsoft.com/office/drawing/2014/main" val="3497703318"/>
                        </a:ext>
                      </a:extLst>
                    </a:gridCol>
                    <a:gridCol w="1097280">
                      <a:extLst>
                        <a:ext uri="{9D8B030D-6E8A-4147-A177-3AD203B41FA5}">
                          <a16:colId xmlns:a16="http://schemas.microsoft.com/office/drawing/2014/main" val="1720703172"/>
                        </a:ext>
                      </a:extLst>
                    </a:gridCol>
                    <a:gridCol w="1097280">
                      <a:extLst>
                        <a:ext uri="{9D8B030D-6E8A-4147-A177-3AD203B41FA5}">
                          <a16:colId xmlns:a16="http://schemas.microsoft.com/office/drawing/2014/main" val="3651081668"/>
                        </a:ext>
                      </a:extLst>
                    </a:gridCol>
                    <a:gridCol w="1097280">
                      <a:extLst>
                        <a:ext uri="{9D8B030D-6E8A-4147-A177-3AD203B41FA5}">
                          <a16:colId xmlns:a16="http://schemas.microsoft.com/office/drawing/2014/main" val="4019787547"/>
                        </a:ext>
                      </a:extLst>
                    </a:gridCol>
                    <a:gridCol w="1097280">
                      <a:extLst>
                        <a:ext uri="{9D8B030D-6E8A-4147-A177-3AD203B41FA5}">
                          <a16:colId xmlns:a16="http://schemas.microsoft.com/office/drawing/2014/main" val="2117400983"/>
                        </a:ext>
                      </a:extLst>
                    </a:gridCol>
                  </a:tblGrid>
                  <a:tr h="420624">
                    <a:tc>
                      <a:txBody>
                        <a:bodyPr/>
                        <a:lstStyle/>
                        <a:p>
                          <a:pPr algn="ctr"/>
                          <a:r>
                            <a:rPr lang="en-US" sz="2100" dirty="0"/>
                            <a:t>K</a:t>
                          </a:r>
                        </a:p>
                      </a:txBody>
                      <a:tcPr marT="50292" marB="50292" anchor="ctr"/>
                    </a:tc>
                    <a:tc>
                      <a:txBody>
                        <a:bodyPr/>
                        <a:lstStyle/>
                        <a:p>
                          <a:pPr algn="ctr"/>
                          <a:r>
                            <a:rPr lang="en-US" sz="2100" dirty="0"/>
                            <a:t>a(K,1)</a:t>
                          </a:r>
                        </a:p>
                      </a:txBody>
                      <a:tcPr marT="50292" marB="50292" anchor="ctr"/>
                    </a:tc>
                    <a:tc>
                      <a:txBody>
                        <a:bodyPr/>
                        <a:lstStyle/>
                        <a:p>
                          <a:pPr algn="ctr"/>
                          <a:r>
                            <a:rPr lang="en-US" sz="2100" dirty="0"/>
                            <a:t>a(K,2)</a:t>
                          </a:r>
                        </a:p>
                      </a:txBody>
                      <a:tcPr marT="50292" marB="50292" anchor="ctr"/>
                    </a:tc>
                    <a:tc>
                      <a:txBody>
                        <a:bodyPr/>
                        <a:lstStyle/>
                        <a:p>
                          <a:pPr algn="ctr"/>
                          <a:r>
                            <a:rPr lang="en-US" sz="2100" dirty="0"/>
                            <a:t>a(K,3)</a:t>
                          </a:r>
                        </a:p>
                      </a:txBody>
                      <a:tcPr marT="50292" marB="50292" anchor="ctr"/>
                    </a:tc>
                    <a:tc>
                      <a:txBody>
                        <a:bodyPr/>
                        <a:lstStyle/>
                        <a:p>
                          <a:pPr algn="ctr"/>
                          <a:r>
                            <a:rPr lang="en-US" sz="2100" dirty="0"/>
                            <a:t>a(K,4)</a:t>
                          </a:r>
                        </a:p>
                      </a:txBody>
                      <a:tcPr marT="50292" marB="50292" anchor="ctr"/>
                    </a:tc>
                    <a:tc>
                      <a:txBody>
                        <a:bodyPr/>
                        <a:lstStyle/>
                        <a:p>
                          <a:pPr algn="ctr"/>
                          <a:r>
                            <a:rPr lang="en-US" sz="2100" dirty="0"/>
                            <a:t>a(K,5)</a:t>
                          </a:r>
                        </a:p>
                      </a:txBody>
                      <a:tcPr marT="50292" marB="50292" anchor="ctr"/>
                    </a:tc>
                    <a:tc>
                      <a:txBody>
                        <a:bodyPr/>
                        <a:lstStyle/>
                        <a:p>
                          <a:pPr algn="ctr"/>
                          <a:r>
                            <a:rPr lang="en-US" sz="2100" dirty="0"/>
                            <a:t>a(K,6)</a:t>
                          </a:r>
                        </a:p>
                      </a:txBody>
                      <a:tcPr marT="50292" marB="50292" anchor="ctr"/>
                    </a:tc>
                    <a:tc>
                      <a:txBody>
                        <a:bodyPr/>
                        <a:lstStyle/>
                        <a:p>
                          <a:pPr algn="ctr"/>
                          <a:r>
                            <a:rPr lang="en-US" sz="2100" dirty="0"/>
                            <a:t>a(K,7)</a:t>
                          </a:r>
                        </a:p>
                      </a:txBody>
                      <a:tcPr marT="50292" marB="50292" anchor="ctr"/>
                    </a:tc>
                    <a:tc>
                      <a:txBody>
                        <a:bodyPr/>
                        <a:lstStyle/>
                        <a:p>
                          <a:pPr algn="ctr"/>
                          <a:r>
                            <a:rPr lang="en-US" sz="2100" dirty="0"/>
                            <a:t>a(K,8)</a:t>
                          </a:r>
                        </a:p>
                      </a:txBody>
                      <a:tcPr marT="50292" marB="50292" anchor="ctr"/>
                    </a:tc>
                    <a:extLst>
                      <a:ext uri="{0D108BD9-81ED-4DB2-BD59-A6C34878D82A}">
                        <a16:rowId xmlns:a16="http://schemas.microsoft.com/office/drawing/2014/main" val="3859205507"/>
                      </a:ext>
                    </a:extLst>
                  </a:tr>
                  <a:tr h="420624">
                    <a:tc>
                      <a:txBody>
                        <a:bodyPr/>
                        <a:lstStyle/>
                        <a:p>
                          <a:pPr algn="ctr"/>
                          <a:r>
                            <a:rPr lang="en-US" sz="2100" dirty="0"/>
                            <a:t>0</a:t>
                          </a:r>
                        </a:p>
                      </a:txBody>
                      <a:tcPr marT="50292" marB="50292" anchor="ctr"/>
                    </a:tc>
                    <a:tc>
                      <a:txBody>
                        <a:bodyPr/>
                        <a:lstStyle/>
                        <a:p>
                          <a:pPr algn="ctr"/>
                          <a:r>
                            <a:rPr lang="en-US" sz="2100" dirty="0"/>
                            <a:t>1</a:t>
                          </a:r>
                        </a:p>
                      </a:txBody>
                      <a:tcPr marT="50292" marB="5029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marT="50292" marB="50292" anchor="ctr"/>
                    </a:tc>
                    <a:tc>
                      <a:txBody>
                        <a:bodyPr/>
                        <a:lstStyle/>
                        <a:p>
                          <a:pPr algn="ctr"/>
                          <a:endParaRPr lang="en-US" sz="2100"/>
                        </a:p>
                      </a:txBody>
                      <a:tcPr marT="50292" marB="50292" anchor="ctr"/>
                    </a:tc>
                    <a:tc>
                      <a:txBody>
                        <a:bodyPr/>
                        <a:lstStyle/>
                        <a:p>
                          <a:pPr algn="ctr"/>
                          <a:endParaRPr lang="en-US" sz="2100"/>
                        </a:p>
                      </a:txBody>
                      <a:tcPr marT="50292" marB="50292" anchor="ctr"/>
                    </a:tc>
                    <a:tc>
                      <a:txBody>
                        <a:bodyPr/>
                        <a:lstStyle/>
                        <a:p>
                          <a:pPr algn="ctr"/>
                          <a:endParaRPr lang="en-US" sz="2100"/>
                        </a:p>
                      </a:txBody>
                      <a:tcPr marT="50292" marB="50292" anchor="ctr"/>
                    </a:tc>
                    <a:tc>
                      <a:txBody>
                        <a:bodyPr/>
                        <a:lstStyle/>
                        <a:p>
                          <a:pPr algn="ctr"/>
                          <a:endParaRPr lang="en-US" sz="2100"/>
                        </a:p>
                      </a:txBody>
                      <a:tcPr marT="50292" marB="50292" anchor="ctr"/>
                    </a:tc>
                    <a:tc>
                      <a:txBody>
                        <a:bodyPr/>
                        <a:lstStyle/>
                        <a:p>
                          <a:pPr algn="ctr"/>
                          <a:endParaRPr lang="en-US" sz="2100"/>
                        </a:p>
                      </a:txBody>
                      <a:tcPr marT="50292" marB="50292" anchor="ctr"/>
                    </a:tc>
                    <a:tc>
                      <a:txBody>
                        <a:bodyPr/>
                        <a:lstStyle/>
                        <a:p>
                          <a:pPr algn="ctr"/>
                          <a:endParaRPr lang="en-US" sz="2100" dirty="0"/>
                        </a:p>
                      </a:txBody>
                      <a:tcPr marT="50292" marB="50292" anchor="ctr"/>
                    </a:tc>
                    <a:extLst>
                      <a:ext uri="{0D108BD9-81ED-4DB2-BD59-A6C34878D82A}">
                        <a16:rowId xmlns:a16="http://schemas.microsoft.com/office/drawing/2014/main" val="3235081157"/>
                      </a:ext>
                    </a:extLst>
                  </a:tr>
                  <a:tr h="696894">
                    <a:tc>
                      <a:txBody>
                        <a:bodyPr/>
                        <a:lstStyle/>
                        <a:p>
                          <a:pPr algn="ctr"/>
                          <a:r>
                            <a:rPr lang="en-US" sz="2100" dirty="0"/>
                            <a:t>1</a:t>
                          </a:r>
                        </a:p>
                      </a:txBody>
                      <a:tcPr marT="50292" marB="50292" anchor="ctr"/>
                    </a:tc>
                    <a:tc>
                      <a:txBody>
                        <a:bodyPr/>
                        <a:lstStyle/>
                        <a:p>
                          <a:endParaRPr lang="en-US"/>
                        </a:p>
                      </a:txBody>
                      <a:tcPr marT="50292" marB="50292" anchor="ctr">
                        <a:blipFill>
                          <a:blip r:embed="rId3"/>
                          <a:stretch>
                            <a:fillRect l="-58889" t="-124348" r="-702778" b="-529565"/>
                          </a:stretch>
                        </a:blipFill>
                      </a:tcPr>
                    </a:tc>
                    <a:tc>
                      <a:txBody>
                        <a:bodyPr/>
                        <a:lstStyle/>
                        <a:p>
                          <a:endParaRPr lang="en-US"/>
                        </a:p>
                      </a:txBody>
                      <a:tcPr marT="50292" marB="50292" anchor="ctr">
                        <a:blipFill>
                          <a:blip r:embed="rId3"/>
                          <a:stretch>
                            <a:fillRect l="-158889" t="-124348" r="-602778" b="-529565"/>
                          </a:stretch>
                        </a:blipFill>
                      </a:tcPr>
                    </a:tc>
                    <a:tc>
                      <a:txBody>
                        <a:bodyPr/>
                        <a:lstStyle/>
                        <a:p>
                          <a:pPr algn="ctr"/>
                          <a:endParaRPr lang="en-US" sz="2100"/>
                        </a:p>
                      </a:txBody>
                      <a:tcPr marT="50292" marB="50292" anchor="ctr"/>
                    </a:tc>
                    <a:tc>
                      <a:txBody>
                        <a:bodyPr/>
                        <a:lstStyle/>
                        <a:p>
                          <a:pPr algn="ctr"/>
                          <a:endParaRPr lang="en-US" sz="2100"/>
                        </a:p>
                      </a:txBody>
                      <a:tcPr marT="50292" marB="50292" anchor="ctr"/>
                    </a:tc>
                    <a:tc>
                      <a:txBody>
                        <a:bodyPr/>
                        <a:lstStyle/>
                        <a:p>
                          <a:pPr algn="ctr"/>
                          <a:endParaRPr lang="en-US" sz="2100"/>
                        </a:p>
                      </a:txBody>
                      <a:tcPr marT="50292" marB="50292" anchor="ctr"/>
                    </a:tc>
                    <a:tc>
                      <a:txBody>
                        <a:bodyPr/>
                        <a:lstStyle/>
                        <a:p>
                          <a:pPr algn="ctr"/>
                          <a:endParaRPr lang="en-US" sz="2100"/>
                        </a:p>
                      </a:txBody>
                      <a:tcPr marT="50292" marB="50292" anchor="ctr"/>
                    </a:tc>
                    <a:tc>
                      <a:txBody>
                        <a:bodyPr/>
                        <a:lstStyle/>
                        <a:p>
                          <a:pPr algn="ctr"/>
                          <a:endParaRPr lang="en-US" sz="2100"/>
                        </a:p>
                      </a:txBody>
                      <a:tcPr marT="50292" marB="50292" anchor="ctr"/>
                    </a:tc>
                    <a:tc>
                      <a:txBody>
                        <a:bodyPr/>
                        <a:lstStyle/>
                        <a:p>
                          <a:pPr algn="ctr"/>
                          <a:endParaRPr lang="en-US" sz="2100" dirty="0"/>
                        </a:p>
                      </a:txBody>
                      <a:tcPr marT="50292" marB="50292" anchor="ctr"/>
                    </a:tc>
                    <a:extLst>
                      <a:ext uri="{0D108BD9-81ED-4DB2-BD59-A6C34878D82A}">
                        <a16:rowId xmlns:a16="http://schemas.microsoft.com/office/drawing/2014/main" val="3257475222"/>
                      </a:ext>
                    </a:extLst>
                  </a:tr>
                  <a:tr h="615950">
                    <a:tc>
                      <a:txBody>
                        <a:bodyPr/>
                        <a:lstStyle/>
                        <a:p>
                          <a:pPr algn="ctr"/>
                          <a:r>
                            <a:rPr lang="en-US" sz="2100" dirty="0"/>
                            <a:t>2</a:t>
                          </a:r>
                        </a:p>
                      </a:txBody>
                      <a:tcPr marT="50292" marB="50292" anchor="ctr"/>
                    </a:tc>
                    <a:tc>
                      <a:txBody>
                        <a:bodyPr/>
                        <a:lstStyle/>
                        <a:p>
                          <a:endParaRPr lang="en-US"/>
                        </a:p>
                      </a:txBody>
                      <a:tcPr marT="50292" marB="50292" anchor="ctr">
                        <a:blipFill>
                          <a:blip r:embed="rId3"/>
                          <a:stretch>
                            <a:fillRect l="-58889" t="-255446" r="-702778" b="-502970"/>
                          </a:stretch>
                        </a:blipFill>
                      </a:tcPr>
                    </a:tc>
                    <a:tc>
                      <a:txBody>
                        <a:bodyPr/>
                        <a:lstStyle/>
                        <a:p>
                          <a:endParaRPr lang="en-US"/>
                        </a:p>
                      </a:txBody>
                      <a:tcPr marT="50292" marB="50292" anchor="ctr">
                        <a:blipFill>
                          <a:blip r:embed="rId3"/>
                          <a:stretch>
                            <a:fillRect l="-158889" t="-255446" r="-602778" b="-502970"/>
                          </a:stretch>
                        </a:blipFill>
                      </a:tcPr>
                    </a:tc>
                    <a:tc>
                      <a:txBody>
                        <a:bodyPr/>
                        <a:lstStyle/>
                        <a:p>
                          <a:endParaRPr lang="en-US"/>
                        </a:p>
                      </a:txBody>
                      <a:tcPr marT="50292" marB="50292" anchor="ctr">
                        <a:blipFill>
                          <a:blip r:embed="rId3"/>
                          <a:stretch>
                            <a:fillRect l="-258889" t="-255446" r="-502778" b="-502970"/>
                          </a:stretch>
                        </a:blipFill>
                      </a:tcPr>
                    </a:tc>
                    <a:tc>
                      <a:txBody>
                        <a:bodyPr/>
                        <a:lstStyle/>
                        <a:p>
                          <a:pPr algn="ctr"/>
                          <a:endParaRPr lang="en-US" sz="1800"/>
                        </a:p>
                      </a:txBody>
                      <a:tcPr marT="50292" marB="50292" anchor="ctr"/>
                    </a:tc>
                    <a:tc>
                      <a:txBody>
                        <a:bodyPr/>
                        <a:lstStyle/>
                        <a:p>
                          <a:pPr algn="ctr"/>
                          <a:endParaRPr lang="en-US" sz="1800"/>
                        </a:p>
                      </a:txBody>
                      <a:tcPr marT="50292" marB="50292" anchor="ctr"/>
                    </a:tc>
                    <a:tc>
                      <a:txBody>
                        <a:bodyPr/>
                        <a:lstStyle/>
                        <a:p>
                          <a:pPr algn="ctr"/>
                          <a:endParaRPr lang="en-US" sz="2100" dirty="0"/>
                        </a:p>
                      </a:txBody>
                      <a:tcPr marT="50292" marB="50292" anchor="ctr"/>
                    </a:tc>
                    <a:tc>
                      <a:txBody>
                        <a:bodyPr/>
                        <a:lstStyle/>
                        <a:p>
                          <a:pPr algn="ctr"/>
                          <a:endParaRPr lang="en-US" sz="2100"/>
                        </a:p>
                      </a:txBody>
                      <a:tcPr marT="50292" marB="50292" anchor="ctr"/>
                    </a:tc>
                    <a:tc>
                      <a:txBody>
                        <a:bodyPr/>
                        <a:lstStyle/>
                        <a:p>
                          <a:pPr algn="ctr"/>
                          <a:endParaRPr lang="en-US" sz="2100" dirty="0"/>
                        </a:p>
                      </a:txBody>
                      <a:tcPr marT="50292" marB="50292" anchor="ctr"/>
                    </a:tc>
                    <a:extLst>
                      <a:ext uri="{0D108BD9-81ED-4DB2-BD59-A6C34878D82A}">
                        <a16:rowId xmlns:a16="http://schemas.microsoft.com/office/drawing/2014/main" val="243493405"/>
                      </a:ext>
                    </a:extLst>
                  </a:tr>
                  <a:tr h="614172">
                    <a:tc>
                      <a:txBody>
                        <a:bodyPr/>
                        <a:lstStyle/>
                        <a:p>
                          <a:pPr algn="ctr"/>
                          <a:r>
                            <a:rPr lang="en-US" sz="2100" dirty="0"/>
                            <a:t>3</a:t>
                          </a:r>
                        </a:p>
                      </a:txBody>
                      <a:tcPr marT="50292" marB="50292" anchor="ctr"/>
                    </a:tc>
                    <a:tc>
                      <a:txBody>
                        <a:bodyPr/>
                        <a:lstStyle/>
                        <a:p>
                          <a:endParaRPr lang="en-US"/>
                        </a:p>
                      </a:txBody>
                      <a:tcPr marT="50292" marB="50292" anchor="ctr">
                        <a:blipFill>
                          <a:blip r:embed="rId3"/>
                          <a:stretch>
                            <a:fillRect l="-58889" t="-355446" r="-702778" b="-402970"/>
                          </a:stretch>
                        </a:blipFill>
                      </a:tcPr>
                    </a:tc>
                    <a:tc>
                      <a:txBody>
                        <a:bodyPr/>
                        <a:lstStyle/>
                        <a:p>
                          <a:endParaRPr lang="en-US"/>
                        </a:p>
                      </a:txBody>
                      <a:tcPr marT="50292" marB="50292" anchor="ctr">
                        <a:blipFill>
                          <a:blip r:embed="rId3"/>
                          <a:stretch>
                            <a:fillRect l="-158889" t="-355446" r="-602778" b="-402970"/>
                          </a:stretch>
                        </a:blipFill>
                      </a:tcPr>
                    </a:tc>
                    <a:tc>
                      <a:txBody>
                        <a:bodyPr/>
                        <a:lstStyle/>
                        <a:p>
                          <a:endParaRPr lang="en-US"/>
                        </a:p>
                      </a:txBody>
                      <a:tcPr marT="50292" marB="50292" anchor="ctr">
                        <a:blipFill>
                          <a:blip r:embed="rId3"/>
                          <a:stretch>
                            <a:fillRect l="-258889" t="-355446" r="-502778" b="-402970"/>
                          </a:stretch>
                        </a:blipFill>
                      </a:tcPr>
                    </a:tc>
                    <a:tc>
                      <a:txBody>
                        <a:bodyPr/>
                        <a:lstStyle/>
                        <a:p>
                          <a:endParaRPr lang="en-US"/>
                        </a:p>
                      </a:txBody>
                      <a:tcPr marT="50292" marB="50292" anchor="ctr">
                        <a:blipFill>
                          <a:blip r:embed="rId3"/>
                          <a:stretch>
                            <a:fillRect l="-356906" t="-355446" r="-400000" b="-402970"/>
                          </a:stretch>
                        </a:blipFill>
                      </a:tcPr>
                    </a:tc>
                    <a:tc>
                      <a:txBody>
                        <a:bodyPr/>
                        <a:lstStyle/>
                        <a:p>
                          <a:pPr algn="ctr"/>
                          <a:endParaRPr lang="en-US" sz="1800"/>
                        </a:p>
                      </a:txBody>
                      <a:tcPr marT="50292" marB="50292" anchor="ctr"/>
                    </a:tc>
                    <a:tc>
                      <a:txBody>
                        <a:bodyPr/>
                        <a:lstStyle/>
                        <a:p>
                          <a:pPr algn="ctr"/>
                          <a:endParaRPr lang="en-US" sz="2100"/>
                        </a:p>
                      </a:txBody>
                      <a:tcPr marT="50292" marB="50292" anchor="ctr"/>
                    </a:tc>
                    <a:tc>
                      <a:txBody>
                        <a:bodyPr/>
                        <a:lstStyle/>
                        <a:p>
                          <a:pPr algn="ctr"/>
                          <a:endParaRPr lang="en-US" sz="2100"/>
                        </a:p>
                      </a:txBody>
                      <a:tcPr marT="50292" marB="50292" anchor="ctr"/>
                    </a:tc>
                    <a:tc>
                      <a:txBody>
                        <a:bodyPr/>
                        <a:lstStyle/>
                        <a:p>
                          <a:pPr algn="ctr"/>
                          <a:endParaRPr lang="en-US" sz="2100" dirty="0"/>
                        </a:p>
                      </a:txBody>
                      <a:tcPr marT="50292" marB="50292" anchor="ctr"/>
                    </a:tc>
                    <a:extLst>
                      <a:ext uri="{0D108BD9-81ED-4DB2-BD59-A6C34878D82A}">
                        <a16:rowId xmlns:a16="http://schemas.microsoft.com/office/drawing/2014/main" val="3999892837"/>
                      </a:ext>
                    </a:extLst>
                  </a:tr>
                  <a:tr h="616014">
                    <a:tc>
                      <a:txBody>
                        <a:bodyPr/>
                        <a:lstStyle/>
                        <a:p>
                          <a:pPr algn="ctr"/>
                          <a:r>
                            <a:rPr lang="en-US" sz="2100" dirty="0"/>
                            <a:t>4</a:t>
                          </a:r>
                        </a:p>
                      </a:txBody>
                      <a:tcPr marT="50292" marB="50292" anchor="ctr"/>
                    </a:tc>
                    <a:tc>
                      <a:txBody>
                        <a:bodyPr/>
                        <a:lstStyle/>
                        <a:p>
                          <a:endParaRPr lang="en-US"/>
                        </a:p>
                      </a:txBody>
                      <a:tcPr marT="50292" marB="50292" anchor="ctr">
                        <a:blipFill>
                          <a:blip r:embed="rId3"/>
                          <a:stretch>
                            <a:fillRect l="-58889" t="-455446" r="-702778" b="-302970"/>
                          </a:stretch>
                        </a:blipFill>
                      </a:tcPr>
                    </a:tc>
                    <a:tc>
                      <a:txBody>
                        <a:bodyPr/>
                        <a:lstStyle/>
                        <a:p>
                          <a:endParaRPr lang="en-US"/>
                        </a:p>
                      </a:txBody>
                      <a:tcPr marT="50292" marB="50292" anchor="ctr">
                        <a:blipFill>
                          <a:blip r:embed="rId3"/>
                          <a:stretch>
                            <a:fillRect l="-158889" t="-455446" r="-602778" b="-302970"/>
                          </a:stretch>
                        </a:blipFill>
                      </a:tcPr>
                    </a:tc>
                    <a:tc>
                      <a:txBody>
                        <a:bodyPr/>
                        <a:lstStyle/>
                        <a:p>
                          <a:endParaRPr lang="en-US"/>
                        </a:p>
                      </a:txBody>
                      <a:tcPr marT="50292" marB="50292" anchor="ctr">
                        <a:blipFill>
                          <a:blip r:embed="rId3"/>
                          <a:stretch>
                            <a:fillRect l="-258889" t="-455446" r="-502778" b="-302970"/>
                          </a:stretch>
                        </a:blipFill>
                      </a:tcPr>
                    </a:tc>
                    <a:tc>
                      <a:txBody>
                        <a:bodyPr/>
                        <a:lstStyle/>
                        <a:p>
                          <a:endParaRPr lang="en-US"/>
                        </a:p>
                      </a:txBody>
                      <a:tcPr marT="50292" marB="50292" anchor="ctr">
                        <a:blipFill>
                          <a:blip r:embed="rId3"/>
                          <a:stretch>
                            <a:fillRect l="-356906" t="-455446" r="-400000" b="-302970"/>
                          </a:stretch>
                        </a:blipFill>
                      </a:tcPr>
                    </a:tc>
                    <a:tc>
                      <a:txBody>
                        <a:bodyPr/>
                        <a:lstStyle/>
                        <a:p>
                          <a:endParaRPr lang="en-US"/>
                        </a:p>
                      </a:txBody>
                      <a:tcPr marT="50292" marB="50292" anchor="ctr">
                        <a:blipFill>
                          <a:blip r:embed="rId3"/>
                          <a:stretch>
                            <a:fillRect l="-459444" t="-455446" r="-302222" b="-302970"/>
                          </a:stretch>
                        </a:blipFill>
                      </a:tcPr>
                    </a:tc>
                    <a:tc>
                      <a:txBody>
                        <a:bodyPr/>
                        <a:lstStyle/>
                        <a:p>
                          <a:pPr algn="ctr"/>
                          <a:endParaRPr lang="en-US" sz="2100"/>
                        </a:p>
                      </a:txBody>
                      <a:tcPr marT="50292" marB="50292" anchor="ctr"/>
                    </a:tc>
                    <a:tc>
                      <a:txBody>
                        <a:bodyPr/>
                        <a:lstStyle/>
                        <a:p>
                          <a:pPr algn="ctr"/>
                          <a:endParaRPr lang="en-US" sz="2100"/>
                        </a:p>
                      </a:txBody>
                      <a:tcPr marT="50292" marB="50292" anchor="ctr"/>
                    </a:tc>
                    <a:tc>
                      <a:txBody>
                        <a:bodyPr/>
                        <a:lstStyle/>
                        <a:p>
                          <a:pPr algn="ctr"/>
                          <a:endParaRPr lang="en-US" sz="2100" dirty="0"/>
                        </a:p>
                      </a:txBody>
                      <a:tcPr marT="50292" marB="50292" anchor="ctr"/>
                    </a:tc>
                    <a:extLst>
                      <a:ext uri="{0D108BD9-81ED-4DB2-BD59-A6C34878D82A}">
                        <a16:rowId xmlns:a16="http://schemas.microsoft.com/office/drawing/2014/main" val="3836333864"/>
                      </a:ext>
                    </a:extLst>
                  </a:tr>
                  <a:tr h="619697">
                    <a:tc>
                      <a:txBody>
                        <a:bodyPr/>
                        <a:lstStyle/>
                        <a:p>
                          <a:pPr algn="ctr"/>
                          <a:r>
                            <a:rPr lang="en-US" sz="2100" dirty="0"/>
                            <a:t>5</a:t>
                          </a:r>
                        </a:p>
                      </a:txBody>
                      <a:tcPr marT="50292" marB="50292" anchor="ctr"/>
                    </a:tc>
                    <a:tc>
                      <a:txBody>
                        <a:bodyPr/>
                        <a:lstStyle/>
                        <a:p>
                          <a:endParaRPr lang="en-US"/>
                        </a:p>
                      </a:txBody>
                      <a:tcPr marT="50292" marB="50292" anchor="ctr">
                        <a:blipFill>
                          <a:blip r:embed="rId3"/>
                          <a:stretch>
                            <a:fillRect l="-58889" t="-550000" r="-702778" b="-200000"/>
                          </a:stretch>
                        </a:blipFill>
                      </a:tcPr>
                    </a:tc>
                    <a:tc>
                      <a:txBody>
                        <a:bodyPr/>
                        <a:lstStyle/>
                        <a:p>
                          <a:endParaRPr lang="en-US"/>
                        </a:p>
                      </a:txBody>
                      <a:tcPr marT="50292" marB="50292" anchor="ctr">
                        <a:blipFill>
                          <a:blip r:embed="rId3"/>
                          <a:stretch>
                            <a:fillRect l="-158889" t="-550000" r="-602778" b="-200000"/>
                          </a:stretch>
                        </a:blipFill>
                      </a:tcPr>
                    </a:tc>
                    <a:tc>
                      <a:txBody>
                        <a:bodyPr/>
                        <a:lstStyle/>
                        <a:p>
                          <a:endParaRPr lang="en-US"/>
                        </a:p>
                      </a:txBody>
                      <a:tcPr marT="50292" marB="50292" anchor="ctr">
                        <a:blipFill>
                          <a:blip r:embed="rId3"/>
                          <a:stretch>
                            <a:fillRect l="-258889" t="-550000" r="-502778" b="-200000"/>
                          </a:stretch>
                        </a:blipFill>
                      </a:tcPr>
                    </a:tc>
                    <a:tc>
                      <a:txBody>
                        <a:bodyPr/>
                        <a:lstStyle/>
                        <a:p>
                          <a:endParaRPr lang="en-US"/>
                        </a:p>
                      </a:txBody>
                      <a:tcPr marT="50292" marB="50292" anchor="ctr">
                        <a:blipFill>
                          <a:blip r:embed="rId3"/>
                          <a:stretch>
                            <a:fillRect l="-356906" t="-550000" r="-400000" b="-200000"/>
                          </a:stretch>
                        </a:blipFill>
                      </a:tcPr>
                    </a:tc>
                    <a:tc>
                      <a:txBody>
                        <a:bodyPr/>
                        <a:lstStyle/>
                        <a:p>
                          <a:endParaRPr lang="en-US"/>
                        </a:p>
                      </a:txBody>
                      <a:tcPr marT="50292" marB="50292" anchor="ctr">
                        <a:blipFill>
                          <a:blip r:embed="rId3"/>
                          <a:stretch>
                            <a:fillRect l="-459444" t="-550000" r="-302222" b="-200000"/>
                          </a:stretch>
                        </a:blipFill>
                      </a:tcPr>
                    </a:tc>
                    <a:tc>
                      <a:txBody>
                        <a:bodyPr/>
                        <a:lstStyle/>
                        <a:p>
                          <a:endParaRPr lang="en-US"/>
                        </a:p>
                      </a:txBody>
                      <a:tcPr marT="50292" marB="50292" anchor="ctr">
                        <a:blipFill>
                          <a:blip r:embed="rId3"/>
                          <a:stretch>
                            <a:fillRect l="-559444" t="-550000" r="-202222" b="-200000"/>
                          </a:stretch>
                        </a:blipFill>
                      </a:tcPr>
                    </a:tc>
                    <a:tc>
                      <a:txBody>
                        <a:bodyPr/>
                        <a:lstStyle/>
                        <a:p>
                          <a:pPr algn="ctr"/>
                          <a:endParaRPr lang="en-US" sz="1800" dirty="0"/>
                        </a:p>
                      </a:txBody>
                      <a:tcPr marT="50292" marB="50292" anchor="ctr"/>
                    </a:tc>
                    <a:tc>
                      <a:txBody>
                        <a:bodyPr/>
                        <a:lstStyle/>
                        <a:p>
                          <a:pPr algn="ctr"/>
                          <a:endParaRPr lang="en-US" sz="1800" dirty="0"/>
                        </a:p>
                      </a:txBody>
                      <a:tcPr marT="50292" marB="50292" anchor="ctr"/>
                    </a:tc>
                    <a:extLst>
                      <a:ext uri="{0D108BD9-81ED-4DB2-BD59-A6C34878D82A}">
                        <a16:rowId xmlns:a16="http://schemas.microsoft.com/office/drawing/2014/main" val="2054850873"/>
                      </a:ext>
                    </a:extLst>
                  </a:tr>
                  <a:tr h="615950">
                    <a:tc>
                      <a:txBody>
                        <a:bodyPr/>
                        <a:lstStyle/>
                        <a:p>
                          <a:pPr algn="ctr"/>
                          <a:r>
                            <a:rPr lang="en-US" sz="2100" dirty="0"/>
                            <a:t>6</a:t>
                          </a:r>
                        </a:p>
                      </a:txBody>
                      <a:tcPr marT="50292" marB="50292" anchor="ctr"/>
                    </a:tc>
                    <a:tc>
                      <a:txBody>
                        <a:bodyPr/>
                        <a:lstStyle/>
                        <a:p>
                          <a:endParaRPr lang="en-US"/>
                        </a:p>
                      </a:txBody>
                      <a:tcPr marT="50292" marB="50292" anchor="ctr">
                        <a:blipFill>
                          <a:blip r:embed="rId3"/>
                          <a:stretch>
                            <a:fillRect l="-58889" t="-656436" r="-702778" b="-101980"/>
                          </a:stretch>
                        </a:blipFill>
                      </a:tcPr>
                    </a:tc>
                    <a:tc>
                      <a:txBody>
                        <a:bodyPr/>
                        <a:lstStyle/>
                        <a:p>
                          <a:endParaRPr lang="en-US"/>
                        </a:p>
                      </a:txBody>
                      <a:tcPr marT="50292" marB="50292" anchor="ctr">
                        <a:blipFill>
                          <a:blip r:embed="rId3"/>
                          <a:stretch>
                            <a:fillRect l="-158889" t="-656436" r="-602778" b="-101980"/>
                          </a:stretch>
                        </a:blipFill>
                      </a:tcPr>
                    </a:tc>
                    <a:tc>
                      <a:txBody>
                        <a:bodyPr/>
                        <a:lstStyle/>
                        <a:p>
                          <a:endParaRPr lang="en-US"/>
                        </a:p>
                      </a:txBody>
                      <a:tcPr marT="50292" marB="50292" anchor="ctr">
                        <a:blipFill>
                          <a:blip r:embed="rId3"/>
                          <a:stretch>
                            <a:fillRect l="-258889" t="-656436" r="-502778" b="-101980"/>
                          </a:stretch>
                        </a:blipFill>
                      </a:tcPr>
                    </a:tc>
                    <a:tc>
                      <a:txBody>
                        <a:bodyPr/>
                        <a:lstStyle/>
                        <a:p>
                          <a:endParaRPr lang="en-US"/>
                        </a:p>
                      </a:txBody>
                      <a:tcPr marT="50292" marB="50292" anchor="ctr">
                        <a:blipFill>
                          <a:blip r:embed="rId3"/>
                          <a:stretch>
                            <a:fillRect l="-356906" t="-656436" r="-400000" b="-101980"/>
                          </a:stretch>
                        </a:blipFill>
                      </a:tcPr>
                    </a:tc>
                    <a:tc>
                      <a:txBody>
                        <a:bodyPr/>
                        <a:lstStyle/>
                        <a:p>
                          <a:endParaRPr lang="en-US"/>
                        </a:p>
                      </a:txBody>
                      <a:tcPr marT="50292" marB="50292" anchor="ctr">
                        <a:blipFill>
                          <a:blip r:embed="rId3"/>
                          <a:stretch>
                            <a:fillRect l="-459444" t="-656436" r="-302222" b="-101980"/>
                          </a:stretch>
                        </a:blipFill>
                      </a:tcPr>
                    </a:tc>
                    <a:tc>
                      <a:txBody>
                        <a:bodyPr/>
                        <a:lstStyle/>
                        <a:p>
                          <a:endParaRPr lang="en-US"/>
                        </a:p>
                      </a:txBody>
                      <a:tcPr marT="50292" marB="50292" anchor="ctr">
                        <a:blipFill>
                          <a:blip r:embed="rId3"/>
                          <a:stretch>
                            <a:fillRect l="-559444" t="-656436" r="-202222" b="-101980"/>
                          </a:stretch>
                        </a:blipFill>
                      </a:tcPr>
                    </a:tc>
                    <a:tc>
                      <a:txBody>
                        <a:bodyPr/>
                        <a:lstStyle/>
                        <a:p>
                          <a:endParaRPr lang="en-US"/>
                        </a:p>
                      </a:txBody>
                      <a:tcPr marT="50292" marB="50292" anchor="ctr">
                        <a:blipFill>
                          <a:blip r:embed="rId3"/>
                          <a:stretch>
                            <a:fillRect l="-659444" t="-656436" r="-102222" b="-101980"/>
                          </a:stretch>
                        </a:blipFill>
                      </a:tcPr>
                    </a:tc>
                    <a:tc>
                      <a:txBody>
                        <a:bodyPr/>
                        <a:lstStyle/>
                        <a:p>
                          <a:pPr algn="ctr"/>
                          <a:endParaRPr lang="en-US" sz="1800" dirty="0"/>
                        </a:p>
                      </a:txBody>
                      <a:tcPr marT="50292" marB="50292" anchor="ctr"/>
                    </a:tc>
                    <a:extLst>
                      <a:ext uri="{0D108BD9-81ED-4DB2-BD59-A6C34878D82A}">
                        <a16:rowId xmlns:a16="http://schemas.microsoft.com/office/drawing/2014/main" val="2971367135"/>
                      </a:ext>
                    </a:extLst>
                  </a:tr>
                  <a:tr h="615950">
                    <a:tc>
                      <a:txBody>
                        <a:bodyPr/>
                        <a:lstStyle/>
                        <a:p>
                          <a:pPr algn="ctr"/>
                          <a:r>
                            <a:rPr lang="en-US" sz="2100" dirty="0"/>
                            <a:t>7</a:t>
                          </a:r>
                        </a:p>
                      </a:txBody>
                      <a:tcPr marT="50292" marB="50292" anchor="ctr"/>
                    </a:tc>
                    <a:tc>
                      <a:txBody>
                        <a:bodyPr/>
                        <a:lstStyle/>
                        <a:p>
                          <a:endParaRPr lang="en-US"/>
                        </a:p>
                      </a:txBody>
                      <a:tcPr marT="50292" marB="50292" anchor="ctr">
                        <a:blipFill>
                          <a:blip r:embed="rId3"/>
                          <a:stretch>
                            <a:fillRect l="-58889" t="-756436" r="-702778" b="-1980"/>
                          </a:stretch>
                        </a:blipFill>
                      </a:tcPr>
                    </a:tc>
                    <a:tc>
                      <a:txBody>
                        <a:bodyPr/>
                        <a:lstStyle/>
                        <a:p>
                          <a:endParaRPr lang="en-US"/>
                        </a:p>
                      </a:txBody>
                      <a:tcPr marT="50292" marB="50292" anchor="ctr">
                        <a:blipFill>
                          <a:blip r:embed="rId3"/>
                          <a:stretch>
                            <a:fillRect l="-158889" t="-756436" r="-602778" b="-1980"/>
                          </a:stretch>
                        </a:blipFill>
                      </a:tcPr>
                    </a:tc>
                    <a:tc>
                      <a:txBody>
                        <a:bodyPr/>
                        <a:lstStyle/>
                        <a:p>
                          <a:endParaRPr lang="en-US"/>
                        </a:p>
                      </a:txBody>
                      <a:tcPr marT="50292" marB="50292" anchor="ctr">
                        <a:blipFill>
                          <a:blip r:embed="rId3"/>
                          <a:stretch>
                            <a:fillRect l="-258889" t="-756436" r="-502778" b="-1980"/>
                          </a:stretch>
                        </a:blipFill>
                      </a:tcPr>
                    </a:tc>
                    <a:tc>
                      <a:txBody>
                        <a:bodyPr/>
                        <a:lstStyle/>
                        <a:p>
                          <a:endParaRPr lang="en-US"/>
                        </a:p>
                      </a:txBody>
                      <a:tcPr marT="50292" marB="50292" anchor="ctr">
                        <a:blipFill>
                          <a:blip r:embed="rId3"/>
                          <a:stretch>
                            <a:fillRect l="-356906" t="-756436" r="-400000" b="-1980"/>
                          </a:stretch>
                        </a:blipFill>
                      </a:tcPr>
                    </a:tc>
                    <a:tc>
                      <a:txBody>
                        <a:bodyPr/>
                        <a:lstStyle/>
                        <a:p>
                          <a:endParaRPr lang="en-US"/>
                        </a:p>
                      </a:txBody>
                      <a:tcPr marT="50292" marB="50292" anchor="ctr">
                        <a:blipFill>
                          <a:blip r:embed="rId3"/>
                          <a:stretch>
                            <a:fillRect l="-459444" t="-756436" r="-302222" b="-1980"/>
                          </a:stretch>
                        </a:blipFill>
                      </a:tcPr>
                    </a:tc>
                    <a:tc>
                      <a:txBody>
                        <a:bodyPr/>
                        <a:lstStyle/>
                        <a:p>
                          <a:endParaRPr lang="en-US"/>
                        </a:p>
                      </a:txBody>
                      <a:tcPr marT="50292" marB="50292" anchor="ctr">
                        <a:blipFill>
                          <a:blip r:embed="rId3"/>
                          <a:stretch>
                            <a:fillRect l="-559444" t="-756436" r="-202222" b="-1980"/>
                          </a:stretch>
                        </a:blipFill>
                      </a:tcPr>
                    </a:tc>
                    <a:tc>
                      <a:txBody>
                        <a:bodyPr/>
                        <a:lstStyle/>
                        <a:p>
                          <a:endParaRPr lang="en-US"/>
                        </a:p>
                      </a:txBody>
                      <a:tcPr marT="50292" marB="50292" anchor="ctr">
                        <a:blipFill>
                          <a:blip r:embed="rId3"/>
                          <a:stretch>
                            <a:fillRect l="-659444" t="-756436" r="-102222" b="-1980"/>
                          </a:stretch>
                        </a:blipFill>
                      </a:tcPr>
                    </a:tc>
                    <a:tc>
                      <a:txBody>
                        <a:bodyPr/>
                        <a:lstStyle/>
                        <a:p>
                          <a:endParaRPr lang="en-US"/>
                        </a:p>
                      </a:txBody>
                      <a:tcPr marT="50292" marB="50292" anchor="ctr">
                        <a:blipFill>
                          <a:blip r:embed="rId3"/>
                          <a:stretch>
                            <a:fillRect l="-759444" t="-756436" r="-2222" b="-1980"/>
                          </a:stretch>
                        </a:blipFill>
                      </a:tcPr>
                    </a:tc>
                    <a:extLst>
                      <a:ext uri="{0D108BD9-81ED-4DB2-BD59-A6C34878D82A}">
                        <a16:rowId xmlns:a16="http://schemas.microsoft.com/office/drawing/2014/main" val="285021252"/>
                      </a:ext>
                    </a:extLst>
                  </a:tr>
                </a:tbl>
              </a:graphicData>
            </a:graphic>
          </p:graphicFrame>
        </mc:Fallback>
      </mc:AlternateContent>
      <mc:AlternateContent xmlns:mc="http://schemas.openxmlformats.org/markup-compatibility/2006" xmlns:a14="http://schemas.microsoft.com/office/drawing/2010/main">
        <mc:Choice Requires="a14">
          <p:sp>
            <p:nvSpPr>
              <p:cNvPr id="4" name="TextBox 3"/>
              <p:cNvSpPr txBox="1"/>
              <p:nvPr/>
            </p:nvSpPr>
            <p:spPr>
              <a:xfrm>
                <a:off x="4392472" y="217714"/>
                <a:ext cx="3652347" cy="9003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𝑁</m:t>
                          </m:r>
                        </m:sup>
                        <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𝑖</m:t>
                              </m:r>
                            </m:e>
                            <m:sup>
                              <m:r>
                                <a:rPr lang="en-US" sz="2000" b="0" i="1" smtClean="0">
                                  <a:latin typeface="Cambria Math" panose="02040503050406030204" pitchFamily="18" charset="0"/>
                                </a:rPr>
                                <m:t>𝐾</m:t>
                              </m:r>
                            </m:sup>
                          </m:sSup>
                          <m:r>
                            <a:rPr lang="en-US" sz="2000" b="0" i="1" smtClean="0">
                              <a:latin typeface="Cambria Math" panose="02040503050406030204" pitchFamily="18" charset="0"/>
                            </a:rPr>
                            <m:t>=</m:t>
                          </m:r>
                          <m:r>
                            <a:rPr lang="en-US" sz="2000" b="0" i="1" smtClean="0">
                              <a:latin typeface="Cambria Math" panose="02040503050406030204" pitchFamily="18" charset="0"/>
                            </a:rPr>
                            <m:t>𝑆</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𝐾</m:t>
                              </m:r>
                              <m:r>
                                <a:rPr lang="en-US" sz="2000" b="0" i="1" smtClean="0">
                                  <a:latin typeface="Cambria Math" panose="02040503050406030204" pitchFamily="18" charset="0"/>
                                </a:rPr>
                                <m:t>,</m:t>
                              </m:r>
                              <m:r>
                                <a:rPr lang="en-US" sz="2000" b="0" i="1" smtClean="0">
                                  <a:latin typeface="Cambria Math" panose="02040503050406030204" pitchFamily="18" charset="0"/>
                                </a:rPr>
                                <m:t>𝑁</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=0</m:t>
                              </m:r>
                            </m:sub>
                            <m:sup>
                              <m:r>
                                <a:rPr lang="en-US" sz="2000" b="0" i="1" smtClean="0">
                                  <a:latin typeface="Cambria Math" panose="02040503050406030204" pitchFamily="18" charset="0"/>
                                </a:rPr>
                                <m:t>𝐾</m:t>
                              </m:r>
                              <m:r>
                                <a:rPr lang="en-US" sz="2000" b="0" i="1" smtClean="0">
                                  <a:latin typeface="Cambria Math" panose="02040503050406030204" pitchFamily="18" charset="0"/>
                                </a:rPr>
                                <m:t>+1</m:t>
                              </m:r>
                            </m:sup>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𝐾</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𝑁</m:t>
                                  </m:r>
                                </m:e>
                                <m:sup>
                                  <m:r>
                                    <a:rPr lang="en-US" sz="2000" b="0" i="1" smtClean="0">
                                      <a:latin typeface="Cambria Math" panose="02040503050406030204" pitchFamily="18" charset="0"/>
                                    </a:rPr>
                                    <m:t>𝑗</m:t>
                                  </m:r>
                                </m:sup>
                              </m:sSup>
                            </m:e>
                          </m:nary>
                        </m:e>
                      </m:nary>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4392472" y="217714"/>
                <a:ext cx="3652347" cy="900311"/>
              </a:xfrm>
              <a:prstGeom prst="rect">
                <a:avLst/>
              </a:prstGeom>
              <a:blipFill>
                <a:blip r:embed="rId4"/>
                <a:stretch>
                  <a:fillRect/>
                </a:stretch>
              </a:blipFill>
            </p:spPr>
            <p:txBody>
              <a:bodyPr/>
              <a:lstStyle/>
              <a:p>
                <a:r>
                  <a:rPr lang="en-US">
                    <a:noFill/>
                  </a:rPr>
                  <a:t> </a:t>
                </a:r>
              </a:p>
            </p:txBody>
          </p:sp>
        </mc:Fallback>
      </mc:AlternateContent>
      <p:grpSp>
        <p:nvGrpSpPr>
          <p:cNvPr id="6" name="Group 5"/>
          <p:cNvGrpSpPr/>
          <p:nvPr/>
        </p:nvGrpSpPr>
        <p:grpSpPr>
          <a:xfrm>
            <a:off x="1107282" y="655570"/>
            <a:ext cx="2043114" cy="5702368"/>
            <a:chOff x="1107282" y="655570"/>
            <a:chExt cx="2043114" cy="5702368"/>
          </a:xfrm>
        </p:grpSpPr>
        <p:sp>
          <p:nvSpPr>
            <p:cNvPr id="3" name="Rectangle 2"/>
            <p:cNvSpPr/>
            <p:nvPr/>
          </p:nvSpPr>
          <p:spPr>
            <a:xfrm>
              <a:off x="2200276" y="1685925"/>
              <a:ext cx="928688" cy="467201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107282" y="655570"/>
              <a:ext cx="2043114" cy="369332"/>
            </a:xfrm>
            <a:prstGeom prst="rect">
              <a:avLst/>
            </a:prstGeom>
            <a:noFill/>
            <a:ln w="25400">
              <a:solidFill>
                <a:srgbClr val="FF0000"/>
              </a:solidFill>
            </a:ln>
          </p:spPr>
          <p:txBody>
            <a:bodyPr wrap="square" rtlCol="0">
              <a:spAutoFit/>
            </a:bodyPr>
            <a:lstStyle/>
            <a:p>
              <a:r>
                <a:rPr lang="en-US" dirty="0">
                  <a:solidFill>
                    <a:srgbClr val="FF0000"/>
                  </a:solidFill>
                </a:rPr>
                <a:t>Bernoulli numbers</a:t>
              </a:r>
            </a:p>
          </p:txBody>
        </p:sp>
      </p:grpSp>
    </p:spTree>
    <p:extLst>
      <p:ext uri="{BB962C8B-B14F-4D97-AF65-F5344CB8AC3E}">
        <p14:creationId xmlns:p14="http://schemas.microsoft.com/office/powerpoint/2010/main" val="325100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338" y="0"/>
            <a:ext cx="9144000" cy="6858000"/>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5857" y="2614863"/>
            <a:ext cx="3091094" cy="4114800"/>
          </a:xfrm>
          <a:prstGeom prst="rect">
            <a:avLst/>
          </a:prstGeom>
        </p:spPr>
      </p:pic>
      <p:sp>
        <p:nvSpPr>
          <p:cNvPr id="10" name="TextBox 9"/>
          <p:cNvSpPr txBox="1"/>
          <p:nvPr/>
        </p:nvSpPr>
        <p:spPr>
          <a:xfrm>
            <a:off x="593557" y="4539916"/>
            <a:ext cx="2375971" cy="954107"/>
          </a:xfrm>
          <a:prstGeom prst="rect">
            <a:avLst/>
          </a:prstGeom>
          <a:noFill/>
        </p:spPr>
        <p:txBody>
          <a:bodyPr wrap="none" rtlCol="0">
            <a:spAutoFit/>
          </a:bodyPr>
          <a:lstStyle/>
          <a:p>
            <a:r>
              <a:rPr lang="en-US" sz="2800" dirty="0">
                <a:solidFill>
                  <a:srgbClr val="FF0000"/>
                </a:solidFill>
                <a:latin typeface="Eras Bold ITC" panose="020B0907030504020204" pitchFamily="34" charset="0"/>
              </a:rPr>
              <a:t>Angry Math</a:t>
            </a:r>
          </a:p>
          <a:p>
            <a:pPr algn="ctr"/>
            <a:r>
              <a:rPr lang="en-US" sz="2800" dirty="0">
                <a:solidFill>
                  <a:srgbClr val="FF0000"/>
                </a:solidFill>
                <a:latin typeface="Eras Bold ITC" panose="020B0907030504020204" pitchFamily="34" charset="0"/>
              </a:rPr>
              <a:t>Teacher</a:t>
            </a:r>
          </a:p>
        </p:txBody>
      </p:sp>
      <p:sp>
        <p:nvSpPr>
          <p:cNvPr id="11" name="Speech Bubble: Oval 10"/>
          <p:cNvSpPr/>
          <p:nvPr/>
        </p:nvSpPr>
        <p:spPr>
          <a:xfrm>
            <a:off x="4443662" y="128336"/>
            <a:ext cx="6368717" cy="3657601"/>
          </a:xfrm>
          <a:prstGeom prst="wedgeEllipseCallout">
            <a:avLst>
              <a:gd name="adj1" fmla="val -56075"/>
              <a:gd name="adj2" fmla="val 56508"/>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Eras Bold ITC" panose="020B0907030504020204" pitchFamily="34" charset="0"/>
              </a:rPr>
              <a:t>Class, you will add from 1 to 100.  You will add 2 to 1, then 3, then 4, and so on until you reach 100.  You are not allowed to leave for recess until you show me the</a:t>
            </a:r>
            <a:r>
              <a:rPr lang="en-US" sz="2400" u="sng" dirty="0">
                <a:solidFill>
                  <a:schemeClr val="tx1"/>
                </a:solidFill>
                <a:latin typeface="Eras Bold ITC" panose="020B0907030504020204" pitchFamily="34" charset="0"/>
              </a:rPr>
              <a:t> right answer</a:t>
            </a:r>
            <a:r>
              <a:rPr lang="en-US" sz="2400" dirty="0">
                <a:solidFill>
                  <a:schemeClr val="tx1"/>
                </a:solidFill>
                <a:latin typeface="Eras Bold ITC" panose="020B0907030504020204" pitchFamily="34" charset="0"/>
              </a:rPr>
              <a:t>!</a:t>
            </a:r>
          </a:p>
          <a:p>
            <a:pPr algn="ctr"/>
            <a:r>
              <a:rPr lang="en-US" dirty="0">
                <a:solidFill>
                  <a:schemeClr val="tx1"/>
                </a:solidFill>
              </a:rPr>
              <a:t> </a:t>
            </a:r>
          </a:p>
        </p:txBody>
      </p:sp>
      <p:sp>
        <p:nvSpPr>
          <p:cNvPr id="3" name="Speech Bubble: Oval 2"/>
          <p:cNvSpPr/>
          <p:nvPr/>
        </p:nvSpPr>
        <p:spPr>
          <a:xfrm>
            <a:off x="6035041" y="4458403"/>
            <a:ext cx="3672814" cy="1454717"/>
          </a:xfrm>
          <a:prstGeom prst="wedgeEllipseCallout">
            <a:avLst>
              <a:gd name="adj1" fmla="val 66327"/>
              <a:gd name="adj2" fmla="val -60857"/>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Eras Demi ITC" panose="020B0805030504020804" pitchFamily="34" charset="0"/>
              </a:rPr>
              <a:t>(a few minutes later)</a:t>
            </a:r>
          </a:p>
          <a:p>
            <a:pPr algn="ctr"/>
            <a:r>
              <a:rPr lang="en-US" sz="2400" dirty="0">
                <a:solidFill>
                  <a:schemeClr val="tx1"/>
                </a:solidFill>
                <a:latin typeface="Eras Bold ITC" panose="020B0907030504020204" pitchFamily="34" charset="0"/>
              </a:rPr>
              <a:t>It’s 5050.</a:t>
            </a:r>
          </a:p>
        </p:txBody>
      </p:sp>
    </p:spTree>
    <p:extLst>
      <p:ext uri="{BB962C8B-B14F-4D97-AF65-F5344CB8AC3E}">
        <p14:creationId xmlns:p14="http://schemas.microsoft.com/office/powerpoint/2010/main" val="368778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afterEffect">
                                  <p:stCondLst>
                                    <p:cond delay="0"/>
                                  </p:stCondLst>
                                  <p:childTnLst>
                                    <p:animScale>
                                      <p:cBhvr>
                                        <p:cTn id="6" dur="2000" fill="hold"/>
                                        <p:tgtEl>
                                          <p:spTgt spid="10"/>
                                        </p:tgtEl>
                                      </p:cBhvr>
                                      <p:by x="150000" y="150000"/>
                                    </p:animScale>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2249"/>
                                          </p:stCondLst>
                                        </p:cTn>
                                        <p:tgtEl>
                                          <p:spTgt spid="11"/>
                                        </p:tgtEl>
                                        <p:attrNameLst>
                                          <p:attrName>style.visibility</p:attrName>
                                        </p:attrNameLst>
                                      </p:cBhvr>
                                      <p:to>
                                        <p:strVal val="visible"/>
                                      </p:to>
                                    </p:set>
                                  </p:childTnLst>
                                </p:cTn>
                              </p:par>
                            </p:childTnLst>
                          </p:cTn>
                        </p:par>
                        <p:par>
                          <p:cTn id="10" fill="hold">
                            <p:stCondLst>
                              <p:cond delay="4250"/>
                            </p:stCondLst>
                            <p:childTnLst>
                              <p:par>
                                <p:cTn id="11" presetID="1" presetClass="entr" presetSubtype="0" fill="hold" grpId="0" nodeType="afterEffect">
                                  <p:stCondLst>
                                    <p:cond delay="0"/>
                                  </p:stCondLst>
                                  <p:childTnLst>
                                    <p:set>
                                      <p:cBhvr>
                                        <p:cTn id="12" dur="1" fill="hold">
                                          <p:stCondLst>
                                            <p:cond delay="29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415507" y="434536"/>
            <a:ext cx="7277476" cy="922667"/>
            <a:chOff x="443832" y="5363724"/>
            <a:chExt cx="7277476" cy="922667"/>
          </a:xfrm>
        </p:grpSpPr>
        <p:sp>
          <p:nvSpPr>
            <p:cNvPr id="3" name="TextBox 2"/>
            <p:cNvSpPr txBox="1"/>
            <p:nvPr/>
          </p:nvSpPr>
          <p:spPr>
            <a:xfrm>
              <a:off x="443832" y="5363724"/>
              <a:ext cx="4871882" cy="369328"/>
            </a:xfrm>
            <a:prstGeom prst="rect">
              <a:avLst/>
            </a:prstGeom>
            <a:noFill/>
          </p:spPr>
          <p:txBody>
            <a:bodyPr wrap="square" rtlCol="0">
              <a:spAutoFit/>
            </a:bodyPr>
            <a:lstStyle/>
            <a:p>
              <a:r>
                <a:rPr lang="en-US" dirty="0"/>
                <a:t>Bernoulli Numbers </a:t>
              </a:r>
              <a:r>
                <a:rPr lang="en-US" i="1" dirty="0" err="1">
                  <a:latin typeface="Cambria Math" panose="02040503050406030204" pitchFamily="18" charset="0"/>
                  <a:ea typeface="Cambria Math" panose="02040503050406030204" pitchFamily="18" charset="0"/>
                </a:rPr>
                <a:t>B</a:t>
              </a:r>
              <a:r>
                <a:rPr lang="en-US" i="1" baseline="-25000" dirty="0" err="1">
                  <a:latin typeface="Cambria Math" panose="02040503050406030204" pitchFamily="18" charset="0"/>
                  <a:ea typeface="Cambria Math" panose="02040503050406030204" pitchFamily="18" charset="0"/>
                </a:rPr>
                <a:t>m</a:t>
              </a:r>
              <a:r>
                <a:rPr lang="en-US" i="1" baseline="-25000" dirty="0">
                  <a:latin typeface="Cambria Math" panose="02040503050406030204" pitchFamily="18" charset="0"/>
                  <a:ea typeface="Cambria Math" panose="02040503050406030204" pitchFamily="18" charset="0"/>
                </a:rPr>
                <a:t> </a:t>
              </a:r>
              <a:r>
                <a:rPr lang="en-US" dirty="0"/>
                <a:t>:</a:t>
              </a:r>
            </a:p>
          </p:txBody>
        </p:sp>
        <mc:AlternateContent xmlns:mc="http://schemas.openxmlformats.org/markup-compatibility/2006" xmlns:a14="http://schemas.microsoft.com/office/drawing/2010/main">
          <mc:Choice Requires="a14">
            <p:sp>
              <p:nvSpPr>
                <p:cNvPr id="4" name="TextBox 3"/>
                <p:cNvSpPr txBox="1"/>
                <p:nvPr/>
              </p:nvSpPr>
              <p:spPr>
                <a:xfrm>
                  <a:off x="2910119" y="5530863"/>
                  <a:ext cx="4811189" cy="7555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𝑡</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𝑡</m:t>
                                </m:r>
                              </m:sup>
                            </m:sSup>
                            <m:r>
                              <a:rPr lang="en-US" b="0" i="1" smtClean="0">
                                <a:latin typeface="Cambria Math" panose="02040503050406030204" pitchFamily="18" charset="0"/>
                              </a:rPr>
                              <m:t>−1</m:t>
                            </m:r>
                          </m:den>
                        </m:f>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𝑚</m:t>
                            </m:r>
                            <m:r>
                              <a:rPr lang="en-US" b="0" i="1" smtClean="0">
                                <a:latin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𝑚</m:t>
                                </m:r>
                              </m:sub>
                            </m:sSub>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𝑚</m:t>
                                    </m:r>
                                  </m:sup>
                                </m:sSup>
                              </m:num>
                              <m:den>
                                <m:r>
                                  <a:rPr lang="en-US" b="0" i="1" smtClean="0">
                                    <a:latin typeface="Cambria Math" panose="02040503050406030204" pitchFamily="18" charset="0"/>
                                  </a:rPr>
                                  <m:t>𝑚</m:t>
                                </m:r>
                                <m:r>
                                  <a:rPr lang="en-US" b="0" i="1" smtClean="0">
                                    <a:latin typeface="Cambria Math" panose="02040503050406030204" pitchFamily="18" charset="0"/>
                                  </a:rPr>
                                  <m:t>!</m:t>
                                </m:r>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𝑚</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𝑚</m:t>
                                            </m:r>
                                          </m:sup>
                                        </m:sSup>
                                      </m:num>
                                      <m:den>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𝑚</m:t>
                                            </m:r>
                                          </m:sup>
                                        </m:sSup>
                                      </m:den>
                                    </m:f>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𝑡</m:t>
                                            </m:r>
                                          </m:num>
                                          <m:den>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𝑡</m:t>
                                                </m:r>
                                              </m:sup>
                                            </m:sSup>
                                            <m:r>
                                              <a:rPr lang="en-US" i="1">
                                                <a:latin typeface="Cambria Math" panose="02040503050406030204" pitchFamily="18" charset="0"/>
                                              </a:rPr>
                                              <m:t>−1</m:t>
                                            </m:r>
                                          </m:den>
                                        </m:f>
                                      </m:e>
                                    </m:d>
                                  </m:e>
                                </m:d>
                              </m:e>
                              <m:sub>
                                <m:r>
                                  <a:rPr lang="en-US" b="0" i="1" smtClean="0">
                                    <a:latin typeface="Cambria Math" panose="02040503050406030204" pitchFamily="18" charset="0"/>
                                  </a:rPr>
                                  <m:t>𝑡</m:t>
                                </m:r>
                                <m:r>
                                  <a:rPr lang="en-US" b="0" i="1" smtClean="0">
                                    <a:latin typeface="Cambria Math" panose="02040503050406030204" pitchFamily="18" charset="0"/>
                                  </a:rPr>
                                  <m:t>=0</m:t>
                                </m:r>
                              </m:sub>
                            </m:sSub>
                          </m:e>
                        </m:nary>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910119" y="5530863"/>
                  <a:ext cx="4811189" cy="755528"/>
                </a:xfrm>
                <a:prstGeom prst="rect">
                  <a:avLst/>
                </a:prstGeom>
                <a:blipFill>
                  <a:blip r:embed="rId3"/>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579608217"/>
                  </p:ext>
                </p:extLst>
              </p:nvPr>
            </p:nvGraphicFramePr>
            <p:xfrm>
              <a:off x="486695" y="1648336"/>
              <a:ext cx="11338560" cy="4580067"/>
            </p:xfrm>
            <a:graphic>
              <a:graphicData uri="http://schemas.openxmlformats.org/drawingml/2006/table">
                <a:tbl>
                  <a:tblPr firstRow="1" bandRow="1">
                    <a:tableStyleId>{5C22544A-7EE6-4342-B048-85BDC9FD1C3A}</a:tableStyleId>
                  </a:tblPr>
                  <a:tblGrid>
                    <a:gridCol w="1417320">
                      <a:extLst>
                        <a:ext uri="{9D8B030D-6E8A-4147-A177-3AD203B41FA5}">
                          <a16:colId xmlns:a16="http://schemas.microsoft.com/office/drawing/2014/main" val="741869057"/>
                        </a:ext>
                      </a:extLst>
                    </a:gridCol>
                    <a:gridCol w="1417320">
                      <a:extLst>
                        <a:ext uri="{9D8B030D-6E8A-4147-A177-3AD203B41FA5}">
                          <a16:colId xmlns:a16="http://schemas.microsoft.com/office/drawing/2014/main" val="2274123200"/>
                        </a:ext>
                      </a:extLst>
                    </a:gridCol>
                    <a:gridCol w="1417320">
                      <a:extLst>
                        <a:ext uri="{9D8B030D-6E8A-4147-A177-3AD203B41FA5}">
                          <a16:colId xmlns:a16="http://schemas.microsoft.com/office/drawing/2014/main" val="2029475803"/>
                        </a:ext>
                      </a:extLst>
                    </a:gridCol>
                    <a:gridCol w="1417320">
                      <a:extLst>
                        <a:ext uri="{9D8B030D-6E8A-4147-A177-3AD203B41FA5}">
                          <a16:colId xmlns:a16="http://schemas.microsoft.com/office/drawing/2014/main" val="3634206341"/>
                        </a:ext>
                      </a:extLst>
                    </a:gridCol>
                    <a:gridCol w="1417320">
                      <a:extLst>
                        <a:ext uri="{9D8B030D-6E8A-4147-A177-3AD203B41FA5}">
                          <a16:colId xmlns:a16="http://schemas.microsoft.com/office/drawing/2014/main" val="3231450924"/>
                        </a:ext>
                      </a:extLst>
                    </a:gridCol>
                    <a:gridCol w="1417320">
                      <a:extLst>
                        <a:ext uri="{9D8B030D-6E8A-4147-A177-3AD203B41FA5}">
                          <a16:colId xmlns:a16="http://schemas.microsoft.com/office/drawing/2014/main" val="3596744680"/>
                        </a:ext>
                      </a:extLst>
                    </a:gridCol>
                    <a:gridCol w="1417320">
                      <a:extLst>
                        <a:ext uri="{9D8B030D-6E8A-4147-A177-3AD203B41FA5}">
                          <a16:colId xmlns:a16="http://schemas.microsoft.com/office/drawing/2014/main" val="1688818087"/>
                        </a:ext>
                      </a:extLst>
                    </a:gridCol>
                    <a:gridCol w="1417320">
                      <a:extLst>
                        <a:ext uri="{9D8B030D-6E8A-4147-A177-3AD203B41FA5}">
                          <a16:colId xmlns:a16="http://schemas.microsoft.com/office/drawing/2014/main" val="3824623939"/>
                        </a:ext>
                      </a:extLst>
                    </a:gridCol>
                  </a:tblGrid>
                  <a:tr h="260327">
                    <a:tc gridSpan="8">
                      <a:txBody>
                        <a:bodyPr/>
                        <a:lstStyle/>
                        <a:p>
                          <a:r>
                            <a:rPr lang="en-US" dirty="0"/>
                            <a:t>Bernoulli Numbers </a:t>
                          </a:r>
                          <a:r>
                            <a:rPr lang="en-US" dirty="0" err="1"/>
                            <a:t>B</a:t>
                          </a:r>
                          <a:r>
                            <a:rPr lang="en-US" baseline="-25000" dirty="0" err="1"/>
                            <a:t>n</a:t>
                          </a:r>
                          <a:endParaRPr lang="en-US" baseline="-250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239659529"/>
                      </a:ext>
                    </a:extLst>
                  </a:tr>
                  <a:tr h="370840">
                    <a:tc>
                      <a:txBody>
                        <a:bodyPr/>
                        <a:lstStyle/>
                        <a:p>
                          <a:pPr algn="ctr"/>
                          <a:r>
                            <a:rPr lang="en-US" dirty="0"/>
                            <a:t>B</a:t>
                          </a:r>
                          <a:r>
                            <a:rPr lang="en-US" baseline="-25000" dirty="0"/>
                            <a:t>0</a:t>
                          </a:r>
                          <a14:m>
                            <m:oMath xmlns:m="http://schemas.openxmlformats.org/officeDocument/2006/math">
                              <m:r>
                                <a:rPr lang="en-US" b="0" i="1" smtClean="0">
                                  <a:latin typeface="Cambria Math" panose="02040503050406030204" pitchFamily="18" charset="0"/>
                                </a:rPr>
                                <m:t>=1</m:t>
                              </m:r>
                            </m:oMath>
                          </a14:m>
                          <a:endParaRPr lang="en-US" dirty="0"/>
                        </a:p>
                      </a:txBody>
                      <a:tcPr anchor="ctr"/>
                    </a:tc>
                    <a:tc>
                      <a:txBody>
                        <a:bodyPr/>
                        <a:lstStyle/>
                        <a:p>
                          <a:pPr algn="ctr"/>
                          <a:r>
                            <a:rPr lang="en-US" dirty="0"/>
                            <a:t>B</a:t>
                          </a:r>
                          <a:r>
                            <a:rPr lang="en-US" baseline="-25000" dirty="0"/>
                            <a:t>1</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endParaRPr lang="en-US" dirty="0"/>
                        </a:p>
                      </a:txBody>
                      <a:tcPr anchor="ctr"/>
                    </a:tc>
                    <a:tc>
                      <a:txBody>
                        <a:bodyPr/>
                        <a:lstStyle/>
                        <a:p>
                          <a:pPr algn="ctr"/>
                          <a:r>
                            <a:rPr lang="en-US" dirty="0"/>
                            <a:t>B</a:t>
                          </a:r>
                          <a:r>
                            <a:rPr lang="en-US" baseline="-25000" dirty="0"/>
                            <a:t>2</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6</m:t>
                                  </m:r>
                                </m:den>
                              </m:f>
                            </m:oMath>
                          </a14:m>
                          <a:endParaRPr lang="en-US" dirty="0"/>
                        </a:p>
                      </a:txBody>
                      <a:tcPr anchor="ctr"/>
                    </a:tc>
                    <a:tc>
                      <a:txBody>
                        <a:bodyPr/>
                        <a:lstStyle/>
                        <a:p>
                          <a:pPr algn="ctr"/>
                          <a:r>
                            <a:rPr lang="en-US" dirty="0"/>
                            <a:t>B</a:t>
                          </a:r>
                          <a:r>
                            <a:rPr lang="en-US" baseline="-25000" dirty="0"/>
                            <a:t>3</a:t>
                          </a:r>
                          <a14:m>
                            <m:oMath xmlns:m="http://schemas.openxmlformats.org/officeDocument/2006/math">
                              <m:r>
                                <a:rPr lang="en-US" b="0" i="1" smtClean="0">
                                  <a:latin typeface="Cambria Math" panose="02040503050406030204" pitchFamily="18" charset="0"/>
                                </a:rPr>
                                <m:t>=0</m:t>
                              </m:r>
                            </m:oMath>
                          </a14:m>
                          <a:endParaRPr lang="en-US" dirty="0"/>
                        </a:p>
                      </a:txBody>
                      <a:tcPr anchor="ctr"/>
                    </a:tc>
                    <a:tc>
                      <a:txBody>
                        <a:bodyPr/>
                        <a:lstStyle/>
                        <a:p>
                          <a:pPr algn="ctr"/>
                          <a:r>
                            <a:rPr lang="en-US" dirty="0"/>
                            <a:t>B</a:t>
                          </a:r>
                          <a:r>
                            <a:rPr lang="en-US" baseline="-25000" dirty="0"/>
                            <a:t>4</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30</m:t>
                                  </m:r>
                                </m:den>
                              </m:f>
                            </m:oMath>
                          </a14:m>
                          <a:endParaRPr lang="en-US" dirty="0"/>
                        </a:p>
                      </a:txBody>
                      <a:tcPr anchor="ctr"/>
                    </a:tc>
                    <a:tc>
                      <a:txBody>
                        <a:bodyPr/>
                        <a:lstStyle/>
                        <a:p>
                          <a:pPr algn="ctr"/>
                          <a:r>
                            <a:rPr lang="en-US" dirty="0"/>
                            <a:t>B</a:t>
                          </a:r>
                          <a:r>
                            <a:rPr lang="en-US" baseline="-25000" dirty="0"/>
                            <a:t>5</a:t>
                          </a:r>
                          <a14:m>
                            <m:oMath xmlns:m="http://schemas.openxmlformats.org/officeDocument/2006/math">
                              <m:r>
                                <a:rPr lang="en-US" b="0" i="1" smtClean="0">
                                  <a:latin typeface="Cambria Math" panose="02040503050406030204" pitchFamily="18" charset="0"/>
                                </a:rPr>
                                <m:t>=0</m:t>
                              </m:r>
                            </m:oMath>
                          </a14:m>
                          <a:endParaRPr lang="en-US" dirty="0"/>
                        </a:p>
                      </a:txBody>
                      <a:tcPr anchor="ctr"/>
                    </a:tc>
                    <a:tc>
                      <a:txBody>
                        <a:bodyPr/>
                        <a:lstStyle/>
                        <a:p>
                          <a:pPr algn="ctr"/>
                          <a:r>
                            <a:rPr lang="en-US" dirty="0"/>
                            <a:t>B</a:t>
                          </a:r>
                          <a:r>
                            <a:rPr lang="en-US" baseline="-25000" dirty="0"/>
                            <a:t>6</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42</m:t>
                                  </m:r>
                                </m:den>
                              </m:f>
                            </m:oMath>
                          </a14:m>
                          <a:endParaRPr lang="en-US" dirty="0"/>
                        </a:p>
                      </a:txBody>
                      <a:tcPr anchor="ctr"/>
                    </a:tc>
                    <a:tc>
                      <a:txBody>
                        <a:bodyPr/>
                        <a:lstStyle/>
                        <a:p>
                          <a:pPr algn="ctr"/>
                          <a:r>
                            <a:rPr lang="en-US" dirty="0"/>
                            <a:t>B</a:t>
                          </a:r>
                          <a:r>
                            <a:rPr lang="en-US" baseline="-25000" dirty="0"/>
                            <a:t>7</a:t>
                          </a:r>
                          <a14:m>
                            <m:oMath xmlns:m="http://schemas.openxmlformats.org/officeDocument/2006/math">
                              <m:r>
                                <a:rPr lang="en-US" b="0" i="1" smtClean="0">
                                  <a:latin typeface="Cambria Math" panose="02040503050406030204" pitchFamily="18" charset="0"/>
                                </a:rPr>
                                <m:t>=0</m:t>
                              </m:r>
                            </m:oMath>
                          </a14:m>
                          <a:endParaRPr lang="en-US" dirty="0"/>
                        </a:p>
                      </a:txBody>
                      <a:tcPr anchor="ctr"/>
                    </a:tc>
                    <a:extLst>
                      <a:ext uri="{0D108BD9-81ED-4DB2-BD59-A6C34878D82A}">
                        <a16:rowId xmlns:a16="http://schemas.microsoft.com/office/drawing/2014/main" val="2436842919"/>
                      </a:ext>
                    </a:extLst>
                  </a:tr>
                  <a:tr h="370840">
                    <a:tc>
                      <a:txBody>
                        <a:bodyPr/>
                        <a:lstStyle/>
                        <a:p>
                          <a:pPr algn="ctr"/>
                          <a:r>
                            <a:rPr lang="en-US" dirty="0"/>
                            <a:t>a(0,1)</a:t>
                          </a:r>
                          <a14:m>
                            <m:oMath xmlns:m="http://schemas.openxmlformats.org/officeDocument/2006/math">
                              <m:r>
                                <a:rPr lang="en-US" b="0" i="1" smtClean="0">
                                  <a:latin typeface="Cambria Math" panose="02040503050406030204" pitchFamily="18" charset="0"/>
                                </a:rPr>
                                <m:t>=1</m:t>
                              </m:r>
                            </m:oMath>
                          </a14:m>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2948280195"/>
                      </a:ext>
                    </a:extLst>
                  </a:tr>
                  <a:tr h="370840">
                    <a:tc>
                      <a:txBody>
                        <a:bodyPr/>
                        <a:lstStyle/>
                        <a:p>
                          <a:pPr algn="ctr"/>
                          <a:r>
                            <a:rPr lang="en-US" dirty="0"/>
                            <a:t>a(1,2)</a:t>
                          </a:r>
                          <a:r>
                            <a:rPr lang="en-US" b="0"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endParaRPr lang="en-US" dirty="0"/>
                        </a:p>
                      </a:txBody>
                      <a:tcPr anchor="ctr"/>
                    </a:tc>
                    <a:tc>
                      <a:txBody>
                        <a:bodyPr/>
                        <a:lstStyle/>
                        <a:p>
                          <a:pPr algn="ctr"/>
                          <a:r>
                            <a:rPr lang="en-US" dirty="0"/>
                            <a:t>a(1,1)</a:t>
                          </a:r>
                          <a:r>
                            <a:rPr lang="en-US" b="0"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275396128"/>
                      </a:ext>
                    </a:extLst>
                  </a:tr>
                  <a:tr h="370840">
                    <a:tc>
                      <a:txBody>
                        <a:bodyPr/>
                        <a:lstStyle/>
                        <a:p>
                          <a:pPr algn="ctr"/>
                          <a:r>
                            <a:rPr lang="en-US" dirty="0"/>
                            <a:t>a(2,3)</a:t>
                          </a:r>
                          <a:r>
                            <a:rPr lang="en-US" b="0"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oMath>
                          </a14:m>
                          <a:endParaRPr lang="en-US" dirty="0"/>
                        </a:p>
                      </a:txBody>
                      <a:tcPr anchor="ctr"/>
                    </a:tc>
                    <a:tc>
                      <a:txBody>
                        <a:bodyPr/>
                        <a:lstStyle/>
                        <a:p>
                          <a:pPr algn="ctr"/>
                          <a:r>
                            <a:rPr lang="en-US" dirty="0"/>
                            <a:t>a(2,2)</a:t>
                          </a:r>
                          <a:r>
                            <a:rPr lang="en-US" b="0"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endParaRPr lang="en-US" dirty="0"/>
                        </a:p>
                      </a:txBody>
                      <a:tcPr anchor="ctr"/>
                    </a:tc>
                    <a:tc>
                      <a:txBody>
                        <a:bodyPr/>
                        <a:lstStyle/>
                        <a:p>
                          <a:pPr algn="ctr"/>
                          <a:r>
                            <a:rPr lang="en-US" dirty="0"/>
                            <a:t>a(2,1)</a:t>
                          </a:r>
                          <a:r>
                            <a:rPr lang="en-US" b="0"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6</m:t>
                                  </m:r>
                                </m:den>
                              </m:f>
                            </m:oMath>
                          </a14:m>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2906572622"/>
                      </a:ext>
                    </a:extLst>
                  </a:tr>
                  <a:tr h="370840">
                    <a:tc>
                      <a:txBody>
                        <a:bodyPr/>
                        <a:lstStyle/>
                        <a:p>
                          <a:pPr algn="ctr"/>
                          <a:r>
                            <a:rPr lang="en-US" dirty="0"/>
                            <a:t>a(3,4)</a:t>
                          </a:r>
                          <a:r>
                            <a:rPr lang="en-US" b="0"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oMath>
                          </a14:m>
                          <a:endParaRPr lang="en-US" dirty="0"/>
                        </a:p>
                      </a:txBody>
                      <a:tcPr anchor="ctr"/>
                    </a:tc>
                    <a:tc>
                      <a:txBody>
                        <a:bodyPr/>
                        <a:lstStyle/>
                        <a:p>
                          <a:pPr algn="ctr"/>
                          <a:r>
                            <a:rPr lang="en-US" dirty="0"/>
                            <a:t>a(3,3)</a:t>
                          </a:r>
                          <a:r>
                            <a:rPr lang="en-US" b="0"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endParaRPr lang="en-US" dirty="0"/>
                        </a:p>
                      </a:txBody>
                      <a:tcPr anchor="ctr"/>
                    </a:tc>
                    <a:tc>
                      <a:txBody>
                        <a:bodyPr/>
                        <a:lstStyle/>
                        <a:p>
                          <a:pPr algn="ctr"/>
                          <a:r>
                            <a:rPr lang="en-US" dirty="0"/>
                            <a:t>a(3,2)</a:t>
                          </a:r>
                          <a:r>
                            <a:rPr lang="en-US" b="0"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oMath>
                          </a14:m>
                          <a:endParaRPr lang="en-US" dirty="0"/>
                        </a:p>
                      </a:txBody>
                      <a:tcPr anchor="ctr"/>
                    </a:tc>
                    <a:tc>
                      <a:txBody>
                        <a:bodyPr/>
                        <a:lstStyle/>
                        <a:p>
                          <a:pPr algn="ctr"/>
                          <a:r>
                            <a:rPr lang="en-US" dirty="0"/>
                            <a:t>a(3,1)</a:t>
                          </a:r>
                          <a:r>
                            <a:rPr lang="en-US" b="0" dirty="0"/>
                            <a:t> </a:t>
                          </a:r>
                          <a14:m>
                            <m:oMath xmlns:m="http://schemas.openxmlformats.org/officeDocument/2006/math">
                              <m:r>
                                <a:rPr lang="en-US" b="0" i="1" smtClean="0">
                                  <a:latin typeface="Cambria Math" panose="02040503050406030204" pitchFamily="18" charset="0"/>
                                </a:rPr>
                                <m:t>=0</m:t>
                              </m:r>
                            </m:oMath>
                          </a14:m>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936222877"/>
                      </a:ext>
                    </a:extLst>
                  </a:tr>
                  <a:tr h="370840">
                    <a:tc>
                      <a:txBody>
                        <a:bodyPr/>
                        <a:lstStyle/>
                        <a:p>
                          <a:pPr algn="ctr"/>
                          <a:r>
                            <a:rPr lang="en-US" dirty="0"/>
                            <a:t>a(4,5)</a:t>
                          </a:r>
                          <a:r>
                            <a:rPr lang="en-US" b="0"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5</m:t>
                                  </m:r>
                                </m:den>
                              </m:f>
                            </m:oMath>
                          </a14:m>
                          <a:endParaRPr lang="en-US" dirty="0"/>
                        </a:p>
                      </a:txBody>
                      <a:tcPr anchor="ctr"/>
                    </a:tc>
                    <a:tc>
                      <a:txBody>
                        <a:bodyPr/>
                        <a:lstStyle/>
                        <a:p>
                          <a:pPr algn="ctr"/>
                          <a:r>
                            <a:rPr lang="en-US" dirty="0"/>
                            <a:t>a(4,4)</a:t>
                          </a:r>
                          <a:r>
                            <a:rPr lang="en-US" b="0"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endParaRPr lang="en-US" dirty="0"/>
                        </a:p>
                      </a:txBody>
                      <a:tcPr anchor="ctr"/>
                    </a:tc>
                    <a:tc>
                      <a:txBody>
                        <a:bodyPr/>
                        <a:lstStyle/>
                        <a:p>
                          <a:pPr algn="ctr"/>
                          <a:r>
                            <a:rPr lang="en-US" dirty="0"/>
                            <a:t>a(4,3)</a:t>
                          </a:r>
                          <a:r>
                            <a:rPr lang="en-US" b="0"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oMath>
                          </a14:m>
                          <a:endParaRPr lang="en-US" dirty="0"/>
                        </a:p>
                      </a:txBody>
                      <a:tcPr anchor="ctr"/>
                    </a:tc>
                    <a:tc>
                      <a:txBody>
                        <a:bodyPr/>
                        <a:lstStyle/>
                        <a:p>
                          <a:pPr algn="ctr"/>
                          <a:r>
                            <a:rPr lang="en-US" dirty="0"/>
                            <a:t>a(4,2)</a:t>
                          </a:r>
                          <a:r>
                            <a:rPr lang="en-US" b="0" dirty="0"/>
                            <a:t> </a:t>
                          </a:r>
                          <a14:m>
                            <m:oMath xmlns:m="http://schemas.openxmlformats.org/officeDocument/2006/math">
                              <m:r>
                                <a:rPr lang="en-US" b="0" i="1" smtClean="0">
                                  <a:latin typeface="Cambria Math" panose="02040503050406030204" pitchFamily="18" charset="0"/>
                                </a:rPr>
                                <m:t>=0</m:t>
                              </m:r>
                            </m:oMath>
                          </a14:m>
                          <a:endParaRPr lang="en-US" dirty="0"/>
                        </a:p>
                      </a:txBody>
                      <a:tcPr anchor="ctr"/>
                    </a:tc>
                    <a:tc>
                      <a:txBody>
                        <a:bodyPr/>
                        <a:lstStyle/>
                        <a:p>
                          <a:pPr algn="ctr"/>
                          <a:r>
                            <a:rPr lang="en-US" dirty="0"/>
                            <a:t>a(4,1)</a:t>
                          </a:r>
                          <a:r>
                            <a:rPr lang="en-US" b="0"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30</m:t>
                                  </m:r>
                                </m:den>
                              </m:f>
                            </m:oMath>
                          </a14:m>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2294611847"/>
                      </a:ext>
                    </a:extLst>
                  </a:tr>
                  <a:tr h="370840">
                    <a:tc>
                      <a:txBody>
                        <a:bodyPr/>
                        <a:lstStyle/>
                        <a:p>
                          <a:pPr algn="ctr"/>
                          <a:r>
                            <a:rPr lang="en-US" dirty="0"/>
                            <a:t>a(5,6)</a:t>
                          </a:r>
                          <a:r>
                            <a:rPr lang="en-US" b="0"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6</m:t>
                                  </m:r>
                                </m:den>
                              </m:f>
                            </m:oMath>
                          </a14:m>
                          <a:endParaRPr lang="en-US" dirty="0"/>
                        </a:p>
                      </a:txBody>
                      <a:tcPr anchor="ctr"/>
                    </a:tc>
                    <a:tc>
                      <a:txBody>
                        <a:bodyPr/>
                        <a:lstStyle/>
                        <a:p>
                          <a:pPr algn="ctr"/>
                          <a:r>
                            <a:rPr lang="en-US" dirty="0"/>
                            <a:t>a(5,5)</a:t>
                          </a:r>
                          <a:r>
                            <a:rPr lang="en-US" b="0"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endParaRPr lang="en-US" dirty="0"/>
                        </a:p>
                      </a:txBody>
                      <a:tcPr anchor="ctr"/>
                    </a:tc>
                    <a:tc>
                      <a:txBody>
                        <a:bodyPr/>
                        <a:lstStyle/>
                        <a:p>
                          <a:pPr algn="ctr"/>
                          <a:r>
                            <a:rPr lang="en-US" dirty="0"/>
                            <a:t>a(5,4)</a:t>
                          </a:r>
                          <a:r>
                            <a:rPr lang="en-US" b="0"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12</m:t>
                                  </m:r>
                                </m:den>
                              </m:f>
                            </m:oMath>
                          </a14:m>
                          <a:endParaRPr lang="en-US" dirty="0"/>
                        </a:p>
                      </a:txBody>
                      <a:tcPr anchor="ctr"/>
                    </a:tc>
                    <a:tc>
                      <a:txBody>
                        <a:bodyPr/>
                        <a:lstStyle/>
                        <a:p>
                          <a:pPr algn="ctr"/>
                          <a:r>
                            <a:rPr lang="en-US" dirty="0"/>
                            <a:t>a(5,3)</a:t>
                          </a:r>
                          <a:r>
                            <a:rPr lang="en-US" b="0" dirty="0"/>
                            <a:t> </a:t>
                          </a:r>
                          <a14:m>
                            <m:oMath xmlns:m="http://schemas.openxmlformats.org/officeDocument/2006/math">
                              <m:r>
                                <a:rPr lang="en-US" b="0" i="1" smtClean="0">
                                  <a:latin typeface="Cambria Math" panose="02040503050406030204" pitchFamily="18" charset="0"/>
                                </a:rPr>
                                <m:t>=0</m:t>
                              </m:r>
                            </m:oMath>
                          </a14:m>
                          <a:endParaRPr lang="en-US" dirty="0"/>
                        </a:p>
                      </a:txBody>
                      <a:tcPr anchor="ctr"/>
                    </a:tc>
                    <a:tc>
                      <a:txBody>
                        <a:bodyPr/>
                        <a:lstStyle/>
                        <a:p>
                          <a:pPr algn="ctr"/>
                          <a:r>
                            <a:rPr lang="en-US" dirty="0"/>
                            <a:t>a(5,2)</a:t>
                          </a:r>
                          <a:r>
                            <a:rPr lang="en-US" b="0"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12</m:t>
                                  </m:r>
                                </m:den>
                              </m:f>
                            </m:oMath>
                          </a14:m>
                          <a:endParaRPr lang="en-US" dirty="0"/>
                        </a:p>
                      </a:txBody>
                      <a:tcPr anchor="ctr"/>
                    </a:tc>
                    <a:tc>
                      <a:txBody>
                        <a:bodyPr/>
                        <a:lstStyle/>
                        <a:p>
                          <a:pPr algn="ctr"/>
                          <a:r>
                            <a:rPr lang="en-US" dirty="0"/>
                            <a:t>a(5,1)</a:t>
                          </a:r>
                          <a:r>
                            <a:rPr lang="en-US" b="0" dirty="0"/>
                            <a:t> </a:t>
                          </a:r>
                          <a14:m>
                            <m:oMath xmlns:m="http://schemas.openxmlformats.org/officeDocument/2006/math">
                              <m:r>
                                <a:rPr lang="en-US" b="0" i="1" smtClean="0">
                                  <a:latin typeface="Cambria Math" panose="02040503050406030204" pitchFamily="18" charset="0"/>
                                </a:rPr>
                                <m:t>=0</m:t>
                              </m:r>
                            </m:oMath>
                          </a14:m>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246533335"/>
                      </a:ext>
                    </a:extLst>
                  </a:tr>
                  <a:tr h="370840">
                    <a:tc>
                      <a:txBody>
                        <a:bodyPr/>
                        <a:lstStyle/>
                        <a:p>
                          <a:pPr algn="ctr"/>
                          <a:r>
                            <a:rPr lang="en-US" dirty="0"/>
                            <a:t>a(6,7)</a:t>
                          </a:r>
                          <a:r>
                            <a:rPr lang="en-US" b="0"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7</m:t>
                                  </m:r>
                                </m:den>
                              </m:f>
                            </m:oMath>
                          </a14:m>
                          <a:endParaRPr lang="en-US" dirty="0"/>
                        </a:p>
                      </a:txBody>
                      <a:tcPr anchor="ctr"/>
                    </a:tc>
                    <a:tc>
                      <a:txBody>
                        <a:bodyPr/>
                        <a:lstStyle/>
                        <a:p>
                          <a:pPr algn="ctr"/>
                          <a:r>
                            <a:rPr lang="en-US" dirty="0"/>
                            <a:t>a(6,6)</a:t>
                          </a:r>
                          <a:r>
                            <a:rPr lang="en-US" b="0"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endParaRPr lang="en-US" dirty="0"/>
                        </a:p>
                      </a:txBody>
                      <a:tcPr anchor="ctr"/>
                    </a:tc>
                    <a:tc>
                      <a:txBody>
                        <a:bodyPr/>
                        <a:lstStyle/>
                        <a:p>
                          <a:pPr algn="ctr"/>
                          <a:r>
                            <a:rPr lang="en-US" dirty="0"/>
                            <a:t>a(6,5)</a:t>
                          </a:r>
                          <a:r>
                            <a:rPr lang="en-US" b="0"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endParaRPr lang="en-US" dirty="0"/>
                        </a:p>
                      </a:txBody>
                      <a:tcPr anchor="ctr"/>
                    </a:tc>
                    <a:tc>
                      <a:txBody>
                        <a:bodyPr/>
                        <a:lstStyle/>
                        <a:p>
                          <a:pPr algn="ctr"/>
                          <a:r>
                            <a:rPr lang="en-US" dirty="0"/>
                            <a:t>a(6,4)</a:t>
                          </a:r>
                          <a:r>
                            <a:rPr lang="en-US" b="0" dirty="0"/>
                            <a:t> </a:t>
                          </a:r>
                          <a14:m>
                            <m:oMath xmlns:m="http://schemas.openxmlformats.org/officeDocument/2006/math">
                              <m:r>
                                <a:rPr lang="en-US" b="0" i="1" smtClean="0">
                                  <a:latin typeface="Cambria Math" panose="02040503050406030204" pitchFamily="18" charset="0"/>
                                </a:rPr>
                                <m:t>=0</m:t>
                              </m:r>
                            </m:oMath>
                          </a14:m>
                          <a:endParaRPr lang="en-US" dirty="0"/>
                        </a:p>
                      </a:txBody>
                      <a:tcPr anchor="ctr"/>
                    </a:tc>
                    <a:tc>
                      <a:txBody>
                        <a:bodyPr/>
                        <a:lstStyle/>
                        <a:p>
                          <a:pPr algn="ctr"/>
                          <a:r>
                            <a:rPr lang="en-US" dirty="0"/>
                            <a:t>a(6,3)</a:t>
                          </a:r>
                          <a:r>
                            <a:rPr lang="en-US" b="0"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6</m:t>
                                  </m:r>
                                </m:den>
                              </m:f>
                            </m:oMath>
                          </a14:m>
                          <a:endParaRPr lang="en-US" dirty="0"/>
                        </a:p>
                      </a:txBody>
                      <a:tcPr anchor="ctr"/>
                    </a:tc>
                    <a:tc>
                      <a:txBody>
                        <a:bodyPr/>
                        <a:lstStyle/>
                        <a:p>
                          <a:pPr algn="ctr"/>
                          <a:r>
                            <a:rPr lang="en-US" dirty="0"/>
                            <a:t>a(6,2)</a:t>
                          </a:r>
                          <a:r>
                            <a:rPr lang="en-US" b="0" dirty="0"/>
                            <a:t> </a:t>
                          </a:r>
                          <a14:m>
                            <m:oMath xmlns:m="http://schemas.openxmlformats.org/officeDocument/2006/math">
                              <m:r>
                                <a:rPr lang="en-US" b="0" i="1" smtClean="0">
                                  <a:latin typeface="Cambria Math" panose="02040503050406030204" pitchFamily="18" charset="0"/>
                                </a:rPr>
                                <m:t>=0</m:t>
                              </m:r>
                            </m:oMath>
                          </a14:m>
                          <a:endParaRPr lang="en-US" dirty="0"/>
                        </a:p>
                      </a:txBody>
                      <a:tcPr anchor="ctr"/>
                    </a:tc>
                    <a:tc>
                      <a:txBody>
                        <a:bodyPr/>
                        <a:lstStyle/>
                        <a:p>
                          <a:pPr algn="ctr"/>
                          <a:r>
                            <a:rPr lang="en-US" dirty="0"/>
                            <a:t>a(6,1)</a:t>
                          </a:r>
                          <a:r>
                            <a:rPr lang="en-US" b="0"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42</m:t>
                                  </m:r>
                                </m:den>
                              </m:f>
                            </m:oMath>
                          </a14:m>
                          <a:endParaRPr lang="en-US" dirty="0"/>
                        </a:p>
                      </a:txBody>
                      <a:tcPr anchor="ctr"/>
                    </a:tc>
                    <a:tc>
                      <a:txBody>
                        <a:bodyPr/>
                        <a:lstStyle/>
                        <a:p>
                          <a:pPr algn="ctr"/>
                          <a:endParaRPr lang="en-US" dirty="0"/>
                        </a:p>
                      </a:txBody>
                      <a:tcPr anchor="ctr"/>
                    </a:tc>
                    <a:extLst>
                      <a:ext uri="{0D108BD9-81ED-4DB2-BD59-A6C34878D82A}">
                        <a16:rowId xmlns:a16="http://schemas.microsoft.com/office/drawing/2014/main" val="2116320432"/>
                      </a:ext>
                    </a:extLst>
                  </a:tr>
                  <a:tr h="370840">
                    <a:tc>
                      <a:txBody>
                        <a:bodyPr/>
                        <a:lstStyle/>
                        <a:p>
                          <a:pPr algn="ctr"/>
                          <a:r>
                            <a:rPr lang="en-US" dirty="0"/>
                            <a:t>a(7,8)</a:t>
                          </a:r>
                          <a:r>
                            <a:rPr lang="en-US" b="0"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8</m:t>
                                  </m:r>
                                </m:den>
                              </m:f>
                            </m:oMath>
                          </a14:m>
                          <a:endParaRPr lang="en-US" dirty="0"/>
                        </a:p>
                      </a:txBody>
                      <a:tcPr anchor="ctr"/>
                    </a:tc>
                    <a:tc>
                      <a:txBody>
                        <a:bodyPr/>
                        <a:lstStyle/>
                        <a:p>
                          <a:pPr algn="ctr"/>
                          <a:r>
                            <a:rPr lang="en-US" dirty="0"/>
                            <a:t>a(7,7)</a:t>
                          </a:r>
                          <a:r>
                            <a:rPr lang="en-US" b="0"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endParaRPr lang="en-US" dirty="0"/>
                        </a:p>
                      </a:txBody>
                      <a:tcPr anchor="ctr"/>
                    </a:tc>
                    <a:tc>
                      <a:txBody>
                        <a:bodyPr/>
                        <a:lstStyle/>
                        <a:p>
                          <a:pPr algn="ctr"/>
                          <a:r>
                            <a:rPr lang="en-US" dirty="0"/>
                            <a:t>a(7,6)</a:t>
                          </a:r>
                          <a:r>
                            <a:rPr lang="en-US" b="0"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12</m:t>
                                  </m:r>
                                </m:den>
                              </m:f>
                            </m:oMath>
                          </a14:m>
                          <a:endParaRPr lang="en-US" dirty="0"/>
                        </a:p>
                      </a:txBody>
                      <a:tcPr anchor="ctr"/>
                    </a:tc>
                    <a:tc>
                      <a:txBody>
                        <a:bodyPr/>
                        <a:lstStyle/>
                        <a:p>
                          <a:pPr algn="ctr"/>
                          <a:r>
                            <a:rPr lang="en-US" dirty="0"/>
                            <a:t>a(7,5)</a:t>
                          </a:r>
                          <a:r>
                            <a:rPr lang="en-US" b="0" dirty="0"/>
                            <a:t> </a:t>
                          </a:r>
                          <a14:m>
                            <m:oMath xmlns:m="http://schemas.openxmlformats.org/officeDocument/2006/math">
                              <m:r>
                                <a:rPr lang="en-US" b="0" i="1" smtClean="0">
                                  <a:latin typeface="Cambria Math" panose="02040503050406030204" pitchFamily="18" charset="0"/>
                                </a:rPr>
                                <m:t>=0</m:t>
                              </m:r>
                            </m:oMath>
                          </a14:m>
                          <a:endParaRPr lang="en-US" dirty="0"/>
                        </a:p>
                      </a:txBody>
                      <a:tcPr anchor="ctr"/>
                    </a:tc>
                    <a:tc>
                      <a:txBody>
                        <a:bodyPr/>
                        <a:lstStyle/>
                        <a:p>
                          <a:pPr algn="ctr"/>
                          <a:r>
                            <a:rPr lang="en-US" dirty="0"/>
                            <a:t>a(7,4)</a:t>
                          </a:r>
                          <a:r>
                            <a:rPr lang="en-US" b="0"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24</m:t>
                                  </m:r>
                                </m:den>
                              </m:f>
                            </m:oMath>
                          </a14:m>
                          <a:endParaRPr lang="en-US" dirty="0"/>
                        </a:p>
                      </a:txBody>
                      <a:tcPr anchor="ctr"/>
                    </a:tc>
                    <a:tc>
                      <a:txBody>
                        <a:bodyPr/>
                        <a:lstStyle/>
                        <a:p>
                          <a:pPr algn="ctr"/>
                          <a:r>
                            <a:rPr lang="en-US" dirty="0"/>
                            <a:t>a(7,3)</a:t>
                          </a:r>
                          <a:r>
                            <a:rPr lang="en-US" b="0" dirty="0"/>
                            <a:t> </a:t>
                          </a:r>
                          <a14:m>
                            <m:oMath xmlns:m="http://schemas.openxmlformats.org/officeDocument/2006/math">
                              <m:r>
                                <a:rPr lang="en-US" b="0" i="1" smtClean="0">
                                  <a:latin typeface="Cambria Math" panose="02040503050406030204" pitchFamily="18" charset="0"/>
                                </a:rPr>
                                <m:t>=0</m:t>
                              </m:r>
                            </m:oMath>
                          </a14:m>
                          <a:endParaRPr lang="en-US" dirty="0"/>
                        </a:p>
                      </a:txBody>
                      <a:tcPr anchor="ctr"/>
                    </a:tc>
                    <a:tc>
                      <a:txBody>
                        <a:bodyPr/>
                        <a:lstStyle/>
                        <a:p>
                          <a:pPr algn="ctr"/>
                          <a:r>
                            <a:rPr lang="en-US" dirty="0"/>
                            <a:t>a(7,2)</a:t>
                          </a:r>
                          <a:r>
                            <a:rPr lang="en-US" b="0"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12</m:t>
                                  </m:r>
                                </m:den>
                              </m:f>
                            </m:oMath>
                          </a14:m>
                          <a:endParaRPr lang="en-US" dirty="0"/>
                        </a:p>
                      </a:txBody>
                      <a:tcPr anchor="ctr"/>
                    </a:tc>
                    <a:tc>
                      <a:txBody>
                        <a:bodyPr/>
                        <a:lstStyle/>
                        <a:p>
                          <a:pPr algn="ctr"/>
                          <a:r>
                            <a:rPr lang="en-US" dirty="0"/>
                            <a:t>a(7,1)</a:t>
                          </a:r>
                          <a:r>
                            <a:rPr lang="en-US" b="0" dirty="0"/>
                            <a:t> </a:t>
                          </a:r>
                          <a14:m>
                            <m:oMath xmlns:m="http://schemas.openxmlformats.org/officeDocument/2006/math">
                              <m:r>
                                <a:rPr lang="en-US" b="0" i="1" smtClean="0">
                                  <a:latin typeface="Cambria Math" panose="02040503050406030204" pitchFamily="18" charset="0"/>
                                </a:rPr>
                                <m:t>=0</m:t>
                              </m:r>
                            </m:oMath>
                          </a14:m>
                          <a:endParaRPr lang="en-US" dirty="0"/>
                        </a:p>
                      </a:txBody>
                      <a:tcPr anchor="ctr"/>
                    </a:tc>
                    <a:extLst>
                      <a:ext uri="{0D108BD9-81ED-4DB2-BD59-A6C34878D82A}">
                        <a16:rowId xmlns:a16="http://schemas.microsoft.com/office/drawing/2014/main" val="1953565254"/>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579608217"/>
                  </p:ext>
                </p:extLst>
              </p:nvPr>
            </p:nvGraphicFramePr>
            <p:xfrm>
              <a:off x="486695" y="1648336"/>
              <a:ext cx="11338560" cy="4580067"/>
            </p:xfrm>
            <a:graphic>
              <a:graphicData uri="http://schemas.openxmlformats.org/drawingml/2006/table">
                <a:tbl>
                  <a:tblPr firstRow="1" bandRow="1">
                    <a:tableStyleId>{5C22544A-7EE6-4342-B048-85BDC9FD1C3A}</a:tableStyleId>
                  </a:tblPr>
                  <a:tblGrid>
                    <a:gridCol w="1417320">
                      <a:extLst>
                        <a:ext uri="{9D8B030D-6E8A-4147-A177-3AD203B41FA5}">
                          <a16:colId xmlns:a16="http://schemas.microsoft.com/office/drawing/2014/main" val="741869057"/>
                        </a:ext>
                      </a:extLst>
                    </a:gridCol>
                    <a:gridCol w="1417320">
                      <a:extLst>
                        <a:ext uri="{9D8B030D-6E8A-4147-A177-3AD203B41FA5}">
                          <a16:colId xmlns:a16="http://schemas.microsoft.com/office/drawing/2014/main" val="2274123200"/>
                        </a:ext>
                      </a:extLst>
                    </a:gridCol>
                    <a:gridCol w="1417320">
                      <a:extLst>
                        <a:ext uri="{9D8B030D-6E8A-4147-A177-3AD203B41FA5}">
                          <a16:colId xmlns:a16="http://schemas.microsoft.com/office/drawing/2014/main" val="2029475803"/>
                        </a:ext>
                      </a:extLst>
                    </a:gridCol>
                    <a:gridCol w="1417320">
                      <a:extLst>
                        <a:ext uri="{9D8B030D-6E8A-4147-A177-3AD203B41FA5}">
                          <a16:colId xmlns:a16="http://schemas.microsoft.com/office/drawing/2014/main" val="3634206341"/>
                        </a:ext>
                      </a:extLst>
                    </a:gridCol>
                    <a:gridCol w="1417320">
                      <a:extLst>
                        <a:ext uri="{9D8B030D-6E8A-4147-A177-3AD203B41FA5}">
                          <a16:colId xmlns:a16="http://schemas.microsoft.com/office/drawing/2014/main" val="3231450924"/>
                        </a:ext>
                      </a:extLst>
                    </a:gridCol>
                    <a:gridCol w="1417320">
                      <a:extLst>
                        <a:ext uri="{9D8B030D-6E8A-4147-A177-3AD203B41FA5}">
                          <a16:colId xmlns:a16="http://schemas.microsoft.com/office/drawing/2014/main" val="3596744680"/>
                        </a:ext>
                      </a:extLst>
                    </a:gridCol>
                    <a:gridCol w="1417320">
                      <a:extLst>
                        <a:ext uri="{9D8B030D-6E8A-4147-A177-3AD203B41FA5}">
                          <a16:colId xmlns:a16="http://schemas.microsoft.com/office/drawing/2014/main" val="1688818087"/>
                        </a:ext>
                      </a:extLst>
                    </a:gridCol>
                    <a:gridCol w="1417320">
                      <a:extLst>
                        <a:ext uri="{9D8B030D-6E8A-4147-A177-3AD203B41FA5}">
                          <a16:colId xmlns:a16="http://schemas.microsoft.com/office/drawing/2014/main" val="3824623939"/>
                        </a:ext>
                      </a:extLst>
                    </a:gridCol>
                  </a:tblGrid>
                  <a:tr h="365760">
                    <a:tc gridSpan="8">
                      <a:txBody>
                        <a:bodyPr/>
                        <a:lstStyle/>
                        <a:p>
                          <a:r>
                            <a:rPr lang="en-US" dirty="0"/>
                            <a:t>Bernoulli Numbers </a:t>
                          </a:r>
                          <a:r>
                            <a:rPr lang="en-US" dirty="0" err="1"/>
                            <a:t>B</a:t>
                          </a:r>
                          <a:r>
                            <a:rPr lang="en-US" baseline="-25000" dirty="0" err="1"/>
                            <a:t>n</a:t>
                          </a:r>
                          <a:endParaRPr lang="en-US" baseline="-250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239659529"/>
                      </a:ext>
                    </a:extLst>
                  </a:tr>
                  <a:tr h="480505">
                    <a:tc>
                      <a:txBody>
                        <a:bodyPr/>
                        <a:lstStyle/>
                        <a:p>
                          <a:endParaRPr lang="en-US"/>
                        </a:p>
                      </a:txBody>
                      <a:tcPr anchor="ctr">
                        <a:blipFill>
                          <a:blip r:embed="rId4"/>
                          <a:stretch>
                            <a:fillRect l="-429" t="-82278" r="-700858" b="-784810"/>
                          </a:stretch>
                        </a:blipFill>
                      </a:tcPr>
                    </a:tc>
                    <a:tc>
                      <a:txBody>
                        <a:bodyPr/>
                        <a:lstStyle/>
                        <a:p>
                          <a:endParaRPr lang="en-US"/>
                        </a:p>
                      </a:txBody>
                      <a:tcPr anchor="ctr">
                        <a:blipFill>
                          <a:blip r:embed="rId4"/>
                          <a:stretch>
                            <a:fillRect l="-100862" t="-82278" r="-603879" b="-784810"/>
                          </a:stretch>
                        </a:blipFill>
                      </a:tcPr>
                    </a:tc>
                    <a:tc>
                      <a:txBody>
                        <a:bodyPr/>
                        <a:lstStyle/>
                        <a:p>
                          <a:endParaRPr lang="en-US"/>
                        </a:p>
                      </a:txBody>
                      <a:tcPr anchor="ctr">
                        <a:blipFill>
                          <a:blip r:embed="rId4"/>
                          <a:stretch>
                            <a:fillRect l="-200000" t="-82278" r="-501288" b="-784810"/>
                          </a:stretch>
                        </a:blipFill>
                      </a:tcPr>
                    </a:tc>
                    <a:tc>
                      <a:txBody>
                        <a:bodyPr/>
                        <a:lstStyle/>
                        <a:p>
                          <a:endParaRPr lang="en-US"/>
                        </a:p>
                      </a:txBody>
                      <a:tcPr anchor="ctr">
                        <a:blipFill>
                          <a:blip r:embed="rId4"/>
                          <a:stretch>
                            <a:fillRect l="-300000" t="-82278" r="-401288" b="-784810"/>
                          </a:stretch>
                        </a:blipFill>
                      </a:tcPr>
                    </a:tc>
                    <a:tc>
                      <a:txBody>
                        <a:bodyPr/>
                        <a:lstStyle/>
                        <a:p>
                          <a:endParaRPr lang="en-US"/>
                        </a:p>
                      </a:txBody>
                      <a:tcPr anchor="ctr">
                        <a:blipFill>
                          <a:blip r:embed="rId4"/>
                          <a:stretch>
                            <a:fillRect l="-401724" t="-82278" r="-303017" b="-784810"/>
                          </a:stretch>
                        </a:blipFill>
                      </a:tcPr>
                    </a:tc>
                    <a:tc>
                      <a:txBody>
                        <a:bodyPr/>
                        <a:lstStyle/>
                        <a:p>
                          <a:endParaRPr lang="en-US"/>
                        </a:p>
                      </a:txBody>
                      <a:tcPr anchor="ctr">
                        <a:blipFill>
                          <a:blip r:embed="rId4"/>
                          <a:stretch>
                            <a:fillRect l="-499571" t="-82278" r="-201717" b="-784810"/>
                          </a:stretch>
                        </a:blipFill>
                      </a:tcPr>
                    </a:tc>
                    <a:tc>
                      <a:txBody>
                        <a:bodyPr/>
                        <a:lstStyle/>
                        <a:p>
                          <a:endParaRPr lang="en-US"/>
                        </a:p>
                      </a:txBody>
                      <a:tcPr anchor="ctr">
                        <a:blipFill>
                          <a:blip r:embed="rId4"/>
                          <a:stretch>
                            <a:fillRect l="-602155" t="-82278" r="-102586" b="-784810"/>
                          </a:stretch>
                        </a:blipFill>
                      </a:tcPr>
                    </a:tc>
                    <a:tc>
                      <a:txBody>
                        <a:bodyPr/>
                        <a:lstStyle/>
                        <a:p>
                          <a:endParaRPr lang="en-US"/>
                        </a:p>
                      </a:txBody>
                      <a:tcPr anchor="ctr">
                        <a:blipFill>
                          <a:blip r:embed="rId4"/>
                          <a:stretch>
                            <a:fillRect l="-699142" t="-82278" r="-2146" b="-784810"/>
                          </a:stretch>
                        </a:blipFill>
                      </a:tcPr>
                    </a:tc>
                    <a:extLst>
                      <a:ext uri="{0D108BD9-81ED-4DB2-BD59-A6C34878D82A}">
                        <a16:rowId xmlns:a16="http://schemas.microsoft.com/office/drawing/2014/main" val="2436842919"/>
                      </a:ext>
                    </a:extLst>
                  </a:tr>
                  <a:tr h="370840">
                    <a:tc>
                      <a:txBody>
                        <a:bodyPr/>
                        <a:lstStyle/>
                        <a:p>
                          <a:endParaRPr lang="en-US"/>
                        </a:p>
                      </a:txBody>
                      <a:tcPr anchor="ctr">
                        <a:blipFill>
                          <a:blip r:embed="rId4"/>
                          <a:stretch>
                            <a:fillRect l="-429" t="-236066" r="-700858" b="-916393"/>
                          </a:stretch>
                        </a:blipFill>
                      </a:tcP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2948280195"/>
                      </a:ext>
                    </a:extLst>
                  </a:tr>
                  <a:tr h="478790">
                    <a:tc>
                      <a:txBody>
                        <a:bodyPr/>
                        <a:lstStyle/>
                        <a:p>
                          <a:endParaRPr lang="en-US"/>
                        </a:p>
                      </a:txBody>
                      <a:tcPr anchor="ctr">
                        <a:blipFill>
                          <a:blip r:embed="rId4"/>
                          <a:stretch>
                            <a:fillRect l="-429" t="-262821" r="-700858" b="-616667"/>
                          </a:stretch>
                        </a:blipFill>
                      </a:tcPr>
                    </a:tc>
                    <a:tc>
                      <a:txBody>
                        <a:bodyPr/>
                        <a:lstStyle/>
                        <a:p>
                          <a:endParaRPr lang="en-US"/>
                        </a:p>
                      </a:txBody>
                      <a:tcPr anchor="ctr">
                        <a:blipFill>
                          <a:blip r:embed="rId4"/>
                          <a:stretch>
                            <a:fillRect l="-100862" t="-262821" r="-603879" b="-616667"/>
                          </a:stretch>
                        </a:blipFill>
                      </a:tcP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275396128"/>
                      </a:ext>
                    </a:extLst>
                  </a:tr>
                  <a:tr h="480505">
                    <a:tc>
                      <a:txBody>
                        <a:bodyPr/>
                        <a:lstStyle/>
                        <a:p>
                          <a:endParaRPr lang="en-US"/>
                        </a:p>
                      </a:txBody>
                      <a:tcPr anchor="ctr">
                        <a:blipFill>
                          <a:blip r:embed="rId4"/>
                          <a:stretch>
                            <a:fillRect l="-429" t="-358228" r="-700858" b="-508861"/>
                          </a:stretch>
                        </a:blipFill>
                      </a:tcPr>
                    </a:tc>
                    <a:tc>
                      <a:txBody>
                        <a:bodyPr/>
                        <a:lstStyle/>
                        <a:p>
                          <a:endParaRPr lang="en-US"/>
                        </a:p>
                      </a:txBody>
                      <a:tcPr anchor="ctr">
                        <a:blipFill>
                          <a:blip r:embed="rId4"/>
                          <a:stretch>
                            <a:fillRect l="-100862" t="-358228" r="-603879" b="-508861"/>
                          </a:stretch>
                        </a:blipFill>
                      </a:tcPr>
                    </a:tc>
                    <a:tc>
                      <a:txBody>
                        <a:bodyPr/>
                        <a:lstStyle/>
                        <a:p>
                          <a:endParaRPr lang="en-US"/>
                        </a:p>
                      </a:txBody>
                      <a:tcPr anchor="ctr">
                        <a:blipFill>
                          <a:blip r:embed="rId4"/>
                          <a:stretch>
                            <a:fillRect l="-200000" t="-358228" r="-501288" b="-508861"/>
                          </a:stretch>
                        </a:blipFill>
                      </a:tcP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2906572622"/>
                      </a:ext>
                    </a:extLst>
                  </a:tr>
                  <a:tr h="478790">
                    <a:tc>
                      <a:txBody>
                        <a:bodyPr/>
                        <a:lstStyle/>
                        <a:p>
                          <a:endParaRPr lang="en-US"/>
                        </a:p>
                      </a:txBody>
                      <a:tcPr anchor="ctr">
                        <a:blipFill>
                          <a:blip r:embed="rId4"/>
                          <a:stretch>
                            <a:fillRect l="-429" t="-458228" r="-700858" b="-408861"/>
                          </a:stretch>
                        </a:blipFill>
                      </a:tcPr>
                    </a:tc>
                    <a:tc>
                      <a:txBody>
                        <a:bodyPr/>
                        <a:lstStyle/>
                        <a:p>
                          <a:endParaRPr lang="en-US"/>
                        </a:p>
                      </a:txBody>
                      <a:tcPr anchor="ctr">
                        <a:blipFill>
                          <a:blip r:embed="rId4"/>
                          <a:stretch>
                            <a:fillRect l="-100862" t="-458228" r="-603879" b="-408861"/>
                          </a:stretch>
                        </a:blipFill>
                      </a:tcPr>
                    </a:tc>
                    <a:tc>
                      <a:txBody>
                        <a:bodyPr/>
                        <a:lstStyle/>
                        <a:p>
                          <a:endParaRPr lang="en-US"/>
                        </a:p>
                      </a:txBody>
                      <a:tcPr anchor="ctr">
                        <a:blipFill>
                          <a:blip r:embed="rId4"/>
                          <a:stretch>
                            <a:fillRect l="-200000" t="-458228" r="-501288" b="-408861"/>
                          </a:stretch>
                        </a:blipFill>
                      </a:tcPr>
                    </a:tc>
                    <a:tc>
                      <a:txBody>
                        <a:bodyPr/>
                        <a:lstStyle/>
                        <a:p>
                          <a:endParaRPr lang="en-US"/>
                        </a:p>
                      </a:txBody>
                      <a:tcPr anchor="ctr">
                        <a:blipFill>
                          <a:blip r:embed="rId4"/>
                          <a:stretch>
                            <a:fillRect l="-300000" t="-458228" r="-401288" b="-408861"/>
                          </a:stretch>
                        </a:blipFill>
                      </a:tcP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936222877"/>
                      </a:ext>
                    </a:extLst>
                  </a:tr>
                  <a:tr h="480505">
                    <a:tc>
                      <a:txBody>
                        <a:bodyPr/>
                        <a:lstStyle/>
                        <a:p>
                          <a:endParaRPr lang="en-US"/>
                        </a:p>
                      </a:txBody>
                      <a:tcPr anchor="ctr">
                        <a:blipFill>
                          <a:blip r:embed="rId4"/>
                          <a:stretch>
                            <a:fillRect l="-429" t="-558228" r="-700858" b="-308861"/>
                          </a:stretch>
                        </a:blipFill>
                      </a:tcPr>
                    </a:tc>
                    <a:tc>
                      <a:txBody>
                        <a:bodyPr/>
                        <a:lstStyle/>
                        <a:p>
                          <a:endParaRPr lang="en-US"/>
                        </a:p>
                      </a:txBody>
                      <a:tcPr anchor="ctr">
                        <a:blipFill>
                          <a:blip r:embed="rId4"/>
                          <a:stretch>
                            <a:fillRect l="-100862" t="-558228" r="-603879" b="-308861"/>
                          </a:stretch>
                        </a:blipFill>
                      </a:tcPr>
                    </a:tc>
                    <a:tc>
                      <a:txBody>
                        <a:bodyPr/>
                        <a:lstStyle/>
                        <a:p>
                          <a:endParaRPr lang="en-US"/>
                        </a:p>
                      </a:txBody>
                      <a:tcPr anchor="ctr">
                        <a:blipFill>
                          <a:blip r:embed="rId4"/>
                          <a:stretch>
                            <a:fillRect l="-200000" t="-558228" r="-501288" b="-308861"/>
                          </a:stretch>
                        </a:blipFill>
                      </a:tcPr>
                    </a:tc>
                    <a:tc>
                      <a:txBody>
                        <a:bodyPr/>
                        <a:lstStyle/>
                        <a:p>
                          <a:endParaRPr lang="en-US"/>
                        </a:p>
                      </a:txBody>
                      <a:tcPr anchor="ctr">
                        <a:blipFill>
                          <a:blip r:embed="rId4"/>
                          <a:stretch>
                            <a:fillRect l="-300000" t="-558228" r="-401288" b="-308861"/>
                          </a:stretch>
                        </a:blipFill>
                      </a:tcPr>
                    </a:tc>
                    <a:tc>
                      <a:txBody>
                        <a:bodyPr/>
                        <a:lstStyle/>
                        <a:p>
                          <a:endParaRPr lang="en-US"/>
                        </a:p>
                      </a:txBody>
                      <a:tcPr anchor="ctr">
                        <a:blipFill>
                          <a:blip r:embed="rId4"/>
                          <a:stretch>
                            <a:fillRect l="-401724" t="-558228" r="-303017" b="-308861"/>
                          </a:stretch>
                        </a:blipFill>
                      </a:tcP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2294611847"/>
                      </a:ext>
                    </a:extLst>
                  </a:tr>
                  <a:tr h="483235">
                    <a:tc>
                      <a:txBody>
                        <a:bodyPr/>
                        <a:lstStyle/>
                        <a:p>
                          <a:endParaRPr lang="en-US"/>
                        </a:p>
                      </a:txBody>
                      <a:tcPr anchor="ctr">
                        <a:blipFill>
                          <a:blip r:embed="rId4"/>
                          <a:stretch>
                            <a:fillRect l="-429" t="-658228" r="-700858" b="-208861"/>
                          </a:stretch>
                        </a:blipFill>
                      </a:tcPr>
                    </a:tc>
                    <a:tc>
                      <a:txBody>
                        <a:bodyPr/>
                        <a:lstStyle/>
                        <a:p>
                          <a:endParaRPr lang="en-US"/>
                        </a:p>
                      </a:txBody>
                      <a:tcPr anchor="ctr">
                        <a:blipFill>
                          <a:blip r:embed="rId4"/>
                          <a:stretch>
                            <a:fillRect l="-100862" t="-658228" r="-603879" b="-208861"/>
                          </a:stretch>
                        </a:blipFill>
                      </a:tcPr>
                    </a:tc>
                    <a:tc>
                      <a:txBody>
                        <a:bodyPr/>
                        <a:lstStyle/>
                        <a:p>
                          <a:endParaRPr lang="en-US"/>
                        </a:p>
                      </a:txBody>
                      <a:tcPr anchor="ctr">
                        <a:blipFill>
                          <a:blip r:embed="rId4"/>
                          <a:stretch>
                            <a:fillRect l="-200000" t="-658228" r="-501288" b="-208861"/>
                          </a:stretch>
                        </a:blipFill>
                      </a:tcPr>
                    </a:tc>
                    <a:tc>
                      <a:txBody>
                        <a:bodyPr/>
                        <a:lstStyle/>
                        <a:p>
                          <a:endParaRPr lang="en-US"/>
                        </a:p>
                      </a:txBody>
                      <a:tcPr anchor="ctr">
                        <a:blipFill>
                          <a:blip r:embed="rId4"/>
                          <a:stretch>
                            <a:fillRect l="-300000" t="-658228" r="-401288" b="-208861"/>
                          </a:stretch>
                        </a:blipFill>
                      </a:tcPr>
                    </a:tc>
                    <a:tc>
                      <a:txBody>
                        <a:bodyPr/>
                        <a:lstStyle/>
                        <a:p>
                          <a:endParaRPr lang="en-US"/>
                        </a:p>
                      </a:txBody>
                      <a:tcPr anchor="ctr">
                        <a:blipFill>
                          <a:blip r:embed="rId4"/>
                          <a:stretch>
                            <a:fillRect l="-401724" t="-658228" r="-303017" b="-208861"/>
                          </a:stretch>
                        </a:blipFill>
                      </a:tcPr>
                    </a:tc>
                    <a:tc>
                      <a:txBody>
                        <a:bodyPr/>
                        <a:lstStyle/>
                        <a:p>
                          <a:endParaRPr lang="en-US"/>
                        </a:p>
                      </a:txBody>
                      <a:tcPr anchor="ctr">
                        <a:blipFill>
                          <a:blip r:embed="rId4"/>
                          <a:stretch>
                            <a:fillRect l="-499571" t="-658228" r="-201717" b="-208861"/>
                          </a:stretch>
                        </a:blipFill>
                      </a:tcP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246533335"/>
                      </a:ext>
                    </a:extLst>
                  </a:tr>
                  <a:tr h="480505">
                    <a:tc>
                      <a:txBody>
                        <a:bodyPr/>
                        <a:lstStyle/>
                        <a:p>
                          <a:endParaRPr lang="en-US"/>
                        </a:p>
                      </a:txBody>
                      <a:tcPr anchor="ctr">
                        <a:blipFill>
                          <a:blip r:embed="rId4"/>
                          <a:stretch>
                            <a:fillRect l="-429" t="-758228" r="-700858" b="-108861"/>
                          </a:stretch>
                        </a:blipFill>
                      </a:tcPr>
                    </a:tc>
                    <a:tc>
                      <a:txBody>
                        <a:bodyPr/>
                        <a:lstStyle/>
                        <a:p>
                          <a:endParaRPr lang="en-US"/>
                        </a:p>
                      </a:txBody>
                      <a:tcPr anchor="ctr">
                        <a:blipFill>
                          <a:blip r:embed="rId4"/>
                          <a:stretch>
                            <a:fillRect l="-100862" t="-758228" r="-603879" b="-108861"/>
                          </a:stretch>
                        </a:blipFill>
                      </a:tcPr>
                    </a:tc>
                    <a:tc>
                      <a:txBody>
                        <a:bodyPr/>
                        <a:lstStyle/>
                        <a:p>
                          <a:endParaRPr lang="en-US"/>
                        </a:p>
                      </a:txBody>
                      <a:tcPr anchor="ctr">
                        <a:blipFill>
                          <a:blip r:embed="rId4"/>
                          <a:stretch>
                            <a:fillRect l="-200000" t="-758228" r="-501288" b="-108861"/>
                          </a:stretch>
                        </a:blipFill>
                      </a:tcPr>
                    </a:tc>
                    <a:tc>
                      <a:txBody>
                        <a:bodyPr/>
                        <a:lstStyle/>
                        <a:p>
                          <a:endParaRPr lang="en-US"/>
                        </a:p>
                      </a:txBody>
                      <a:tcPr anchor="ctr">
                        <a:blipFill>
                          <a:blip r:embed="rId4"/>
                          <a:stretch>
                            <a:fillRect l="-300000" t="-758228" r="-401288" b="-108861"/>
                          </a:stretch>
                        </a:blipFill>
                      </a:tcPr>
                    </a:tc>
                    <a:tc>
                      <a:txBody>
                        <a:bodyPr/>
                        <a:lstStyle/>
                        <a:p>
                          <a:endParaRPr lang="en-US"/>
                        </a:p>
                      </a:txBody>
                      <a:tcPr anchor="ctr">
                        <a:blipFill>
                          <a:blip r:embed="rId4"/>
                          <a:stretch>
                            <a:fillRect l="-401724" t="-758228" r="-303017" b="-108861"/>
                          </a:stretch>
                        </a:blipFill>
                      </a:tcPr>
                    </a:tc>
                    <a:tc>
                      <a:txBody>
                        <a:bodyPr/>
                        <a:lstStyle/>
                        <a:p>
                          <a:endParaRPr lang="en-US"/>
                        </a:p>
                      </a:txBody>
                      <a:tcPr anchor="ctr">
                        <a:blipFill>
                          <a:blip r:embed="rId4"/>
                          <a:stretch>
                            <a:fillRect l="-499571" t="-758228" r="-201717" b="-108861"/>
                          </a:stretch>
                        </a:blipFill>
                      </a:tcPr>
                    </a:tc>
                    <a:tc>
                      <a:txBody>
                        <a:bodyPr/>
                        <a:lstStyle/>
                        <a:p>
                          <a:endParaRPr lang="en-US"/>
                        </a:p>
                      </a:txBody>
                      <a:tcPr anchor="ctr">
                        <a:blipFill>
                          <a:blip r:embed="rId4"/>
                          <a:stretch>
                            <a:fillRect l="-602155" t="-758228" r="-102586" b="-108861"/>
                          </a:stretch>
                        </a:blipFill>
                      </a:tcPr>
                    </a:tc>
                    <a:tc>
                      <a:txBody>
                        <a:bodyPr/>
                        <a:lstStyle/>
                        <a:p>
                          <a:pPr algn="ctr"/>
                          <a:endParaRPr lang="en-US" dirty="0"/>
                        </a:p>
                      </a:txBody>
                      <a:tcPr anchor="ctr"/>
                    </a:tc>
                    <a:extLst>
                      <a:ext uri="{0D108BD9-81ED-4DB2-BD59-A6C34878D82A}">
                        <a16:rowId xmlns:a16="http://schemas.microsoft.com/office/drawing/2014/main" val="2116320432"/>
                      </a:ext>
                    </a:extLst>
                  </a:tr>
                  <a:tr h="480632">
                    <a:tc>
                      <a:txBody>
                        <a:bodyPr/>
                        <a:lstStyle/>
                        <a:p>
                          <a:endParaRPr lang="en-US"/>
                        </a:p>
                      </a:txBody>
                      <a:tcPr anchor="ctr">
                        <a:blipFill>
                          <a:blip r:embed="rId4"/>
                          <a:stretch>
                            <a:fillRect l="-429" t="-858228" r="-700858" b="-8861"/>
                          </a:stretch>
                        </a:blipFill>
                      </a:tcPr>
                    </a:tc>
                    <a:tc>
                      <a:txBody>
                        <a:bodyPr/>
                        <a:lstStyle/>
                        <a:p>
                          <a:endParaRPr lang="en-US"/>
                        </a:p>
                      </a:txBody>
                      <a:tcPr anchor="ctr">
                        <a:blipFill>
                          <a:blip r:embed="rId4"/>
                          <a:stretch>
                            <a:fillRect l="-100862" t="-858228" r="-603879" b="-8861"/>
                          </a:stretch>
                        </a:blipFill>
                      </a:tcPr>
                    </a:tc>
                    <a:tc>
                      <a:txBody>
                        <a:bodyPr/>
                        <a:lstStyle/>
                        <a:p>
                          <a:endParaRPr lang="en-US"/>
                        </a:p>
                      </a:txBody>
                      <a:tcPr anchor="ctr">
                        <a:blipFill>
                          <a:blip r:embed="rId4"/>
                          <a:stretch>
                            <a:fillRect l="-200000" t="-858228" r="-501288" b="-8861"/>
                          </a:stretch>
                        </a:blipFill>
                      </a:tcPr>
                    </a:tc>
                    <a:tc>
                      <a:txBody>
                        <a:bodyPr/>
                        <a:lstStyle/>
                        <a:p>
                          <a:endParaRPr lang="en-US"/>
                        </a:p>
                      </a:txBody>
                      <a:tcPr anchor="ctr">
                        <a:blipFill>
                          <a:blip r:embed="rId4"/>
                          <a:stretch>
                            <a:fillRect l="-300000" t="-858228" r="-401288" b="-8861"/>
                          </a:stretch>
                        </a:blipFill>
                      </a:tcPr>
                    </a:tc>
                    <a:tc>
                      <a:txBody>
                        <a:bodyPr/>
                        <a:lstStyle/>
                        <a:p>
                          <a:endParaRPr lang="en-US"/>
                        </a:p>
                      </a:txBody>
                      <a:tcPr anchor="ctr">
                        <a:blipFill>
                          <a:blip r:embed="rId4"/>
                          <a:stretch>
                            <a:fillRect l="-401724" t="-858228" r="-303017" b="-8861"/>
                          </a:stretch>
                        </a:blipFill>
                      </a:tcPr>
                    </a:tc>
                    <a:tc>
                      <a:txBody>
                        <a:bodyPr/>
                        <a:lstStyle/>
                        <a:p>
                          <a:endParaRPr lang="en-US"/>
                        </a:p>
                      </a:txBody>
                      <a:tcPr anchor="ctr">
                        <a:blipFill>
                          <a:blip r:embed="rId4"/>
                          <a:stretch>
                            <a:fillRect l="-499571" t="-858228" r="-201717" b="-8861"/>
                          </a:stretch>
                        </a:blipFill>
                      </a:tcPr>
                    </a:tc>
                    <a:tc>
                      <a:txBody>
                        <a:bodyPr/>
                        <a:lstStyle/>
                        <a:p>
                          <a:endParaRPr lang="en-US"/>
                        </a:p>
                      </a:txBody>
                      <a:tcPr anchor="ctr">
                        <a:blipFill>
                          <a:blip r:embed="rId4"/>
                          <a:stretch>
                            <a:fillRect l="-602155" t="-858228" r="-102586" b="-8861"/>
                          </a:stretch>
                        </a:blipFill>
                      </a:tcPr>
                    </a:tc>
                    <a:tc>
                      <a:txBody>
                        <a:bodyPr/>
                        <a:lstStyle/>
                        <a:p>
                          <a:endParaRPr lang="en-US"/>
                        </a:p>
                      </a:txBody>
                      <a:tcPr anchor="ctr">
                        <a:blipFill>
                          <a:blip r:embed="rId4"/>
                          <a:stretch>
                            <a:fillRect l="-699142" t="-858228" r="-2146" b="-8861"/>
                          </a:stretch>
                        </a:blipFill>
                      </a:tcPr>
                    </a:tc>
                    <a:extLst>
                      <a:ext uri="{0D108BD9-81ED-4DB2-BD59-A6C34878D82A}">
                        <a16:rowId xmlns:a16="http://schemas.microsoft.com/office/drawing/2014/main" val="1953565254"/>
                      </a:ext>
                    </a:extLst>
                  </a:tr>
                </a:tbl>
              </a:graphicData>
            </a:graphic>
          </p:graphicFrame>
        </mc:Fallback>
      </mc:AlternateContent>
    </p:spTree>
    <p:extLst>
      <p:ext uri="{BB962C8B-B14F-4D97-AF65-F5344CB8AC3E}">
        <p14:creationId xmlns:p14="http://schemas.microsoft.com/office/powerpoint/2010/main" val="491086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2960" y="640080"/>
            <a:ext cx="4717143" cy="589072"/>
          </a:xfrm>
          <a:prstGeom prst="rect">
            <a:avLst/>
          </a:prstGeom>
          <a:noFill/>
        </p:spPr>
        <p:txBody>
          <a:bodyPr wrap="square" rtlCol="0">
            <a:spAutoFit/>
          </a:bodyPr>
          <a:lstStyle/>
          <a:p>
            <a:pPr>
              <a:lnSpc>
                <a:spcPct val="150000"/>
              </a:lnSpc>
            </a:pPr>
            <a:r>
              <a:rPr lang="en-US" sz="2400" dirty="0" err="1"/>
              <a:t>Faulhaber’s</a:t>
            </a:r>
            <a:r>
              <a:rPr lang="en-US" sz="2400" dirty="0"/>
              <a:t> Formula:</a:t>
            </a:r>
          </a:p>
        </p:txBody>
      </p:sp>
      <mc:AlternateContent xmlns:mc="http://schemas.openxmlformats.org/markup-compatibility/2006" xmlns:a14="http://schemas.microsoft.com/office/drawing/2010/main">
        <mc:Choice Requires="a14">
          <p:sp>
            <p:nvSpPr>
              <p:cNvPr id="4" name="TextBox 3"/>
              <p:cNvSpPr txBox="1"/>
              <p:nvPr/>
            </p:nvSpPr>
            <p:spPr>
              <a:xfrm>
                <a:off x="3722914" y="0"/>
                <a:ext cx="5864491" cy="1620444"/>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𝑚</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𝑚</m:t>
                              </m:r>
                            </m:e>
                            <m:sup>
                              <m:r>
                                <a:rPr lang="en-US" sz="2400" b="0" i="1" smtClean="0">
                                  <a:latin typeface="Cambria Math" panose="02040503050406030204" pitchFamily="18" charset="0"/>
                                </a:rPr>
                                <m:t>𝐾</m:t>
                              </m:r>
                            </m:sup>
                          </m:s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𝐾</m:t>
                              </m:r>
                              <m:r>
                                <a:rPr lang="en-US" sz="2400" b="0" i="1" smtClean="0">
                                  <a:latin typeface="Cambria Math" panose="02040503050406030204" pitchFamily="18" charset="0"/>
                                </a:rPr>
                                <m:t>+1</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=0</m:t>
                              </m:r>
                            </m:sub>
                            <m:sup>
                              <m:r>
                                <a:rPr lang="en-US" sz="2400" b="0" i="1" smtClean="0">
                                  <a:latin typeface="Cambria Math" panose="02040503050406030204" pitchFamily="18" charset="0"/>
                                </a:rPr>
                                <m:t>𝐾</m:t>
                              </m:r>
                            </m:sup>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0" i="1" smtClean="0">
                                      <a:latin typeface="Cambria Math" panose="02040503050406030204" pitchFamily="18" charset="0"/>
                                    </a:rPr>
                                    <m:t>𝑗</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𝐾</m:t>
                                        </m:r>
                                        <m:r>
                                          <a:rPr lang="en-US" sz="2400" b="0" i="1" smtClean="0">
                                            <a:latin typeface="Cambria Math" panose="02040503050406030204" pitchFamily="18" charset="0"/>
                                          </a:rPr>
                                          <m:t>+1</m:t>
                                        </m:r>
                                      </m:e>
                                    </m:mr>
                                    <m:mr>
                                      <m:e>
                                        <m:r>
                                          <a:rPr lang="en-US" sz="2400" b="0" i="1" smtClean="0">
                                            <a:latin typeface="Cambria Math" panose="02040503050406030204" pitchFamily="18" charset="0"/>
                                          </a:rPr>
                                          <m:t>𝑗</m:t>
                                        </m:r>
                                      </m:e>
                                    </m:mr>
                                  </m:m>
                                </m:e>
                              </m:d>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𝐵</m:t>
                                  </m:r>
                                </m:e>
                                <m:sub>
                                  <m:r>
                                    <a:rPr lang="en-US" sz="2400" b="0" i="1" smtClean="0">
                                      <a:latin typeface="Cambria Math" panose="02040503050406030204" pitchFamily="18" charset="0"/>
                                    </a:rPr>
                                    <m:t>𝑗</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𝑁</m:t>
                                  </m:r>
                                </m:e>
                                <m:sup>
                                  <m:r>
                                    <a:rPr lang="en-US" sz="2400" b="0" i="1" smtClean="0">
                                      <a:latin typeface="Cambria Math" panose="02040503050406030204" pitchFamily="18" charset="0"/>
                                    </a:rPr>
                                    <m:t>𝐾</m:t>
                                  </m:r>
                                  <m:r>
                                    <a:rPr lang="en-US" sz="2400" b="0" i="1" smtClean="0">
                                      <a:latin typeface="Cambria Math" panose="02040503050406030204" pitchFamily="18" charset="0"/>
                                    </a:rPr>
                                    <m:t>+1−</m:t>
                                  </m:r>
                                  <m:r>
                                    <a:rPr lang="en-US" sz="2400" b="0" i="1" smtClean="0">
                                      <a:latin typeface="Cambria Math" panose="02040503050406030204" pitchFamily="18" charset="0"/>
                                    </a:rPr>
                                    <m:t>𝑗</m:t>
                                  </m:r>
                                </m:sup>
                              </m:sSup>
                            </m:e>
                          </m:nary>
                        </m:e>
                      </m:nary>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3722914" y="0"/>
                <a:ext cx="5864491" cy="162044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363922" y="1435234"/>
                <a:ext cx="9073629" cy="1650580"/>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𝑆</m:t>
                      </m:r>
                      <m:d>
                        <m:dPr>
                          <m:ctrlPr>
                            <a:rPr lang="en-US" sz="2400" i="1">
                              <a:latin typeface="Cambria Math" panose="02040503050406030204" pitchFamily="18" charset="0"/>
                            </a:rPr>
                          </m:ctrlPr>
                        </m:dPr>
                        <m:e>
                          <m:r>
                            <a:rPr lang="en-US" sz="2400" i="1">
                              <a:latin typeface="Cambria Math" panose="02040503050406030204" pitchFamily="18" charset="0"/>
                            </a:rPr>
                            <m:t>𝐾</m:t>
                          </m:r>
                          <m:r>
                            <a:rPr lang="en-US" sz="2400" i="1">
                              <a:latin typeface="Cambria Math" panose="02040503050406030204" pitchFamily="18" charset="0"/>
                            </a:rPr>
                            <m:t>,</m:t>
                          </m:r>
                          <m:r>
                            <a:rPr lang="en-US" sz="2400" i="1">
                              <a:latin typeface="Cambria Math" panose="02040503050406030204" pitchFamily="18" charset="0"/>
                            </a:rPr>
                            <m:t>𝑁</m:t>
                          </m:r>
                        </m:e>
                      </m:d>
                      <m:r>
                        <a:rPr lang="en-US" sz="2400" i="1">
                          <a:latin typeface="Cambria Math" panose="02040503050406030204" pitchFamily="18" charset="0"/>
                        </a:rPr>
                        <m:t>=</m:t>
                      </m:r>
                      <m:nary>
                        <m:naryPr>
                          <m:chr m:val="∑"/>
                          <m:ctrlPr>
                            <a:rPr lang="en-US" sz="2400" i="1" smtClean="0">
                              <a:latin typeface="Cambria Math" panose="02040503050406030204" pitchFamily="18" charset="0"/>
                            </a:rPr>
                          </m:ctrlPr>
                        </m:naryPr>
                        <m:sub>
                          <m:r>
                            <m:rPr>
                              <m:brk m:alnAt="23"/>
                            </m:rPr>
                            <a:rPr lang="en-US" sz="2400" i="1">
                              <a:latin typeface="Cambria Math" panose="02040503050406030204" pitchFamily="18" charset="0"/>
                            </a:rPr>
                            <m:t>𝑚</m:t>
                          </m:r>
                          <m:r>
                            <a:rPr lang="en-US" sz="2400" i="1">
                              <a:latin typeface="Cambria Math" panose="02040503050406030204" pitchFamily="18" charset="0"/>
                            </a:rPr>
                            <m:t>=1</m:t>
                          </m:r>
                        </m:sub>
                        <m:sup>
                          <m:r>
                            <a:rPr lang="en-US" sz="2400" i="1">
                              <a:latin typeface="Cambria Math" panose="02040503050406030204" pitchFamily="18" charset="0"/>
                            </a:rPr>
                            <m:t>𝑁</m:t>
                          </m:r>
                        </m:sup>
                        <m:e>
                          <m:sSup>
                            <m:sSupPr>
                              <m:ctrlPr>
                                <a:rPr lang="en-US" sz="2400" i="1">
                                  <a:latin typeface="Cambria Math" panose="02040503050406030204" pitchFamily="18" charset="0"/>
                                </a:rPr>
                              </m:ctrlPr>
                            </m:sSupPr>
                            <m:e>
                              <m:r>
                                <a:rPr lang="en-US" sz="2400" i="1">
                                  <a:latin typeface="Cambria Math" panose="02040503050406030204" pitchFamily="18" charset="0"/>
                                </a:rPr>
                                <m:t>𝑚</m:t>
                              </m:r>
                            </m:e>
                            <m:sup>
                              <m:r>
                                <a:rPr lang="en-US" sz="2400" i="1">
                                  <a:latin typeface="Cambria Math" panose="02040503050406030204" pitchFamily="18" charset="0"/>
                                </a:rPr>
                                <m:t>𝐾</m:t>
                              </m:r>
                            </m:sup>
                          </m:sSup>
                          <m:r>
                            <a:rPr lang="en-US" sz="2400" i="1">
                              <a:latin typeface="Cambria Math" panose="02040503050406030204" pitchFamily="18" charset="0"/>
                            </a:rPr>
                            <m:t>    </m:t>
                          </m:r>
                          <m:r>
                            <a:rPr lang="en-US" sz="2400" b="0" i="1" smtClean="0">
                              <a:latin typeface="Cambria Math" panose="02040503050406030204" pitchFamily="18" charset="0"/>
                            </a:rPr>
                            <m:t>       </m:t>
                          </m:r>
                          <m:r>
                            <a:rPr lang="en-US" sz="2400" i="1">
                              <a:latin typeface="Cambria Math" panose="02040503050406030204" pitchFamily="18" charset="0"/>
                            </a:rPr>
                            <m:t>    </m:t>
                          </m:r>
                          <m:r>
                            <a:rPr lang="en-US" sz="2400" i="1">
                              <a:latin typeface="Cambria Math" panose="02040503050406030204" pitchFamily="18" charset="0"/>
                            </a:rPr>
                            <m:t>𝐺</m:t>
                          </m:r>
                          <m:d>
                            <m:dPr>
                              <m:ctrlPr>
                                <a:rPr lang="en-US" sz="2400" i="1">
                                  <a:latin typeface="Cambria Math" panose="02040503050406030204" pitchFamily="18" charset="0"/>
                                </a:rPr>
                              </m:ctrlPr>
                            </m:dPr>
                            <m:e>
                              <m:r>
                                <a:rPr lang="en-US" sz="2400" i="1">
                                  <a:latin typeface="Cambria Math" panose="02040503050406030204" pitchFamily="18" charset="0"/>
                                </a:rPr>
                                <m:t>𝐾</m:t>
                              </m:r>
                              <m:r>
                                <a:rPr lang="en-US" sz="2400" i="1">
                                  <a:latin typeface="Cambria Math" panose="02040503050406030204" pitchFamily="18" charset="0"/>
                                </a:rPr>
                                <m:t>,</m:t>
                              </m:r>
                              <m:r>
                                <a:rPr lang="en-US" sz="2400" i="1">
                                  <a:latin typeface="Cambria Math" panose="02040503050406030204" pitchFamily="18" charset="0"/>
                                </a:rPr>
                                <m:t>𝑧</m:t>
                              </m:r>
                            </m:e>
                          </m:d>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𝐾</m:t>
                              </m:r>
                              <m:r>
                                <a:rPr lang="en-US" sz="2400" i="1">
                                  <a:latin typeface="Cambria Math" panose="02040503050406030204" pitchFamily="18" charset="0"/>
                                </a:rPr>
                                <m:t>=0</m:t>
                              </m:r>
                            </m:sub>
                            <m:sup>
                              <m:r>
                                <a:rPr lang="en-US" sz="2400" i="1">
                                  <a:latin typeface="Cambria Math" panose="02040503050406030204" pitchFamily="18" charset="0"/>
                                  <a:ea typeface="Cambria Math" panose="02040503050406030204" pitchFamily="18" charset="0"/>
                                </a:rPr>
                                <m:t>∞</m:t>
                              </m:r>
                            </m:sup>
                            <m:e>
                              <m:r>
                                <a:rPr lang="en-US" sz="2400" i="1">
                                  <a:latin typeface="Cambria Math" panose="02040503050406030204" pitchFamily="18" charset="0"/>
                                </a:rPr>
                                <m:t>𝑆</m:t>
                              </m:r>
                              <m:d>
                                <m:dPr>
                                  <m:ctrlPr>
                                    <a:rPr lang="en-US" sz="2400" i="1">
                                      <a:latin typeface="Cambria Math" panose="02040503050406030204" pitchFamily="18" charset="0"/>
                                    </a:rPr>
                                  </m:ctrlPr>
                                </m:dPr>
                                <m:e>
                                  <m:r>
                                    <a:rPr lang="en-US" sz="2400" i="1">
                                      <a:latin typeface="Cambria Math" panose="02040503050406030204" pitchFamily="18" charset="0"/>
                                    </a:rPr>
                                    <m:t>𝑁</m:t>
                                  </m:r>
                                  <m:r>
                                    <a:rPr lang="en-US" sz="2400" i="1">
                                      <a:latin typeface="Cambria Math" panose="02040503050406030204" pitchFamily="18" charset="0"/>
                                    </a:rPr>
                                    <m:t>,</m:t>
                                  </m:r>
                                  <m:r>
                                    <a:rPr lang="en-US" sz="2400" i="1">
                                      <a:latin typeface="Cambria Math" panose="02040503050406030204" pitchFamily="18" charset="0"/>
                                    </a:rPr>
                                    <m:t>𝐾</m:t>
                                  </m:r>
                                </m:e>
                              </m:d>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𝑧</m:t>
                                      </m:r>
                                    </m:e>
                                    <m:sup>
                                      <m:r>
                                        <a:rPr lang="en-US" sz="2400" i="1">
                                          <a:latin typeface="Cambria Math" panose="02040503050406030204" pitchFamily="18" charset="0"/>
                                        </a:rPr>
                                        <m:t>𝐾</m:t>
                                      </m:r>
                                    </m:sup>
                                  </m:sSup>
                                </m:num>
                                <m:den>
                                  <m:r>
                                    <a:rPr lang="en-US" sz="2400" i="1">
                                      <a:latin typeface="Cambria Math" panose="02040503050406030204" pitchFamily="18" charset="0"/>
                                    </a:rPr>
                                    <m:t>𝐾</m:t>
                                  </m:r>
                                  <m:r>
                                    <a:rPr lang="en-US" sz="2400" i="1">
                                      <a:latin typeface="Cambria Math" panose="02040503050406030204" pitchFamily="18" charset="0"/>
                                    </a:rPr>
                                    <m:t>!</m:t>
                                  </m:r>
                                </m:den>
                              </m:f>
                              <m:r>
                                <a:rPr lang="en-US" sz="2400" i="1">
                                  <a:latin typeface="Cambria Math" panose="02040503050406030204" pitchFamily="18" charset="0"/>
                                </a:rPr>
                                <m:t>=</m:t>
                              </m:r>
                            </m:e>
                          </m:nary>
                        </m:e>
                      </m:nary>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𝑚</m:t>
                          </m:r>
                          <m:r>
                            <a:rPr lang="en-US" sz="2400" i="1">
                              <a:latin typeface="Cambria Math" panose="02040503050406030204" pitchFamily="18" charset="0"/>
                            </a:rPr>
                            <m:t>=1</m:t>
                          </m:r>
                        </m:sub>
                        <m:sup>
                          <m:r>
                            <a:rPr lang="en-US" sz="2400" i="1">
                              <a:latin typeface="Cambria Math" panose="02040503050406030204" pitchFamily="18" charset="0"/>
                            </a:rPr>
                            <m:t>𝑁</m:t>
                          </m:r>
                        </m:sup>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𝑚𝑧</m:t>
                              </m:r>
                            </m:sup>
                          </m:sSup>
                        </m:e>
                      </m:nary>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1363922" y="1435234"/>
                <a:ext cx="9073629" cy="1650580"/>
              </a:xfrm>
              <a:prstGeom prst="rect">
                <a:avLst/>
              </a:prstGeom>
              <a:blipFill>
                <a:blip r:embed="rId4"/>
                <a:stretch>
                  <a:fillRect/>
                </a:stretch>
              </a:blipFill>
            </p:spPr>
            <p:txBody>
              <a:bodyPr/>
              <a:lstStyle/>
              <a:p>
                <a:r>
                  <a:rPr lang="en-US">
                    <a:noFill/>
                  </a:rPr>
                  <a:t> </a:t>
                </a:r>
              </a:p>
            </p:txBody>
          </p:sp>
        </mc:Fallback>
      </mc:AlternateContent>
      <p:sp>
        <p:nvSpPr>
          <p:cNvPr id="6" name="TextBox 5"/>
          <p:cNvSpPr txBox="1"/>
          <p:nvPr/>
        </p:nvSpPr>
        <p:spPr>
          <a:xfrm>
            <a:off x="4529137" y="1891192"/>
            <a:ext cx="2457450" cy="369332"/>
          </a:xfrm>
          <a:prstGeom prst="rect">
            <a:avLst/>
          </a:prstGeom>
          <a:noFill/>
        </p:spPr>
        <p:txBody>
          <a:bodyPr wrap="square" rtlCol="0">
            <a:spAutoFit/>
          </a:bodyPr>
          <a:lstStyle/>
          <a:p>
            <a:r>
              <a:rPr lang="en-US" dirty="0"/>
              <a:t>Generating function</a:t>
            </a:r>
          </a:p>
        </p:txBody>
      </p:sp>
      <mc:AlternateContent xmlns:mc="http://schemas.openxmlformats.org/markup-compatibility/2006" xmlns:a14="http://schemas.microsoft.com/office/drawing/2010/main">
        <mc:Choice Requires="a14">
          <p:sp>
            <p:nvSpPr>
              <p:cNvPr id="7" name="TextBox 6"/>
              <p:cNvSpPr txBox="1"/>
              <p:nvPr/>
            </p:nvSpPr>
            <p:spPr>
              <a:xfrm>
                <a:off x="6211661" y="2652451"/>
                <a:ext cx="4635051" cy="1510991"/>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𝑚</m:t>
                              </m:r>
                              <m:r>
                                <a:rPr lang="en-US" sz="2400" b="0" i="1" smtClean="0">
                                  <a:latin typeface="Cambria Math" panose="02040503050406030204" pitchFamily="18" charset="0"/>
                                </a:rPr>
                                <m:t>=0</m:t>
                              </m:r>
                            </m:sub>
                            <m:sup>
                              <m:r>
                                <a:rPr lang="en-US" sz="2400" b="0" i="1" smtClean="0">
                                  <a:latin typeface="Cambria Math" panose="02040503050406030204" pitchFamily="18" charset="0"/>
                                  <a:ea typeface="Cambria Math" panose="02040503050406030204" pitchFamily="18" charset="0"/>
                                </a:rPr>
                                <m:t>∞</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𝐵</m:t>
                                  </m:r>
                                </m:e>
                                <m:sub>
                                  <m:r>
                                    <a:rPr lang="en-US" sz="2400" b="0" i="1" smtClean="0">
                                      <a:latin typeface="Cambria Math" panose="02040503050406030204" pitchFamily="18" charset="0"/>
                                    </a:rPr>
                                    <m:t>𝑚</m:t>
                                  </m:r>
                                </m:sub>
                              </m:sSub>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m:t>
                                      </m:r>
                                      <m:r>
                                        <a:rPr lang="en-US" sz="2400" b="0" i="1" smtClean="0">
                                          <a:latin typeface="Cambria Math" panose="02040503050406030204" pitchFamily="18" charset="0"/>
                                        </a:rPr>
                                        <m:t>𝑧</m:t>
                                      </m:r>
                                      <m:r>
                                        <a:rPr lang="en-US" sz="2400" b="0" i="1" smtClean="0">
                                          <a:latin typeface="Cambria Math" panose="02040503050406030204" pitchFamily="18" charset="0"/>
                                        </a:rPr>
                                        <m:t>)</m:t>
                                      </m:r>
                                    </m:e>
                                    <m:sup>
                                      <m:r>
                                        <a:rPr lang="en-US" sz="2400" b="0" i="1" smtClean="0">
                                          <a:latin typeface="Cambria Math" panose="02040503050406030204" pitchFamily="18" charset="0"/>
                                        </a:rPr>
                                        <m:t>𝑚</m:t>
                                      </m:r>
                                    </m:sup>
                                  </m:sSup>
                                </m:num>
                                <m:den>
                                  <m:r>
                                    <a:rPr lang="en-US" sz="2400" b="0" i="1" smtClean="0">
                                      <a:latin typeface="Cambria Math" panose="02040503050406030204" pitchFamily="18" charset="0"/>
                                    </a:rPr>
                                    <m:t>𝑚</m:t>
                                  </m:r>
                                  <m:r>
                                    <a:rPr lang="en-US" sz="2400" b="0" i="1" smtClean="0">
                                      <a:latin typeface="Cambria Math" panose="02040503050406030204" pitchFamily="18" charset="0"/>
                                    </a:rPr>
                                    <m:t>!</m:t>
                                  </m:r>
                                </m:den>
                              </m:f>
                            </m:e>
                          </m:nary>
                        </m:e>
                      </m:d>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𝑧</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𝑛</m:t>
                              </m:r>
                              <m:r>
                                <a:rPr lang="en-US" sz="2400" b="0" i="1" smtClean="0">
                                  <a:latin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e>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m:t>
                                      </m:r>
                                      <m:r>
                                        <a:rPr lang="en-US" sz="2400" b="0" i="1" smtClean="0">
                                          <a:latin typeface="Cambria Math" panose="02040503050406030204" pitchFamily="18" charset="0"/>
                                        </a:rPr>
                                        <m:t>𝑁𝑧</m:t>
                                      </m:r>
                                      <m:r>
                                        <a:rPr lang="en-US" sz="2400" b="0" i="1" smtClean="0">
                                          <a:latin typeface="Cambria Math" panose="02040503050406030204" pitchFamily="18" charset="0"/>
                                        </a:rPr>
                                        <m:t>)</m:t>
                                      </m:r>
                                    </m:e>
                                    <m:sup>
                                      <m:r>
                                        <a:rPr lang="en-US" sz="2400" b="0" i="1" smtClean="0">
                                          <a:latin typeface="Cambria Math" panose="02040503050406030204" pitchFamily="18" charset="0"/>
                                        </a:rPr>
                                        <m:t>𝑛</m:t>
                                      </m:r>
                                    </m:sup>
                                  </m:sSup>
                                </m:num>
                                <m:den>
                                  <m:r>
                                    <a:rPr lang="en-US" sz="2400" b="0" i="1" smtClean="0">
                                      <a:latin typeface="Cambria Math" panose="02040503050406030204" pitchFamily="18" charset="0"/>
                                    </a:rPr>
                                    <m:t>𝑛</m:t>
                                  </m:r>
                                  <m:r>
                                    <a:rPr lang="en-US" sz="2400" b="0" i="1" smtClean="0">
                                      <a:latin typeface="Cambria Math" panose="02040503050406030204" pitchFamily="18" charset="0"/>
                                    </a:rPr>
                                    <m:t>!</m:t>
                                  </m:r>
                                </m:den>
                              </m:f>
                            </m:e>
                          </m:nary>
                        </m:e>
                      </m:d>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6211661" y="2652451"/>
                <a:ext cx="4635051" cy="151099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492094" y="4163442"/>
                <a:ext cx="3378874" cy="1616212"/>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𝐾</m:t>
                          </m:r>
                          <m:r>
                            <a:rPr lang="en-US" sz="2400" b="0" i="1" smtClean="0">
                              <a:latin typeface="Cambria Math" panose="02040503050406030204" pitchFamily="18" charset="0"/>
                            </a:rPr>
                            <m:t>,</m:t>
                          </m:r>
                          <m:r>
                            <a:rPr lang="en-US" sz="2400" b="0" i="1" smtClean="0">
                              <a:latin typeface="Cambria Math" panose="02040503050406030204" pitchFamily="18" charset="0"/>
                            </a:rPr>
                            <m:t>𝑁</m:t>
                          </m:r>
                        </m:e>
                      </m:d>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𝐾</m:t>
                          </m:r>
                          <m:r>
                            <a:rPr lang="en-US" sz="2400" b="0" i="1" smtClean="0">
                              <a:latin typeface="Cambria Math" panose="02040503050406030204" pitchFamily="18" charset="0"/>
                            </a:rPr>
                            <m:t>+1</m:t>
                          </m:r>
                        </m:sup>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𝐾</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𝑁</m:t>
                              </m:r>
                            </m:e>
                            <m:sup>
                              <m:r>
                                <a:rPr lang="en-US" sz="2400" b="0" i="1" smtClean="0">
                                  <a:latin typeface="Cambria Math" panose="02040503050406030204" pitchFamily="18" charset="0"/>
                                </a:rPr>
                                <m:t>𝑘</m:t>
                              </m:r>
                            </m:sup>
                          </m:sSup>
                        </m:e>
                      </m:nary>
                    </m:oMath>
                  </m:oMathPara>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1492094" y="4163442"/>
                <a:ext cx="3378874" cy="161621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540103" y="4521048"/>
                <a:ext cx="4991303" cy="1132426"/>
              </a:xfrm>
              <a:prstGeom prst="rect">
                <a:avLst/>
              </a:prstGeom>
              <a:noFill/>
              <a:ln w="25400">
                <a:solidFill>
                  <a:srgbClr val="FF0000"/>
                </a:solidFill>
              </a:ln>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𝐾</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0" i="1" smtClean="0">
                                  <a:latin typeface="Cambria Math" panose="02040503050406030204" pitchFamily="18" charset="0"/>
                                </a:rPr>
                                <m:t>𝐾</m:t>
                              </m:r>
                              <m:r>
                                <a:rPr lang="en-US" sz="2400" b="0" i="1" smtClean="0">
                                  <a:latin typeface="Cambria Math" panose="02040503050406030204" pitchFamily="18" charset="0"/>
                                </a:rPr>
                                <m:t>+1−</m:t>
                              </m:r>
                              <m:r>
                                <a:rPr lang="en-US" sz="2400" b="0" i="1" smtClean="0">
                                  <a:latin typeface="Cambria Math" panose="02040503050406030204" pitchFamily="18" charset="0"/>
                                </a:rPr>
                                <m:t>𝑘</m:t>
                              </m:r>
                            </m:sup>
                          </m:sSup>
                        </m:num>
                        <m:den>
                          <m:r>
                            <a:rPr lang="en-US" sz="2400" b="0" i="1" smtClean="0">
                              <a:latin typeface="Cambria Math" panose="02040503050406030204" pitchFamily="18" charset="0"/>
                            </a:rPr>
                            <m:t>𝐾</m:t>
                          </m:r>
                          <m:r>
                            <a:rPr lang="en-US" sz="2400" b="0" i="1" smtClean="0">
                              <a:latin typeface="Cambria Math" panose="02040503050406030204" pitchFamily="18" charset="0"/>
                            </a:rPr>
                            <m:t>+1</m:t>
                          </m:r>
                        </m:den>
                      </m:f>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𝐾</m:t>
                                </m:r>
                                <m:r>
                                  <a:rPr lang="en-US" sz="2400" b="0" i="1" smtClean="0">
                                    <a:latin typeface="Cambria Math" panose="02040503050406030204" pitchFamily="18" charset="0"/>
                                  </a:rPr>
                                  <m:t>+1</m:t>
                                </m:r>
                              </m:e>
                            </m:mr>
                            <m:mr>
                              <m:e>
                                <m:r>
                                  <a:rPr lang="en-US" sz="2400" b="0" i="1" smtClean="0">
                                    <a:latin typeface="Cambria Math" panose="02040503050406030204" pitchFamily="18" charset="0"/>
                                  </a:rPr>
                                  <m:t>𝑘</m:t>
                                </m:r>
                              </m:e>
                            </m:mr>
                          </m:m>
                        </m:e>
                      </m:d>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𝐵</m:t>
                          </m:r>
                        </m:e>
                        <m:sub>
                          <m:r>
                            <a:rPr lang="en-US" sz="2400" b="0" i="1" smtClean="0">
                              <a:latin typeface="Cambria Math" panose="02040503050406030204" pitchFamily="18" charset="0"/>
                            </a:rPr>
                            <m:t>𝐾</m:t>
                          </m:r>
                          <m:r>
                            <a:rPr lang="en-US" sz="2400" b="0" i="1" smtClean="0">
                              <a:latin typeface="Cambria Math" panose="02040503050406030204" pitchFamily="18" charset="0"/>
                            </a:rPr>
                            <m:t>+1−</m:t>
                          </m:r>
                          <m:r>
                            <a:rPr lang="en-US" sz="2400" b="0" i="1" smtClean="0">
                              <a:latin typeface="Cambria Math" panose="02040503050406030204" pitchFamily="18" charset="0"/>
                            </a:rPr>
                            <m:t>𝑘</m:t>
                          </m:r>
                        </m:sub>
                      </m:sSub>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5540103" y="4521048"/>
                <a:ext cx="4991303" cy="1132426"/>
              </a:xfrm>
              <a:prstGeom prst="rect">
                <a:avLst/>
              </a:prstGeom>
              <a:blipFill>
                <a:blip r:embed="rId7"/>
                <a:stretch>
                  <a:fillRect/>
                </a:stretch>
              </a:blipFill>
              <a:ln w="25400">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1432673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nvPr>
            </p:nvGraphicFramePr>
            <p:xfrm>
              <a:off x="3055572" y="0"/>
              <a:ext cx="5989541" cy="6780214"/>
            </p:xfrm>
            <a:graphic>
              <a:graphicData uri="http://schemas.openxmlformats.org/drawingml/2006/table">
                <a:tbl>
                  <a:tblPr firstRow="1" bandRow="1">
                    <a:tableStyleId>{0E3FDE45-AF77-4B5C-9715-49D594BDF05E}</a:tableStyleId>
                  </a:tblPr>
                  <a:tblGrid>
                    <a:gridCol w="777461">
                      <a:extLst>
                        <a:ext uri="{9D8B030D-6E8A-4147-A177-3AD203B41FA5}">
                          <a16:colId xmlns:a16="http://schemas.microsoft.com/office/drawing/2014/main" val="3078487389"/>
                        </a:ext>
                      </a:extLst>
                    </a:gridCol>
                    <a:gridCol w="5212080">
                      <a:extLst>
                        <a:ext uri="{9D8B030D-6E8A-4147-A177-3AD203B41FA5}">
                          <a16:colId xmlns:a16="http://schemas.microsoft.com/office/drawing/2014/main" val="2879612079"/>
                        </a:ext>
                      </a:extLst>
                    </a:gridCol>
                  </a:tblGrid>
                  <a:tr h="370840">
                    <a:tc>
                      <a:txBody>
                        <a:bodyPr/>
                        <a:lstStyle/>
                        <a:p>
                          <a:pPr algn="ctr"/>
                          <a:r>
                            <a:rPr lang="en-US" dirty="0"/>
                            <a:t>K</a:t>
                          </a:r>
                          <a:endParaRPr lang="en-US" b="0" i="1" dirty="0">
                            <a:latin typeface="Cambria Math" panose="02040503050406030204" pitchFamily="18" charset="0"/>
                            <a:ea typeface="Cambria Math" panose="02040503050406030204" pitchFamily="18" charset="0"/>
                          </a:endParaRPr>
                        </a:p>
                      </a:txBody>
                      <a:tcPr marT="91440" marB="91440" anchor="ct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𝑆</m:t>
                                </m:r>
                                <m:d>
                                  <m:dPr>
                                    <m:ctrlPr>
                                      <a:rPr lang="en-US" i="1" smtClean="0">
                                        <a:latin typeface="Cambria Math" panose="02040503050406030204" pitchFamily="18" charset="0"/>
                                      </a:rPr>
                                    </m:ctrlPr>
                                  </m:dPr>
                                  <m:e>
                                    <m:r>
                                      <a:rPr lang="en-US" smtClean="0">
                                        <a:latin typeface="Cambria Math" panose="02040503050406030204" pitchFamily="18" charset="0"/>
                                      </a:rPr>
                                      <m:t>𝐾</m:t>
                                    </m:r>
                                    <m:r>
                                      <a:rPr lang="en-US" smtClean="0">
                                        <a:latin typeface="Cambria Math" panose="02040503050406030204" pitchFamily="18" charset="0"/>
                                      </a:rPr>
                                      <m:t>,</m:t>
                                    </m:r>
                                    <m:r>
                                      <a:rPr lang="en-US" smtClean="0">
                                        <a:latin typeface="Cambria Math" panose="02040503050406030204" pitchFamily="18" charset="0"/>
                                      </a:rPr>
                                      <m:t>𝑁</m:t>
                                    </m:r>
                                  </m:e>
                                </m:d>
                                <m:r>
                                  <a:rPr lang="en-US" smtClean="0">
                                    <a:latin typeface="Cambria Math" panose="02040503050406030204" pitchFamily="18" charset="0"/>
                                  </a:rPr>
                                  <m:t>=</m:t>
                                </m:r>
                                <m:nary>
                                  <m:naryPr>
                                    <m:chr m:val="∑"/>
                                    <m:limLoc m:val="subSup"/>
                                    <m:ctrlPr>
                                      <a:rPr lang="en-US" i="1" smtClean="0">
                                        <a:latin typeface="Cambria Math" panose="02040503050406030204" pitchFamily="18" charset="0"/>
                                      </a:rPr>
                                    </m:ctrlPr>
                                  </m:naryPr>
                                  <m:sub>
                                    <m:r>
                                      <m:rPr>
                                        <m:brk m:alnAt="25"/>
                                      </m:rPr>
                                      <a:rPr lang="en-US" smtClean="0">
                                        <a:latin typeface="Cambria Math" panose="02040503050406030204" pitchFamily="18" charset="0"/>
                                      </a:rPr>
                                      <m:t>𝑖</m:t>
                                    </m:r>
                                    <m:r>
                                      <a:rPr lang="en-US" smtClean="0">
                                        <a:latin typeface="Cambria Math" panose="02040503050406030204" pitchFamily="18" charset="0"/>
                                      </a:rPr>
                                      <m:t>=1</m:t>
                                    </m:r>
                                  </m:sub>
                                  <m:sup>
                                    <m:r>
                                      <a:rPr lang="en-US" smtClean="0">
                                        <a:latin typeface="Cambria Math" panose="02040503050406030204" pitchFamily="18" charset="0"/>
                                      </a:rPr>
                                      <m:t>𝑁</m:t>
                                    </m:r>
                                  </m:sup>
                                  <m:e>
                                    <m:sSup>
                                      <m:sSupPr>
                                        <m:ctrlPr>
                                          <a:rPr lang="en-US" i="1" smtClean="0">
                                            <a:latin typeface="Cambria Math" panose="02040503050406030204" pitchFamily="18" charset="0"/>
                                          </a:rPr>
                                        </m:ctrlPr>
                                      </m:sSupPr>
                                      <m:e>
                                        <m:r>
                                          <a:rPr lang="en-US" smtClean="0">
                                            <a:latin typeface="Cambria Math" panose="02040503050406030204" pitchFamily="18" charset="0"/>
                                          </a:rPr>
                                          <m:t>𝑖</m:t>
                                        </m:r>
                                      </m:e>
                                      <m:sup>
                                        <m:r>
                                          <a:rPr lang="en-US" smtClean="0">
                                            <a:latin typeface="Cambria Math" panose="02040503050406030204" pitchFamily="18" charset="0"/>
                                          </a:rPr>
                                          <m:t>𝐾</m:t>
                                        </m:r>
                                      </m:sup>
                                    </m:sSup>
                                  </m:e>
                                </m:nary>
                              </m:oMath>
                            </m:oMathPara>
                          </a14:m>
                          <a:endParaRPr lang="en-US" dirty="0"/>
                        </a:p>
                      </a:txBody>
                      <a:tcPr marT="91440" marB="91440"/>
                    </a:tc>
                    <a:extLst>
                      <a:ext uri="{0D108BD9-81ED-4DB2-BD59-A6C34878D82A}">
                        <a16:rowId xmlns:a16="http://schemas.microsoft.com/office/drawing/2014/main" val="2683492986"/>
                      </a:ext>
                    </a:extLst>
                  </a:tr>
                  <a:tr h="363462">
                    <a:tc>
                      <a:txBody>
                        <a:bodyPr/>
                        <a:lstStyle/>
                        <a:p>
                          <a:pPr algn="ctr"/>
                          <a:r>
                            <a:rPr lang="en-US" dirty="0"/>
                            <a:t>0</a:t>
                          </a:r>
                          <a:endParaRPr lang="en-US" b="0" i="0" dirty="0">
                            <a:latin typeface="Cambria Math" panose="02040503050406030204" pitchFamily="18" charset="0"/>
                            <a:ea typeface="Cambria Math" panose="02040503050406030204" pitchFamily="18" charset="0"/>
                          </a:endParaRPr>
                        </a:p>
                      </a:txBody>
                      <a:tcPr marT="91440" marB="91440" anchor="ct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𝑁</m:t>
                                </m:r>
                              </m:oMath>
                            </m:oMathPara>
                          </a14:m>
                          <a:endParaRPr lang="en-US" dirty="0"/>
                        </a:p>
                      </a:txBody>
                      <a:tcPr marT="91440" marB="91440"/>
                    </a:tc>
                    <a:extLst>
                      <a:ext uri="{0D108BD9-81ED-4DB2-BD59-A6C34878D82A}">
                        <a16:rowId xmlns:a16="http://schemas.microsoft.com/office/drawing/2014/main" val="3875457582"/>
                      </a:ext>
                    </a:extLst>
                  </a:tr>
                  <a:tr h="370840">
                    <a:tc>
                      <a:txBody>
                        <a:bodyPr/>
                        <a:lstStyle/>
                        <a:p>
                          <a:pPr algn="ctr"/>
                          <a:r>
                            <a:rPr lang="en-US" dirty="0"/>
                            <a:t>1</a:t>
                          </a:r>
                          <a:endParaRPr lang="en-US" b="0" i="0" dirty="0">
                            <a:latin typeface="Cambria Math" panose="02040503050406030204" pitchFamily="18" charset="0"/>
                            <a:ea typeface="Cambria Math" panose="02040503050406030204" pitchFamily="18" charset="0"/>
                          </a:endParaRPr>
                        </a:p>
                      </a:txBody>
                      <a:tcPr marT="91440" marB="91440" anchor="ctr"/>
                    </a:tc>
                    <a:tc>
                      <a:txBody>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smtClean="0">
                                        <a:latin typeface="Cambria Math" panose="02040503050406030204" pitchFamily="18" charset="0"/>
                                      </a:rPr>
                                      <m:t>𝑁</m:t>
                                    </m:r>
                                    <m:r>
                                      <a:rPr lang="en-US" smtClean="0">
                                        <a:latin typeface="Cambria Math" panose="02040503050406030204" pitchFamily="18" charset="0"/>
                                      </a:rPr>
                                      <m:t>(</m:t>
                                    </m:r>
                                    <m:r>
                                      <a:rPr lang="en-US" smtClean="0">
                                        <a:latin typeface="Cambria Math" panose="02040503050406030204" pitchFamily="18" charset="0"/>
                                      </a:rPr>
                                      <m:t>𝑁</m:t>
                                    </m:r>
                                    <m:r>
                                      <a:rPr lang="en-US" smtClean="0">
                                        <a:latin typeface="Cambria Math" panose="02040503050406030204" pitchFamily="18" charset="0"/>
                                      </a:rPr>
                                      <m:t>+1)</m:t>
                                    </m:r>
                                  </m:num>
                                  <m:den>
                                    <m:r>
                                      <a:rPr lang="en-US" smtClean="0">
                                        <a:latin typeface="Cambria Math" panose="02040503050406030204" pitchFamily="18" charset="0"/>
                                      </a:rPr>
                                      <m:t>2</m:t>
                                    </m:r>
                                  </m:den>
                                </m:f>
                              </m:oMath>
                            </m:oMathPara>
                          </a14:m>
                          <a:endParaRPr lang="en-US" dirty="0"/>
                        </a:p>
                      </a:txBody>
                      <a:tcPr marT="91440" marB="91440"/>
                    </a:tc>
                    <a:extLst>
                      <a:ext uri="{0D108BD9-81ED-4DB2-BD59-A6C34878D82A}">
                        <a16:rowId xmlns:a16="http://schemas.microsoft.com/office/drawing/2014/main" val="4095065621"/>
                      </a:ext>
                    </a:extLst>
                  </a:tr>
                  <a:tr h="370840">
                    <a:tc>
                      <a:txBody>
                        <a:bodyPr/>
                        <a:lstStyle/>
                        <a:p>
                          <a:pPr algn="ctr"/>
                          <a:r>
                            <a:rPr lang="en-US" dirty="0"/>
                            <a:t>2</a:t>
                          </a:r>
                          <a:endParaRPr lang="en-US" b="0" i="0" dirty="0">
                            <a:latin typeface="Cambria Math" panose="02040503050406030204" pitchFamily="18" charset="0"/>
                            <a:ea typeface="Cambria Math" panose="02040503050406030204" pitchFamily="18" charset="0"/>
                          </a:endParaRPr>
                        </a:p>
                      </a:txBody>
                      <a:tcPr marT="91440" marB="91440" anchor="ctr"/>
                    </a:tc>
                    <a:tc>
                      <a:txBody>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smtClean="0">
                                        <a:latin typeface="Cambria Math" panose="02040503050406030204" pitchFamily="18" charset="0"/>
                                      </a:rPr>
                                      <m:t>𝑁</m:t>
                                    </m:r>
                                    <m:r>
                                      <a:rPr lang="en-US" smtClean="0">
                                        <a:latin typeface="Cambria Math" panose="02040503050406030204" pitchFamily="18" charset="0"/>
                                      </a:rPr>
                                      <m:t>(</m:t>
                                    </m:r>
                                    <m:r>
                                      <a:rPr lang="en-US" smtClean="0">
                                        <a:latin typeface="Cambria Math" panose="02040503050406030204" pitchFamily="18" charset="0"/>
                                      </a:rPr>
                                      <m:t>𝑁</m:t>
                                    </m:r>
                                    <m:r>
                                      <a:rPr lang="en-US" smtClean="0">
                                        <a:latin typeface="Cambria Math" panose="02040503050406030204" pitchFamily="18" charset="0"/>
                                      </a:rPr>
                                      <m:t>+1)(2</m:t>
                                    </m:r>
                                    <m:r>
                                      <a:rPr lang="en-US" smtClean="0">
                                        <a:latin typeface="Cambria Math" panose="02040503050406030204" pitchFamily="18" charset="0"/>
                                      </a:rPr>
                                      <m:t>𝑁</m:t>
                                    </m:r>
                                    <m:r>
                                      <a:rPr lang="en-US" smtClean="0">
                                        <a:latin typeface="Cambria Math" panose="02040503050406030204" pitchFamily="18" charset="0"/>
                                      </a:rPr>
                                      <m:t>+1)</m:t>
                                    </m:r>
                                  </m:num>
                                  <m:den>
                                    <m:r>
                                      <a:rPr lang="en-US" smtClean="0">
                                        <a:latin typeface="Cambria Math" panose="02040503050406030204" pitchFamily="18" charset="0"/>
                                      </a:rPr>
                                      <m:t>6</m:t>
                                    </m:r>
                                  </m:den>
                                </m:f>
                              </m:oMath>
                            </m:oMathPara>
                          </a14:m>
                          <a:endParaRPr lang="en-US" dirty="0"/>
                        </a:p>
                      </a:txBody>
                      <a:tcPr marT="91440" marB="91440"/>
                    </a:tc>
                    <a:extLst>
                      <a:ext uri="{0D108BD9-81ED-4DB2-BD59-A6C34878D82A}">
                        <a16:rowId xmlns:a16="http://schemas.microsoft.com/office/drawing/2014/main" val="1958402226"/>
                      </a:ext>
                    </a:extLst>
                  </a:tr>
                  <a:tr h="370840">
                    <a:tc>
                      <a:txBody>
                        <a:bodyPr/>
                        <a:lstStyle/>
                        <a:p>
                          <a:pPr algn="ctr"/>
                          <a:r>
                            <a:rPr lang="en-US" dirty="0"/>
                            <a:t>3</a:t>
                          </a:r>
                          <a:endParaRPr lang="en-US" b="0" i="0" dirty="0">
                            <a:latin typeface="Cambria Math" panose="02040503050406030204" pitchFamily="18" charset="0"/>
                            <a:ea typeface="Cambria Math" panose="02040503050406030204" pitchFamily="18" charset="0"/>
                          </a:endParaRPr>
                        </a:p>
                      </a:txBody>
                      <a:tcPr marT="91440" marB="91440" anchor="ctr"/>
                    </a:tc>
                    <a:tc>
                      <a:txBody>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US" smtClean="0">
                                                <a:latin typeface="Cambria Math" panose="02040503050406030204" pitchFamily="18" charset="0"/>
                                              </a:rPr>
                                              <m:t>𝑁</m:t>
                                            </m:r>
                                            <m:r>
                                              <a:rPr lang="en-US" smtClean="0">
                                                <a:latin typeface="Cambria Math" panose="02040503050406030204" pitchFamily="18" charset="0"/>
                                              </a:rPr>
                                              <m:t>(</m:t>
                                            </m:r>
                                            <m:r>
                                              <a:rPr lang="en-US" smtClean="0">
                                                <a:latin typeface="Cambria Math" panose="02040503050406030204" pitchFamily="18" charset="0"/>
                                              </a:rPr>
                                              <m:t>𝑁</m:t>
                                            </m:r>
                                            <m:r>
                                              <a:rPr lang="en-US" smtClean="0">
                                                <a:latin typeface="Cambria Math" panose="02040503050406030204" pitchFamily="18" charset="0"/>
                                              </a:rPr>
                                              <m:t>+1)</m:t>
                                            </m:r>
                                          </m:num>
                                          <m:den>
                                            <m:r>
                                              <a:rPr lang="en-US" smtClean="0">
                                                <a:latin typeface="Cambria Math" panose="02040503050406030204" pitchFamily="18" charset="0"/>
                                              </a:rPr>
                                              <m:t>2</m:t>
                                            </m:r>
                                          </m:den>
                                        </m:f>
                                      </m:e>
                                    </m:d>
                                  </m:e>
                                  <m:sup>
                                    <m:r>
                                      <a:rPr lang="en-US" smtClean="0">
                                        <a:latin typeface="Cambria Math" panose="02040503050406030204" pitchFamily="18" charset="0"/>
                                      </a:rPr>
                                      <m:t>2</m:t>
                                    </m:r>
                                  </m:sup>
                                </m:sSup>
                              </m:oMath>
                            </m:oMathPara>
                          </a14:m>
                          <a:endParaRPr lang="en-US" dirty="0"/>
                        </a:p>
                      </a:txBody>
                      <a:tcPr marT="91440" marB="91440"/>
                    </a:tc>
                    <a:extLst>
                      <a:ext uri="{0D108BD9-81ED-4DB2-BD59-A6C34878D82A}">
                        <a16:rowId xmlns:a16="http://schemas.microsoft.com/office/drawing/2014/main" val="890832082"/>
                      </a:ext>
                    </a:extLst>
                  </a:tr>
                  <a:tr h="370840">
                    <a:tc>
                      <a:txBody>
                        <a:bodyPr/>
                        <a:lstStyle/>
                        <a:p>
                          <a:pPr algn="ctr"/>
                          <a:r>
                            <a:rPr lang="en-US" dirty="0"/>
                            <a:t>4</a:t>
                          </a:r>
                          <a:endParaRPr lang="en-US" b="0" i="0" dirty="0">
                            <a:latin typeface="Cambria Math" panose="02040503050406030204" pitchFamily="18" charset="0"/>
                            <a:ea typeface="Cambria Math" panose="02040503050406030204" pitchFamily="18" charset="0"/>
                          </a:endParaRPr>
                        </a:p>
                      </a:txBody>
                      <a:tcPr marT="91440" marB="91440" anchor="ctr"/>
                    </a:tc>
                    <a:tc>
                      <a:txBody>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US" smtClean="0">
                                            <a:latin typeface="Cambria Math" panose="02040503050406030204" pitchFamily="18" charset="0"/>
                                          </a:rPr>
                                          <m:t>𝑁</m:t>
                                        </m:r>
                                        <m:r>
                                          <a:rPr lang="en-US" smtClean="0">
                                            <a:latin typeface="Cambria Math" panose="02040503050406030204" pitchFamily="18" charset="0"/>
                                          </a:rPr>
                                          <m:t>(</m:t>
                                        </m:r>
                                        <m:r>
                                          <a:rPr lang="en-US" smtClean="0">
                                            <a:latin typeface="Cambria Math" panose="02040503050406030204" pitchFamily="18" charset="0"/>
                                          </a:rPr>
                                          <m:t>𝑁</m:t>
                                        </m:r>
                                        <m:r>
                                          <a:rPr lang="en-US" smtClean="0">
                                            <a:latin typeface="Cambria Math" panose="02040503050406030204" pitchFamily="18" charset="0"/>
                                          </a:rPr>
                                          <m:t>+1)(2</m:t>
                                        </m:r>
                                        <m:r>
                                          <a:rPr lang="en-US" smtClean="0">
                                            <a:latin typeface="Cambria Math" panose="02040503050406030204" pitchFamily="18" charset="0"/>
                                          </a:rPr>
                                          <m:t>𝑁</m:t>
                                        </m:r>
                                        <m:r>
                                          <a:rPr lang="en-US" smtClean="0">
                                            <a:latin typeface="Cambria Math" panose="02040503050406030204" pitchFamily="18" charset="0"/>
                                          </a:rPr>
                                          <m:t>+1)</m:t>
                                        </m:r>
                                      </m:num>
                                      <m:den>
                                        <m:r>
                                          <a:rPr lang="en-US" smtClean="0">
                                            <a:latin typeface="Cambria Math" panose="02040503050406030204" pitchFamily="18" charset="0"/>
                                          </a:rPr>
                                          <m:t>6</m:t>
                                        </m:r>
                                      </m:den>
                                    </m:f>
                                    <m:r>
                                      <m:rPr>
                                        <m:nor/>
                                      </m:rPr>
                                      <a:rPr lang="en-US" dirty="0"/>
                                      <m:t> </m:t>
                                    </m:r>
                                  </m:e>
                                </m:d>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US" smtClean="0">
                                            <a:latin typeface="Cambria Math" panose="02040503050406030204" pitchFamily="18" charset="0"/>
                                          </a:rPr>
                                          <m:t>3</m:t>
                                        </m:r>
                                        <m:sSup>
                                          <m:sSupPr>
                                            <m:ctrlPr>
                                              <a:rPr lang="en-US" i="1" smtClean="0">
                                                <a:latin typeface="Cambria Math" panose="02040503050406030204" pitchFamily="18" charset="0"/>
                                              </a:rPr>
                                            </m:ctrlPr>
                                          </m:sSupPr>
                                          <m:e>
                                            <m:r>
                                              <a:rPr lang="en-US" smtClean="0">
                                                <a:latin typeface="Cambria Math" panose="02040503050406030204" pitchFamily="18" charset="0"/>
                                              </a:rPr>
                                              <m:t>𝑁</m:t>
                                            </m:r>
                                          </m:e>
                                          <m:sup>
                                            <m:r>
                                              <a:rPr lang="en-US" smtClean="0">
                                                <a:latin typeface="Cambria Math" panose="02040503050406030204" pitchFamily="18" charset="0"/>
                                              </a:rPr>
                                              <m:t>2</m:t>
                                            </m:r>
                                          </m:sup>
                                        </m:sSup>
                                        <m:r>
                                          <a:rPr lang="en-US" smtClean="0">
                                            <a:latin typeface="Cambria Math" panose="02040503050406030204" pitchFamily="18" charset="0"/>
                                          </a:rPr>
                                          <m:t>+3</m:t>
                                        </m:r>
                                        <m:r>
                                          <a:rPr lang="en-US" smtClean="0">
                                            <a:latin typeface="Cambria Math" panose="02040503050406030204" pitchFamily="18" charset="0"/>
                                          </a:rPr>
                                          <m:t>𝑁</m:t>
                                        </m:r>
                                        <m:r>
                                          <a:rPr lang="en-US" smtClean="0">
                                            <a:latin typeface="Cambria Math" panose="02040503050406030204" pitchFamily="18" charset="0"/>
                                          </a:rPr>
                                          <m:t>−1</m:t>
                                        </m:r>
                                      </m:num>
                                      <m:den>
                                        <m:r>
                                          <a:rPr lang="en-US" smtClean="0">
                                            <a:latin typeface="Cambria Math" panose="02040503050406030204" pitchFamily="18" charset="0"/>
                                          </a:rPr>
                                          <m:t>5</m:t>
                                        </m:r>
                                      </m:den>
                                    </m:f>
                                  </m:e>
                                </m:d>
                              </m:oMath>
                            </m:oMathPara>
                          </a14:m>
                          <a:endParaRPr lang="en-US" dirty="0"/>
                        </a:p>
                      </a:txBody>
                      <a:tcPr marT="91440" marB="91440"/>
                    </a:tc>
                    <a:extLst>
                      <a:ext uri="{0D108BD9-81ED-4DB2-BD59-A6C34878D82A}">
                        <a16:rowId xmlns:a16="http://schemas.microsoft.com/office/drawing/2014/main" val="2370737028"/>
                      </a:ext>
                    </a:extLst>
                  </a:tr>
                  <a:tr h="370840">
                    <a:tc>
                      <a:txBody>
                        <a:bodyPr/>
                        <a:lstStyle/>
                        <a:p>
                          <a:pPr algn="ctr"/>
                          <a:r>
                            <a:rPr lang="en-US" dirty="0"/>
                            <a:t>5</a:t>
                          </a:r>
                          <a:endParaRPr lang="en-US" b="0" i="0" dirty="0">
                            <a:latin typeface="Cambria Math" panose="02040503050406030204" pitchFamily="18" charset="0"/>
                            <a:ea typeface="Cambria Math" panose="02040503050406030204" pitchFamily="18" charset="0"/>
                          </a:endParaRPr>
                        </a:p>
                      </a:txBody>
                      <a:tcPr marT="91440" marB="91440" anchor="ctr"/>
                    </a:tc>
                    <a:tc>
                      <a:txBody>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US" smtClean="0">
                                                <a:latin typeface="Cambria Math" panose="02040503050406030204" pitchFamily="18" charset="0"/>
                                              </a:rPr>
                                              <m:t>𝑁</m:t>
                                            </m:r>
                                            <m:r>
                                              <a:rPr lang="en-US" smtClean="0">
                                                <a:latin typeface="Cambria Math" panose="02040503050406030204" pitchFamily="18" charset="0"/>
                                              </a:rPr>
                                              <m:t>(</m:t>
                                            </m:r>
                                            <m:r>
                                              <a:rPr lang="en-US" smtClean="0">
                                                <a:latin typeface="Cambria Math" panose="02040503050406030204" pitchFamily="18" charset="0"/>
                                              </a:rPr>
                                              <m:t>𝑁</m:t>
                                            </m:r>
                                            <m:r>
                                              <a:rPr lang="en-US" smtClean="0">
                                                <a:latin typeface="Cambria Math" panose="02040503050406030204" pitchFamily="18" charset="0"/>
                                              </a:rPr>
                                              <m:t>+1)</m:t>
                                            </m:r>
                                          </m:num>
                                          <m:den>
                                            <m:r>
                                              <a:rPr lang="en-US" smtClean="0">
                                                <a:latin typeface="Cambria Math" panose="02040503050406030204" pitchFamily="18" charset="0"/>
                                              </a:rPr>
                                              <m:t>2</m:t>
                                            </m:r>
                                          </m:den>
                                        </m:f>
                                      </m:e>
                                    </m:d>
                                  </m:e>
                                  <m:sup>
                                    <m:r>
                                      <a:rPr lang="en-US" smtClean="0">
                                        <a:latin typeface="Cambria Math" panose="02040503050406030204" pitchFamily="18" charset="0"/>
                                      </a:rPr>
                                      <m:t>2</m:t>
                                    </m:r>
                                  </m:sup>
                                </m:sSup>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smtClean="0">
                                                <a:latin typeface="Cambria Math" panose="02040503050406030204" pitchFamily="18" charset="0"/>
                                              </a:rPr>
                                              <m:t>2</m:t>
                                            </m:r>
                                            <m:r>
                                              <a:rPr lang="en-US" smtClean="0">
                                                <a:latin typeface="Cambria Math" panose="02040503050406030204" pitchFamily="18" charset="0"/>
                                              </a:rPr>
                                              <m:t>𝑁</m:t>
                                            </m:r>
                                          </m:e>
                                          <m:sup>
                                            <m:r>
                                              <a:rPr lang="en-US" smtClean="0">
                                                <a:latin typeface="Cambria Math" panose="02040503050406030204" pitchFamily="18" charset="0"/>
                                              </a:rPr>
                                              <m:t>2</m:t>
                                            </m:r>
                                          </m:sup>
                                        </m:sSup>
                                        <m:r>
                                          <a:rPr lang="en-US" smtClean="0">
                                            <a:latin typeface="Cambria Math" panose="02040503050406030204" pitchFamily="18" charset="0"/>
                                          </a:rPr>
                                          <m:t>+2</m:t>
                                        </m:r>
                                        <m:r>
                                          <a:rPr lang="en-US" smtClean="0">
                                            <a:latin typeface="Cambria Math" panose="02040503050406030204" pitchFamily="18" charset="0"/>
                                          </a:rPr>
                                          <m:t>𝑁</m:t>
                                        </m:r>
                                        <m:r>
                                          <a:rPr lang="en-US" smtClean="0">
                                            <a:latin typeface="Cambria Math" panose="02040503050406030204" pitchFamily="18" charset="0"/>
                                          </a:rPr>
                                          <m:t>−1</m:t>
                                        </m:r>
                                      </m:num>
                                      <m:den>
                                        <m:r>
                                          <a:rPr lang="en-US" smtClean="0">
                                            <a:latin typeface="Cambria Math" panose="02040503050406030204" pitchFamily="18" charset="0"/>
                                          </a:rPr>
                                          <m:t>3</m:t>
                                        </m:r>
                                      </m:den>
                                    </m:f>
                                  </m:e>
                                </m:d>
                              </m:oMath>
                            </m:oMathPara>
                          </a14:m>
                          <a:endParaRPr lang="en-US" dirty="0"/>
                        </a:p>
                      </a:txBody>
                      <a:tcPr marT="91440" marB="91440"/>
                    </a:tc>
                    <a:extLst>
                      <a:ext uri="{0D108BD9-81ED-4DB2-BD59-A6C34878D82A}">
                        <a16:rowId xmlns:a16="http://schemas.microsoft.com/office/drawing/2014/main" val="719678714"/>
                      </a:ext>
                    </a:extLst>
                  </a:tr>
                  <a:tr h="370840">
                    <a:tc>
                      <a:txBody>
                        <a:bodyPr/>
                        <a:lstStyle/>
                        <a:p>
                          <a:pPr algn="ctr"/>
                          <a:r>
                            <a:rPr lang="en-US" dirty="0"/>
                            <a:t>6</a:t>
                          </a:r>
                          <a:endParaRPr lang="en-US" b="0" i="0" dirty="0">
                            <a:latin typeface="Cambria Math" panose="02040503050406030204" pitchFamily="18" charset="0"/>
                            <a:ea typeface="Cambria Math" panose="02040503050406030204" pitchFamily="18" charset="0"/>
                          </a:endParaRPr>
                        </a:p>
                      </a:txBody>
                      <a:tcPr marT="91440" marB="91440" anchor="ctr"/>
                    </a:tc>
                    <a:tc>
                      <a:txBody>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US" smtClean="0">
                                            <a:latin typeface="Cambria Math" panose="02040503050406030204" pitchFamily="18" charset="0"/>
                                          </a:rPr>
                                          <m:t>𝑁</m:t>
                                        </m:r>
                                        <m:r>
                                          <a:rPr lang="en-US" smtClean="0">
                                            <a:latin typeface="Cambria Math" panose="02040503050406030204" pitchFamily="18" charset="0"/>
                                          </a:rPr>
                                          <m:t>(</m:t>
                                        </m:r>
                                        <m:r>
                                          <a:rPr lang="en-US" smtClean="0">
                                            <a:latin typeface="Cambria Math" panose="02040503050406030204" pitchFamily="18" charset="0"/>
                                          </a:rPr>
                                          <m:t>𝑁</m:t>
                                        </m:r>
                                        <m:r>
                                          <a:rPr lang="en-US" smtClean="0">
                                            <a:latin typeface="Cambria Math" panose="02040503050406030204" pitchFamily="18" charset="0"/>
                                          </a:rPr>
                                          <m:t>+1)(2</m:t>
                                        </m:r>
                                        <m:r>
                                          <a:rPr lang="en-US" smtClean="0">
                                            <a:latin typeface="Cambria Math" panose="02040503050406030204" pitchFamily="18" charset="0"/>
                                          </a:rPr>
                                          <m:t>𝑁</m:t>
                                        </m:r>
                                        <m:r>
                                          <a:rPr lang="en-US" smtClean="0">
                                            <a:latin typeface="Cambria Math" panose="02040503050406030204" pitchFamily="18" charset="0"/>
                                          </a:rPr>
                                          <m:t>+1)</m:t>
                                        </m:r>
                                      </m:num>
                                      <m:den>
                                        <m:r>
                                          <a:rPr lang="en-US" smtClean="0">
                                            <a:latin typeface="Cambria Math" panose="02040503050406030204" pitchFamily="18" charset="0"/>
                                          </a:rPr>
                                          <m:t>6</m:t>
                                        </m:r>
                                      </m:den>
                                    </m:f>
                                    <m:r>
                                      <m:rPr>
                                        <m:nor/>
                                      </m:rPr>
                                      <a:rPr lang="en-US" dirty="0"/>
                                      <m:t> </m:t>
                                    </m:r>
                                  </m:e>
                                </m:d>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smtClean="0">
                                                <a:latin typeface="Cambria Math" panose="02040503050406030204" pitchFamily="18" charset="0"/>
                                              </a:rPr>
                                              <m:t>3</m:t>
                                            </m:r>
                                            <m:r>
                                              <a:rPr lang="en-US" smtClean="0">
                                                <a:latin typeface="Cambria Math" panose="02040503050406030204" pitchFamily="18" charset="0"/>
                                              </a:rPr>
                                              <m:t>𝑁</m:t>
                                            </m:r>
                                          </m:e>
                                          <m:sup>
                                            <m:r>
                                              <a:rPr lang="en-US" smtClean="0">
                                                <a:latin typeface="Cambria Math" panose="02040503050406030204" pitchFamily="18" charset="0"/>
                                              </a:rPr>
                                              <m:t>4</m:t>
                                            </m:r>
                                          </m:sup>
                                        </m:sSup>
                                        <m:r>
                                          <a:rPr lang="en-US" smtClean="0">
                                            <a:latin typeface="Cambria Math" panose="02040503050406030204" pitchFamily="18" charset="0"/>
                                          </a:rPr>
                                          <m:t>+</m:t>
                                        </m:r>
                                        <m:sSup>
                                          <m:sSupPr>
                                            <m:ctrlPr>
                                              <a:rPr lang="en-US" i="1" smtClean="0">
                                                <a:latin typeface="Cambria Math" panose="02040503050406030204" pitchFamily="18" charset="0"/>
                                              </a:rPr>
                                            </m:ctrlPr>
                                          </m:sSupPr>
                                          <m:e>
                                            <m:r>
                                              <a:rPr lang="en-US" smtClean="0">
                                                <a:latin typeface="Cambria Math" panose="02040503050406030204" pitchFamily="18" charset="0"/>
                                              </a:rPr>
                                              <m:t>6</m:t>
                                            </m:r>
                                            <m:r>
                                              <a:rPr lang="en-US" smtClean="0">
                                                <a:latin typeface="Cambria Math" panose="02040503050406030204" pitchFamily="18" charset="0"/>
                                              </a:rPr>
                                              <m:t>𝑁</m:t>
                                            </m:r>
                                          </m:e>
                                          <m:sup>
                                            <m:r>
                                              <a:rPr lang="en-US" smtClean="0">
                                                <a:latin typeface="Cambria Math" panose="02040503050406030204" pitchFamily="18" charset="0"/>
                                              </a:rPr>
                                              <m:t>3</m:t>
                                            </m:r>
                                          </m:sup>
                                        </m:sSup>
                                        <m:r>
                                          <a:rPr lang="en-US" smtClean="0">
                                            <a:latin typeface="Cambria Math" panose="02040503050406030204" pitchFamily="18" charset="0"/>
                                          </a:rPr>
                                          <m:t>−3</m:t>
                                        </m:r>
                                        <m:r>
                                          <a:rPr lang="en-US" smtClean="0">
                                            <a:latin typeface="Cambria Math" panose="02040503050406030204" pitchFamily="18" charset="0"/>
                                          </a:rPr>
                                          <m:t>𝑁</m:t>
                                        </m:r>
                                        <m:r>
                                          <a:rPr lang="en-US" smtClean="0">
                                            <a:latin typeface="Cambria Math" panose="02040503050406030204" pitchFamily="18" charset="0"/>
                                          </a:rPr>
                                          <m:t>+1</m:t>
                                        </m:r>
                                      </m:num>
                                      <m:den>
                                        <m:r>
                                          <a:rPr lang="en-US" smtClean="0">
                                            <a:latin typeface="Cambria Math" panose="02040503050406030204" pitchFamily="18" charset="0"/>
                                          </a:rPr>
                                          <m:t>7</m:t>
                                        </m:r>
                                      </m:den>
                                    </m:f>
                                  </m:e>
                                </m:d>
                              </m:oMath>
                            </m:oMathPara>
                          </a14:m>
                          <a:endParaRPr lang="en-US" dirty="0"/>
                        </a:p>
                      </a:txBody>
                      <a:tcPr marT="91440" marB="91440"/>
                    </a:tc>
                    <a:extLst>
                      <a:ext uri="{0D108BD9-81ED-4DB2-BD59-A6C34878D82A}">
                        <a16:rowId xmlns:a16="http://schemas.microsoft.com/office/drawing/2014/main" val="3979448338"/>
                      </a:ext>
                    </a:extLst>
                  </a:tr>
                  <a:tr h="370840">
                    <a:tc>
                      <a:txBody>
                        <a:bodyPr/>
                        <a:lstStyle/>
                        <a:p>
                          <a:pPr algn="ctr"/>
                          <a:r>
                            <a:rPr lang="en-US" dirty="0"/>
                            <a:t>7</a:t>
                          </a:r>
                          <a:endParaRPr lang="en-US" b="0" i="0" dirty="0">
                            <a:latin typeface="Cambria Math" panose="02040503050406030204" pitchFamily="18" charset="0"/>
                            <a:ea typeface="Cambria Math" panose="02040503050406030204" pitchFamily="18" charset="0"/>
                          </a:endParaRPr>
                        </a:p>
                      </a:txBody>
                      <a:tcPr marT="91440" marB="91440" anchor="ctr"/>
                    </a:tc>
                    <a:tc>
                      <a:txBody>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US" smtClean="0">
                                                <a:latin typeface="Cambria Math" panose="02040503050406030204" pitchFamily="18" charset="0"/>
                                              </a:rPr>
                                              <m:t>𝑁</m:t>
                                            </m:r>
                                            <m:r>
                                              <a:rPr lang="en-US" smtClean="0">
                                                <a:latin typeface="Cambria Math" panose="02040503050406030204" pitchFamily="18" charset="0"/>
                                              </a:rPr>
                                              <m:t>(</m:t>
                                            </m:r>
                                            <m:r>
                                              <a:rPr lang="en-US" smtClean="0">
                                                <a:latin typeface="Cambria Math" panose="02040503050406030204" pitchFamily="18" charset="0"/>
                                              </a:rPr>
                                              <m:t>𝑁</m:t>
                                            </m:r>
                                            <m:r>
                                              <a:rPr lang="en-US" smtClean="0">
                                                <a:latin typeface="Cambria Math" panose="02040503050406030204" pitchFamily="18" charset="0"/>
                                              </a:rPr>
                                              <m:t>+1)</m:t>
                                            </m:r>
                                          </m:num>
                                          <m:den>
                                            <m:r>
                                              <a:rPr lang="en-US" smtClean="0">
                                                <a:latin typeface="Cambria Math" panose="02040503050406030204" pitchFamily="18" charset="0"/>
                                              </a:rPr>
                                              <m:t>2</m:t>
                                            </m:r>
                                          </m:den>
                                        </m:f>
                                      </m:e>
                                    </m:d>
                                  </m:e>
                                  <m:sup>
                                    <m:r>
                                      <a:rPr lang="en-US" smtClean="0">
                                        <a:latin typeface="Cambria Math" panose="02040503050406030204" pitchFamily="18" charset="0"/>
                                      </a:rPr>
                                      <m:t>2</m:t>
                                    </m:r>
                                  </m:sup>
                                </m:sSup>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smtClean="0">
                                                <a:latin typeface="Cambria Math" panose="02040503050406030204" pitchFamily="18" charset="0"/>
                                              </a:rPr>
                                              <m:t>3</m:t>
                                            </m:r>
                                            <m:r>
                                              <a:rPr lang="en-US" smtClean="0">
                                                <a:latin typeface="Cambria Math" panose="02040503050406030204" pitchFamily="18" charset="0"/>
                                              </a:rPr>
                                              <m:t>𝑁</m:t>
                                            </m:r>
                                          </m:e>
                                          <m:sup>
                                            <m:r>
                                              <a:rPr lang="en-US" smtClean="0">
                                                <a:latin typeface="Cambria Math" panose="02040503050406030204" pitchFamily="18" charset="0"/>
                                              </a:rPr>
                                              <m:t>4</m:t>
                                            </m:r>
                                          </m:sup>
                                        </m:sSup>
                                        <m:r>
                                          <a:rPr lang="en-US" smtClean="0">
                                            <a:latin typeface="Cambria Math" panose="02040503050406030204" pitchFamily="18" charset="0"/>
                                          </a:rPr>
                                          <m:t>+</m:t>
                                        </m:r>
                                        <m:sSup>
                                          <m:sSupPr>
                                            <m:ctrlPr>
                                              <a:rPr lang="en-US" i="1" smtClean="0">
                                                <a:latin typeface="Cambria Math" panose="02040503050406030204" pitchFamily="18" charset="0"/>
                                              </a:rPr>
                                            </m:ctrlPr>
                                          </m:sSupPr>
                                          <m:e>
                                            <m:r>
                                              <a:rPr lang="en-US" smtClean="0">
                                                <a:latin typeface="Cambria Math" panose="02040503050406030204" pitchFamily="18" charset="0"/>
                                              </a:rPr>
                                              <m:t>6</m:t>
                                            </m:r>
                                            <m:r>
                                              <a:rPr lang="en-US" smtClean="0">
                                                <a:latin typeface="Cambria Math" panose="02040503050406030204" pitchFamily="18" charset="0"/>
                                              </a:rPr>
                                              <m:t>𝑁</m:t>
                                            </m:r>
                                          </m:e>
                                          <m:sup>
                                            <m:r>
                                              <a:rPr lang="en-US" smtClean="0">
                                                <a:latin typeface="Cambria Math" panose="02040503050406030204" pitchFamily="18" charset="0"/>
                                              </a:rPr>
                                              <m:t>3</m:t>
                                            </m:r>
                                          </m:sup>
                                        </m:sSup>
                                        <m:r>
                                          <a:rPr lang="en-US" smtClean="0">
                                            <a:latin typeface="Cambria Math" panose="02040503050406030204" pitchFamily="18" charset="0"/>
                                          </a:rPr>
                                          <m:t>−</m:t>
                                        </m:r>
                                        <m:sSup>
                                          <m:sSupPr>
                                            <m:ctrlPr>
                                              <a:rPr lang="en-US" i="1" smtClean="0">
                                                <a:latin typeface="Cambria Math" panose="02040503050406030204" pitchFamily="18" charset="0"/>
                                              </a:rPr>
                                            </m:ctrlPr>
                                          </m:sSupPr>
                                          <m:e>
                                            <m:r>
                                              <a:rPr lang="en-US" smtClean="0">
                                                <a:latin typeface="Cambria Math" panose="02040503050406030204" pitchFamily="18" charset="0"/>
                                              </a:rPr>
                                              <m:t>𝑁</m:t>
                                            </m:r>
                                          </m:e>
                                          <m:sup>
                                            <m:r>
                                              <a:rPr lang="en-US" smtClean="0">
                                                <a:latin typeface="Cambria Math" panose="02040503050406030204" pitchFamily="18" charset="0"/>
                                              </a:rPr>
                                              <m:t>2</m:t>
                                            </m:r>
                                          </m:sup>
                                        </m:sSup>
                                        <m:r>
                                          <a:rPr lang="en-US" smtClean="0">
                                            <a:latin typeface="Cambria Math" panose="02040503050406030204" pitchFamily="18" charset="0"/>
                                          </a:rPr>
                                          <m:t>−4</m:t>
                                        </m:r>
                                        <m:r>
                                          <a:rPr lang="en-US" smtClean="0">
                                            <a:latin typeface="Cambria Math" panose="02040503050406030204" pitchFamily="18" charset="0"/>
                                          </a:rPr>
                                          <m:t>𝑁</m:t>
                                        </m:r>
                                        <m:r>
                                          <a:rPr lang="en-US" smtClean="0">
                                            <a:latin typeface="Cambria Math" panose="02040503050406030204" pitchFamily="18" charset="0"/>
                                          </a:rPr>
                                          <m:t>+2</m:t>
                                        </m:r>
                                      </m:num>
                                      <m:den>
                                        <m:r>
                                          <a:rPr lang="en-US" smtClean="0">
                                            <a:latin typeface="Cambria Math" panose="02040503050406030204" pitchFamily="18" charset="0"/>
                                          </a:rPr>
                                          <m:t>6</m:t>
                                        </m:r>
                                      </m:den>
                                    </m:f>
                                  </m:e>
                                </m:d>
                              </m:oMath>
                            </m:oMathPara>
                          </a14:m>
                          <a:endParaRPr lang="en-US" dirty="0"/>
                        </a:p>
                      </a:txBody>
                      <a:tcPr marT="91440" marB="91440"/>
                    </a:tc>
                    <a:extLst>
                      <a:ext uri="{0D108BD9-81ED-4DB2-BD59-A6C34878D82A}">
                        <a16:rowId xmlns:a16="http://schemas.microsoft.com/office/drawing/2014/main" val="3307237019"/>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1651171955"/>
                  </p:ext>
                </p:extLst>
              </p:nvPr>
            </p:nvGraphicFramePr>
            <p:xfrm>
              <a:off x="3055572" y="0"/>
              <a:ext cx="5989541" cy="6820473"/>
            </p:xfrm>
            <a:graphic>
              <a:graphicData uri="http://schemas.openxmlformats.org/drawingml/2006/table">
                <a:tbl>
                  <a:tblPr firstRow="1" bandRow="1">
                    <a:tableStyleId>{0E3FDE45-AF77-4B5C-9715-49D594BDF05E}</a:tableStyleId>
                  </a:tblPr>
                  <a:tblGrid>
                    <a:gridCol w="777461">
                      <a:extLst>
                        <a:ext uri="{9D8B030D-6E8A-4147-A177-3AD203B41FA5}">
                          <a16:colId xmlns:a16="http://schemas.microsoft.com/office/drawing/2014/main" val="3078487389"/>
                        </a:ext>
                      </a:extLst>
                    </a:gridCol>
                    <a:gridCol w="5212080">
                      <a:extLst>
                        <a:ext uri="{9D8B030D-6E8A-4147-A177-3AD203B41FA5}">
                          <a16:colId xmlns:a16="http://schemas.microsoft.com/office/drawing/2014/main" val="2879612079"/>
                        </a:ext>
                      </a:extLst>
                    </a:gridCol>
                  </a:tblGrid>
                  <a:tr h="749681">
                    <a:tc>
                      <a:txBody>
                        <a:bodyPr/>
                        <a:lstStyle/>
                        <a:p>
                          <a:pPr algn="ctr"/>
                          <a:r>
                            <a:rPr lang="en-US" dirty="0"/>
                            <a:t>K</a:t>
                          </a:r>
                          <a:endParaRPr lang="en-US" b="0" i="1" dirty="0">
                            <a:latin typeface="Cambria Math" panose="02040503050406030204" pitchFamily="18" charset="0"/>
                            <a:ea typeface="Cambria Math" panose="02040503050406030204" pitchFamily="18" charset="0"/>
                          </a:endParaRPr>
                        </a:p>
                      </a:txBody>
                      <a:tcPr marT="91440" marB="91440" anchor="ctr"/>
                    </a:tc>
                    <a:tc>
                      <a:txBody>
                        <a:bodyPr/>
                        <a:lstStyle/>
                        <a:p>
                          <a:endParaRPr lang="en-US"/>
                        </a:p>
                      </a:txBody>
                      <a:tcPr marT="91440" marB="91440">
                        <a:blipFill>
                          <a:blip r:embed="rId3"/>
                          <a:stretch>
                            <a:fillRect l="-14971" t="-1626" r="-117" b="-810569"/>
                          </a:stretch>
                        </a:blipFill>
                      </a:tcPr>
                    </a:tc>
                    <a:extLst>
                      <a:ext uri="{0D108BD9-81ED-4DB2-BD59-A6C34878D82A}">
                        <a16:rowId xmlns:a16="http://schemas.microsoft.com/office/drawing/2014/main" val="2683492986"/>
                      </a:ext>
                    </a:extLst>
                  </a:tr>
                  <a:tr h="457200">
                    <a:tc>
                      <a:txBody>
                        <a:bodyPr/>
                        <a:lstStyle/>
                        <a:p>
                          <a:pPr algn="ctr"/>
                          <a:r>
                            <a:rPr lang="en-US" dirty="0"/>
                            <a:t>0</a:t>
                          </a:r>
                          <a:endParaRPr lang="en-US" b="0" i="0" dirty="0">
                            <a:latin typeface="Cambria Math" panose="02040503050406030204" pitchFamily="18" charset="0"/>
                            <a:ea typeface="Cambria Math" panose="02040503050406030204" pitchFamily="18" charset="0"/>
                          </a:endParaRPr>
                        </a:p>
                      </a:txBody>
                      <a:tcPr marT="91440" marB="91440" anchor="ctr"/>
                    </a:tc>
                    <a:tc>
                      <a:txBody>
                        <a:bodyPr/>
                        <a:lstStyle/>
                        <a:p>
                          <a:endParaRPr lang="en-US"/>
                        </a:p>
                      </a:txBody>
                      <a:tcPr marT="91440" marB="91440">
                        <a:blipFill>
                          <a:blip r:embed="rId3"/>
                          <a:stretch>
                            <a:fillRect l="-14971" t="-166667" r="-117" b="-1229333"/>
                          </a:stretch>
                        </a:blipFill>
                      </a:tcPr>
                    </a:tc>
                    <a:extLst>
                      <a:ext uri="{0D108BD9-81ED-4DB2-BD59-A6C34878D82A}">
                        <a16:rowId xmlns:a16="http://schemas.microsoft.com/office/drawing/2014/main" val="3875457582"/>
                      </a:ext>
                    </a:extLst>
                  </a:tr>
                  <a:tr h="703580">
                    <a:tc>
                      <a:txBody>
                        <a:bodyPr/>
                        <a:lstStyle/>
                        <a:p>
                          <a:pPr algn="ctr"/>
                          <a:r>
                            <a:rPr lang="en-US" dirty="0"/>
                            <a:t>1</a:t>
                          </a:r>
                          <a:endParaRPr lang="en-US" b="0" i="0" dirty="0">
                            <a:latin typeface="Cambria Math" panose="02040503050406030204" pitchFamily="18" charset="0"/>
                            <a:ea typeface="Cambria Math" panose="02040503050406030204" pitchFamily="18" charset="0"/>
                          </a:endParaRPr>
                        </a:p>
                      </a:txBody>
                      <a:tcPr marT="91440" marB="91440" anchor="ctr"/>
                    </a:tc>
                    <a:tc>
                      <a:txBody>
                        <a:bodyPr/>
                        <a:lstStyle/>
                        <a:p>
                          <a:endParaRPr lang="en-US"/>
                        </a:p>
                      </a:txBody>
                      <a:tcPr marT="91440" marB="91440">
                        <a:blipFill>
                          <a:blip r:embed="rId3"/>
                          <a:stretch>
                            <a:fillRect l="-14971" t="-173913" r="-117" b="-701739"/>
                          </a:stretch>
                        </a:blipFill>
                      </a:tcPr>
                    </a:tc>
                    <a:extLst>
                      <a:ext uri="{0D108BD9-81ED-4DB2-BD59-A6C34878D82A}">
                        <a16:rowId xmlns:a16="http://schemas.microsoft.com/office/drawing/2014/main" val="4095065621"/>
                      </a:ext>
                    </a:extLst>
                  </a:tr>
                  <a:tr h="705358">
                    <a:tc>
                      <a:txBody>
                        <a:bodyPr/>
                        <a:lstStyle/>
                        <a:p>
                          <a:pPr algn="ctr"/>
                          <a:r>
                            <a:rPr lang="en-US" dirty="0"/>
                            <a:t>2</a:t>
                          </a:r>
                          <a:endParaRPr lang="en-US" b="0" i="0" dirty="0">
                            <a:latin typeface="Cambria Math" panose="02040503050406030204" pitchFamily="18" charset="0"/>
                            <a:ea typeface="Cambria Math" panose="02040503050406030204" pitchFamily="18" charset="0"/>
                          </a:endParaRPr>
                        </a:p>
                      </a:txBody>
                      <a:tcPr marT="91440" marB="91440" anchor="ctr"/>
                    </a:tc>
                    <a:tc>
                      <a:txBody>
                        <a:bodyPr/>
                        <a:lstStyle/>
                        <a:p>
                          <a:endParaRPr lang="en-US"/>
                        </a:p>
                      </a:txBody>
                      <a:tcPr marT="91440" marB="91440">
                        <a:blipFill>
                          <a:blip r:embed="rId3"/>
                          <a:stretch>
                            <a:fillRect l="-14971" t="-271552" r="-117" b="-595690"/>
                          </a:stretch>
                        </a:blipFill>
                      </a:tcPr>
                    </a:tc>
                    <a:extLst>
                      <a:ext uri="{0D108BD9-81ED-4DB2-BD59-A6C34878D82A}">
                        <a16:rowId xmlns:a16="http://schemas.microsoft.com/office/drawing/2014/main" val="1958402226"/>
                      </a:ext>
                    </a:extLst>
                  </a:tr>
                  <a:tr h="860362">
                    <a:tc>
                      <a:txBody>
                        <a:bodyPr/>
                        <a:lstStyle/>
                        <a:p>
                          <a:pPr algn="ctr"/>
                          <a:r>
                            <a:rPr lang="en-US" dirty="0"/>
                            <a:t>3</a:t>
                          </a:r>
                          <a:endParaRPr lang="en-US" b="0" i="0" dirty="0">
                            <a:latin typeface="Cambria Math" panose="02040503050406030204" pitchFamily="18" charset="0"/>
                            <a:ea typeface="Cambria Math" panose="02040503050406030204" pitchFamily="18" charset="0"/>
                          </a:endParaRPr>
                        </a:p>
                      </a:txBody>
                      <a:tcPr marT="91440" marB="91440" anchor="ctr"/>
                    </a:tc>
                    <a:tc>
                      <a:txBody>
                        <a:bodyPr/>
                        <a:lstStyle/>
                        <a:p>
                          <a:endParaRPr lang="en-US"/>
                        </a:p>
                      </a:txBody>
                      <a:tcPr marT="91440" marB="91440">
                        <a:blipFill>
                          <a:blip r:embed="rId3"/>
                          <a:stretch>
                            <a:fillRect l="-14971" t="-305674" r="-117" b="-390071"/>
                          </a:stretch>
                        </a:blipFill>
                      </a:tcPr>
                    </a:tc>
                    <a:extLst>
                      <a:ext uri="{0D108BD9-81ED-4DB2-BD59-A6C34878D82A}">
                        <a16:rowId xmlns:a16="http://schemas.microsoft.com/office/drawing/2014/main" val="890832082"/>
                      </a:ext>
                    </a:extLst>
                  </a:tr>
                  <a:tr h="811784">
                    <a:tc>
                      <a:txBody>
                        <a:bodyPr/>
                        <a:lstStyle/>
                        <a:p>
                          <a:pPr algn="ctr"/>
                          <a:r>
                            <a:rPr lang="en-US" dirty="0"/>
                            <a:t>4</a:t>
                          </a:r>
                          <a:endParaRPr lang="en-US" b="0" i="0" dirty="0">
                            <a:latin typeface="Cambria Math" panose="02040503050406030204" pitchFamily="18" charset="0"/>
                            <a:ea typeface="Cambria Math" panose="02040503050406030204" pitchFamily="18" charset="0"/>
                          </a:endParaRPr>
                        </a:p>
                      </a:txBody>
                      <a:tcPr marT="91440" marB="91440" anchor="ctr"/>
                    </a:tc>
                    <a:tc>
                      <a:txBody>
                        <a:bodyPr/>
                        <a:lstStyle/>
                        <a:p>
                          <a:endParaRPr lang="en-US"/>
                        </a:p>
                      </a:txBody>
                      <a:tcPr marT="91440" marB="91440">
                        <a:blipFill>
                          <a:blip r:embed="rId3"/>
                          <a:stretch>
                            <a:fillRect l="-14971" t="-426866" r="-117" b="-310448"/>
                          </a:stretch>
                        </a:blipFill>
                      </a:tcPr>
                    </a:tc>
                    <a:extLst>
                      <a:ext uri="{0D108BD9-81ED-4DB2-BD59-A6C34878D82A}">
                        <a16:rowId xmlns:a16="http://schemas.microsoft.com/office/drawing/2014/main" val="2370737028"/>
                      </a:ext>
                    </a:extLst>
                  </a:tr>
                  <a:tr h="860362">
                    <a:tc>
                      <a:txBody>
                        <a:bodyPr/>
                        <a:lstStyle/>
                        <a:p>
                          <a:pPr algn="ctr"/>
                          <a:r>
                            <a:rPr lang="en-US" dirty="0"/>
                            <a:t>5</a:t>
                          </a:r>
                          <a:endParaRPr lang="en-US" b="0" i="0" dirty="0">
                            <a:latin typeface="Cambria Math" panose="02040503050406030204" pitchFamily="18" charset="0"/>
                            <a:ea typeface="Cambria Math" panose="02040503050406030204" pitchFamily="18" charset="0"/>
                          </a:endParaRPr>
                        </a:p>
                      </a:txBody>
                      <a:tcPr marT="91440" marB="91440" anchor="ctr"/>
                    </a:tc>
                    <a:tc>
                      <a:txBody>
                        <a:bodyPr/>
                        <a:lstStyle/>
                        <a:p>
                          <a:endParaRPr lang="en-US"/>
                        </a:p>
                      </a:txBody>
                      <a:tcPr marT="91440" marB="91440">
                        <a:blipFill>
                          <a:blip r:embed="rId3"/>
                          <a:stretch>
                            <a:fillRect l="-14971" t="-500709" r="-117" b="-195035"/>
                          </a:stretch>
                        </a:blipFill>
                      </a:tcPr>
                    </a:tc>
                    <a:extLst>
                      <a:ext uri="{0D108BD9-81ED-4DB2-BD59-A6C34878D82A}">
                        <a16:rowId xmlns:a16="http://schemas.microsoft.com/office/drawing/2014/main" val="719678714"/>
                      </a:ext>
                    </a:extLst>
                  </a:tr>
                  <a:tr h="811784">
                    <a:tc>
                      <a:txBody>
                        <a:bodyPr/>
                        <a:lstStyle/>
                        <a:p>
                          <a:pPr algn="ctr"/>
                          <a:r>
                            <a:rPr lang="en-US" dirty="0"/>
                            <a:t>6</a:t>
                          </a:r>
                          <a:endParaRPr lang="en-US" b="0" i="0" dirty="0">
                            <a:latin typeface="Cambria Math" panose="02040503050406030204" pitchFamily="18" charset="0"/>
                            <a:ea typeface="Cambria Math" panose="02040503050406030204" pitchFamily="18" charset="0"/>
                          </a:endParaRPr>
                        </a:p>
                      </a:txBody>
                      <a:tcPr marT="91440" marB="91440" anchor="ctr"/>
                    </a:tc>
                    <a:tc>
                      <a:txBody>
                        <a:bodyPr/>
                        <a:lstStyle/>
                        <a:p>
                          <a:endParaRPr lang="en-US"/>
                        </a:p>
                      </a:txBody>
                      <a:tcPr marT="91440" marB="91440">
                        <a:blipFill>
                          <a:blip r:embed="rId3"/>
                          <a:stretch>
                            <a:fillRect l="-14971" t="-636842" r="-117" b="-106767"/>
                          </a:stretch>
                        </a:blipFill>
                      </a:tcPr>
                    </a:tc>
                    <a:extLst>
                      <a:ext uri="{0D108BD9-81ED-4DB2-BD59-A6C34878D82A}">
                        <a16:rowId xmlns:a16="http://schemas.microsoft.com/office/drawing/2014/main" val="3979448338"/>
                      </a:ext>
                    </a:extLst>
                  </a:tr>
                  <a:tr h="860362">
                    <a:tc>
                      <a:txBody>
                        <a:bodyPr/>
                        <a:lstStyle/>
                        <a:p>
                          <a:pPr algn="ctr"/>
                          <a:r>
                            <a:rPr lang="en-US" dirty="0"/>
                            <a:t>7</a:t>
                          </a:r>
                          <a:endParaRPr lang="en-US" b="0" i="0" dirty="0">
                            <a:latin typeface="Cambria Math" panose="02040503050406030204" pitchFamily="18" charset="0"/>
                            <a:ea typeface="Cambria Math" panose="02040503050406030204" pitchFamily="18" charset="0"/>
                          </a:endParaRPr>
                        </a:p>
                      </a:txBody>
                      <a:tcPr marT="91440" marB="91440" anchor="ctr"/>
                    </a:tc>
                    <a:tc>
                      <a:txBody>
                        <a:bodyPr/>
                        <a:lstStyle/>
                        <a:p>
                          <a:endParaRPr lang="en-US"/>
                        </a:p>
                      </a:txBody>
                      <a:tcPr marT="91440" marB="91440">
                        <a:blipFill>
                          <a:blip r:embed="rId3"/>
                          <a:stretch>
                            <a:fillRect l="-14971" t="-695035" r="-117" b="-709"/>
                          </a:stretch>
                        </a:blipFill>
                      </a:tcPr>
                    </a:tc>
                    <a:extLst>
                      <a:ext uri="{0D108BD9-81ED-4DB2-BD59-A6C34878D82A}">
                        <a16:rowId xmlns:a16="http://schemas.microsoft.com/office/drawing/2014/main" val="3307237019"/>
                      </a:ext>
                    </a:extLst>
                  </a:tr>
                </a:tbl>
              </a:graphicData>
            </a:graphic>
          </p:graphicFrame>
        </mc:Fallback>
      </mc:AlternateContent>
    </p:spTree>
    <p:extLst>
      <p:ext uri="{BB962C8B-B14F-4D97-AF65-F5344CB8AC3E}">
        <p14:creationId xmlns:p14="http://schemas.microsoft.com/office/powerpoint/2010/main" val="1974439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QUESTION?</a:t>
            </a:r>
          </a:p>
        </p:txBody>
      </p:sp>
    </p:spTree>
    <p:extLst>
      <p:ext uri="{BB962C8B-B14F-4D97-AF65-F5344CB8AC3E}">
        <p14:creationId xmlns:p14="http://schemas.microsoft.com/office/powerpoint/2010/main" val="319517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THANK YOU</a:t>
            </a:r>
          </a:p>
        </p:txBody>
      </p:sp>
    </p:spTree>
    <p:extLst>
      <p:ext uri="{BB962C8B-B14F-4D97-AF65-F5344CB8AC3E}">
        <p14:creationId xmlns:p14="http://schemas.microsoft.com/office/powerpoint/2010/main" val="231554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500" accel="50000" decel="50000" autoRev="1" fill="hold">
                                          <p:stCondLst>
                                            <p:cond delay="0"/>
                                          </p:stCondLst>
                                        </p:cTn>
                                        <p:tgtEl>
                                          <p:spTgt spid="2"/>
                                        </p:tgtEl>
                                        <p:attrNameLst>
                                          <p:attrName>ppt_x</p:attrName>
                                          <p:attrName>ppt_y</p:attrName>
                                        </p:attrNameLst>
                                      </p:cBhvr>
                                    </p:animMotion>
                                    <p:animRot by="1500000">
                                      <p:cBhvr>
                                        <p:cTn id="7" dur="250" fill="hold">
                                          <p:stCondLst>
                                            <p:cond delay="0"/>
                                          </p:stCondLst>
                                        </p:cTn>
                                        <p:tgtEl>
                                          <p:spTgt spid="2"/>
                                        </p:tgtEl>
                                        <p:attrNameLst>
                                          <p:attrName>r</p:attrName>
                                        </p:attrNameLst>
                                      </p:cBhvr>
                                    </p:animRot>
                                    <p:animRot by="-1500000">
                                      <p:cBhvr>
                                        <p:cTn id="8" dur="250" fill="hold">
                                          <p:stCondLst>
                                            <p:cond delay="250"/>
                                          </p:stCondLst>
                                        </p:cTn>
                                        <p:tgtEl>
                                          <p:spTgt spid="2"/>
                                        </p:tgtEl>
                                        <p:attrNameLst>
                                          <p:attrName>r</p:attrName>
                                        </p:attrNameLst>
                                      </p:cBhvr>
                                    </p:animRot>
                                    <p:animRot by="-1500000">
                                      <p:cBhvr>
                                        <p:cTn id="9" dur="250" fill="hold">
                                          <p:stCondLst>
                                            <p:cond delay="500"/>
                                          </p:stCondLst>
                                        </p:cTn>
                                        <p:tgtEl>
                                          <p:spTgt spid="2"/>
                                        </p:tgtEl>
                                        <p:attrNameLst>
                                          <p:attrName>r</p:attrName>
                                        </p:attrNameLst>
                                      </p:cBhvr>
                                    </p:animRot>
                                    <p:animRot by="1500000">
                                      <p:cBhvr>
                                        <p:cTn id="10" dur="250" fill="hold">
                                          <p:stCondLst>
                                            <p:cond delay="75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2"/>
              <p:cNvSpPr txBox="1">
                <a:spLocks/>
              </p:cNvSpPr>
              <p:nvPr/>
            </p:nvSpPr>
            <p:spPr>
              <a:xfrm>
                <a:off x="822960" y="640080"/>
                <a:ext cx="10515600" cy="55521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How did young Gauss get the answer so quickly without a computer or calculator?</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1+2+3+4+</m:t>
                      </m:r>
                      <m:r>
                        <a:rPr lang="en-US" sz="2400" i="1">
                          <a:latin typeface="Cambria Math" panose="02040503050406030204" pitchFamily="18" charset="0"/>
                          <a:ea typeface="Cambria Math" panose="02040503050406030204" pitchFamily="18" charset="0"/>
                        </a:rPr>
                        <m:t>⋯+97+98+99+100=5050</m:t>
                      </m:r>
                    </m:oMath>
                  </m:oMathPara>
                </a14:m>
                <a:endParaRPr lang="en-US" sz="2400" dirty="0"/>
              </a:p>
              <a:p>
                <a:pPr marL="0" indent="0">
                  <a:buFont typeface="Arial" panose="020B0604020202020204" pitchFamily="34" charset="0"/>
                  <a:buNone/>
                </a:pPr>
                <a:endParaRPr lang="en-US" sz="2400" dirty="0"/>
              </a:p>
              <a:p>
                <a:r>
                  <a:rPr lang="en-US" sz="2400" dirty="0"/>
                  <a:t>The clever fellow deduced the following formula and set  </a:t>
                </a:r>
                <a14:m>
                  <m:oMath xmlns:m="http://schemas.openxmlformats.org/officeDocument/2006/math">
                    <m:r>
                      <a:rPr lang="en-US" sz="2400" i="1">
                        <a:latin typeface="Cambria Math" panose="02040503050406030204" pitchFamily="18" charset="0"/>
                      </a:rPr>
                      <m:t>𝑁</m:t>
                    </m:r>
                    <m:r>
                      <a:rPr lang="en-US" sz="2400" i="1">
                        <a:latin typeface="Cambria Math" panose="02040503050406030204" pitchFamily="18" charset="0"/>
                      </a:rPr>
                      <m:t>=100</m:t>
                    </m:r>
                  </m:oMath>
                </a14:m>
                <a:r>
                  <a:rPr lang="en-US" sz="2400" dirty="0"/>
                  <a:t> to get the right answer.</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1+2+3+</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𝑁</m:t>
                      </m:r>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𝑁</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𝑁</m:t>
                          </m:r>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2</m:t>
                          </m:r>
                        </m:den>
                      </m:f>
                    </m:oMath>
                  </m:oMathPara>
                </a14:m>
                <a:endParaRPr lang="en-US" sz="2400" dirty="0"/>
              </a:p>
              <a:p>
                <a:pPr marL="0" indent="0">
                  <a:buFont typeface="Arial" panose="020B0604020202020204" pitchFamily="34" charset="0"/>
                  <a:buNone/>
                </a:pPr>
                <a:endParaRPr lang="en-US" sz="2400" dirty="0"/>
              </a:p>
              <a:p>
                <a:pPr marL="0" indent="0">
                  <a:buNone/>
                </a:pPr>
                <a:endParaRPr lang="en-US" sz="2400" dirty="0"/>
              </a:p>
            </p:txBody>
          </p:sp>
        </mc:Choice>
        <mc:Fallback xmlns="">
          <p:sp>
            <p:nvSpPr>
              <p:cNvPr id="2" name="Content Placeholder 2"/>
              <p:cNvSpPr txBox="1">
                <a:spLocks noRot="1" noChangeAspect="1" noMove="1" noResize="1" noEditPoints="1" noAdjustHandles="1" noChangeArrowheads="1" noChangeShapeType="1" noTextEdit="1"/>
              </p:cNvSpPr>
              <p:nvPr/>
            </p:nvSpPr>
            <p:spPr>
              <a:xfrm>
                <a:off x="822960" y="640080"/>
                <a:ext cx="10515600" cy="5552123"/>
              </a:xfrm>
              <a:prstGeom prst="rect">
                <a:avLst/>
              </a:prstGeom>
              <a:blipFill>
                <a:blip r:embed="rId3"/>
                <a:stretch>
                  <a:fillRect l="-754" t="-1537"/>
                </a:stretch>
              </a:blipFill>
            </p:spPr>
            <p:txBody>
              <a:bodyPr/>
              <a:lstStyle/>
              <a:p>
                <a:r>
                  <a:rPr lang="en-US">
                    <a:noFill/>
                  </a:rPr>
                  <a:t> </a:t>
                </a:r>
              </a:p>
            </p:txBody>
          </p:sp>
        </mc:Fallback>
      </mc:AlternateContent>
    </p:spTree>
    <p:extLst>
      <p:ext uri="{BB962C8B-B14F-4D97-AF65-F5344CB8AC3E}">
        <p14:creationId xmlns:p14="http://schemas.microsoft.com/office/powerpoint/2010/main" val="167866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p:cNvSpPr txBox="1">
                <a:spLocks noChangeAspect="1"/>
              </p:cNvSpPr>
              <p:nvPr/>
            </p:nvSpPr>
            <p:spPr>
              <a:xfrm>
                <a:off x="2383094" y="2405645"/>
                <a:ext cx="4217564"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3</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𝑁</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𝑁</m:t>
                          </m:r>
                        </m:sup>
                        <m:e>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𝑖</m:t>
                              </m:r>
                            </m:e>
                            <m:sup>
                              <m:r>
                                <a:rPr lang="en-US" sz="2400" b="0" i="1" smtClean="0">
                                  <a:latin typeface="Cambria Math" panose="02040503050406030204" pitchFamily="18" charset="0"/>
                                  <a:ea typeface="Cambria Math" panose="02040503050406030204" pitchFamily="18" charset="0"/>
                                </a:rPr>
                                <m:t>2</m:t>
                              </m:r>
                            </m:sup>
                          </m:sSup>
                        </m:e>
                      </m:nary>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2383094" y="2405645"/>
                <a:ext cx="4217564" cy="103848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778536" y="2573123"/>
                <a:ext cx="2839046" cy="7034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𝑁</m:t>
                          </m:r>
                          <m:r>
                            <a:rPr lang="en-US" sz="2400" b="0" i="1" smtClean="0">
                              <a:latin typeface="Cambria Math" panose="02040503050406030204" pitchFamily="18" charset="0"/>
                            </a:rPr>
                            <m:t>(</m:t>
                          </m:r>
                          <m:r>
                            <a:rPr lang="en-US" sz="2400" b="0" i="1" smtClean="0">
                              <a:latin typeface="Cambria Math" panose="02040503050406030204" pitchFamily="18" charset="0"/>
                            </a:rPr>
                            <m:t>𝑁</m:t>
                          </m:r>
                          <m:r>
                            <a:rPr lang="en-US" sz="2400" b="0" i="1" smtClean="0">
                              <a:latin typeface="Cambria Math" panose="02040503050406030204" pitchFamily="18" charset="0"/>
                            </a:rPr>
                            <m:t>+1)(2</m:t>
                          </m:r>
                          <m:r>
                            <a:rPr lang="en-US" sz="2400" b="0" i="1" smtClean="0">
                              <a:latin typeface="Cambria Math" panose="02040503050406030204" pitchFamily="18" charset="0"/>
                            </a:rPr>
                            <m:t>𝑁</m:t>
                          </m:r>
                          <m:r>
                            <a:rPr lang="en-US" sz="2400" b="0" i="1" smtClean="0">
                              <a:latin typeface="Cambria Math" panose="02040503050406030204" pitchFamily="18" charset="0"/>
                            </a:rPr>
                            <m:t>+1)</m:t>
                          </m:r>
                        </m:num>
                        <m:den>
                          <m:r>
                            <a:rPr lang="en-US" sz="2400" b="0" i="1" smtClean="0">
                              <a:latin typeface="Cambria Math" panose="02040503050406030204" pitchFamily="18" charset="0"/>
                            </a:rPr>
                            <m:t>6</m:t>
                          </m:r>
                        </m:den>
                      </m:f>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6778536" y="2573123"/>
                <a:ext cx="2839046" cy="70346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a:spLocks noChangeAspect="1"/>
              </p:cNvSpPr>
              <p:nvPr/>
            </p:nvSpPr>
            <p:spPr>
              <a:xfrm>
                <a:off x="2929908" y="1277764"/>
                <a:ext cx="3489225"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1+2+3+</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𝑁</m:t>
                      </m:r>
                      <m:r>
                        <a:rPr lang="en-US" sz="2400" b="0" i="1"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𝑁</m:t>
                          </m:r>
                        </m:sup>
                        <m:e>
                          <m:r>
                            <a:rPr lang="en-US" sz="2400" b="0" i="1" smtClean="0">
                              <a:latin typeface="Cambria Math" panose="02040503050406030204" pitchFamily="18" charset="0"/>
                              <a:ea typeface="Cambria Math" panose="02040503050406030204" pitchFamily="18" charset="0"/>
                            </a:rPr>
                            <m:t>𝑖</m:t>
                          </m:r>
                        </m:e>
                      </m:nary>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2929908" y="1277764"/>
                <a:ext cx="3489225" cy="103848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744745" y="1451711"/>
                <a:ext cx="1643142" cy="7010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𝑁</m:t>
                          </m:r>
                          <m:r>
                            <a:rPr lang="en-US" sz="2400" b="0" i="1" smtClean="0">
                              <a:latin typeface="Cambria Math" panose="02040503050406030204" pitchFamily="18" charset="0"/>
                            </a:rPr>
                            <m:t>(</m:t>
                          </m:r>
                          <m:r>
                            <a:rPr lang="en-US" sz="2400" b="0" i="1" smtClean="0">
                              <a:latin typeface="Cambria Math" panose="02040503050406030204" pitchFamily="18" charset="0"/>
                            </a:rPr>
                            <m:t>𝑁</m:t>
                          </m:r>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oMath>
                  </m:oMathPara>
                </a14:m>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6744745" y="1451711"/>
                <a:ext cx="1643142" cy="701089"/>
              </a:xfrm>
              <a:prstGeom prst="rect">
                <a:avLst/>
              </a:prstGeom>
              <a:blipFill>
                <a:blip r:embed="rId6"/>
                <a:stretch>
                  <a:fillRect/>
                </a:stretch>
              </a:blipFill>
            </p:spPr>
            <p:txBody>
              <a:bodyPr/>
              <a:lstStyle/>
              <a:p>
                <a:r>
                  <a:rPr lang="en-US">
                    <a:noFill/>
                  </a:rPr>
                  <a:t> </a:t>
                </a:r>
              </a:p>
            </p:txBody>
          </p:sp>
        </mc:Fallback>
      </mc:AlternateContent>
      <p:sp>
        <p:nvSpPr>
          <p:cNvPr id="3" name="TextBox 2"/>
          <p:cNvSpPr txBox="1"/>
          <p:nvPr/>
        </p:nvSpPr>
        <p:spPr>
          <a:xfrm>
            <a:off x="914400" y="640080"/>
            <a:ext cx="1045464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Sum of Powers formulas</a:t>
            </a:r>
          </a:p>
        </p:txBody>
      </p:sp>
      <p:grpSp>
        <p:nvGrpSpPr>
          <p:cNvPr id="4" name="Group 3"/>
          <p:cNvGrpSpPr/>
          <p:nvPr/>
        </p:nvGrpSpPr>
        <p:grpSpPr>
          <a:xfrm>
            <a:off x="2294809" y="3669813"/>
            <a:ext cx="5948693" cy="1038489"/>
            <a:chOff x="2294809" y="3669813"/>
            <a:chExt cx="5948693" cy="1038489"/>
          </a:xfrm>
        </p:grpSpPr>
        <mc:AlternateContent xmlns:mc="http://schemas.openxmlformats.org/markup-compatibility/2006" xmlns:a14="http://schemas.microsoft.com/office/drawing/2010/main">
          <mc:Choice Requires="a14">
            <p:sp>
              <p:nvSpPr>
                <p:cNvPr id="11" name="TextBox 10"/>
                <p:cNvSpPr txBox="1">
                  <a:spLocks noChangeAspect="1"/>
                </p:cNvSpPr>
                <p:nvPr/>
              </p:nvSpPr>
              <p:spPr>
                <a:xfrm>
                  <a:off x="2294809" y="3669813"/>
                  <a:ext cx="4449936"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1" i="1" smtClean="0">
                                <a:solidFill>
                                  <a:srgbClr val="FF0000"/>
                                </a:solidFill>
                                <a:latin typeface="Cambria Math" panose="02040503050406030204" pitchFamily="18" charset="0"/>
                              </a:rPr>
                              <m:t>𝑲</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1" i="1" smtClean="0">
                                <a:solidFill>
                                  <a:srgbClr val="FF0000"/>
                                </a:solidFill>
                                <a:latin typeface="Cambria Math" panose="02040503050406030204" pitchFamily="18" charset="0"/>
                              </a:rPr>
                              <m:t>𝑲</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3</m:t>
                            </m:r>
                          </m:e>
                          <m:sup>
                            <m:r>
                              <a:rPr lang="en-US" sz="2400" b="1" i="1" smtClean="0">
                                <a:solidFill>
                                  <a:srgbClr val="FF0000"/>
                                </a:solidFill>
                                <a:latin typeface="Cambria Math" panose="02040503050406030204" pitchFamily="18" charset="0"/>
                              </a:rPr>
                              <m:t>𝑲</m:t>
                            </m:r>
                          </m:sup>
                        </m:sSup>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𝑁</m:t>
                            </m:r>
                          </m:e>
                          <m:sup>
                            <m:r>
                              <a:rPr lang="en-US" sz="2400" b="1" i="1" smtClean="0">
                                <a:solidFill>
                                  <a:srgbClr val="FF0000"/>
                                </a:solidFill>
                                <a:latin typeface="Cambria Math" panose="02040503050406030204" pitchFamily="18" charset="0"/>
                                <a:ea typeface="Cambria Math" panose="02040503050406030204" pitchFamily="18" charset="0"/>
                              </a:rPr>
                              <m:t>𝑲</m:t>
                            </m:r>
                          </m:sup>
                        </m:sSup>
                        <m:r>
                          <a:rPr lang="en-US" sz="2400" b="0" i="1"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𝑁</m:t>
                            </m:r>
                          </m:sup>
                          <m:e>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𝑖</m:t>
                                </m:r>
                              </m:e>
                              <m:sup>
                                <m:r>
                                  <a:rPr lang="en-US" sz="2400" b="1" i="1" smtClean="0">
                                    <a:solidFill>
                                      <a:srgbClr val="FF0000"/>
                                    </a:solidFill>
                                    <a:latin typeface="Cambria Math" panose="02040503050406030204" pitchFamily="18" charset="0"/>
                                    <a:ea typeface="Cambria Math" panose="02040503050406030204" pitchFamily="18" charset="0"/>
                                  </a:rPr>
                                  <m:t>𝑲</m:t>
                                </m:r>
                              </m:sup>
                            </m:sSup>
                          </m:e>
                        </m:nary>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294809" y="3669813"/>
                  <a:ext cx="4449936" cy="103848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6744745" y="3901956"/>
                  <a:ext cx="61908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 </m:t>
                        </m:r>
                      </m:oMath>
                    </m:oMathPara>
                  </a14:m>
                  <a:endParaRPr lang="en-US" sz="2800" b="1" dirty="0">
                    <a:latin typeface="Bernard MT Condensed" panose="02050806060905020404" pitchFamily="18" charset="0"/>
                  </a:endParaRPr>
                </a:p>
              </p:txBody>
            </p:sp>
          </mc:Choice>
          <mc:Fallback xmlns="">
            <p:sp>
              <p:nvSpPr>
                <p:cNvPr id="17" name="Rectangle 16"/>
                <p:cNvSpPr>
                  <a:spLocks noRot="1" noChangeAspect="1" noMove="1" noResize="1" noEditPoints="1" noAdjustHandles="1" noChangeArrowheads="1" noChangeShapeType="1" noTextEdit="1"/>
                </p:cNvSpPr>
                <p:nvPr/>
              </p:nvSpPr>
              <p:spPr>
                <a:xfrm>
                  <a:off x="6744745" y="3901956"/>
                  <a:ext cx="619080" cy="523220"/>
                </a:xfrm>
                <a:prstGeom prst="rect">
                  <a:avLst/>
                </a:prstGeom>
                <a:blipFill>
                  <a:blip r:embed="rId8"/>
                  <a:stretch>
                    <a:fillRect/>
                  </a:stretch>
                </a:blipFill>
              </p:spPr>
              <p:txBody>
                <a:bodyPr/>
                <a:lstStyle/>
                <a:p>
                  <a:r>
                    <a:rPr lang="en-US">
                      <a:noFill/>
                    </a:rPr>
                    <a:t> </a:t>
                  </a:r>
                </a:p>
              </p:txBody>
            </p:sp>
          </mc:Fallback>
        </mc:AlternateContent>
        <p:sp>
          <p:nvSpPr>
            <p:cNvPr id="2" name="Rectangle 1"/>
            <p:cNvSpPr/>
            <p:nvPr/>
          </p:nvSpPr>
          <p:spPr>
            <a:xfrm>
              <a:off x="7265349" y="3854464"/>
              <a:ext cx="978153" cy="646331"/>
            </a:xfrm>
            <a:prstGeom prst="rect">
              <a:avLst/>
            </a:prstGeom>
          </p:spPr>
          <p:txBody>
            <a:bodyPr wrap="none">
              <a:spAutoFit/>
            </a:bodyPr>
            <a:lstStyle/>
            <a:p>
              <a:r>
                <a:rPr lang="en-US" sz="3600" dirty="0">
                  <a:solidFill>
                    <a:srgbClr val="FF0000"/>
                  </a:solidFill>
                  <a:latin typeface="Arial Rounded MT Bold" panose="020F0704030504030204" pitchFamily="34" charset="0"/>
                </a:rPr>
                <a:t>???</a:t>
              </a:r>
              <a:endParaRPr lang="en-US" dirty="0">
                <a:solidFill>
                  <a:srgbClr val="FF0000"/>
                </a:solidFill>
                <a:latin typeface="Arial Rounded MT Bold" panose="020F0704030504030204" pitchFamily="34" charset="0"/>
              </a:endParaRPr>
            </a:p>
          </p:txBody>
        </p:sp>
      </p:grpSp>
    </p:spTree>
    <p:extLst>
      <p:ext uri="{BB962C8B-B14F-4D97-AF65-F5344CB8AC3E}">
        <p14:creationId xmlns:p14="http://schemas.microsoft.com/office/powerpoint/2010/main" val="293727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1000" fill="hold"/>
                                        <p:tgtEl>
                                          <p:spTgt spid="13"/>
                                        </p:tgtEl>
                                        <p:attrNameLst>
                                          <p:attrName>ppt_x</p:attrName>
                                        </p:attrNameLst>
                                      </p:cBhvr>
                                      <p:tavLst>
                                        <p:tav tm="0">
                                          <p:val>
                                            <p:strVal val="1+#ppt_w/2"/>
                                          </p:val>
                                        </p:tav>
                                        <p:tav tm="100000">
                                          <p:val>
                                            <p:strVal val="#ppt_x"/>
                                          </p:val>
                                        </p:tav>
                                      </p:tavLst>
                                    </p:anim>
                                    <p:anim calcmode="lin" valueType="num">
                                      <p:cBhvr additive="base">
                                        <p:cTn id="13" dur="100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0-#ppt_w/2"/>
                                          </p:val>
                                        </p:tav>
                                        <p:tav tm="100000">
                                          <p:val>
                                            <p:strVal val="#ppt_x"/>
                                          </p:val>
                                        </p:tav>
                                      </p:tavLst>
                                    </p:anim>
                                    <p:anim calcmode="lin" valueType="num">
                                      <p:cBhvr additive="base">
                                        <p:cTn id="18" dur="1000" fill="hold"/>
                                        <p:tgtEl>
                                          <p:spTgt spid="7"/>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2"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1000" fill="hold"/>
                                        <p:tgtEl>
                                          <p:spTgt spid="12"/>
                                        </p:tgtEl>
                                        <p:attrNameLst>
                                          <p:attrName>ppt_x</p:attrName>
                                        </p:attrNameLst>
                                      </p:cBhvr>
                                      <p:tavLst>
                                        <p:tav tm="0">
                                          <p:val>
                                            <p:strVal val="1+#ppt_w/2"/>
                                          </p:val>
                                        </p:tav>
                                        <p:tav tm="100000">
                                          <p:val>
                                            <p:strVal val="#ppt_x"/>
                                          </p:val>
                                        </p:tav>
                                      </p:tavLst>
                                    </p:anim>
                                    <p:anim calcmode="lin" valueType="num">
                                      <p:cBhvr additive="base">
                                        <p:cTn id="23" dur="10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100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26" presetClass="emph" presetSubtype="0" fill="hold" nodeType="afterEffect">
                                  <p:stCondLst>
                                    <p:cond delay="0"/>
                                  </p:stCondLst>
                                  <p:childTnLst>
                                    <p:animEffect transition="out" filter="fade">
                                      <p:cBhvr>
                                        <p:cTn id="33" dur="1000" tmFilter="0, 0; .2, .5; .8, .5; 1, 0"/>
                                        <p:tgtEl>
                                          <p:spTgt spid="4"/>
                                        </p:tgtEl>
                                      </p:cBhvr>
                                    </p:animEffect>
                                    <p:animScale>
                                      <p:cBhvr>
                                        <p:cTn id="34" dur="5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9"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noChangeAspect="1"/>
          </p:cNvGrpSpPr>
          <p:nvPr/>
        </p:nvGrpSpPr>
        <p:grpSpPr>
          <a:xfrm>
            <a:off x="3057396" y="1984793"/>
            <a:ext cx="2176390" cy="2176390"/>
            <a:chOff x="1308295" y="1223889"/>
            <a:chExt cx="2194560" cy="2194560"/>
          </a:xfrm>
        </p:grpSpPr>
        <p:sp>
          <p:nvSpPr>
            <p:cNvPr id="3" name="Rectangle 2"/>
            <p:cNvSpPr>
              <a:spLocks noChangeAspect="1"/>
            </p:cNvSpPr>
            <p:nvPr/>
          </p:nvSpPr>
          <p:spPr>
            <a:xfrm>
              <a:off x="1308295" y="1223889"/>
              <a:ext cx="548640" cy="5486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a:spLocks noChangeAspect="1"/>
            </p:cNvSpPr>
            <p:nvPr/>
          </p:nvSpPr>
          <p:spPr>
            <a:xfrm>
              <a:off x="1308295" y="1772529"/>
              <a:ext cx="548640" cy="5486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a:spLocks noChangeAspect="1"/>
            </p:cNvSpPr>
            <p:nvPr/>
          </p:nvSpPr>
          <p:spPr>
            <a:xfrm>
              <a:off x="1308295" y="2321169"/>
              <a:ext cx="548640" cy="5486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a:spLocks noChangeAspect="1"/>
            </p:cNvSpPr>
            <p:nvPr/>
          </p:nvSpPr>
          <p:spPr>
            <a:xfrm>
              <a:off x="1308295" y="2869809"/>
              <a:ext cx="548640" cy="5486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a:spLocks noChangeAspect="1"/>
            </p:cNvSpPr>
            <p:nvPr/>
          </p:nvSpPr>
          <p:spPr>
            <a:xfrm>
              <a:off x="1856935" y="1772529"/>
              <a:ext cx="548640" cy="5486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a:spLocks noChangeAspect="1"/>
            </p:cNvSpPr>
            <p:nvPr/>
          </p:nvSpPr>
          <p:spPr>
            <a:xfrm>
              <a:off x="1856935" y="2321169"/>
              <a:ext cx="548640" cy="5486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ChangeAspect="1"/>
            </p:cNvSpPr>
            <p:nvPr/>
          </p:nvSpPr>
          <p:spPr>
            <a:xfrm>
              <a:off x="1856935" y="2869809"/>
              <a:ext cx="548640" cy="5486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ChangeAspect="1"/>
            </p:cNvSpPr>
            <p:nvPr/>
          </p:nvSpPr>
          <p:spPr>
            <a:xfrm>
              <a:off x="2405575" y="2321169"/>
              <a:ext cx="548640" cy="5486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ChangeAspect="1"/>
            </p:cNvSpPr>
            <p:nvPr/>
          </p:nvSpPr>
          <p:spPr>
            <a:xfrm>
              <a:off x="2405575" y="2869809"/>
              <a:ext cx="548640" cy="5486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ChangeAspect="1"/>
            </p:cNvSpPr>
            <p:nvPr/>
          </p:nvSpPr>
          <p:spPr>
            <a:xfrm>
              <a:off x="2954215" y="2869809"/>
              <a:ext cx="548640" cy="5486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a:grpSpLocks noChangeAspect="1"/>
          </p:cNvGrpSpPr>
          <p:nvPr/>
        </p:nvGrpSpPr>
        <p:grpSpPr>
          <a:xfrm>
            <a:off x="6612226" y="1984793"/>
            <a:ext cx="2176389" cy="2176389"/>
            <a:chOff x="1308295" y="1223889"/>
            <a:chExt cx="2194560" cy="2194560"/>
          </a:xfrm>
          <a:solidFill>
            <a:schemeClr val="accent2">
              <a:lumMod val="20000"/>
              <a:lumOff val="80000"/>
            </a:schemeClr>
          </a:solidFill>
        </p:grpSpPr>
        <p:sp>
          <p:nvSpPr>
            <p:cNvPr id="14" name="Rectangle 13"/>
            <p:cNvSpPr>
              <a:spLocks noChangeAspect="1"/>
            </p:cNvSpPr>
            <p:nvPr/>
          </p:nvSpPr>
          <p:spPr>
            <a:xfrm>
              <a:off x="1308295" y="1223889"/>
              <a:ext cx="548640" cy="5486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a:spLocks noChangeAspect="1"/>
            </p:cNvSpPr>
            <p:nvPr/>
          </p:nvSpPr>
          <p:spPr>
            <a:xfrm>
              <a:off x="1308295" y="1772529"/>
              <a:ext cx="548640" cy="5486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ChangeAspect="1"/>
            </p:cNvSpPr>
            <p:nvPr/>
          </p:nvSpPr>
          <p:spPr>
            <a:xfrm>
              <a:off x="1308295" y="2321169"/>
              <a:ext cx="548640" cy="5486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a:spLocks noChangeAspect="1"/>
            </p:cNvSpPr>
            <p:nvPr/>
          </p:nvSpPr>
          <p:spPr>
            <a:xfrm>
              <a:off x="1308295" y="2869809"/>
              <a:ext cx="548640" cy="5486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a:spLocks noChangeAspect="1"/>
            </p:cNvSpPr>
            <p:nvPr/>
          </p:nvSpPr>
          <p:spPr>
            <a:xfrm>
              <a:off x="1856935" y="1772529"/>
              <a:ext cx="548640" cy="5486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a:spLocks noChangeAspect="1"/>
            </p:cNvSpPr>
            <p:nvPr/>
          </p:nvSpPr>
          <p:spPr>
            <a:xfrm>
              <a:off x="1856935" y="2321169"/>
              <a:ext cx="548640" cy="5486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a:spLocks noChangeAspect="1"/>
            </p:cNvSpPr>
            <p:nvPr/>
          </p:nvSpPr>
          <p:spPr>
            <a:xfrm>
              <a:off x="1856935" y="2869809"/>
              <a:ext cx="548640" cy="5486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a:spLocks noChangeAspect="1"/>
            </p:cNvSpPr>
            <p:nvPr/>
          </p:nvSpPr>
          <p:spPr>
            <a:xfrm>
              <a:off x="2405575" y="2321169"/>
              <a:ext cx="548640" cy="5486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a:spLocks noChangeAspect="1"/>
            </p:cNvSpPr>
            <p:nvPr/>
          </p:nvSpPr>
          <p:spPr>
            <a:xfrm>
              <a:off x="2405575" y="2869809"/>
              <a:ext cx="548640" cy="5486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a:spLocks noChangeAspect="1"/>
            </p:cNvSpPr>
            <p:nvPr/>
          </p:nvSpPr>
          <p:spPr>
            <a:xfrm>
              <a:off x="2954215" y="2869809"/>
              <a:ext cx="548640" cy="5486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4" name="TextBox 23"/>
              <p:cNvSpPr txBox="1"/>
              <p:nvPr/>
            </p:nvSpPr>
            <p:spPr>
              <a:xfrm>
                <a:off x="3240394" y="4335948"/>
                <a:ext cx="184678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1+2+3+4</m:t>
                      </m:r>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3240394" y="4335948"/>
                <a:ext cx="1846788" cy="369332"/>
              </a:xfrm>
              <a:prstGeom prst="rect">
                <a:avLst/>
              </a:prstGeom>
              <a:blipFill>
                <a:blip r:embed="rId3"/>
                <a:stretch>
                  <a:fillRect l="-3630" r="-3300"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6777026" y="4335949"/>
                <a:ext cx="184678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1+2+3+4</m:t>
                      </m:r>
                    </m:oMath>
                  </m:oMathPara>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6777026" y="4335949"/>
                <a:ext cx="1846788" cy="369332"/>
              </a:xfrm>
              <a:prstGeom prst="rect">
                <a:avLst/>
              </a:prstGeom>
              <a:blipFill>
                <a:blip r:embed="rId4"/>
                <a:stretch>
                  <a:fillRect l="-3630" r="-3300"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9240352" y="2703655"/>
                <a:ext cx="7652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4</m:t>
                      </m:r>
                      <m:r>
                        <a:rPr lang="en-US" sz="2400" b="0" i="1" smtClean="0">
                          <a:latin typeface="Cambria Math" panose="02040503050406030204" pitchFamily="18" charset="0"/>
                          <a:ea typeface="Cambria Math" panose="02040503050406030204" pitchFamily="18" charset="0"/>
                        </a:rPr>
                        <m:t>×5</m:t>
                      </m:r>
                    </m:oMath>
                  </m:oMathPara>
                </a14:m>
                <a:endParaRPr lang="en-US" sz="2400" dirty="0"/>
              </a:p>
            </p:txBody>
          </p:sp>
        </mc:Choice>
        <mc:Fallback xmlns="">
          <p:sp>
            <p:nvSpPr>
              <p:cNvPr id="26" name="TextBox 25"/>
              <p:cNvSpPr txBox="1">
                <a:spLocks noRot="1" noChangeAspect="1" noMove="1" noResize="1" noEditPoints="1" noAdjustHandles="1" noChangeArrowheads="1" noChangeShapeType="1" noTextEdit="1"/>
              </p:cNvSpPr>
              <p:nvPr/>
            </p:nvSpPr>
            <p:spPr>
              <a:xfrm>
                <a:off x="9240352" y="2703655"/>
                <a:ext cx="765209" cy="369332"/>
              </a:xfrm>
              <a:prstGeom prst="rect">
                <a:avLst/>
              </a:prstGeom>
              <a:blipFill>
                <a:blip r:embed="rId5"/>
                <a:stretch>
                  <a:fillRect l="-9600" r="-10400" b="-8333"/>
                </a:stretch>
              </a:blipFill>
            </p:spPr>
            <p:txBody>
              <a:bodyPr/>
              <a:lstStyle/>
              <a:p>
                <a:r>
                  <a:rPr lang="en-US">
                    <a:noFill/>
                  </a:rPr>
                  <a:t> </a:t>
                </a:r>
              </a:p>
            </p:txBody>
          </p:sp>
        </mc:Fallback>
      </mc:AlternateContent>
      <p:sp>
        <p:nvSpPr>
          <p:cNvPr id="28" name="TextBox 27"/>
          <p:cNvSpPr txBox="1"/>
          <p:nvPr/>
        </p:nvSpPr>
        <p:spPr>
          <a:xfrm>
            <a:off x="822960" y="640080"/>
            <a:ext cx="8549640" cy="584775"/>
          </a:xfrm>
          <a:prstGeom prst="rect">
            <a:avLst/>
          </a:prstGeom>
          <a:noFill/>
        </p:spPr>
        <p:txBody>
          <a:bodyPr wrap="square" rtlCol="0">
            <a:spAutoFit/>
          </a:bodyPr>
          <a:lstStyle/>
          <a:p>
            <a:r>
              <a:rPr lang="en-US" sz="3200" dirty="0"/>
              <a:t>Sum of 1</a:t>
            </a:r>
            <a:r>
              <a:rPr lang="en-US" sz="3200" baseline="30000" dirty="0"/>
              <a:t>st</a:t>
            </a:r>
            <a:r>
              <a:rPr lang="en-US" sz="3200" dirty="0"/>
              <a:t> Power:</a:t>
            </a:r>
          </a:p>
        </p:txBody>
      </p:sp>
    </p:spTree>
    <p:extLst>
      <p:ext uri="{BB962C8B-B14F-4D97-AF65-F5344CB8AC3E}">
        <p14:creationId xmlns:p14="http://schemas.microsoft.com/office/powerpoint/2010/main" val="284322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999"/>
                                          </p:stCondLst>
                                        </p:cTn>
                                        <p:tgtEl>
                                          <p:spTgt spid="2"/>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nodeType="afterEffect">
                                  <p:stCondLst>
                                    <p:cond delay="0"/>
                                  </p:stCondLst>
                                  <p:childTnLst>
                                    <p:set>
                                      <p:cBhvr>
                                        <p:cTn id="9" dur="1" fill="hold">
                                          <p:stCondLst>
                                            <p:cond delay="999"/>
                                          </p:stCondLst>
                                        </p:cTn>
                                        <p:tgtEl>
                                          <p:spTgt spid="13"/>
                                        </p:tgtEl>
                                        <p:attrNameLst>
                                          <p:attrName>style.visibility</p:attrName>
                                        </p:attrNameLst>
                                      </p:cBhvr>
                                      <p:to>
                                        <p:strVal val="visible"/>
                                      </p:to>
                                    </p:set>
                                  </p:childTnLst>
                                </p:cTn>
                              </p:par>
                            </p:childTnLst>
                          </p:cTn>
                        </p:par>
                        <p:par>
                          <p:cTn id="10" fill="hold">
                            <p:stCondLst>
                              <p:cond delay="2000"/>
                            </p:stCondLst>
                            <p:childTnLst>
                              <p:par>
                                <p:cTn id="11" presetID="8" presetClass="emph" presetSubtype="0" fill="hold" nodeType="afterEffect">
                                  <p:stCondLst>
                                    <p:cond delay="500"/>
                                  </p:stCondLst>
                                  <p:childTnLst>
                                    <p:animRot by="10800000">
                                      <p:cBhvr>
                                        <p:cTn id="12" dur="2000" fill="hold"/>
                                        <p:tgtEl>
                                          <p:spTgt spid="13"/>
                                        </p:tgtEl>
                                        <p:attrNameLst>
                                          <p:attrName>r</p:attrName>
                                        </p:attrNameLst>
                                      </p:cBhvr>
                                    </p:animRot>
                                  </p:childTnLst>
                                </p:cTn>
                              </p:par>
                            </p:childTnLst>
                          </p:cTn>
                        </p:par>
                        <p:par>
                          <p:cTn id="13" fill="hold">
                            <p:stCondLst>
                              <p:cond delay="4500"/>
                            </p:stCondLst>
                            <p:childTnLst>
                              <p:par>
                                <p:cTn id="14" presetID="1" presetClass="entr" presetSubtype="0" fill="hold" grpId="0" nodeType="afterEffect">
                                  <p:stCondLst>
                                    <p:cond delay="500"/>
                                  </p:stCondLst>
                                  <p:childTnLst>
                                    <p:set>
                                      <p:cBhvr>
                                        <p:cTn id="15" dur="1" fill="hold">
                                          <p:stCondLst>
                                            <p:cond delay="999"/>
                                          </p:stCondLst>
                                        </p:cTn>
                                        <p:tgtEl>
                                          <p:spTgt spid="24"/>
                                        </p:tgtEl>
                                        <p:attrNameLst>
                                          <p:attrName>style.visibility</p:attrName>
                                        </p:attrNameLst>
                                      </p:cBhvr>
                                      <p:to>
                                        <p:strVal val="visible"/>
                                      </p:to>
                                    </p:set>
                                  </p:childTnLst>
                                </p:cTn>
                              </p:par>
                            </p:childTnLst>
                          </p:cTn>
                        </p:par>
                        <p:par>
                          <p:cTn id="16" fill="hold">
                            <p:stCondLst>
                              <p:cond delay="6000"/>
                            </p:stCondLst>
                            <p:childTnLst>
                              <p:par>
                                <p:cTn id="17" presetID="1" presetClass="entr" presetSubtype="0" fill="hold" grpId="1" nodeType="afterEffect">
                                  <p:stCondLst>
                                    <p:cond delay="0"/>
                                  </p:stCondLst>
                                  <p:childTnLst>
                                    <p:set>
                                      <p:cBhvr>
                                        <p:cTn id="18" dur="1" fill="hold">
                                          <p:stCondLst>
                                            <p:cond delay="999"/>
                                          </p:stCondLst>
                                        </p:cTn>
                                        <p:tgtEl>
                                          <p:spTgt spid="25"/>
                                        </p:tgtEl>
                                        <p:attrNameLst>
                                          <p:attrName>style.visibility</p:attrName>
                                        </p:attrNameLst>
                                      </p:cBhvr>
                                      <p:to>
                                        <p:strVal val="visible"/>
                                      </p:to>
                                    </p:set>
                                  </p:childTnLst>
                                </p:cTn>
                              </p:par>
                            </p:childTnLst>
                          </p:cTn>
                        </p:par>
                        <p:par>
                          <p:cTn id="19" fill="hold">
                            <p:stCondLst>
                              <p:cond delay="7000"/>
                            </p:stCondLst>
                            <p:childTnLst>
                              <p:par>
                                <p:cTn id="20" presetID="1" presetClass="exit" presetSubtype="0" fill="hold" grpId="0" nodeType="afterEffect">
                                  <p:stCondLst>
                                    <p:cond delay="0"/>
                                  </p:stCondLst>
                                  <p:childTnLst>
                                    <p:set>
                                      <p:cBhvr>
                                        <p:cTn id="21" dur="1" fill="hold">
                                          <p:stCondLst>
                                            <p:cond delay="999"/>
                                          </p:stCondLst>
                                        </p:cTn>
                                        <p:tgtEl>
                                          <p:spTgt spid="25"/>
                                        </p:tgtEl>
                                        <p:attrNameLst>
                                          <p:attrName>style.visibility</p:attrName>
                                        </p:attrNameLst>
                                      </p:cBhvr>
                                      <p:to>
                                        <p:strVal val="hidden"/>
                                      </p:to>
                                    </p:set>
                                  </p:childTnLst>
                                </p:cTn>
                              </p:par>
                            </p:childTnLst>
                          </p:cTn>
                        </p:par>
                        <p:par>
                          <p:cTn id="22" fill="hold">
                            <p:stCondLst>
                              <p:cond delay="8000"/>
                            </p:stCondLst>
                            <p:childTnLst>
                              <p:par>
                                <p:cTn id="23" presetID="1" presetClass="exit" presetSubtype="0" fill="hold" grpId="1" nodeType="afterEffect">
                                  <p:stCondLst>
                                    <p:cond delay="0"/>
                                  </p:stCondLst>
                                  <p:childTnLst>
                                    <p:set>
                                      <p:cBhvr>
                                        <p:cTn id="24" dur="1" fill="hold">
                                          <p:stCondLst>
                                            <p:cond delay="999"/>
                                          </p:stCondLst>
                                        </p:cTn>
                                        <p:tgtEl>
                                          <p:spTgt spid="24"/>
                                        </p:tgtEl>
                                        <p:attrNameLst>
                                          <p:attrName>style.visibility</p:attrName>
                                        </p:attrNameLst>
                                      </p:cBhvr>
                                      <p:to>
                                        <p:strVal val="hidden"/>
                                      </p:to>
                                    </p:set>
                                  </p:childTnLst>
                                </p:cTn>
                              </p:par>
                            </p:childTnLst>
                          </p:cTn>
                        </p:par>
                        <p:par>
                          <p:cTn id="25" fill="hold">
                            <p:stCondLst>
                              <p:cond delay="9000"/>
                            </p:stCondLst>
                            <p:childTnLst>
                              <p:par>
                                <p:cTn id="26" presetID="63" presetClass="path" presetSubtype="0" accel="50000" decel="50000" fill="hold" nodeType="afterEffect">
                                  <p:stCondLst>
                                    <p:cond delay="0"/>
                                  </p:stCondLst>
                                  <p:childTnLst>
                                    <p:animMotion origin="layout" path="M -0.00325 0.00023 L 0.24675 0.00023 " pathEditMode="relative" rAng="0" ptsTypes="AA">
                                      <p:cBhvr>
                                        <p:cTn id="27" dur="2000" fill="hold"/>
                                        <p:tgtEl>
                                          <p:spTgt spid="2"/>
                                        </p:tgtEl>
                                        <p:attrNameLst>
                                          <p:attrName>ppt_x</p:attrName>
                                          <p:attrName>ppt_y</p:attrName>
                                        </p:attrNameLst>
                                      </p:cBhvr>
                                      <p:rCtr x="12500" y="0"/>
                                    </p:animMotion>
                                  </p:childTnLst>
                                </p:cTn>
                              </p:par>
                            </p:childTnLst>
                          </p:cTn>
                        </p:par>
                        <p:par>
                          <p:cTn id="28" fill="hold">
                            <p:stCondLst>
                              <p:cond delay="11000"/>
                            </p:stCondLst>
                            <p:childTnLst>
                              <p:par>
                                <p:cTn id="29" presetID="1" presetClass="entr" presetSubtype="0" fill="hold" grpId="0" nodeType="afterEffect">
                                  <p:stCondLst>
                                    <p:cond delay="500"/>
                                  </p:stCondLst>
                                  <p:childTnLst>
                                    <p:set>
                                      <p:cBhvr>
                                        <p:cTn id="30" dur="1" fill="hold">
                                          <p:stCondLst>
                                            <p:cond delay="999"/>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p:bldP spid="25" grpId="1"/>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2960" y="640080"/>
            <a:ext cx="8549640" cy="584775"/>
          </a:xfrm>
          <a:prstGeom prst="rect">
            <a:avLst/>
          </a:prstGeom>
          <a:noFill/>
        </p:spPr>
        <p:txBody>
          <a:bodyPr wrap="square" rtlCol="0">
            <a:spAutoFit/>
          </a:bodyPr>
          <a:lstStyle/>
          <a:p>
            <a:r>
              <a:rPr lang="en-US" sz="3200" dirty="0"/>
              <a:t>Sum of 1</a:t>
            </a:r>
            <a:r>
              <a:rPr lang="en-US" sz="3200" baseline="30000" dirty="0"/>
              <a:t>st</a:t>
            </a:r>
            <a:r>
              <a:rPr lang="en-US" sz="3200" dirty="0"/>
              <a:t> Power:</a:t>
            </a:r>
          </a:p>
        </p:txBody>
      </p:sp>
      <mc:AlternateContent xmlns:mc="http://schemas.openxmlformats.org/markup-compatibility/2006" xmlns:a14="http://schemas.microsoft.com/office/drawing/2010/main">
        <mc:Choice Requires="a14">
          <p:sp>
            <p:nvSpPr>
              <p:cNvPr id="3" name="Rectangle 2"/>
              <p:cNvSpPr/>
              <p:nvPr/>
            </p:nvSpPr>
            <p:spPr>
              <a:xfrm>
                <a:off x="3610698" y="1482036"/>
                <a:ext cx="5252592"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2</m:t>
                      </m:r>
                      <m:r>
                        <a:rPr lang="en-US" sz="3200" i="1">
                          <a:latin typeface="Cambria Math" panose="02040503050406030204" pitchFamily="18" charset="0"/>
                          <a:ea typeface="Cambria Math" panose="02040503050406030204" pitchFamily="18" charset="0"/>
                        </a:rPr>
                        <m:t>×</m:t>
                      </m:r>
                      <m:d>
                        <m:dPr>
                          <m:ctrlPr>
                            <a:rPr lang="en-US" sz="3200" i="1">
                              <a:latin typeface="Cambria Math" panose="02040503050406030204" pitchFamily="18" charset="0"/>
                            </a:rPr>
                          </m:ctrlPr>
                        </m:dPr>
                        <m:e>
                          <m:r>
                            <a:rPr lang="en-US" sz="3200" i="1">
                              <a:latin typeface="Cambria Math" panose="02040503050406030204" pitchFamily="18" charset="0"/>
                            </a:rPr>
                            <m:t>1+2+3+4</m:t>
                          </m:r>
                        </m:e>
                      </m:d>
                      <m:r>
                        <a:rPr lang="en-US" sz="3200" i="1">
                          <a:latin typeface="Cambria Math" panose="02040503050406030204" pitchFamily="18" charset="0"/>
                        </a:rPr>
                        <m:t>=4</m:t>
                      </m:r>
                      <m:r>
                        <a:rPr lang="en-US" sz="3200" i="1">
                          <a:latin typeface="Cambria Math" panose="02040503050406030204" pitchFamily="18" charset="0"/>
                          <a:ea typeface="Cambria Math" panose="02040503050406030204" pitchFamily="18" charset="0"/>
                        </a:rPr>
                        <m:t>×5 </m:t>
                      </m:r>
                    </m:oMath>
                  </m:oMathPara>
                </a14:m>
                <a:endParaRPr lang="en-US" sz="3200" dirty="0"/>
              </a:p>
            </p:txBody>
          </p:sp>
        </mc:Choice>
        <mc:Fallback xmlns="">
          <p:sp>
            <p:nvSpPr>
              <p:cNvPr id="3" name="Rectangle 2"/>
              <p:cNvSpPr>
                <a:spLocks noRot="1" noChangeAspect="1" noMove="1" noResize="1" noEditPoints="1" noAdjustHandles="1" noChangeArrowheads="1" noChangeShapeType="1" noTextEdit="1"/>
              </p:cNvSpPr>
              <p:nvPr/>
            </p:nvSpPr>
            <p:spPr>
              <a:xfrm>
                <a:off x="3610698" y="1482036"/>
                <a:ext cx="5252592"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421864" y="2323992"/>
                <a:ext cx="6095771"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2</m:t>
                      </m:r>
                      <m:r>
                        <a:rPr lang="en-US" sz="3200" i="1">
                          <a:latin typeface="Cambria Math" panose="02040503050406030204" pitchFamily="18" charset="0"/>
                          <a:ea typeface="Cambria Math" panose="02040503050406030204" pitchFamily="18" charset="0"/>
                        </a:rPr>
                        <m:t>×</m:t>
                      </m:r>
                      <m:d>
                        <m:dPr>
                          <m:ctrlPr>
                            <a:rPr lang="en-US" sz="3200" i="1">
                              <a:latin typeface="Cambria Math" panose="02040503050406030204" pitchFamily="18" charset="0"/>
                            </a:rPr>
                          </m:ctrlPr>
                        </m:dPr>
                        <m:e>
                          <m:r>
                            <a:rPr lang="en-US" sz="3200" i="1">
                              <a:latin typeface="Cambria Math" panose="02040503050406030204" pitchFamily="18" charset="0"/>
                            </a:rPr>
                            <m:t>1+2+</m:t>
                          </m:r>
                          <m:r>
                            <a:rPr lang="en-US" sz="3200" i="1">
                              <a:latin typeface="Cambria Math" panose="02040503050406030204" pitchFamily="18" charset="0"/>
                              <a:ea typeface="Cambria Math" panose="02040503050406030204" pitchFamily="18" charset="0"/>
                            </a:rPr>
                            <m:t>⋯+</m:t>
                          </m:r>
                          <m:r>
                            <a:rPr lang="en-US" sz="3200" b="1" i="1" smtClean="0">
                              <a:solidFill>
                                <a:srgbClr val="FF0000"/>
                              </a:solidFill>
                              <a:latin typeface="Cambria Math" panose="02040503050406030204" pitchFamily="18" charset="0"/>
                              <a:ea typeface="Cambria Math" panose="02040503050406030204" pitchFamily="18" charset="0"/>
                            </a:rPr>
                            <m:t>𝑵</m:t>
                          </m:r>
                        </m:e>
                      </m:d>
                      <m:r>
                        <a:rPr lang="en-US" sz="3200" i="1">
                          <a:latin typeface="Cambria Math" panose="02040503050406030204" pitchFamily="18" charset="0"/>
                          <a:ea typeface="Cambria Math" panose="02040503050406030204" pitchFamily="18" charset="0"/>
                        </a:rPr>
                        <m:t>=</m:t>
                      </m:r>
                      <m:r>
                        <a:rPr lang="en-US" sz="3200" b="1" i="1" smtClean="0">
                          <a:solidFill>
                            <a:srgbClr val="FF0000"/>
                          </a:solidFill>
                          <a:latin typeface="Cambria Math" panose="02040503050406030204" pitchFamily="18" charset="0"/>
                          <a:ea typeface="Cambria Math" panose="02040503050406030204" pitchFamily="18" charset="0"/>
                        </a:rPr>
                        <m:t>𝑵</m:t>
                      </m:r>
                      <m:d>
                        <m:dPr>
                          <m:ctrlPr>
                            <a:rPr lang="en-US" sz="3200" i="1">
                              <a:latin typeface="Cambria Math" panose="02040503050406030204" pitchFamily="18" charset="0"/>
                              <a:ea typeface="Cambria Math" panose="02040503050406030204" pitchFamily="18" charset="0"/>
                            </a:rPr>
                          </m:ctrlPr>
                        </m:dPr>
                        <m:e>
                          <m:r>
                            <a:rPr lang="en-US" sz="3200" b="1" i="1" smtClean="0">
                              <a:solidFill>
                                <a:srgbClr val="FF0000"/>
                              </a:solidFill>
                              <a:latin typeface="Cambria Math" panose="02040503050406030204" pitchFamily="18" charset="0"/>
                              <a:ea typeface="Cambria Math" panose="02040503050406030204" pitchFamily="18" charset="0"/>
                            </a:rPr>
                            <m:t>𝑵</m:t>
                          </m:r>
                          <m:r>
                            <a:rPr lang="en-US" sz="3200" i="1">
                              <a:latin typeface="Cambria Math" panose="02040503050406030204" pitchFamily="18" charset="0"/>
                              <a:ea typeface="Cambria Math" panose="02040503050406030204" pitchFamily="18" charset="0"/>
                            </a:rPr>
                            <m:t>+1</m:t>
                          </m:r>
                        </m:e>
                      </m:d>
                    </m:oMath>
                  </m:oMathPara>
                </a14:m>
                <a:endParaRPr lang="en-US" sz="3200" dirty="0"/>
              </a:p>
            </p:txBody>
          </p:sp>
        </mc:Choice>
        <mc:Fallback xmlns="">
          <p:sp>
            <p:nvSpPr>
              <p:cNvPr id="4" name="Rectangle 3"/>
              <p:cNvSpPr>
                <a:spLocks noRot="1" noChangeAspect="1" noMove="1" noResize="1" noEditPoints="1" noAdjustHandles="1" noChangeArrowheads="1" noChangeShapeType="1" noTextEdit="1"/>
              </p:cNvSpPr>
              <p:nvPr/>
            </p:nvSpPr>
            <p:spPr>
              <a:xfrm>
                <a:off x="3421864" y="2323992"/>
                <a:ext cx="6095771"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846836" y="3269368"/>
                <a:ext cx="3245825" cy="1477071"/>
              </a:xfrm>
              <a:prstGeom prst="rect">
                <a:avLst/>
              </a:prstGeom>
              <a:ln w="28575">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sz="3200" i="1">
                              <a:latin typeface="Cambria Math" panose="02040503050406030204" pitchFamily="18" charset="0"/>
                              <a:ea typeface="Cambria Math" panose="02040503050406030204" pitchFamily="18" charset="0"/>
                            </a:rPr>
                          </m:ctrlPr>
                        </m:naryPr>
                        <m:sub>
                          <m:r>
                            <m:rPr>
                              <m:brk m:alnAt="23"/>
                            </m:rPr>
                            <a:rPr lang="en-US" sz="3200" i="1">
                              <a:latin typeface="Cambria Math" panose="02040503050406030204" pitchFamily="18" charset="0"/>
                              <a:ea typeface="Cambria Math" panose="02040503050406030204" pitchFamily="18" charset="0"/>
                            </a:rPr>
                            <m:t>𝑖</m:t>
                          </m:r>
                          <m:r>
                            <a:rPr lang="en-US" sz="3200" i="1">
                              <a:latin typeface="Cambria Math" panose="02040503050406030204" pitchFamily="18" charset="0"/>
                              <a:ea typeface="Cambria Math" panose="02040503050406030204" pitchFamily="18" charset="0"/>
                            </a:rPr>
                            <m:t>=1</m:t>
                          </m:r>
                        </m:sub>
                        <m:sup>
                          <m:r>
                            <a:rPr lang="en-US" sz="3200" i="1">
                              <a:latin typeface="Cambria Math" panose="02040503050406030204" pitchFamily="18" charset="0"/>
                              <a:ea typeface="Cambria Math" panose="02040503050406030204" pitchFamily="18" charset="0"/>
                            </a:rPr>
                            <m:t>𝑁</m:t>
                          </m:r>
                        </m:sup>
                        <m:e>
                          <m:r>
                            <a:rPr lang="en-US" sz="3200" i="1">
                              <a:latin typeface="Cambria Math" panose="02040503050406030204" pitchFamily="18" charset="0"/>
                              <a:ea typeface="Cambria Math" panose="02040503050406030204" pitchFamily="18" charset="0"/>
                            </a:rPr>
                            <m:t>𝑖</m:t>
                          </m:r>
                          <m:r>
                            <a:rPr lang="en-US" sz="3200" i="1">
                              <a:latin typeface="Cambria Math" panose="02040503050406030204" pitchFamily="18" charset="0"/>
                              <a:ea typeface="Cambria Math" panose="02040503050406030204" pitchFamily="18" charset="0"/>
                            </a:rPr>
                            <m:t>=</m:t>
                          </m:r>
                          <m:f>
                            <m:fPr>
                              <m:ctrlPr>
                                <a:rPr lang="en-US" sz="3200" i="1">
                                  <a:latin typeface="Cambria Math" panose="02040503050406030204" pitchFamily="18" charset="0"/>
                                  <a:ea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𝑁</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𝑁</m:t>
                              </m:r>
                              <m:r>
                                <a:rPr lang="en-US" sz="3200" i="1">
                                  <a:latin typeface="Cambria Math" panose="02040503050406030204" pitchFamily="18" charset="0"/>
                                  <a:ea typeface="Cambria Math" panose="02040503050406030204" pitchFamily="18" charset="0"/>
                                </a:rPr>
                                <m:t>+1)</m:t>
                              </m:r>
                            </m:num>
                            <m:den>
                              <m:r>
                                <a:rPr lang="en-US" sz="3200" i="1">
                                  <a:latin typeface="Cambria Math" panose="02040503050406030204" pitchFamily="18" charset="0"/>
                                  <a:ea typeface="Cambria Math" panose="02040503050406030204" pitchFamily="18" charset="0"/>
                                </a:rPr>
                                <m:t>2</m:t>
                              </m:r>
                            </m:den>
                          </m:f>
                        </m:e>
                      </m:nary>
                    </m:oMath>
                  </m:oMathPara>
                </a14:m>
                <a:endParaRPr lang="en-US" sz="3200" dirty="0"/>
              </a:p>
            </p:txBody>
          </p:sp>
        </mc:Choice>
        <mc:Fallback xmlns="">
          <p:sp>
            <p:nvSpPr>
              <p:cNvPr id="5" name="Rectangle 4"/>
              <p:cNvSpPr>
                <a:spLocks noRot="1" noChangeAspect="1" noMove="1" noResize="1" noEditPoints="1" noAdjustHandles="1" noChangeArrowheads="1" noChangeShapeType="1" noTextEdit="1"/>
              </p:cNvSpPr>
              <p:nvPr/>
            </p:nvSpPr>
            <p:spPr>
              <a:xfrm>
                <a:off x="4846836" y="3269368"/>
                <a:ext cx="3245825" cy="1477071"/>
              </a:xfrm>
              <a:prstGeom prst="rect">
                <a:avLst/>
              </a:prstGeom>
              <a:blipFill>
                <a:blip r:embed="rId5"/>
                <a:stretch>
                  <a:fillRect/>
                </a:stretch>
              </a:blipFill>
              <a:ln w="28575">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131963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0"/>
                                  </p:stCondLst>
                                  <p:childTnLst>
                                    <p:set>
                                      <p:cBhvr>
                                        <p:cTn id="6" dur="1" fill="hold">
                                          <p:stCondLst>
                                            <p:cond delay="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noChangeAspect="1"/>
          </p:cNvGrpSpPr>
          <p:nvPr/>
        </p:nvGrpSpPr>
        <p:grpSpPr>
          <a:xfrm>
            <a:off x="4452916" y="2434495"/>
            <a:ext cx="1704125" cy="1761060"/>
            <a:chOff x="3014589" y="1606190"/>
            <a:chExt cx="2840208" cy="2935100"/>
          </a:xfrm>
        </p:grpSpPr>
        <p:grpSp>
          <p:nvGrpSpPr>
            <p:cNvPr id="3" name="Group 2"/>
            <p:cNvGrpSpPr/>
            <p:nvPr/>
          </p:nvGrpSpPr>
          <p:grpSpPr>
            <a:xfrm>
              <a:off x="3326018" y="2925122"/>
              <a:ext cx="1267851" cy="640080"/>
              <a:chOff x="3797105" y="3047337"/>
              <a:chExt cx="1267851" cy="640080"/>
            </a:xfrm>
            <a:solidFill>
              <a:schemeClr val="accent5">
                <a:lumMod val="40000"/>
                <a:lumOff val="60000"/>
              </a:schemeClr>
            </a:solidFill>
          </p:grpSpPr>
          <p:sp>
            <p:nvSpPr>
              <p:cNvPr id="25" name="Rectangle 24"/>
              <p:cNvSpPr/>
              <p:nvPr/>
            </p:nvSpPr>
            <p:spPr>
              <a:xfrm>
                <a:off x="4424876" y="3047337"/>
                <a:ext cx="640080" cy="6400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797105" y="3047337"/>
                <a:ext cx="640080" cy="6400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p:cNvGrpSpPr/>
            <p:nvPr/>
          </p:nvGrpSpPr>
          <p:grpSpPr>
            <a:xfrm>
              <a:off x="3014589" y="3890973"/>
              <a:ext cx="1895622" cy="640080"/>
              <a:chOff x="7126458" y="2407257"/>
              <a:chExt cx="1895622" cy="640080"/>
            </a:xfrm>
            <a:solidFill>
              <a:schemeClr val="accent5">
                <a:lumMod val="40000"/>
                <a:lumOff val="60000"/>
              </a:schemeClr>
            </a:solidFill>
          </p:grpSpPr>
          <p:sp>
            <p:nvSpPr>
              <p:cNvPr id="22" name="Rectangle 21"/>
              <p:cNvSpPr/>
              <p:nvPr/>
            </p:nvSpPr>
            <p:spPr>
              <a:xfrm>
                <a:off x="7126458" y="2407257"/>
                <a:ext cx="640080" cy="6400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766538" y="2407257"/>
                <a:ext cx="640080" cy="6400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382000" y="2407257"/>
                <a:ext cx="640080" cy="6400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p:cNvSpPr/>
            <p:nvPr/>
          </p:nvSpPr>
          <p:spPr>
            <a:xfrm>
              <a:off x="3642360" y="1950057"/>
              <a:ext cx="640080" cy="64008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arallelogram 5"/>
            <p:cNvSpPr/>
            <p:nvPr/>
          </p:nvSpPr>
          <p:spPr>
            <a:xfrm>
              <a:off x="4595038" y="3235639"/>
              <a:ext cx="944586" cy="331172"/>
            </a:xfrm>
            <a:prstGeom prst="parallelogram">
              <a:avLst>
                <a:gd name="adj" fmla="val 94028"/>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arallelogram 6"/>
            <p:cNvSpPr/>
            <p:nvPr/>
          </p:nvSpPr>
          <p:spPr>
            <a:xfrm>
              <a:off x="4910211" y="2903735"/>
              <a:ext cx="944586" cy="331172"/>
            </a:xfrm>
            <a:prstGeom prst="parallelogram">
              <a:avLst>
                <a:gd name="adj" fmla="val 94028"/>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arallelogram 7"/>
            <p:cNvSpPr/>
            <p:nvPr/>
          </p:nvSpPr>
          <p:spPr>
            <a:xfrm>
              <a:off x="4282440" y="3563986"/>
              <a:ext cx="944586" cy="331172"/>
            </a:xfrm>
            <a:prstGeom prst="parallelogram">
              <a:avLst>
                <a:gd name="adj" fmla="val 94028"/>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p:cNvSpPr/>
            <p:nvPr/>
          </p:nvSpPr>
          <p:spPr>
            <a:xfrm>
              <a:off x="3646754" y="3560768"/>
              <a:ext cx="944586" cy="331172"/>
            </a:xfrm>
            <a:prstGeom prst="parallelogram">
              <a:avLst>
                <a:gd name="adj" fmla="val 94028"/>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arallelogram 9"/>
            <p:cNvSpPr/>
            <p:nvPr/>
          </p:nvSpPr>
          <p:spPr>
            <a:xfrm>
              <a:off x="3017814" y="3560768"/>
              <a:ext cx="944586" cy="331172"/>
            </a:xfrm>
            <a:prstGeom prst="parallelogram">
              <a:avLst>
                <a:gd name="adj" fmla="val 94028"/>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arallelogram 10"/>
            <p:cNvSpPr/>
            <p:nvPr/>
          </p:nvSpPr>
          <p:spPr>
            <a:xfrm>
              <a:off x="4282440" y="2251842"/>
              <a:ext cx="944586" cy="331172"/>
            </a:xfrm>
            <a:prstGeom prst="parallelogram">
              <a:avLst>
                <a:gd name="adj" fmla="val 94028"/>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arallelogram 11"/>
            <p:cNvSpPr/>
            <p:nvPr/>
          </p:nvSpPr>
          <p:spPr>
            <a:xfrm>
              <a:off x="3968116" y="2586659"/>
              <a:ext cx="944586" cy="331172"/>
            </a:xfrm>
            <a:prstGeom prst="parallelogram">
              <a:avLst>
                <a:gd name="adj" fmla="val 94028"/>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arallelogram 12"/>
            <p:cNvSpPr/>
            <p:nvPr/>
          </p:nvSpPr>
          <p:spPr>
            <a:xfrm>
              <a:off x="3328036" y="2593947"/>
              <a:ext cx="944586" cy="331172"/>
            </a:xfrm>
            <a:prstGeom prst="parallelogram">
              <a:avLst>
                <a:gd name="adj" fmla="val 94028"/>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arallelogram 13"/>
            <p:cNvSpPr/>
            <p:nvPr/>
          </p:nvSpPr>
          <p:spPr>
            <a:xfrm>
              <a:off x="3646754" y="1622692"/>
              <a:ext cx="944586" cy="331172"/>
            </a:xfrm>
            <a:prstGeom prst="parallelogram">
              <a:avLst>
                <a:gd name="adj" fmla="val 94028"/>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Parallelogram 75"/>
            <p:cNvSpPr/>
            <p:nvPr/>
          </p:nvSpPr>
          <p:spPr>
            <a:xfrm rot="5400000">
              <a:off x="4267172" y="2917835"/>
              <a:ext cx="973178" cy="316528"/>
            </a:xfrm>
            <a:custGeom>
              <a:avLst/>
              <a:gdLst>
                <a:gd name="connsiteX0" fmla="*/ 0 w 944586"/>
                <a:gd name="connsiteY0" fmla="*/ 331172 h 331172"/>
                <a:gd name="connsiteX1" fmla="*/ 311394 w 944586"/>
                <a:gd name="connsiteY1" fmla="*/ 0 h 331172"/>
                <a:gd name="connsiteX2" fmla="*/ 944586 w 944586"/>
                <a:gd name="connsiteY2" fmla="*/ 0 h 331172"/>
                <a:gd name="connsiteX3" fmla="*/ 633192 w 944586"/>
                <a:gd name="connsiteY3" fmla="*/ 331172 h 331172"/>
                <a:gd name="connsiteX4" fmla="*/ 0 w 944586"/>
                <a:gd name="connsiteY4" fmla="*/ 331172 h 331172"/>
                <a:gd name="connsiteX0" fmla="*/ 0 w 944586"/>
                <a:gd name="connsiteY0" fmla="*/ 331172 h 647700"/>
                <a:gd name="connsiteX1" fmla="*/ 349494 w 944586"/>
                <a:gd name="connsiteY1" fmla="*/ 647700 h 647700"/>
                <a:gd name="connsiteX2" fmla="*/ 944586 w 944586"/>
                <a:gd name="connsiteY2" fmla="*/ 0 h 647700"/>
                <a:gd name="connsiteX3" fmla="*/ 633192 w 944586"/>
                <a:gd name="connsiteY3" fmla="*/ 331172 h 647700"/>
                <a:gd name="connsiteX4" fmla="*/ 0 w 944586"/>
                <a:gd name="connsiteY4" fmla="*/ 331172 h 647700"/>
                <a:gd name="connsiteX0" fmla="*/ 0 w 921726"/>
                <a:gd name="connsiteY0" fmla="*/ 338792 h 655320"/>
                <a:gd name="connsiteX1" fmla="*/ 349494 w 921726"/>
                <a:gd name="connsiteY1" fmla="*/ 655320 h 655320"/>
                <a:gd name="connsiteX2" fmla="*/ 921726 w 921726"/>
                <a:gd name="connsiteY2" fmla="*/ 0 h 655320"/>
                <a:gd name="connsiteX3" fmla="*/ 633192 w 921726"/>
                <a:gd name="connsiteY3" fmla="*/ 338792 h 655320"/>
                <a:gd name="connsiteX4" fmla="*/ 0 w 921726"/>
                <a:gd name="connsiteY4" fmla="*/ 338792 h 655320"/>
                <a:gd name="connsiteX0" fmla="*/ 0 w 952206"/>
                <a:gd name="connsiteY0" fmla="*/ 0 h 316528"/>
                <a:gd name="connsiteX1" fmla="*/ 349494 w 952206"/>
                <a:gd name="connsiteY1" fmla="*/ 316528 h 316528"/>
                <a:gd name="connsiteX2" fmla="*/ 952206 w 952206"/>
                <a:gd name="connsiteY2" fmla="*/ 301288 h 316528"/>
                <a:gd name="connsiteX3" fmla="*/ 633192 w 952206"/>
                <a:gd name="connsiteY3" fmla="*/ 0 h 316528"/>
                <a:gd name="connsiteX4" fmla="*/ 0 w 95220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33192 w 936966"/>
                <a:gd name="connsiteY3" fmla="*/ 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48589 w 936966"/>
                <a:gd name="connsiteY3" fmla="*/ 762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79381 w 936966"/>
                <a:gd name="connsiteY3" fmla="*/ 0 h 316528"/>
                <a:gd name="connsiteX4" fmla="*/ 0 w 936966"/>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79381 w 975457"/>
                <a:gd name="connsiteY3" fmla="*/ 0 h 316528"/>
                <a:gd name="connsiteX4" fmla="*/ 0 w 975457"/>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94778 w 975457"/>
                <a:gd name="connsiteY3" fmla="*/ 0 h 316528"/>
                <a:gd name="connsiteX4" fmla="*/ 0 w 975457"/>
                <a:gd name="connsiteY4" fmla="*/ 0 h 316528"/>
                <a:gd name="connsiteX0" fmla="*/ 0 w 952363"/>
                <a:gd name="connsiteY0" fmla="*/ 0 h 316528"/>
                <a:gd name="connsiteX1" fmla="*/ 349494 w 952363"/>
                <a:gd name="connsiteY1" fmla="*/ 316528 h 316528"/>
                <a:gd name="connsiteX2" fmla="*/ 952363 w 952363"/>
                <a:gd name="connsiteY2" fmla="*/ 316528 h 316528"/>
                <a:gd name="connsiteX3" fmla="*/ 694778 w 952363"/>
                <a:gd name="connsiteY3" fmla="*/ 0 h 316528"/>
                <a:gd name="connsiteX4" fmla="*/ 0 w 952363"/>
                <a:gd name="connsiteY4" fmla="*/ 0 h 316528"/>
                <a:gd name="connsiteX0" fmla="*/ 0 w 898476"/>
                <a:gd name="connsiteY0" fmla="*/ 0 h 324148"/>
                <a:gd name="connsiteX1" fmla="*/ 349494 w 898476"/>
                <a:gd name="connsiteY1" fmla="*/ 316528 h 324148"/>
                <a:gd name="connsiteX2" fmla="*/ 898476 w 898476"/>
                <a:gd name="connsiteY2" fmla="*/ 324148 h 324148"/>
                <a:gd name="connsiteX3" fmla="*/ 694778 w 898476"/>
                <a:gd name="connsiteY3" fmla="*/ 0 h 324148"/>
                <a:gd name="connsiteX4" fmla="*/ 0 w 898476"/>
                <a:gd name="connsiteY4" fmla="*/ 0 h 324148"/>
                <a:gd name="connsiteX0" fmla="*/ 0 w 983155"/>
                <a:gd name="connsiteY0" fmla="*/ 0 h 316528"/>
                <a:gd name="connsiteX1" fmla="*/ 349494 w 983155"/>
                <a:gd name="connsiteY1" fmla="*/ 316528 h 316528"/>
                <a:gd name="connsiteX2" fmla="*/ 983155 w 983155"/>
                <a:gd name="connsiteY2" fmla="*/ 316528 h 316528"/>
                <a:gd name="connsiteX3" fmla="*/ 694778 w 983155"/>
                <a:gd name="connsiteY3" fmla="*/ 0 h 316528"/>
                <a:gd name="connsiteX4" fmla="*/ 0 w 983155"/>
                <a:gd name="connsiteY4" fmla="*/ 0 h 316528"/>
                <a:gd name="connsiteX0" fmla="*/ 0 w 983155"/>
                <a:gd name="connsiteY0" fmla="*/ 0 h 316528"/>
                <a:gd name="connsiteX1" fmla="*/ 349494 w 983155"/>
                <a:gd name="connsiteY1" fmla="*/ 316528 h 316528"/>
                <a:gd name="connsiteX2" fmla="*/ 983155 w 983155"/>
                <a:gd name="connsiteY2" fmla="*/ 316528 h 316528"/>
                <a:gd name="connsiteX3" fmla="*/ 663985 w 983155"/>
                <a:gd name="connsiteY3" fmla="*/ 0 h 316528"/>
                <a:gd name="connsiteX4" fmla="*/ 0 w 983155"/>
                <a:gd name="connsiteY4" fmla="*/ 0 h 31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55" h="316528">
                  <a:moveTo>
                    <a:pt x="0" y="0"/>
                  </a:moveTo>
                  <a:lnTo>
                    <a:pt x="349494" y="316528"/>
                  </a:lnTo>
                  <a:lnTo>
                    <a:pt x="983155" y="316528"/>
                  </a:lnTo>
                  <a:lnTo>
                    <a:pt x="663985" y="0"/>
                  </a:lnTo>
                  <a:lnTo>
                    <a:pt x="0" y="0"/>
                  </a:lnTo>
                  <a:close/>
                </a:path>
              </a:pathLst>
            </a:cu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p:cNvGrpSpPr/>
            <p:nvPr/>
          </p:nvGrpSpPr>
          <p:grpSpPr>
            <a:xfrm>
              <a:off x="4905359" y="2911395"/>
              <a:ext cx="936842" cy="1629895"/>
              <a:chOff x="4905359" y="2911395"/>
              <a:chExt cx="936842" cy="1629895"/>
            </a:xfrm>
          </p:grpSpPr>
          <p:sp>
            <p:nvSpPr>
              <p:cNvPr id="19" name="Parallelogram 75"/>
              <p:cNvSpPr/>
              <p:nvPr/>
            </p:nvSpPr>
            <p:spPr>
              <a:xfrm rot="5400000">
                <a:off x="5197348" y="3239720"/>
                <a:ext cx="973178" cy="316528"/>
              </a:xfrm>
              <a:custGeom>
                <a:avLst/>
                <a:gdLst>
                  <a:gd name="connsiteX0" fmla="*/ 0 w 944586"/>
                  <a:gd name="connsiteY0" fmla="*/ 331172 h 331172"/>
                  <a:gd name="connsiteX1" fmla="*/ 311394 w 944586"/>
                  <a:gd name="connsiteY1" fmla="*/ 0 h 331172"/>
                  <a:gd name="connsiteX2" fmla="*/ 944586 w 944586"/>
                  <a:gd name="connsiteY2" fmla="*/ 0 h 331172"/>
                  <a:gd name="connsiteX3" fmla="*/ 633192 w 944586"/>
                  <a:gd name="connsiteY3" fmla="*/ 331172 h 331172"/>
                  <a:gd name="connsiteX4" fmla="*/ 0 w 944586"/>
                  <a:gd name="connsiteY4" fmla="*/ 331172 h 331172"/>
                  <a:gd name="connsiteX0" fmla="*/ 0 w 944586"/>
                  <a:gd name="connsiteY0" fmla="*/ 331172 h 647700"/>
                  <a:gd name="connsiteX1" fmla="*/ 349494 w 944586"/>
                  <a:gd name="connsiteY1" fmla="*/ 647700 h 647700"/>
                  <a:gd name="connsiteX2" fmla="*/ 944586 w 944586"/>
                  <a:gd name="connsiteY2" fmla="*/ 0 h 647700"/>
                  <a:gd name="connsiteX3" fmla="*/ 633192 w 944586"/>
                  <a:gd name="connsiteY3" fmla="*/ 331172 h 647700"/>
                  <a:gd name="connsiteX4" fmla="*/ 0 w 944586"/>
                  <a:gd name="connsiteY4" fmla="*/ 331172 h 647700"/>
                  <a:gd name="connsiteX0" fmla="*/ 0 w 921726"/>
                  <a:gd name="connsiteY0" fmla="*/ 338792 h 655320"/>
                  <a:gd name="connsiteX1" fmla="*/ 349494 w 921726"/>
                  <a:gd name="connsiteY1" fmla="*/ 655320 h 655320"/>
                  <a:gd name="connsiteX2" fmla="*/ 921726 w 921726"/>
                  <a:gd name="connsiteY2" fmla="*/ 0 h 655320"/>
                  <a:gd name="connsiteX3" fmla="*/ 633192 w 921726"/>
                  <a:gd name="connsiteY3" fmla="*/ 338792 h 655320"/>
                  <a:gd name="connsiteX4" fmla="*/ 0 w 921726"/>
                  <a:gd name="connsiteY4" fmla="*/ 338792 h 655320"/>
                  <a:gd name="connsiteX0" fmla="*/ 0 w 952206"/>
                  <a:gd name="connsiteY0" fmla="*/ 0 h 316528"/>
                  <a:gd name="connsiteX1" fmla="*/ 349494 w 952206"/>
                  <a:gd name="connsiteY1" fmla="*/ 316528 h 316528"/>
                  <a:gd name="connsiteX2" fmla="*/ 952206 w 952206"/>
                  <a:gd name="connsiteY2" fmla="*/ 301288 h 316528"/>
                  <a:gd name="connsiteX3" fmla="*/ 633192 w 952206"/>
                  <a:gd name="connsiteY3" fmla="*/ 0 h 316528"/>
                  <a:gd name="connsiteX4" fmla="*/ 0 w 95220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33192 w 936966"/>
                  <a:gd name="connsiteY3" fmla="*/ 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48589 w 936966"/>
                  <a:gd name="connsiteY3" fmla="*/ 762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79381 w 936966"/>
                  <a:gd name="connsiteY3" fmla="*/ 0 h 316528"/>
                  <a:gd name="connsiteX4" fmla="*/ 0 w 936966"/>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79381 w 975457"/>
                  <a:gd name="connsiteY3" fmla="*/ 0 h 316528"/>
                  <a:gd name="connsiteX4" fmla="*/ 0 w 975457"/>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94778 w 975457"/>
                  <a:gd name="connsiteY3" fmla="*/ 0 h 316528"/>
                  <a:gd name="connsiteX4" fmla="*/ 0 w 975457"/>
                  <a:gd name="connsiteY4" fmla="*/ 0 h 316528"/>
                  <a:gd name="connsiteX0" fmla="*/ 0 w 952363"/>
                  <a:gd name="connsiteY0" fmla="*/ 0 h 316528"/>
                  <a:gd name="connsiteX1" fmla="*/ 349494 w 952363"/>
                  <a:gd name="connsiteY1" fmla="*/ 316528 h 316528"/>
                  <a:gd name="connsiteX2" fmla="*/ 952363 w 952363"/>
                  <a:gd name="connsiteY2" fmla="*/ 316528 h 316528"/>
                  <a:gd name="connsiteX3" fmla="*/ 694778 w 952363"/>
                  <a:gd name="connsiteY3" fmla="*/ 0 h 316528"/>
                  <a:gd name="connsiteX4" fmla="*/ 0 w 952363"/>
                  <a:gd name="connsiteY4" fmla="*/ 0 h 316528"/>
                  <a:gd name="connsiteX0" fmla="*/ 0 w 898476"/>
                  <a:gd name="connsiteY0" fmla="*/ 0 h 324148"/>
                  <a:gd name="connsiteX1" fmla="*/ 349494 w 898476"/>
                  <a:gd name="connsiteY1" fmla="*/ 316528 h 324148"/>
                  <a:gd name="connsiteX2" fmla="*/ 898476 w 898476"/>
                  <a:gd name="connsiteY2" fmla="*/ 324148 h 324148"/>
                  <a:gd name="connsiteX3" fmla="*/ 694778 w 898476"/>
                  <a:gd name="connsiteY3" fmla="*/ 0 h 324148"/>
                  <a:gd name="connsiteX4" fmla="*/ 0 w 898476"/>
                  <a:gd name="connsiteY4" fmla="*/ 0 h 324148"/>
                  <a:gd name="connsiteX0" fmla="*/ 0 w 983155"/>
                  <a:gd name="connsiteY0" fmla="*/ 0 h 316528"/>
                  <a:gd name="connsiteX1" fmla="*/ 349494 w 983155"/>
                  <a:gd name="connsiteY1" fmla="*/ 316528 h 316528"/>
                  <a:gd name="connsiteX2" fmla="*/ 983155 w 983155"/>
                  <a:gd name="connsiteY2" fmla="*/ 316528 h 316528"/>
                  <a:gd name="connsiteX3" fmla="*/ 694778 w 983155"/>
                  <a:gd name="connsiteY3" fmla="*/ 0 h 316528"/>
                  <a:gd name="connsiteX4" fmla="*/ 0 w 983155"/>
                  <a:gd name="connsiteY4" fmla="*/ 0 h 316528"/>
                  <a:gd name="connsiteX0" fmla="*/ 0 w 983155"/>
                  <a:gd name="connsiteY0" fmla="*/ 0 h 316528"/>
                  <a:gd name="connsiteX1" fmla="*/ 349494 w 983155"/>
                  <a:gd name="connsiteY1" fmla="*/ 316528 h 316528"/>
                  <a:gd name="connsiteX2" fmla="*/ 983155 w 983155"/>
                  <a:gd name="connsiteY2" fmla="*/ 316528 h 316528"/>
                  <a:gd name="connsiteX3" fmla="*/ 663985 w 983155"/>
                  <a:gd name="connsiteY3" fmla="*/ 0 h 316528"/>
                  <a:gd name="connsiteX4" fmla="*/ 0 w 983155"/>
                  <a:gd name="connsiteY4" fmla="*/ 0 h 31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55" h="316528">
                    <a:moveTo>
                      <a:pt x="0" y="0"/>
                    </a:moveTo>
                    <a:lnTo>
                      <a:pt x="349494" y="316528"/>
                    </a:lnTo>
                    <a:lnTo>
                      <a:pt x="983155" y="316528"/>
                    </a:lnTo>
                    <a:lnTo>
                      <a:pt x="663985" y="0"/>
                    </a:lnTo>
                    <a:lnTo>
                      <a:pt x="0" y="0"/>
                    </a:lnTo>
                    <a:close/>
                  </a:path>
                </a:pathLst>
              </a:cu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Parallelogram 75"/>
              <p:cNvSpPr/>
              <p:nvPr/>
            </p:nvSpPr>
            <p:spPr>
              <a:xfrm rot="5400000">
                <a:off x="4888997" y="3568090"/>
                <a:ext cx="973178" cy="316528"/>
              </a:xfrm>
              <a:custGeom>
                <a:avLst/>
                <a:gdLst>
                  <a:gd name="connsiteX0" fmla="*/ 0 w 944586"/>
                  <a:gd name="connsiteY0" fmla="*/ 331172 h 331172"/>
                  <a:gd name="connsiteX1" fmla="*/ 311394 w 944586"/>
                  <a:gd name="connsiteY1" fmla="*/ 0 h 331172"/>
                  <a:gd name="connsiteX2" fmla="*/ 944586 w 944586"/>
                  <a:gd name="connsiteY2" fmla="*/ 0 h 331172"/>
                  <a:gd name="connsiteX3" fmla="*/ 633192 w 944586"/>
                  <a:gd name="connsiteY3" fmla="*/ 331172 h 331172"/>
                  <a:gd name="connsiteX4" fmla="*/ 0 w 944586"/>
                  <a:gd name="connsiteY4" fmla="*/ 331172 h 331172"/>
                  <a:gd name="connsiteX0" fmla="*/ 0 w 944586"/>
                  <a:gd name="connsiteY0" fmla="*/ 331172 h 647700"/>
                  <a:gd name="connsiteX1" fmla="*/ 349494 w 944586"/>
                  <a:gd name="connsiteY1" fmla="*/ 647700 h 647700"/>
                  <a:gd name="connsiteX2" fmla="*/ 944586 w 944586"/>
                  <a:gd name="connsiteY2" fmla="*/ 0 h 647700"/>
                  <a:gd name="connsiteX3" fmla="*/ 633192 w 944586"/>
                  <a:gd name="connsiteY3" fmla="*/ 331172 h 647700"/>
                  <a:gd name="connsiteX4" fmla="*/ 0 w 944586"/>
                  <a:gd name="connsiteY4" fmla="*/ 331172 h 647700"/>
                  <a:gd name="connsiteX0" fmla="*/ 0 w 921726"/>
                  <a:gd name="connsiteY0" fmla="*/ 338792 h 655320"/>
                  <a:gd name="connsiteX1" fmla="*/ 349494 w 921726"/>
                  <a:gd name="connsiteY1" fmla="*/ 655320 h 655320"/>
                  <a:gd name="connsiteX2" fmla="*/ 921726 w 921726"/>
                  <a:gd name="connsiteY2" fmla="*/ 0 h 655320"/>
                  <a:gd name="connsiteX3" fmla="*/ 633192 w 921726"/>
                  <a:gd name="connsiteY3" fmla="*/ 338792 h 655320"/>
                  <a:gd name="connsiteX4" fmla="*/ 0 w 921726"/>
                  <a:gd name="connsiteY4" fmla="*/ 338792 h 655320"/>
                  <a:gd name="connsiteX0" fmla="*/ 0 w 952206"/>
                  <a:gd name="connsiteY0" fmla="*/ 0 h 316528"/>
                  <a:gd name="connsiteX1" fmla="*/ 349494 w 952206"/>
                  <a:gd name="connsiteY1" fmla="*/ 316528 h 316528"/>
                  <a:gd name="connsiteX2" fmla="*/ 952206 w 952206"/>
                  <a:gd name="connsiteY2" fmla="*/ 301288 h 316528"/>
                  <a:gd name="connsiteX3" fmla="*/ 633192 w 952206"/>
                  <a:gd name="connsiteY3" fmla="*/ 0 h 316528"/>
                  <a:gd name="connsiteX4" fmla="*/ 0 w 95220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33192 w 936966"/>
                  <a:gd name="connsiteY3" fmla="*/ 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48589 w 936966"/>
                  <a:gd name="connsiteY3" fmla="*/ 762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79381 w 936966"/>
                  <a:gd name="connsiteY3" fmla="*/ 0 h 316528"/>
                  <a:gd name="connsiteX4" fmla="*/ 0 w 936966"/>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79381 w 975457"/>
                  <a:gd name="connsiteY3" fmla="*/ 0 h 316528"/>
                  <a:gd name="connsiteX4" fmla="*/ 0 w 975457"/>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94778 w 975457"/>
                  <a:gd name="connsiteY3" fmla="*/ 0 h 316528"/>
                  <a:gd name="connsiteX4" fmla="*/ 0 w 975457"/>
                  <a:gd name="connsiteY4" fmla="*/ 0 h 316528"/>
                  <a:gd name="connsiteX0" fmla="*/ 0 w 952363"/>
                  <a:gd name="connsiteY0" fmla="*/ 0 h 316528"/>
                  <a:gd name="connsiteX1" fmla="*/ 349494 w 952363"/>
                  <a:gd name="connsiteY1" fmla="*/ 316528 h 316528"/>
                  <a:gd name="connsiteX2" fmla="*/ 952363 w 952363"/>
                  <a:gd name="connsiteY2" fmla="*/ 316528 h 316528"/>
                  <a:gd name="connsiteX3" fmla="*/ 694778 w 952363"/>
                  <a:gd name="connsiteY3" fmla="*/ 0 h 316528"/>
                  <a:gd name="connsiteX4" fmla="*/ 0 w 952363"/>
                  <a:gd name="connsiteY4" fmla="*/ 0 h 316528"/>
                  <a:gd name="connsiteX0" fmla="*/ 0 w 898476"/>
                  <a:gd name="connsiteY0" fmla="*/ 0 h 324148"/>
                  <a:gd name="connsiteX1" fmla="*/ 349494 w 898476"/>
                  <a:gd name="connsiteY1" fmla="*/ 316528 h 324148"/>
                  <a:gd name="connsiteX2" fmla="*/ 898476 w 898476"/>
                  <a:gd name="connsiteY2" fmla="*/ 324148 h 324148"/>
                  <a:gd name="connsiteX3" fmla="*/ 694778 w 898476"/>
                  <a:gd name="connsiteY3" fmla="*/ 0 h 324148"/>
                  <a:gd name="connsiteX4" fmla="*/ 0 w 898476"/>
                  <a:gd name="connsiteY4" fmla="*/ 0 h 324148"/>
                  <a:gd name="connsiteX0" fmla="*/ 0 w 983155"/>
                  <a:gd name="connsiteY0" fmla="*/ 0 h 316528"/>
                  <a:gd name="connsiteX1" fmla="*/ 349494 w 983155"/>
                  <a:gd name="connsiteY1" fmla="*/ 316528 h 316528"/>
                  <a:gd name="connsiteX2" fmla="*/ 983155 w 983155"/>
                  <a:gd name="connsiteY2" fmla="*/ 316528 h 316528"/>
                  <a:gd name="connsiteX3" fmla="*/ 694778 w 983155"/>
                  <a:gd name="connsiteY3" fmla="*/ 0 h 316528"/>
                  <a:gd name="connsiteX4" fmla="*/ 0 w 983155"/>
                  <a:gd name="connsiteY4" fmla="*/ 0 h 316528"/>
                  <a:gd name="connsiteX0" fmla="*/ 0 w 983155"/>
                  <a:gd name="connsiteY0" fmla="*/ 0 h 316528"/>
                  <a:gd name="connsiteX1" fmla="*/ 349494 w 983155"/>
                  <a:gd name="connsiteY1" fmla="*/ 316528 h 316528"/>
                  <a:gd name="connsiteX2" fmla="*/ 983155 w 983155"/>
                  <a:gd name="connsiteY2" fmla="*/ 316528 h 316528"/>
                  <a:gd name="connsiteX3" fmla="*/ 663985 w 983155"/>
                  <a:gd name="connsiteY3" fmla="*/ 0 h 316528"/>
                  <a:gd name="connsiteX4" fmla="*/ 0 w 983155"/>
                  <a:gd name="connsiteY4" fmla="*/ 0 h 31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55" h="316528">
                    <a:moveTo>
                      <a:pt x="0" y="0"/>
                    </a:moveTo>
                    <a:lnTo>
                      <a:pt x="349494" y="316528"/>
                    </a:lnTo>
                    <a:lnTo>
                      <a:pt x="983155" y="316528"/>
                    </a:lnTo>
                    <a:lnTo>
                      <a:pt x="663985" y="0"/>
                    </a:lnTo>
                    <a:lnTo>
                      <a:pt x="0" y="0"/>
                    </a:lnTo>
                    <a:close/>
                  </a:path>
                </a:pathLst>
              </a:cu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Parallelogram 75"/>
              <p:cNvSpPr/>
              <p:nvPr/>
            </p:nvSpPr>
            <p:spPr>
              <a:xfrm rot="5400000">
                <a:off x="4577034" y="3896437"/>
                <a:ext cx="973178" cy="316528"/>
              </a:xfrm>
              <a:custGeom>
                <a:avLst/>
                <a:gdLst>
                  <a:gd name="connsiteX0" fmla="*/ 0 w 944586"/>
                  <a:gd name="connsiteY0" fmla="*/ 331172 h 331172"/>
                  <a:gd name="connsiteX1" fmla="*/ 311394 w 944586"/>
                  <a:gd name="connsiteY1" fmla="*/ 0 h 331172"/>
                  <a:gd name="connsiteX2" fmla="*/ 944586 w 944586"/>
                  <a:gd name="connsiteY2" fmla="*/ 0 h 331172"/>
                  <a:gd name="connsiteX3" fmla="*/ 633192 w 944586"/>
                  <a:gd name="connsiteY3" fmla="*/ 331172 h 331172"/>
                  <a:gd name="connsiteX4" fmla="*/ 0 w 944586"/>
                  <a:gd name="connsiteY4" fmla="*/ 331172 h 331172"/>
                  <a:gd name="connsiteX0" fmla="*/ 0 w 944586"/>
                  <a:gd name="connsiteY0" fmla="*/ 331172 h 647700"/>
                  <a:gd name="connsiteX1" fmla="*/ 349494 w 944586"/>
                  <a:gd name="connsiteY1" fmla="*/ 647700 h 647700"/>
                  <a:gd name="connsiteX2" fmla="*/ 944586 w 944586"/>
                  <a:gd name="connsiteY2" fmla="*/ 0 h 647700"/>
                  <a:gd name="connsiteX3" fmla="*/ 633192 w 944586"/>
                  <a:gd name="connsiteY3" fmla="*/ 331172 h 647700"/>
                  <a:gd name="connsiteX4" fmla="*/ 0 w 944586"/>
                  <a:gd name="connsiteY4" fmla="*/ 331172 h 647700"/>
                  <a:gd name="connsiteX0" fmla="*/ 0 w 921726"/>
                  <a:gd name="connsiteY0" fmla="*/ 338792 h 655320"/>
                  <a:gd name="connsiteX1" fmla="*/ 349494 w 921726"/>
                  <a:gd name="connsiteY1" fmla="*/ 655320 h 655320"/>
                  <a:gd name="connsiteX2" fmla="*/ 921726 w 921726"/>
                  <a:gd name="connsiteY2" fmla="*/ 0 h 655320"/>
                  <a:gd name="connsiteX3" fmla="*/ 633192 w 921726"/>
                  <a:gd name="connsiteY3" fmla="*/ 338792 h 655320"/>
                  <a:gd name="connsiteX4" fmla="*/ 0 w 921726"/>
                  <a:gd name="connsiteY4" fmla="*/ 338792 h 655320"/>
                  <a:gd name="connsiteX0" fmla="*/ 0 w 952206"/>
                  <a:gd name="connsiteY0" fmla="*/ 0 h 316528"/>
                  <a:gd name="connsiteX1" fmla="*/ 349494 w 952206"/>
                  <a:gd name="connsiteY1" fmla="*/ 316528 h 316528"/>
                  <a:gd name="connsiteX2" fmla="*/ 952206 w 952206"/>
                  <a:gd name="connsiteY2" fmla="*/ 301288 h 316528"/>
                  <a:gd name="connsiteX3" fmla="*/ 633192 w 952206"/>
                  <a:gd name="connsiteY3" fmla="*/ 0 h 316528"/>
                  <a:gd name="connsiteX4" fmla="*/ 0 w 95220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33192 w 936966"/>
                  <a:gd name="connsiteY3" fmla="*/ 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48589 w 936966"/>
                  <a:gd name="connsiteY3" fmla="*/ 762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79381 w 936966"/>
                  <a:gd name="connsiteY3" fmla="*/ 0 h 316528"/>
                  <a:gd name="connsiteX4" fmla="*/ 0 w 936966"/>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79381 w 975457"/>
                  <a:gd name="connsiteY3" fmla="*/ 0 h 316528"/>
                  <a:gd name="connsiteX4" fmla="*/ 0 w 975457"/>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94778 w 975457"/>
                  <a:gd name="connsiteY3" fmla="*/ 0 h 316528"/>
                  <a:gd name="connsiteX4" fmla="*/ 0 w 975457"/>
                  <a:gd name="connsiteY4" fmla="*/ 0 h 316528"/>
                  <a:gd name="connsiteX0" fmla="*/ 0 w 952363"/>
                  <a:gd name="connsiteY0" fmla="*/ 0 h 316528"/>
                  <a:gd name="connsiteX1" fmla="*/ 349494 w 952363"/>
                  <a:gd name="connsiteY1" fmla="*/ 316528 h 316528"/>
                  <a:gd name="connsiteX2" fmla="*/ 952363 w 952363"/>
                  <a:gd name="connsiteY2" fmla="*/ 316528 h 316528"/>
                  <a:gd name="connsiteX3" fmla="*/ 694778 w 952363"/>
                  <a:gd name="connsiteY3" fmla="*/ 0 h 316528"/>
                  <a:gd name="connsiteX4" fmla="*/ 0 w 952363"/>
                  <a:gd name="connsiteY4" fmla="*/ 0 h 316528"/>
                  <a:gd name="connsiteX0" fmla="*/ 0 w 898476"/>
                  <a:gd name="connsiteY0" fmla="*/ 0 h 324148"/>
                  <a:gd name="connsiteX1" fmla="*/ 349494 w 898476"/>
                  <a:gd name="connsiteY1" fmla="*/ 316528 h 324148"/>
                  <a:gd name="connsiteX2" fmla="*/ 898476 w 898476"/>
                  <a:gd name="connsiteY2" fmla="*/ 324148 h 324148"/>
                  <a:gd name="connsiteX3" fmla="*/ 694778 w 898476"/>
                  <a:gd name="connsiteY3" fmla="*/ 0 h 324148"/>
                  <a:gd name="connsiteX4" fmla="*/ 0 w 898476"/>
                  <a:gd name="connsiteY4" fmla="*/ 0 h 324148"/>
                  <a:gd name="connsiteX0" fmla="*/ 0 w 983155"/>
                  <a:gd name="connsiteY0" fmla="*/ 0 h 316528"/>
                  <a:gd name="connsiteX1" fmla="*/ 349494 w 983155"/>
                  <a:gd name="connsiteY1" fmla="*/ 316528 h 316528"/>
                  <a:gd name="connsiteX2" fmla="*/ 983155 w 983155"/>
                  <a:gd name="connsiteY2" fmla="*/ 316528 h 316528"/>
                  <a:gd name="connsiteX3" fmla="*/ 694778 w 983155"/>
                  <a:gd name="connsiteY3" fmla="*/ 0 h 316528"/>
                  <a:gd name="connsiteX4" fmla="*/ 0 w 983155"/>
                  <a:gd name="connsiteY4" fmla="*/ 0 h 316528"/>
                  <a:gd name="connsiteX0" fmla="*/ 0 w 983155"/>
                  <a:gd name="connsiteY0" fmla="*/ 0 h 316528"/>
                  <a:gd name="connsiteX1" fmla="*/ 349494 w 983155"/>
                  <a:gd name="connsiteY1" fmla="*/ 316528 h 316528"/>
                  <a:gd name="connsiteX2" fmla="*/ 983155 w 983155"/>
                  <a:gd name="connsiteY2" fmla="*/ 316528 h 316528"/>
                  <a:gd name="connsiteX3" fmla="*/ 663985 w 983155"/>
                  <a:gd name="connsiteY3" fmla="*/ 0 h 316528"/>
                  <a:gd name="connsiteX4" fmla="*/ 0 w 983155"/>
                  <a:gd name="connsiteY4" fmla="*/ 0 h 31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55" h="316528">
                    <a:moveTo>
                      <a:pt x="0" y="0"/>
                    </a:moveTo>
                    <a:lnTo>
                      <a:pt x="349494" y="316528"/>
                    </a:lnTo>
                    <a:lnTo>
                      <a:pt x="983155" y="316528"/>
                    </a:lnTo>
                    <a:lnTo>
                      <a:pt x="663985" y="0"/>
                    </a:lnTo>
                    <a:lnTo>
                      <a:pt x="0" y="0"/>
                    </a:lnTo>
                    <a:close/>
                  </a:path>
                </a:pathLst>
              </a:cu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Parallelogram 75"/>
            <p:cNvSpPr/>
            <p:nvPr/>
          </p:nvSpPr>
          <p:spPr>
            <a:xfrm rot="5400000">
              <a:off x="4588217" y="2583813"/>
              <a:ext cx="973178" cy="316528"/>
            </a:xfrm>
            <a:custGeom>
              <a:avLst/>
              <a:gdLst>
                <a:gd name="connsiteX0" fmla="*/ 0 w 944586"/>
                <a:gd name="connsiteY0" fmla="*/ 331172 h 331172"/>
                <a:gd name="connsiteX1" fmla="*/ 311394 w 944586"/>
                <a:gd name="connsiteY1" fmla="*/ 0 h 331172"/>
                <a:gd name="connsiteX2" fmla="*/ 944586 w 944586"/>
                <a:gd name="connsiteY2" fmla="*/ 0 h 331172"/>
                <a:gd name="connsiteX3" fmla="*/ 633192 w 944586"/>
                <a:gd name="connsiteY3" fmla="*/ 331172 h 331172"/>
                <a:gd name="connsiteX4" fmla="*/ 0 w 944586"/>
                <a:gd name="connsiteY4" fmla="*/ 331172 h 331172"/>
                <a:gd name="connsiteX0" fmla="*/ 0 w 944586"/>
                <a:gd name="connsiteY0" fmla="*/ 331172 h 647700"/>
                <a:gd name="connsiteX1" fmla="*/ 349494 w 944586"/>
                <a:gd name="connsiteY1" fmla="*/ 647700 h 647700"/>
                <a:gd name="connsiteX2" fmla="*/ 944586 w 944586"/>
                <a:gd name="connsiteY2" fmla="*/ 0 h 647700"/>
                <a:gd name="connsiteX3" fmla="*/ 633192 w 944586"/>
                <a:gd name="connsiteY3" fmla="*/ 331172 h 647700"/>
                <a:gd name="connsiteX4" fmla="*/ 0 w 944586"/>
                <a:gd name="connsiteY4" fmla="*/ 331172 h 647700"/>
                <a:gd name="connsiteX0" fmla="*/ 0 w 921726"/>
                <a:gd name="connsiteY0" fmla="*/ 338792 h 655320"/>
                <a:gd name="connsiteX1" fmla="*/ 349494 w 921726"/>
                <a:gd name="connsiteY1" fmla="*/ 655320 h 655320"/>
                <a:gd name="connsiteX2" fmla="*/ 921726 w 921726"/>
                <a:gd name="connsiteY2" fmla="*/ 0 h 655320"/>
                <a:gd name="connsiteX3" fmla="*/ 633192 w 921726"/>
                <a:gd name="connsiteY3" fmla="*/ 338792 h 655320"/>
                <a:gd name="connsiteX4" fmla="*/ 0 w 921726"/>
                <a:gd name="connsiteY4" fmla="*/ 338792 h 655320"/>
                <a:gd name="connsiteX0" fmla="*/ 0 w 952206"/>
                <a:gd name="connsiteY0" fmla="*/ 0 h 316528"/>
                <a:gd name="connsiteX1" fmla="*/ 349494 w 952206"/>
                <a:gd name="connsiteY1" fmla="*/ 316528 h 316528"/>
                <a:gd name="connsiteX2" fmla="*/ 952206 w 952206"/>
                <a:gd name="connsiteY2" fmla="*/ 301288 h 316528"/>
                <a:gd name="connsiteX3" fmla="*/ 633192 w 952206"/>
                <a:gd name="connsiteY3" fmla="*/ 0 h 316528"/>
                <a:gd name="connsiteX4" fmla="*/ 0 w 95220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33192 w 936966"/>
                <a:gd name="connsiteY3" fmla="*/ 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48589 w 936966"/>
                <a:gd name="connsiteY3" fmla="*/ 762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79381 w 936966"/>
                <a:gd name="connsiteY3" fmla="*/ 0 h 316528"/>
                <a:gd name="connsiteX4" fmla="*/ 0 w 936966"/>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79381 w 975457"/>
                <a:gd name="connsiteY3" fmla="*/ 0 h 316528"/>
                <a:gd name="connsiteX4" fmla="*/ 0 w 975457"/>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94778 w 975457"/>
                <a:gd name="connsiteY3" fmla="*/ 0 h 316528"/>
                <a:gd name="connsiteX4" fmla="*/ 0 w 975457"/>
                <a:gd name="connsiteY4" fmla="*/ 0 h 316528"/>
                <a:gd name="connsiteX0" fmla="*/ 0 w 952363"/>
                <a:gd name="connsiteY0" fmla="*/ 0 h 316528"/>
                <a:gd name="connsiteX1" fmla="*/ 349494 w 952363"/>
                <a:gd name="connsiteY1" fmla="*/ 316528 h 316528"/>
                <a:gd name="connsiteX2" fmla="*/ 952363 w 952363"/>
                <a:gd name="connsiteY2" fmla="*/ 316528 h 316528"/>
                <a:gd name="connsiteX3" fmla="*/ 694778 w 952363"/>
                <a:gd name="connsiteY3" fmla="*/ 0 h 316528"/>
                <a:gd name="connsiteX4" fmla="*/ 0 w 952363"/>
                <a:gd name="connsiteY4" fmla="*/ 0 h 316528"/>
                <a:gd name="connsiteX0" fmla="*/ 0 w 898476"/>
                <a:gd name="connsiteY0" fmla="*/ 0 h 324148"/>
                <a:gd name="connsiteX1" fmla="*/ 349494 w 898476"/>
                <a:gd name="connsiteY1" fmla="*/ 316528 h 324148"/>
                <a:gd name="connsiteX2" fmla="*/ 898476 w 898476"/>
                <a:gd name="connsiteY2" fmla="*/ 324148 h 324148"/>
                <a:gd name="connsiteX3" fmla="*/ 694778 w 898476"/>
                <a:gd name="connsiteY3" fmla="*/ 0 h 324148"/>
                <a:gd name="connsiteX4" fmla="*/ 0 w 898476"/>
                <a:gd name="connsiteY4" fmla="*/ 0 h 324148"/>
                <a:gd name="connsiteX0" fmla="*/ 0 w 983155"/>
                <a:gd name="connsiteY0" fmla="*/ 0 h 316528"/>
                <a:gd name="connsiteX1" fmla="*/ 349494 w 983155"/>
                <a:gd name="connsiteY1" fmla="*/ 316528 h 316528"/>
                <a:gd name="connsiteX2" fmla="*/ 983155 w 983155"/>
                <a:gd name="connsiteY2" fmla="*/ 316528 h 316528"/>
                <a:gd name="connsiteX3" fmla="*/ 694778 w 983155"/>
                <a:gd name="connsiteY3" fmla="*/ 0 h 316528"/>
                <a:gd name="connsiteX4" fmla="*/ 0 w 983155"/>
                <a:gd name="connsiteY4" fmla="*/ 0 h 316528"/>
                <a:gd name="connsiteX0" fmla="*/ 0 w 983155"/>
                <a:gd name="connsiteY0" fmla="*/ 0 h 316528"/>
                <a:gd name="connsiteX1" fmla="*/ 349494 w 983155"/>
                <a:gd name="connsiteY1" fmla="*/ 316528 h 316528"/>
                <a:gd name="connsiteX2" fmla="*/ 983155 w 983155"/>
                <a:gd name="connsiteY2" fmla="*/ 316528 h 316528"/>
                <a:gd name="connsiteX3" fmla="*/ 663985 w 983155"/>
                <a:gd name="connsiteY3" fmla="*/ 0 h 316528"/>
                <a:gd name="connsiteX4" fmla="*/ 0 w 983155"/>
                <a:gd name="connsiteY4" fmla="*/ 0 h 31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55" h="316528">
                  <a:moveTo>
                    <a:pt x="0" y="0"/>
                  </a:moveTo>
                  <a:lnTo>
                    <a:pt x="349494" y="316528"/>
                  </a:lnTo>
                  <a:lnTo>
                    <a:pt x="983155" y="316528"/>
                  </a:lnTo>
                  <a:lnTo>
                    <a:pt x="663985" y="0"/>
                  </a:lnTo>
                  <a:lnTo>
                    <a:pt x="0" y="0"/>
                  </a:lnTo>
                  <a:close/>
                </a:path>
              </a:pathLst>
            </a:cu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arallelogram 75"/>
            <p:cNvSpPr/>
            <p:nvPr/>
          </p:nvSpPr>
          <p:spPr>
            <a:xfrm rot="5400000">
              <a:off x="3951911" y="1934515"/>
              <a:ext cx="973178" cy="316528"/>
            </a:xfrm>
            <a:custGeom>
              <a:avLst/>
              <a:gdLst>
                <a:gd name="connsiteX0" fmla="*/ 0 w 944586"/>
                <a:gd name="connsiteY0" fmla="*/ 331172 h 331172"/>
                <a:gd name="connsiteX1" fmla="*/ 311394 w 944586"/>
                <a:gd name="connsiteY1" fmla="*/ 0 h 331172"/>
                <a:gd name="connsiteX2" fmla="*/ 944586 w 944586"/>
                <a:gd name="connsiteY2" fmla="*/ 0 h 331172"/>
                <a:gd name="connsiteX3" fmla="*/ 633192 w 944586"/>
                <a:gd name="connsiteY3" fmla="*/ 331172 h 331172"/>
                <a:gd name="connsiteX4" fmla="*/ 0 w 944586"/>
                <a:gd name="connsiteY4" fmla="*/ 331172 h 331172"/>
                <a:gd name="connsiteX0" fmla="*/ 0 w 944586"/>
                <a:gd name="connsiteY0" fmla="*/ 331172 h 647700"/>
                <a:gd name="connsiteX1" fmla="*/ 349494 w 944586"/>
                <a:gd name="connsiteY1" fmla="*/ 647700 h 647700"/>
                <a:gd name="connsiteX2" fmla="*/ 944586 w 944586"/>
                <a:gd name="connsiteY2" fmla="*/ 0 h 647700"/>
                <a:gd name="connsiteX3" fmla="*/ 633192 w 944586"/>
                <a:gd name="connsiteY3" fmla="*/ 331172 h 647700"/>
                <a:gd name="connsiteX4" fmla="*/ 0 w 944586"/>
                <a:gd name="connsiteY4" fmla="*/ 331172 h 647700"/>
                <a:gd name="connsiteX0" fmla="*/ 0 w 921726"/>
                <a:gd name="connsiteY0" fmla="*/ 338792 h 655320"/>
                <a:gd name="connsiteX1" fmla="*/ 349494 w 921726"/>
                <a:gd name="connsiteY1" fmla="*/ 655320 h 655320"/>
                <a:gd name="connsiteX2" fmla="*/ 921726 w 921726"/>
                <a:gd name="connsiteY2" fmla="*/ 0 h 655320"/>
                <a:gd name="connsiteX3" fmla="*/ 633192 w 921726"/>
                <a:gd name="connsiteY3" fmla="*/ 338792 h 655320"/>
                <a:gd name="connsiteX4" fmla="*/ 0 w 921726"/>
                <a:gd name="connsiteY4" fmla="*/ 338792 h 655320"/>
                <a:gd name="connsiteX0" fmla="*/ 0 w 952206"/>
                <a:gd name="connsiteY0" fmla="*/ 0 h 316528"/>
                <a:gd name="connsiteX1" fmla="*/ 349494 w 952206"/>
                <a:gd name="connsiteY1" fmla="*/ 316528 h 316528"/>
                <a:gd name="connsiteX2" fmla="*/ 952206 w 952206"/>
                <a:gd name="connsiteY2" fmla="*/ 301288 h 316528"/>
                <a:gd name="connsiteX3" fmla="*/ 633192 w 952206"/>
                <a:gd name="connsiteY3" fmla="*/ 0 h 316528"/>
                <a:gd name="connsiteX4" fmla="*/ 0 w 95220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33192 w 936966"/>
                <a:gd name="connsiteY3" fmla="*/ 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48589 w 936966"/>
                <a:gd name="connsiteY3" fmla="*/ 762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79381 w 936966"/>
                <a:gd name="connsiteY3" fmla="*/ 0 h 316528"/>
                <a:gd name="connsiteX4" fmla="*/ 0 w 936966"/>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79381 w 975457"/>
                <a:gd name="connsiteY3" fmla="*/ 0 h 316528"/>
                <a:gd name="connsiteX4" fmla="*/ 0 w 975457"/>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94778 w 975457"/>
                <a:gd name="connsiteY3" fmla="*/ 0 h 316528"/>
                <a:gd name="connsiteX4" fmla="*/ 0 w 975457"/>
                <a:gd name="connsiteY4" fmla="*/ 0 h 316528"/>
                <a:gd name="connsiteX0" fmla="*/ 0 w 952363"/>
                <a:gd name="connsiteY0" fmla="*/ 0 h 316528"/>
                <a:gd name="connsiteX1" fmla="*/ 349494 w 952363"/>
                <a:gd name="connsiteY1" fmla="*/ 316528 h 316528"/>
                <a:gd name="connsiteX2" fmla="*/ 952363 w 952363"/>
                <a:gd name="connsiteY2" fmla="*/ 316528 h 316528"/>
                <a:gd name="connsiteX3" fmla="*/ 694778 w 952363"/>
                <a:gd name="connsiteY3" fmla="*/ 0 h 316528"/>
                <a:gd name="connsiteX4" fmla="*/ 0 w 952363"/>
                <a:gd name="connsiteY4" fmla="*/ 0 h 316528"/>
                <a:gd name="connsiteX0" fmla="*/ 0 w 898476"/>
                <a:gd name="connsiteY0" fmla="*/ 0 h 324148"/>
                <a:gd name="connsiteX1" fmla="*/ 349494 w 898476"/>
                <a:gd name="connsiteY1" fmla="*/ 316528 h 324148"/>
                <a:gd name="connsiteX2" fmla="*/ 898476 w 898476"/>
                <a:gd name="connsiteY2" fmla="*/ 324148 h 324148"/>
                <a:gd name="connsiteX3" fmla="*/ 694778 w 898476"/>
                <a:gd name="connsiteY3" fmla="*/ 0 h 324148"/>
                <a:gd name="connsiteX4" fmla="*/ 0 w 898476"/>
                <a:gd name="connsiteY4" fmla="*/ 0 h 324148"/>
                <a:gd name="connsiteX0" fmla="*/ 0 w 983155"/>
                <a:gd name="connsiteY0" fmla="*/ 0 h 316528"/>
                <a:gd name="connsiteX1" fmla="*/ 349494 w 983155"/>
                <a:gd name="connsiteY1" fmla="*/ 316528 h 316528"/>
                <a:gd name="connsiteX2" fmla="*/ 983155 w 983155"/>
                <a:gd name="connsiteY2" fmla="*/ 316528 h 316528"/>
                <a:gd name="connsiteX3" fmla="*/ 694778 w 983155"/>
                <a:gd name="connsiteY3" fmla="*/ 0 h 316528"/>
                <a:gd name="connsiteX4" fmla="*/ 0 w 983155"/>
                <a:gd name="connsiteY4" fmla="*/ 0 h 316528"/>
                <a:gd name="connsiteX0" fmla="*/ 0 w 983155"/>
                <a:gd name="connsiteY0" fmla="*/ 0 h 316528"/>
                <a:gd name="connsiteX1" fmla="*/ 349494 w 983155"/>
                <a:gd name="connsiteY1" fmla="*/ 316528 h 316528"/>
                <a:gd name="connsiteX2" fmla="*/ 983155 w 983155"/>
                <a:gd name="connsiteY2" fmla="*/ 316528 h 316528"/>
                <a:gd name="connsiteX3" fmla="*/ 663985 w 983155"/>
                <a:gd name="connsiteY3" fmla="*/ 0 h 316528"/>
                <a:gd name="connsiteX4" fmla="*/ 0 w 983155"/>
                <a:gd name="connsiteY4" fmla="*/ 0 h 31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55" h="316528">
                  <a:moveTo>
                    <a:pt x="0" y="0"/>
                  </a:moveTo>
                  <a:lnTo>
                    <a:pt x="349494" y="316528"/>
                  </a:lnTo>
                  <a:lnTo>
                    <a:pt x="983155" y="316528"/>
                  </a:lnTo>
                  <a:lnTo>
                    <a:pt x="663985" y="0"/>
                  </a:lnTo>
                  <a:lnTo>
                    <a:pt x="0" y="0"/>
                  </a:lnTo>
                  <a:close/>
                </a:path>
              </a:pathLst>
            </a:cu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 name="Group 51"/>
          <p:cNvGrpSpPr>
            <a:grpSpLocks noChangeAspect="1"/>
          </p:cNvGrpSpPr>
          <p:nvPr/>
        </p:nvGrpSpPr>
        <p:grpSpPr>
          <a:xfrm>
            <a:off x="6428200" y="1056402"/>
            <a:ext cx="1339086" cy="1761060"/>
            <a:chOff x="6089111" y="2727463"/>
            <a:chExt cx="2223753" cy="2924503"/>
          </a:xfrm>
        </p:grpSpPr>
        <p:sp>
          <p:nvSpPr>
            <p:cNvPr id="53" name="Rectangle 52"/>
            <p:cNvSpPr/>
            <p:nvPr/>
          </p:nvSpPr>
          <p:spPr>
            <a:xfrm>
              <a:off x="6389844" y="4040634"/>
              <a:ext cx="640080" cy="64008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p:cNvSpPr/>
            <p:nvPr/>
          </p:nvSpPr>
          <p:spPr>
            <a:xfrm>
              <a:off x="6713804" y="4371806"/>
              <a:ext cx="640080" cy="64008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713804" y="5011886"/>
              <a:ext cx="640080" cy="64008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p:cNvGrpSpPr/>
            <p:nvPr/>
          </p:nvGrpSpPr>
          <p:grpSpPr>
            <a:xfrm>
              <a:off x="6089111" y="2727463"/>
              <a:ext cx="2223753" cy="2910705"/>
              <a:chOff x="6089111" y="2727463"/>
              <a:chExt cx="2223753" cy="2910705"/>
            </a:xfrm>
          </p:grpSpPr>
          <p:grpSp>
            <p:nvGrpSpPr>
              <p:cNvPr id="57" name="Group 56"/>
              <p:cNvGrpSpPr/>
              <p:nvPr/>
            </p:nvGrpSpPr>
            <p:grpSpPr>
              <a:xfrm>
                <a:off x="6089111" y="2727463"/>
                <a:ext cx="2223753" cy="2910705"/>
                <a:chOff x="6089111" y="2727463"/>
                <a:chExt cx="2223753" cy="2910705"/>
              </a:xfrm>
            </p:grpSpPr>
            <p:sp>
              <p:nvSpPr>
                <p:cNvPr id="59" name="Rectangle 58"/>
                <p:cNvSpPr/>
                <p:nvPr/>
              </p:nvSpPr>
              <p:spPr>
                <a:xfrm>
                  <a:off x="6093759" y="3053496"/>
                  <a:ext cx="640080" cy="64008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p:cNvSpPr/>
                <p:nvPr/>
              </p:nvSpPr>
              <p:spPr>
                <a:xfrm>
                  <a:off x="6389844" y="3400554"/>
                  <a:ext cx="640080" cy="64008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Parallelogram 60"/>
                <p:cNvSpPr/>
                <p:nvPr/>
              </p:nvSpPr>
              <p:spPr>
                <a:xfrm>
                  <a:off x="6713804" y="3400554"/>
                  <a:ext cx="944586" cy="331172"/>
                </a:xfrm>
                <a:prstGeom prst="parallelogram">
                  <a:avLst>
                    <a:gd name="adj" fmla="val 94028"/>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Parallelogram 61"/>
                <p:cNvSpPr/>
                <p:nvPr/>
              </p:nvSpPr>
              <p:spPr>
                <a:xfrm>
                  <a:off x="7029924" y="3070621"/>
                  <a:ext cx="944586" cy="331172"/>
                </a:xfrm>
                <a:prstGeom prst="parallelogram">
                  <a:avLst>
                    <a:gd name="adj" fmla="val 94028"/>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Parallelogram 62"/>
                <p:cNvSpPr/>
                <p:nvPr/>
              </p:nvSpPr>
              <p:spPr>
                <a:xfrm>
                  <a:off x="6401458" y="3064628"/>
                  <a:ext cx="944586" cy="331172"/>
                </a:xfrm>
                <a:prstGeom prst="parallelogram">
                  <a:avLst>
                    <a:gd name="adj" fmla="val 94028"/>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Parallelogram 63"/>
                <p:cNvSpPr/>
                <p:nvPr/>
              </p:nvSpPr>
              <p:spPr>
                <a:xfrm>
                  <a:off x="7338497" y="2733456"/>
                  <a:ext cx="944586" cy="331172"/>
                </a:xfrm>
                <a:prstGeom prst="parallelogram">
                  <a:avLst>
                    <a:gd name="adj" fmla="val 94028"/>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Parallelogram 64"/>
                <p:cNvSpPr/>
                <p:nvPr/>
              </p:nvSpPr>
              <p:spPr>
                <a:xfrm>
                  <a:off x="6089111" y="2733456"/>
                  <a:ext cx="944586" cy="331172"/>
                </a:xfrm>
                <a:prstGeom prst="parallelogram">
                  <a:avLst>
                    <a:gd name="adj" fmla="val 94028"/>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Parallelogram 65"/>
                <p:cNvSpPr/>
                <p:nvPr/>
              </p:nvSpPr>
              <p:spPr>
                <a:xfrm>
                  <a:off x="6713804" y="2738210"/>
                  <a:ext cx="944586" cy="331172"/>
                </a:xfrm>
                <a:prstGeom prst="parallelogram">
                  <a:avLst>
                    <a:gd name="adj" fmla="val 94028"/>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Parallelogram 75"/>
                <p:cNvSpPr/>
                <p:nvPr/>
              </p:nvSpPr>
              <p:spPr>
                <a:xfrm rot="5400000">
                  <a:off x="7668011" y="4316251"/>
                  <a:ext cx="973178" cy="316528"/>
                </a:xfrm>
                <a:custGeom>
                  <a:avLst/>
                  <a:gdLst>
                    <a:gd name="connsiteX0" fmla="*/ 0 w 944586"/>
                    <a:gd name="connsiteY0" fmla="*/ 331172 h 331172"/>
                    <a:gd name="connsiteX1" fmla="*/ 311394 w 944586"/>
                    <a:gd name="connsiteY1" fmla="*/ 0 h 331172"/>
                    <a:gd name="connsiteX2" fmla="*/ 944586 w 944586"/>
                    <a:gd name="connsiteY2" fmla="*/ 0 h 331172"/>
                    <a:gd name="connsiteX3" fmla="*/ 633192 w 944586"/>
                    <a:gd name="connsiteY3" fmla="*/ 331172 h 331172"/>
                    <a:gd name="connsiteX4" fmla="*/ 0 w 944586"/>
                    <a:gd name="connsiteY4" fmla="*/ 331172 h 331172"/>
                    <a:gd name="connsiteX0" fmla="*/ 0 w 944586"/>
                    <a:gd name="connsiteY0" fmla="*/ 331172 h 647700"/>
                    <a:gd name="connsiteX1" fmla="*/ 349494 w 944586"/>
                    <a:gd name="connsiteY1" fmla="*/ 647700 h 647700"/>
                    <a:gd name="connsiteX2" fmla="*/ 944586 w 944586"/>
                    <a:gd name="connsiteY2" fmla="*/ 0 h 647700"/>
                    <a:gd name="connsiteX3" fmla="*/ 633192 w 944586"/>
                    <a:gd name="connsiteY3" fmla="*/ 331172 h 647700"/>
                    <a:gd name="connsiteX4" fmla="*/ 0 w 944586"/>
                    <a:gd name="connsiteY4" fmla="*/ 331172 h 647700"/>
                    <a:gd name="connsiteX0" fmla="*/ 0 w 921726"/>
                    <a:gd name="connsiteY0" fmla="*/ 338792 h 655320"/>
                    <a:gd name="connsiteX1" fmla="*/ 349494 w 921726"/>
                    <a:gd name="connsiteY1" fmla="*/ 655320 h 655320"/>
                    <a:gd name="connsiteX2" fmla="*/ 921726 w 921726"/>
                    <a:gd name="connsiteY2" fmla="*/ 0 h 655320"/>
                    <a:gd name="connsiteX3" fmla="*/ 633192 w 921726"/>
                    <a:gd name="connsiteY3" fmla="*/ 338792 h 655320"/>
                    <a:gd name="connsiteX4" fmla="*/ 0 w 921726"/>
                    <a:gd name="connsiteY4" fmla="*/ 338792 h 655320"/>
                    <a:gd name="connsiteX0" fmla="*/ 0 w 952206"/>
                    <a:gd name="connsiteY0" fmla="*/ 0 h 316528"/>
                    <a:gd name="connsiteX1" fmla="*/ 349494 w 952206"/>
                    <a:gd name="connsiteY1" fmla="*/ 316528 h 316528"/>
                    <a:gd name="connsiteX2" fmla="*/ 952206 w 952206"/>
                    <a:gd name="connsiteY2" fmla="*/ 301288 h 316528"/>
                    <a:gd name="connsiteX3" fmla="*/ 633192 w 952206"/>
                    <a:gd name="connsiteY3" fmla="*/ 0 h 316528"/>
                    <a:gd name="connsiteX4" fmla="*/ 0 w 95220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33192 w 936966"/>
                    <a:gd name="connsiteY3" fmla="*/ 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48589 w 936966"/>
                    <a:gd name="connsiteY3" fmla="*/ 762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79381 w 936966"/>
                    <a:gd name="connsiteY3" fmla="*/ 0 h 316528"/>
                    <a:gd name="connsiteX4" fmla="*/ 0 w 936966"/>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79381 w 975457"/>
                    <a:gd name="connsiteY3" fmla="*/ 0 h 316528"/>
                    <a:gd name="connsiteX4" fmla="*/ 0 w 975457"/>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94778 w 975457"/>
                    <a:gd name="connsiteY3" fmla="*/ 0 h 316528"/>
                    <a:gd name="connsiteX4" fmla="*/ 0 w 975457"/>
                    <a:gd name="connsiteY4" fmla="*/ 0 h 316528"/>
                    <a:gd name="connsiteX0" fmla="*/ 0 w 952363"/>
                    <a:gd name="connsiteY0" fmla="*/ 0 h 316528"/>
                    <a:gd name="connsiteX1" fmla="*/ 349494 w 952363"/>
                    <a:gd name="connsiteY1" fmla="*/ 316528 h 316528"/>
                    <a:gd name="connsiteX2" fmla="*/ 952363 w 952363"/>
                    <a:gd name="connsiteY2" fmla="*/ 316528 h 316528"/>
                    <a:gd name="connsiteX3" fmla="*/ 694778 w 952363"/>
                    <a:gd name="connsiteY3" fmla="*/ 0 h 316528"/>
                    <a:gd name="connsiteX4" fmla="*/ 0 w 952363"/>
                    <a:gd name="connsiteY4" fmla="*/ 0 h 316528"/>
                    <a:gd name="connsiteX0" fmla="*/ 0 w 898476"/>
                    <a:gd name="connsiteY0" fmla="*/ 0 h 324148"/>
                    <a:gd name="connsiteX1" fmla="*/ 349494 w 898476"/>
                    <a:gd name="connsiteY1" fmla="*/ 316528 h 324148"/>
                    <a:gd name="connsiteX2" fmla="*/ 898476 w 898476"/>
                    <a:gd name="connsiteY2" fmla="*/ 324148 h 324148"/>
                    <a:gd name="connsiteX3" fmla="*/ 694778 w 898476"/>
                    <a:gd name="connsiteY3" fmla="*/ 0 h 324148"/>
                    <a:gd name="connsiteX4" fmla="*/ 0 w 898476"/>
                    <a:gd name="connsiteY4" fmla="*/ 0 h 324148"/>
                    <a:gd name="connsiteX0" fmla="*/ 0 w 983155"/>
                    <a:gd name="connsiteY0" fmla="*/ 0 h 316528"/>
                    <a:gd name="connsiteX1" fmla="*/ 349494 w 983155"/>
                    <a:gd name="connsiteY1" fmla="*/ 316528 h 316528"/>
                    <a:gd name="connsiteX2" fmla="*/ 983155 w 983155"/>
                    <a:gd name="connsiteY2" fmla="*/ 316528 h 316528"/>
                    <a:gd name="connsiteX3" fmla="*/ 694778 w 983155"/>
                    <a:gd name="connsiteY3" fmla="*/ 0 h 316528"/>
                    <a:gd name="connsiteX4" fmla="*/ 0 w 983155"/>
                    <a:gd name="connsiteY4" fmla="*/ 0 h 316528"/>
                    <a:gd name="connsiteX0" fmla="*/ 0 w 983155"/>
                    <a:gd name="connsiteY0" fmla="*/ 0 h 316528"/>
                    <a:gd name="connsiteX1" fmla="*/ 349494 w 983155"/>
                    <a:gd name="connsiteY1" fmla="*/ 316528 h 316528"/>
                    <a:gd name="connsiteX2" fmla="*/ 983155 w 983155"/>
                    <a:gd name="connsiteY2" fmla="*/ 316528 h 316528"/>
                    <a:gd name="connsiteX3" fmla="*/ 663985 w 983155"/>
                    <a:gd name="connsiteY3" fmla="*/ 0 h 316528"/>
                    <a:gd name="connsiteX4" fmla="*/ 0 w 983155"/>
                    <a:gd name="connsiteY4" fmla="*/ 0 h 31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55" h="316528">
                      <a:moveTo>
                        <a:pt x="0" y="0"/>
                      </a:moveTo>
                      <a:lnTo>
                        <a:pt x="349494" y="316528"/>
                      </a:lnTo>
                      <a:lnTo>
                        <a:pt x="983155" y="316528"/>
                      </a:lnTo>
                      <a:lnTo>
                        <a:pt x="663985" y="0"/>
                      </a:lnTo>
                      <a:lnTo>
                        <a:pt x="0" y="0"/>
                      </a:lnTo>
                      <a:close/>
                    </a:path>
                  </a:pathLst>
                </a:cu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Parallelogram 75"/>
                <p:cNvSpPr/>
                <p:nvPr/>
              </p:nvSpPr>
              <p:spPr>
                <a:xfrm rot="5400000">
                  <a:off x="7344724" y="4645456"/>
                  <a:ext cx="973178" cy="316528"/>
                </a:xfrm>
                <a:custGeom>
                  <a:avLst/>
                  <a:gdLst>
                    <a:gd name="connsiteX0" fmla="*/ 0 w 944586"/>
                    <a:gd name="connsiteY0" fmla="*/ 331172 h 331172"/>
                    <a:gd name="connsiteX1" fmla="*/ 311394 w 944586"/>
                    <a:gd name="connsiteY1" fmla="*/ 0 h 331172"/>
                    <a:gd name="connsiteX2" fmla="*/ 944586 w 944586"/>
                    <a:gd name="connsiteY2" fmla="*/ 0 h 331172"/>
                    <a:gd name="connsiteX3" fmla="*/ 633192 w 944586"/>
                    <a:gd name="connsiteY3" fmla="*/ 331172 h 331172"/>
                    <a:gd name="connsiteX4" fmla="*/ 0 w 944586"/>
                    <a:gd name="connsiteY4" fmla="*/ 331172 h 331172"/>
                    <a:gd name="connsiteX0" fmla="*/ 0 w 944586"/>
                    <a:gd name="connsiteY0" fmla="*/ 331172 h 647700"/>
                    <a:gd name="connsiteX1" fmla="*/ 349494 w 944586"/>
                    <a:gd name="connsiteY1" fmla="*/ 647700 h 647700"/>
                    <a:gd name="connsiteX2" fmla="*/ 944586 w 944586"/>
                    <a:gd name="connsiteY2" fmla="*/ 0 h 647700"/>
                    <a:gd name="connsiteX3" fmla="*/ 633192 w 944586"/>
                    <a:gd name="connsiteY3" fmla="*/ 331172 h 647700"/>
                    <a:gd name="connsiteX4" fmla="*/ 0 w 944586"/>
                    <a:gd name="connsiteY4" fmla="*/ 331172 h 647700"/>
                    <a:gd name="connsiteX0" fmla="*/ 0 w 921726"/>
                    <a:gd name="connsiteY0" fmla="*/ 338792 h 655320"/>
                    <a:gd name="connsiteX1" fmla="*/ 349494 w 921726"/>
                    <a:gd name="connsiteY1" fmla="*/ 655320 h 655320"/>
                    <a:gd name="connsiteX2" fmla="*/ 921726 w 921726"/>
                    <a:gd name="connsiteY2" fmla="*/ 0 h 655320"/>
                    <a:gd name="connsiteX3" fmla="*/ 633192 w 921726"/>
                    <a:gd name="connsiteY3" fmla="*/ 338792 h 655320"/>
                    <a:gd name="connsiteX4" fmla="*/ 0 w 921726"/>
                    <a:gd name="connsiteY4" fmla="*/ 338792 h 655320"/>
                    <a:gd name="connsiteX0" fmla="*/ 0 w 952206"/>
                    <a:gd name="connsiteY0" fmla="*/ 0 h 316528"/>
                    <a:gd name="connsiteX1" fmla="*/ 349494 w 952206"/>
                    <a:gd name="connsiteY1" fmla="*/ 316528 h 316528"/>
                    <a:gd name="connsiteX2" fmla="*/ 952206 w 952206"/>
                    <a:gd name="connsiteY2" fmla="*/ 301288 h 316528"/>
                    <a:gd name="connsiteX3" fmla="*/ 633192 w 952206"/>
                    <a:gd name="connsiteY3" fmla="*/ 0 h 316528"/>
                    <a:gd name="connsiteX4" fmla="*/ 0 w 95220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33192 w 936966"/>
                    <a:gd name="connsiteY3" fmla="*/ 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48589 w 936966"/>
                    <a:gd name="connsiteY3" fmla="*/ 762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79381 w 936966"/>
                    <a:gd name="connsiteY3" fmla="*/ 0 h 316528"/>
                    <a:gd name="connsiteX4" fmla="*/ 0 w 936966"/>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79381 w 975457"/>
                    <a:gd name="connsiteY3" fmla="*/ 0 h 316528"/>
                    <a:gd name="connsiteX4" fmla="*/ 0 w 975457"/>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94778 w 975457"/>
                    <a:gd name="connsiteY3" fmla="*/ 0 h 316528"/>
                    <a:gd name="connsiteX4" fmla="*/ 0 w 975457"/>
                    <a:gd name="connsiteY4" fmla="*/ 0 h 316528"/>
                    <a:gd name="connsiteX0" fmla="*/ 0 w 952363"/>
                    <a:gd name="connsiteY0" fmla="*/ 0 h 316528"/>
                    <a:gd name="connsiteX1" fmla="*/ 349494 w 952363"/>
                    <a:gd name="connsiteY1" fmla="*/ 316528 h 316528"/>
                    <a:gd name="connsiteX2" fmla="*/ 952363 w 952363"/>
                    <a:gd name="connsiteY2" fmla="*/ 316528 h 316528"/>
                    <a:gd name="connsiteX3" fmla="*/ 694778 w 952363"/>
                    <a:gd name="connsiteY3" fmla="*/ 0 h 316528"/>
                    <a:gd name="connsiteX4" fmla="*/ 0 w 952363"/>
                    <a:gd name="connsiteY4" fmla="*/ 0 h 316528"/>
                    <a:gd name="connsiteX0" fmla="*/ 0 w 898476"/>
                    <a:gd name="connsiteY0" fmla="*/ 0 h 324148"/>
                    <a:gd name="connsiteX1" fmla="*/ 349494 w 898476"/>
                    <a:gd name="connsiteY1" fmla="*/ 316528 h 324148"/>
                    <a:gd name="connsiteX2" fmla="*/ 898476 w 898476"/>
                    <a:gd name="connsiteY2" fmla="*/ 324148 h 324148"/>
                    <a:gd name="connsiteX3" fmla="*/ 694778 w 898476"/>
                    <a:gd name="connsiteY3" fmla="*/ 0 h 324148"/>
                    <a:gd name="connsiteX4" fmla="*/ 0 w 898476"/>
                    <a:gd name="connsiteY4" fmla="*/ 0 h 324148"/>
                    <a:gd name="connsiteX0" fmla="*/ 0 w 983155"/>
                    <a:gd name="connsiteY0" fmla="*/ 0 h 316528"/>
                    <a:gd name="connsiteX1" fmla="*/ 349494 w 983155"/>
                    <a:gd name="connsiteY1" fmla="*/ 316528 h 316528"/>
                    <a:gd name="connsiteX2" fmla="*/ 983155 w 983155"/>
                    <a:gd name="connsiteY2" fmla="*/ 316528 h 316528"/>
                    <a:gd name="connsiteX3" fmla="*/ 694778 w 983155"/>
                    <a:gd name="connsiteY3" fmla="*/ 0 h 316528"/>
                    <a:gd name="connsiteX4" fmla="*/ 0 w 983155"/>
                    <a:gd name="connsiteY4" fmla="*/ 0 h 316528"/>
                    <a:gd name="connsiteX0" fmla="*/ 0 w 983155"/>
                    <a:gd name="connsiteY0" fmla="*/ 0 h 316528"/>
                    <a:gd name="connsiteX1" fmla="*/ 349494 w 983155"/>
                    <a:gd name="connsiteY1" fmla="*/ 316528 h 316528"/>
                    <a:gd name="connsiteX2" fmla="*/ 983155 w 983155"/>
                    <a:gd name="connsiteY2" fmla="*/ 316528 h 316528"/>
                    <a:gd name="connsiteX3" fmla="*/ 663985 w 983155"/>
                    <a:gd name="connsiteY3" fmla="*/ 0 h 316528"/>
                    <a:gd name="connsiteX4" fmla="*/ 0 w 983155"/>
                    <a:gd name="connsiteY4" fmla="*/ 0 h 31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55" h="316528">
                      <a:moveTo>
                        <a:pt x="0" y="0"/>
                      </a:moveTo>
                      <a:lnTo>
                        <a:pt x="349494" y="316528"/>
                      </a:lnTo>
                      <a:lnTo>
                        <a:pt x="983155" y="316528"/>
                      </a:lnTo>
                      <a:lnTo>
                        <a:pt x="663985" y="0"/>
                      </a:lnTo>
                      <a:lnTo>
                        <a:pt x="0" y="0"/>
                      </a:lnTo>
                      <a:close/>
                    </a:path>
                  </a:pathLst>
                </a:cu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Parallelogram 75"/>
                <p:cNvSpPr/>
                <p:nvPr/>
              </p:nvSpPr>
              <p:spPr>
                <a:xfrm rot="5400000">
                  <a:off x="7025106" y="4367996"/>
                  <a:ext cx="973178" cy="316528"/>
                </a:xfrm>
                <a:custGeom>
                  <a:avLst/>
                  <a:gdLst>
                    <a:gd name="connsiteX0" fmla="*/ 0 w 944586"/>
                    <a:gd name="connsiteY0" fmla="*/ 331172 h 331172"/>
                    <a:gd name="connsiteX1" fmla="*/ 311394 w 944586"/>
                    <a:gd name="connsiteY1" fmla="*/ 0 h 331172"/>
                    <a:gd name="connsiteX2" fmla="*/ 944586 w 944586"/>
                    <a:gd name="connsiteY2" fmla="*/ 0 h 331172"/>
                    <a:gd name="connsiteX3" fmla="*/ 633192 w 944586"/>
                    <a:gd name="connsiteY3" fmla="*/ 331172 h 331172"/>
                    <a:gd name="connsiteX4" fmla="*/ 0 w 944586"/>
                    <a:gd name="connsiteY4" fmla="*/ 331172 h 331172"/>
                    <a:gd name="connsiteX0" fmla="*/ 0 w 944586"/>
                    <a:gd name="connsiteY0" fmla="*/ 331172 h 647700"/>
                    <a:gd name="connsiteX1" fmla="*/ 349494 w 944586"/>
                    <a:gd name="connsiteY1" fmla="*/ 647700 h 647700"/>
                    <a:gd name="connsiteX2" fmla="*/ 944586 w 944586"/>
                    <a:gd name="connsiteY2" fmla="*/ 0 h 647700"/>
                    <a:gd name="connsiteX3" fmla="*/ 633192 w 944586"/>
                    <a:gd name="connsiteY3" fmla="*/ 331172 h 647700"/>
                    <a:gd name="connsiteX4" fmla="*/ 0 w 944586"/>
                    <a:gd name="connsiteY4" fmla="*/ 331172 h 647700"/>
                    <a:gd name="connsiteX0" fmla="*/ 0 w 921726"/>
                    <a:gd name="connsiteY0" fmla="*/ 338792 h 655320"/>
                    <a:gd name="connsiteX1" fmla="*/ 349494 w 921726"/>
                    <a:gd name="connsiteY1" fmla="*/ 655320 h 655320"/>
                    <a:gd name="connsiteX2" fmla="*/ 921726 w 921726"/>
                    <a:gd name="connsiteY2" fmla="*/ 0 h 655320"/>
                    <a:gd name="connsiteX3" fmla="*/ 633192 w 921726"/>
                    <a:gd name="connsiteY3" fmla="*/ 338792 h 655320"/>
                    <a:gd name="connsiteX4" fmla="*/ 0 w 921726"/>
                    <a:gd name="connsiteY4" fmla="*/ 338792 h 655320"/>
                    <a:gd name="connsiteX0" fmla="*/ 0 w 952206"/>
                    <a:gd name="connsiteY0" fmla="*/ 0 h 316528"/>
                    <a:gd name="connsiteX1" fmla="*/ 349494 w 952206"/>
                    <a:gd name="connsiteY1" fmla="*/ 316528 h 316528"/>
                    <a:gd name="connsiteX2" fmla="*/ 952206 w 952206"/>
                    <a:gd name="connsiteY2" fmla="*/ 301288 h 316528"/>
                    <a:gd name="connsiteX3" fmla="*/ 633192 w 952206"/>
                    <a:gd name="connsiteY3" fmla="*/ 0 h 316528"/>
                    <a:gd name="connsiteX4" fmla="*/ 0 w 95220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33192 w 936966"/>
                    <a:gd name="connsiteY3" fmla="*/ 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48589 w 936966"/>
                    <a:gd name="connsiteY3" fmla="*/ 762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79381 w 936966"/>
                    <a:gd name="connsiteY3" fmla="*/ 0 h 316528"/>
                    <a:gd name="connsiteX4" fmla="*/ 0 w 936966"/>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79381 w 975457"/>
                    <a:gd name="connsiteY3" fmla="*/ 0 h 316528"/>
                    <a:gd name="connsiteX4" fmla="*/ 0 w 975457"/>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94778 w 975457"/>
                    <a:gd name="connsiteY3" fmla="*/ 0 h 316528"/>
                    <a:gd name="connsiteX4" fmla="*/ 0 w 975457"/>
                    <a:gd name="connsiteY4" fmla="*/ 0 h 316528"/>
                    <a:gd name="connsiteX0" fmla="*/ 0 w 952363"/>
                    <a:gd name="connsiteY0" fmla="*/ 0 h 316528"/>
                    <a:gd name="connsiteX1" fmla="*/ 349494 w 952363"/>
                    <a:gd name="connsiteY1" fmla="*/ 316528 h 316528"/>
                    <a:gd name="connsiteX2" fmla="*/ 952363 w 952363"/>
                    <a:gd name="connsiteY2" fmla="*/ 316528 h 316528"/>
                    <a:gd name="connsiteX3" fmla="*/ 694778 w 952363"/>
                    <a:gd name="connsiteY3" fmla="*/ 0 h 316528"/>
                    <a:gd name="connsiteX4" fmla="*/ 0 w 952363"/>
                    <a:gd name="connsiteY4" fmla="*/ 0 h 316528"/>
                    <a:gd name="connsiteX0" fmla="*/ 0 w 898476"/>
                    <a:gd name="connsiteY0" fmla="*/ 0 h 324148"/>
                    <a:gd name="connsiteX1" fmla="*/ 349494 w 898476"/>
                    <a:gd name="connsiteY1" fmla="*/ 316528 h 324148"/>
                    <a:gd name="connsiteX2" fmla="*/ 898476 w 898476"/>
                    <a:gd name="connsiteY2" fmla="*/ 324148 h 324148"/>
                    <a:gd name="connsiteX3" fmla="*/ 694778 w 898476"/>
                    <a:gd name="connsiteY3" fmla="*/ 0 h 324148"/>
                    <a:gd name="connsiteX4" fmla="*/ 0 w 898476"/>
                    <a:gd name="connsiteY4" fmla="*/ 0 h 324148"/>
                    <a:gd name="connsiteX0" fmla="*/ 0 w 983155"/>
                    <a:gd name="connsiteY0" fmla="*/ 0 h 316528"/>
                    <a:gd name="connsiteX1" fmla="*/ 349494 w 983155"/>
                    <a:gd name="connsiteY1" fmla="*/ 316528 h 316528"/>
                    <a:gd name="connsiteX2" fmla="*/ 983155 w 983155"/>
                    <a:gd name="connsiteY2" fmla="*/ 316528 h 316528"/>
                    <a:gd name="connsiteX3" fmla="*/ 694778 w 983155"/>
                    <a:gd name="connsiteY3" fmla="*/ 0 h 316528"/>
                    <a:gd name="connsiteX4" fmla="*/ 0 w 983155"/>
                    <a:gd name="connsiteY4" fmla="*/ 0 h 316528"/>
                    <a:gd name="connsiteX0" fmla="*/ 0 w 983155"/>
                    <a:gd name="connsiteY0" fmla="*/ 0 h 316528"/>
                    <a:gd name="connsiteX1" fmla="*/ 349494 w 983155"/>
                    <a:gd name="connsiteY1" fmla="*/ 316528 h 316528"/>
                    <a:gd name="connsiteX2" fmla="*/ 983155 w 983155"/>
                    <a:gd name="connsiteY2" fmla="*/ 316528 h 316528"/>
                    <a:gd name="connsiteX3" fmla="*/ 663985 w 983155"/>
                    <a:gd name="connsiteY3" fmla="*/ 0 h 316528"/>
                    <a:gd name="connsiteX4" fmla="*/ 0 w 983155"/>
                    <a:gd name="connsiteY4" fmla="*/ 0 h 31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55" h="316528">
                      <a:moveTo>
                        <a:pt x="0" y="0"/>
                      </a:moveTo>
                      <a:lnTo>
                        <a:pt x="349494" y="316528"/>
                      </a:lnTo>
                      <a:lnTo>
                        <a:pt x="983155" y="316528"/>
                      </a:lnTo>
                      <a:lnTo>
                        <a:pt x="663985" y="0"/>
                      </a:lnTo>
                      <a:lnTo>
                        <a:pt x="0" y="0"/>
                      </a:lnTo>
                      <a:close/>
                    </a:path>
                  </a:pathLst>
                </a:cu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Parallelogram 75"/>
                <p:cNvSpPr/>
                <p:nvPr/>
              </p:nvSpPr>
              <p:spPr>
                <a:xfrm rot="5400000">
                  <a:off x="7649959" y="3055788"/>
                  <a:ext cx="973178" cy="316528"/>
                </a:xfrm>
                <a:custGeom>
                  <a:avLst/>
                  <a:gdLst>
                    <a:gd name="connsiteX0" fmla="*/ 0 w 944586"/>
                    <a:gd name="connsiteY0" fmla="*/ 331172 h 331172"/>
                    <a:gd name="connsiteX1" fmla="*/ 311394 w 944586"/>
                    <a:gd name="connsiteY1" fmla="*/ 0 h 331172"/>
                    <a:gd name="connsiteX2" fmla="*/ 944586 w 944586"/>
                    <a:gd name="connsiteY2" fmla="*/ 0 h 331172"/>
                    <a:gd name="connsiteX3" fmla="*/ 633192 w 944586"/>
                    <a:gd name="connsiteY3" fmla="*/ 331172 h 331172"/>
                    <a:gd name="connsiteX4" fmla="*/ 0 w 944586"/>
                    <a:gd name="connsiteY4" fmla="*/ 331172 h 331172"/>
                    <a:gd name="connsiteX0" fmla="*/ 0 w 944586"/>
                    <a:gd name="connsiteY0" fmla="*/ 331172 h 647700"/>
                    <a:gd name="connsiteX1" fmla="*/ 349494 w 944586"/>
                    <a:gd name="connsiteY1" fmla="*/ 647700 h 647700"/>
                    <a:gd name="connsiteX2" fmla="*/ 944586 w 944586"/>
                    <a:gd name="connsiteY2" fmla="*/ 0 h 647700"/>
                    <a:gd name="connsiteX3" fmla="*/ 633192 w 944586"/>
                    <a:gd name="connsiteY3" fmla="*/ 331172 h 647700"/>
                    <a:gd name="connsiteX4" fmla="*/ 0 w 944586"/>
                    <a:gd name="connsiteY4" fmla="*/ 331172 h 647700"/>
                    <a:gd name="connsiteX0" fmla="*/ 0 w 921726"/>
                    <a:gd name="connsiteY0" fmla="*/ 338792 h 655320"/>
                    <a:gd name="connsiteX1" fmla="*/ 349494 w 921726"/>
                    <a:gd name="connsiteY1" fmla="*/ 655320 h 655320"/>
                    <a:gd name="connsiteX2" fmla="*/ 921726 w 921726"/>
                    <a:gd name="connsiteY2" fmla="*/ 0 h 655320"/>
                    <a:gd name="connsiteX3" fmla="*/ 633192 w 921726"/>
                    <a:gd name="connsiteY3" fmla="*/ 338792 h 655320"/>
                    <a:gd name="connsiteX4" fmla="*/ 0 w 921726"/>
                    <a:gd name="connsiteY4" fmla="*/ 338792 h 655320"/>
                    <a:gd name="connsiteX0" fmla="*/ 0 w 952206"/>
                    <a:gd name="connsiteY0" fmla="*/ 0 h 316528"/>
                    <a:gd name="connsiteX1" fmla="*/ 349494 w 952206"/>
                    <a:gd name="connsiteY1" fmla="*/ 316528 h 316528"/>
                    <a:gd name="connsiteX2" fmla="*/ 952206 w 952206"/>
                    <a:gd name="connsiteY2" fmla="*/ 301288 h 316528"/>
                    <a:gd name="connsiteX3" fmla="*/ 633192 w 952206"/>
                    <a:gd name="connsiteY3" fmla="*/ 0 h 316528"/>
                    <a:gd name="connsiteX4" fmla="*/ 0 w 95220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33192 w 936966"/>
                    <a:gd name="connsiteY3" fmla="*/ 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48589 w 936966"/>
                    <a:gd name="connsiteY3" fmla="*/ 762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79381 w 936966"/>
                    <a:gd name="connsiteY3" fmla="*/ 0 h 316528"/>
                    <a:gd name="connsiteX4" fmla="*/ 0 w 936966"/>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79381 w 975457"/>
                    <a:gd name="connsiteY3" fmla="*/ 0 h 316528"/>
                    <a:gd name="connsiteX4" fmla="*/ 0 w 975457"/>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94778 w 975457"/>
                    <a:gd name="connsiteY3" fmla="*/ 0 h 316528"/>
                    <a:gd name="connsiteX4" fmla="*/ 0 w 975457"/>
                    <a:gd name="connsiteY4" fmla="*/ 0 h 316528"/>
                    <a:gd name="connsiteX0" fmla="*/ 0 w 952363"/>
                    <a:gd name="connsiteY0" fmla="*/ 0 h 316528"/>
                    <a:gd name="connsiteX1" fmla="*/ 349494 w 952363"/>
                    <a:gd name="connsiteY1" fmla="*/ 316528 h 316528"/>
                    <a:gd name="connsiteX2" fmla="*/ 952363 w 952363"/>
                    <a:gd name="connsiteY2" fmla="*/ 316528 h 316528"/>
                    <a:gd name="connsiteX3" fmla="*/ 694778 w 952363"/>
                    <a:gd name="connsiteY3" fmla="*/ 0 h 316528"/>
                    <a:gd name="connsiteX4" fmla="*/ 0 w 952363"/>
                    <a:gd name="connsiteY4" fmla="*/ 0 h 316528"/>
                    <a:gd name="connsiteX0" fmla="*/ 0 w 898476"/>
                    <a:gd name="connsiteY0" fmla="*/ 0 h 324148"/>
                    <a:gd name="connsiteX1" fmla="*/ 349494 w 898476"/>
                    <a:gd name="connsiteY1" fmla="*/ 316528 h 324148"/>
                    <a:gd name="connsiteX2" fmla="*/ 898476 w 898476"/>
                    <a:gd name="connsiteY2" fmla="*/ 324148 h 324148"/>
                    <a:gd name="connsiteX3" fmla="*/ 694778 w 898476"/>
                    <a:gd name="connsiteY3" fmla="*/ 0 h 324148"/>
                    <a:gd name="connsiteX4" fmla="*/ 0 w 898476"/>
                    <a:gd name="connsiteY4" fmla="*/ 0 h 324148"/>
                    <a:gd name="connsiteX0" fmla="*/ 0 w 983155"/>
                    <a:gd name="connsiteY0" fmla="*/ 0 h 316528"/>
                    <a:gd name="connsiteX1" fmla="*/ 349494 w 983155"/>
                    <a:gd name="connsiteY1" fmla="*/ 316528 h 316528"/>
                    <a:gd name="connsiteX2" fmla="*/ 983155 w 983155"/>
                    <a:gd name="connsiteY2" fmla="*/ 316528 h 316528"/>
                    <a:gd name="connsiteX3" fmla="*/ 694778 w 983155"/>
                    <a:gd name="connsiteY3" fmla="*/ 0 h 316528"/>
                    <a:gd name="connsiteX4" fmla="*/ 0 w 983155"/>
                    <a:gd name="connsiteY4" fmla="*/ 0 h 316528"/>
                    <a:gd name="connsiteX0" fmla="*/ 0 w 983155"/>
                    <a:gd name="connsiteY0" fmla="*/ 0 h 316528"/>
                    <a:gd name="connsiteX1" fmla="*/ 349494 w 983155"/>
                    <a:gd name="connsiteY1" fmla="*/ 316528 h 316528"/>
                    <a:gd name="connsiteX2" fmla="*/ 983155 w 983155"/>
                    <a:gd name="connsiteY2" fmla="*/ 316528 h 316528"/>
                    <a:gd name="connsiteX3" fmla="*/ 663985 w 983155"/>
                    <a:gd name="connsiteY3" fmla="*/ 0 h 316528"/>
                    <a:gd name="connsiteX4" fmla="*/ 0 w 983155"/>
                    <a:gd name="connsiteY4" fmla="*/ 0 h 31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55" h="316528">
                      <a:moveTo>
                        <a:pt x="0" y="0"/>
                      </a:moveTo>
                      <a:lnTo>
                        <a:pt x="349494" y="316528"/>
                      </a:lnTo>
                      <a:lnTo>
                        <a:pt x="983155" y="316528"/>
                      </a:lnTo>
                      <a:lnTo>
                        <a:pt x="663985" y="0"/>
                      </a:lnTo>
                      <a:lnTo>
                        <a:pt x="0" y="0"/>
                      </a:lnTo>
                      <a:close/>
                    </a:path>
                  </a:pathLst>
                </a:cu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Parallelogram 75"/>
                <p:cNvSpPr/>
                <p:nvPr/>
              </p:nvSpPr>
              <p:spPr>
                <a:xfrm rot="5400000">
                  <a:off x="7330065" y="3398946"/>
                  <a:ext cx="973178" cy="316528"/>
                </a:xfrm>
                <a:custGeom>
                  <a:avLst/>
                  <a:gdLst>
                    <a:gd name="connsiteX0" fmla="*/ 0 w 944586"/>
                    <a:gd name="connsiteY0" fmla="*/ 331172 h 331172"/>
                    <a:gd name="connsiteX1" fmla="*/ 311394 w 944586"/>
                    <a:gd name="connsiteY1" fmla="*/ 0 h 331172"/>
                    <a:gd name="connsiteX2" fmla="*/ 944586 w 944586"/>
                    <a:gd name="connsiteY2" fmla="*/ 0 h 331172"/>
                    <a:gd name="connsiteX3" fmla="*/ 633192 w 944586"/>
                    <a:gd name="connsiteY3" fmla="*/ 331172 h 331172"/>
                    <a:gd name="connsiteX4" fmla="*/ 0 w 944586"/>
                    <a:gd name="connsiteY4" fmla="*/ 331172 h 331172"/>
                    <a:gd name="connsiteX0" fmla="*/ 0 w 944586"/>
                    <a:gd name="connsiteY0" fmla="*/ 331172 h 647700"/>
                    <a:gd name="connsiteX1" fmla="*/ 349494 w 944586"/>
                    <a:gd name="connsiteY1" fmla="*/ 647700 h 647700"/>
                    <a:gd name="connsiteX2" fmla="*/ 944586 w 944586"/>
                    <a:gd name="connsiteY2" fmla="*/ 0 h 647700"/>
                    <a:gd name="connsiteX3" fmla="*/ 633192 w 944586"/>
                    <a:gd name="connsiteY3" fmla="*/ 331172 h 647700"/>
                    <a:gd name="connsiteX4" fmla="*/ 0 w 944586"/>
                    <a:gd name="connsiteY4" fmla="*/ 331172 h 647700"/>
                    <a:gd name="connsiteX0" fmla="*/ 0 w 921726"/>
                    <a:gd name="connsiteY0" fmla="*/ 338792 h 655320"/>
                    <a:gd name="connsiteX1" fmla="*/ 349494 w 921726"/>
                    <a:gd name="connsiteY1" fmla="*/ 655320 h 655320"/>
                    <a:gd name="connsiteX2" fmla="*/ 921726 w 921726"/>
                    <a:gd name="connsiteY2" fmla="*/ 0 h 655320"/>
                    <a:gd name="connsiteX3" fmla="*/ 633192 w 921726"/>
                    <a:gd name="connsiteY3" fmla="*/ 338792 h 655320"/>
                    <a:gd name="connsiteX4" fmla="*/ 0 w 921726"/>
                    <a:gd name="connsiteY4" fmla="*/ 338792 h 655320"/>
                    <a:gd name="connsiteX0" fmla="*/ 0 w 952206"/>
                    <a:gd name="connsiteY0" fmla="*/ 0 h 316528"/>
                    <a:gd name="connsiteX1" fmla="*/ 349494 w 952206"/>
                    <a:gd name="connsiteY1" fmla="*/ 316528 h 316528"/>
                    <a:gd name="connsiteX2" fmla="*/ 952206 w 952206"/>
                    <a:gd name="connsiteY2" fmla="*/ 301288 h 316528"/>
                    <a:gd name="connsiteX3" fmla="*/ 633192 w 952206"/>
                    <a:gd name="connsiteY3" fmla="*/ 0 h 316528"/>
                    <a:gd name="connsiteX4" fmla="*/ 0 w 95220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33192 w 936966"/>
                    <a:gd name="connsiteY3" fmla="*/ 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48589 w 936966"/>
                    <a:gd name="connsiteY3" fmla="*/ 762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79381 w 936966"/>
                    <a:gd name="connsiteY3" fmla="*/ 0 h 316528"/>
                    <a:gd name="connsiteX4" fmla="*/ 0 w 936966"/>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79381 w 975457"/>
                    <a:gd name="connsiteY3" fmla="*/ 0 h 316528"/>
                    <a:gd name="connsiteX4" fmla="*/ 0 w 975457"/>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94778 w 975457"/>
                    <a:gd name="connsiteY3" fmla="*/ 0 h 316528"/>
                    <a:gd name="connsiteX4" fmla="*/ 0 w 975457"/>
                    <a:gd name="connsiteY4" fmla="*/ 0 h 316528"/>
                    <a:gd name="connsiteX0" fmla="*/ 0 w 952363"/>
                    <a:gd name="connsiteY0" fmla="*/ 0 h 316528"/>
                    <a:gd name="connsiteX1" fmla="*/ 349494 w 952363"/>
                    <a:gd name="connsiteY1" fmla="*/ 316528 h 316528"/>
                    <a:gd name="connsiteX2" fmla="*/ 952363 w 952363"/>
                    <a:gd name="connsiteY2" fmla="*/ 316528 h 316528"/>
                    <a:gd name="connsiteX3" fmla="*/ 694778 w 952363"/>
                    <a:gd name="connsiteY3" fmla="*/ 0 h 316528"/>
                    <a:gd name="connsiteX4" fmla="*/ 0 w 952363"/>
                    <a:gd name="connsiteY4" fmla="*/ 0 h 316528"/>
                    <a:gd name="connsiteX0" fmla="*/ 0 w 898476"/>
                    <a:gd name="connsiteY0" fmla="*/ 0 h 324148"/>
                    <a:gd name="connsiteX1" fmla="*/ 349494 w 898476"/>
                    <a:gd name="connsiteY1" fmla="*/ 316528 h 324148"/>
                    <a:gd name="connsiteX2" fmla="*/ 898476 w 898476"/>
                    <a:gd name="connsiteY2" fmla="*/ 324148 h 324148"/>
                    <a:gd name="connsiteX3" fmla="*/ 694778 w 898476"/>
                    <a:gd name="connsiteY3" fmla="*/ 0 h 324148"/>
                    <a:gd name="connsiteX4" fmla="*/ 0 w 898476"/>
                    <a:gd name="connsiteY4" fmla="*/ 0 h 324148"/>
                    <a:gd name="connsiteX0" fmla="*/ 0 w 983155"/>
                    <a:gd name="connsiteY0" fmla="*/ 0 h 316528"/>
                    <a:gd name="connsiteX1" fmla="*/ 349494 w 983155"/>
                    <a:gd name="connsiteY1" fmla="*/ 316528 h 316528"/>
                    <a:gd name="connsiteX2" fmla="*/ 983155 w 983155"/>
                    <a:gd name="connsiteY2" fmla="*/ 316528 h 316528"/>
                    <a:gd name="connsiteX3" fmla="*/ 694778 w 983155"/>
                    <a:gd name="connsiteY3" fmla="*/ 0 h 316528"/>
                    <a:gd name="connsiteX4" fmla="*/ 0 w 983155"/>
                    <a:gd name="connsiteY4" fmla="*/ 0 h 316528"/>
                    <a:gd name="connsiteX0" fmla="*/ 0 w 983155"/>
                    <a:gd name="connsiteY0" fmla="*/ 0 h 316528"/>
                    <a:gd name="connsiteX1" fmla="*/ 349494 w 983155"/>
                    <a:gd name="connsiteY1" fmla="*/ 316528 h 316528"/>
                    <a:gd name="connsiteX2" fmla="*/ 983155 w 983155"/>
                    <a:gd name="connsiteY2" fmla="*/ 316528 h 316528"/>
                    <a:gd name="connsiteX3" fmla="*/ 663985 w 983155"/>
                    <a:gd name="connsiteY3" fmla="*/ 0 h 316528"/>
                    <a:gd name="connsiteX4" fmla="*/ 0 w 983155"/>
                    <a:gd name="connsiteY4" fmla="*/ 0 h 31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55" h="316528">
                      <a:moveTo>
                        <a:pt x="0" y="0"/>
                      </a:moveTo>
                      <a:lnTo>
                        <a:pt x="349494" y="316528"/>
                      </a:lnTo>
                      <a:lnTo>
                        <a:pt x="983155" y="316528"/>
                      </a:lnTo>
                      <a:lnTo>
                        <a:pt x="663985" y="0"/>
                      </a:lnTo>
                      <a:lnTo>
                        <a:pt x="0" y="0"/>
                      </a:lnTo>
                      <a:close/>
                    </a:path>
                  </a:pathLst>
                </a:cu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Parallelogram 75"/>
                <p:cNvSpPr/>
                <p:nvPr/>
              </p:nvSpPr>
              <p:spPr>
                <a:xfrm rot="5400000">
                  <a:off x="7017515" y="3726953"/>
                  <a:ext cx="973178" cy="316528"/>
                </a:xfrm>
                <a:custGeom>
                  <a:avLst/>
                  <a:gdLst>
                    <a:gd name="connsiteX0" fmla="*/ 0 w 944586"/>
                    <a:gd name="connsiteY0" fmla="*/ 331172 h 331172"/>
                    <a:gd name="connsiteX1" fmla="*/ 311394 w 944586"/>
                    <a:gd name="connsiteY1" fmla="*/ 0 h 331172"/>
                    <a:gd name="connsiteX2" fmla="*/ 944586 w 944586"/>
                    <a:gd name="connsiteY2" fmla="*/ 0 h 331172"/>
                    <a:gd name="connsiteX3" fmla="*/ 633192 w 944586"/>
                    <a:gd name="connsiteY3" fmla="*/ 331172 h 331172"/>
                    <a:gd name="connsiteX4" fmla="*/ 0 w 944586"/>
                    <a:gd name="connsiteY4" fmla="*/ 331172 h 331172"/>
                    <a:gd name="connsiteX0" fmla="*/ 0 w 944586"/>
                    <a:gd name="connsiteY0" fmla="*/ 331172 h 647700"/>
                    <a:gd name="connsiteX1" fmla="*/ 349494 w 944586"/>
                    <a:gd name="connsiteY1" fmla="*/ 647700 h 647700"/>
                    <a:gd name="connsiteX2" fmla="*/ 944586 w 944586"/>
                    <a:gd name="connsiteY2" fmla="*/ 0 h 647700"/>
                    <a:gd name="connsiteX3" fmla="*/ 633192 w 944586"/>
                    <a:gd name="connsiteY3" fmla="*/ 331172 h 647700"/>
                    <a:gd name="connsiteX4" fmla="*/ 0 w 944586"/>
                    <a:gd name="connsiteY4" fmla="*/ 331172 h 647700"/>
                    <a:gd name="connsiteX0" fmla="*/ 0 w 921726"/>
                    <a:gd name="connsiteY0" fmla="*/ 338792 h 655320"/>
                    <a:gd name="connsiteX1" fmla="*/ 349494 w 921726"/>
                    <a:gd name="connsiteY1" fmla="*/ 655320 h 655320"/>
                    <a:gd name="connsiteX2" fmla="*/ 921726 w 921726"/>
                    <a:gd name="connsiteY2" fmla="*/ 0 h 655320"/>
                    <a:gd name="connsiteX3" fmla="*/ 633192 w 921726"/>
                    <a:gd name="connsiteY3" fmla="*/ 338792 h 655320"/>
                    <a:gd name="connsiteX4" fmla="*/ 0 w 921726"/>
                    <a:gd name="connsiteY4" fmla="*/ 338792 h 655320"/>
                    <a:gd name="connsiteX0" fmla="*/ 0 w 952206"/>
                    <a:gd name="connsiteY0" fmla="*/ 0 h 316528"/>
                    <a:gd name="connsiteX1" fmla="*/ 349494 w 952206"/>
                    <a:gd name="connsiteY1" fmla="*/ 316528 h 316528"/>
                    <a:gd name="connsiteX2" fmla="*/ 952206 w 952206"/>
                    <a:gd name="connsiteY2" fmla="*/ 301288 h 316528"/>
                    <a:gd name="connsiteX3" fmla="*/ 633192 w 952206"/>
                    <a:gd name="connsiteY3" fmla="*/ 0 h 316528"/>
                    <a:gd name="connsiteX4" fmla="*/ 0 w 95220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33192 w 936966"/>
                    <a:gd name="connsiteY3" fmla="*/ 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48589 w 936966"/>
                    <a:gd name="connsiteY3" fmla="*/ 762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79381 w 936966"/>
                    <a:gd name="connsiteY3" fmla="*/ 0 h 316528"/>
                    <a:gd name="connsiteX4" fmla="*/ 0 w 936966"/>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79381 w 975457"/>
                    <a:gd name="connsiteY3" fmla="*/ 0 h 316528"/>
                    <a:gd name="connsiteX4" fmla="*/ 0 w 975457"/>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94778 w 975457"/>
                    <a:gd name="connsiteY3" fmla="*/ 0 h 316528"/>
                    <a:gd name="connsiteX4" fmla="*/ 0 w 975457"/>
                    <a:gd name="connsiteY4" fmla="*/ 0 h 316528"/>
                    <a:gd name="connsiteX0" fmla="*/ 0 w 952363"/>
                    <a:gd name="connsiteY0" fmla="*/ 0 h 316528"/>
                    <a:gd name="connsiteX1" fmla="*/ 349494 w 952363"/>
                    <a:gd name="connsiteY1" fmla="*/ 316528 h 316528"/>
                    <a:gd name="connsiteX2" fmla="*/ 952363 w 952363"/>
                    <a:gd name="connsiteY2" fmla="*/ 316528 h 316528"/>
                    <a:gd name="connsiteX3" fmla="*/ 694778 w 952363"/>
                    <a:gd name="connsiteY3" fmla="*/ 0 h 316528"/>
                    <a:gd name="connsiteX4" fmla="*/ 0 w 952363"/>
                    <a:gd name="connsiteY4" fmla="*/ 0 h 316528"/>
                    <a:gd name="connsiteX0" fmla="*/ 0 w 898476"/>
                    <a:gd name="connsiteY0" fmla="*/ 0 h 324148"/>
                    <a:gd name="connsiteX1" fmla="*/ 349494 w 898476"/>
                    <a:gd name="connsiteY1" fmla="*/ 316528 h 324148"/>
                    <a:gd name="connsiteX2" fmla="*/ 898476 w 898476"/>
                    <a:gd name="connsiteY2" fmla="*/ 324148 h 324148"/>
                    <a:gd name="connsiteX3" fmla="*/ 694778 w 898476"/>
                    <a:gd name="connsiteY3" fmla="*/ 0 h 324148"/>
                    <a:gd name="connsiteX4" fmla="*/ 0 w 898476"/>
                    <a:gd name="connsiteY4" fmla="*/ 0 h 324148"/>
                    <a:gd name="connsiteX0" fmla="*/ 0 w 983155"/>
                    <a:gd name="connsiteY0" fmla="*/ 0 h 316528"/>
                    <a:gd name="connsiteX1" fmla="*/ 349494 w 983155"/>
                    <a:gd name="connsiteY1" fmla="*/ 316528 h 316528"/>
                    <a:gd name="connsiteX2" fmla="*/ 983155 w 983155"/>
                    <a:gd name="connsiteY2" fmla="*/ 316528 h 316528"/>
                    <a:gd name="connsiteX3" fmla="*/ 694778 w 983155"/>
                    <a:gd name="connsiteY3" fmla="*/ 0 h 316528"/>
                    <a:gd name="connsiteX4" fmla="*/ 0 w 983155"/>
                    <a:gd name="connsiteY4" fmla="*/ 0 h 316528"/>
                    <a:gd name="connsiteX0" fmla="*/ 0 w 983155"/>
                    <a:gd name="connsiteY0" fmla="*/ 0 h 316528"/>
                    <a:gd name="connsiteX1" fmla="*/ 349494 w 983155"/>
                    <a:gd name="connsiteY1" fmla="*/ 316528 h 316528"/>
                    <a:gd name="connsiteX2" fmla="*/ 983155 w 983155"/>
                    <a:gd name="connsiteY2" fmla="*/ 316528 h 316528"/>
                    <a:gd name="connsiteX3" fmla="*/ 663985 w 983155"/>
                    <a:gd name="connsiteY3" fmla="*/ 0 h 316528"/>
                    <a:gd name="connsiteX4" fmla="*/ 0 w 983155"/>
                    <a:gd name="connsiteY4" fmla="*/ 0 h 31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55" h="316528">
                      <a:moveTo>
                        <a:pt x="0" y="0"/>
                      </a:moveTo>
                      <a:lnTo>
                        <a:pt x="349494" y="316528"/>
                      </a:lnTo>
                      <a:lnTo>
                        <a:pt x="983155" y="316528"/>
                      </a:lnTo>
                      <a:lnTo>
                        <a:pt x="663985" y="0"/>
                      </a:lnTo>
                      <a:lnTo>
                        <a:pt x="0" y="0"/>
                      </a:lnTo>
                      <a:close/>
                    </a:path>
                  </a:pathLst>
                </a:cu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Parallelogram 75"/>
                <p:cNvSpPr/>
                <p:nvPr/>
              </p:nvSpPr>
              <p:spPr>
                <a:xfrm rot="5400000">
                  <a:off x="7032317" y="4993315"/>
                  <a:ext cx="973178" cy="316528"/>
                </a:xfrm>
                <a:custGeom>
                  <a:avLst/>
                  <a:gdLst>
                    <a:gd name="connsiteX0" fmla="*/ 0 w 944586"/>
                    <a:gd name="connsiteY0" fmla="*/ 331172 h 331172"/>
                    <a:gd name="connsiteX1" fmla="*/ 311394 w 944586"/>
                    <a:gd name="connsiteY1" fmla="*/ 0 h 331172"/>
                    <a:gd name="connsiteX2" fmla="*/ 944586 w 944586"/>
                    <a:gd name="connsiteY2" fmla="*/ 0 h 331172"/>
                    <a:gd name="connsiteX3" fmla="*/ 633192 w 944586"/>
                    <a:gd name="connsiteY3" fmla="*/ 331172 h 331172"/>
                    <a:gd name="connsiteX4" fmla="*/ 0 w 944586"/>
                    <a:gd name="connsiteY4" fmla="*/ 331172 h 331172"/>
                    <a:gd name="connsiteX0" fmla="*/ 0 w 944586"/>
                    <a:gd name="connsiteY0" fmla="*/ 331172 h 647700"/>
                    <a:gd name="connsiteX1" fmla="*/ 349494 w 944586"/>
                    <a:gd name="connsiteY1" fmla="*/ 647700 h 647700"/>
                    <a:gd name="connsiteX2" fmla="*/ 944586 w 944586"/>
                    <a:gd name="connsiteY2" fmla="*/ 0 h 647700"/>
                    <a:gd name="connsiteX3" fmla="*/ 633192 w 944586"/>
                    <a:gd name="connsiteY3" fmla="*/ 331172 h 647700"/>
                    <a:gd name="connsiteX4" fmla="*/ 0 w 944586"/>
                    <a:gd name="connsiteY4" fmla="*/ 331172 h 647700"/>
                    <a:gd name="connsiteX0" fmla="*/ 0 w 921726"/>
                    <a:gd name="connsiteY0" fmla="*/ 338792 h 655320"/>
                    <a:gd name="connsiteX1" fmla="*/ 349494 w 921726"/>
                    <a:gd name="connsiteY1" fmla="*/ 655320 h 655320"/>
                    <a:gd name="connsiteX2" fmla="*/ 921726 w 921726"/>
                    <a:gd name="connsiteY2" fmla="*/ 0 h 655320"/>
                    <a:gd name="connsiteX3" fmla="*/ 633192 w 921726"/>
                    <a:gd name="connsiteY3" fmla="*/ 338792 h 655320"/>
                    <a:gd name="connsiteX4" fmla="*/ 0 w 921726"/>
                    <a:gd name="connsiteY4" fmla="*/ 338792 h 655320"/>
                    <a:gd name="connsiteX0" fmla="*/ 0 w 952206"/>
                    <a:gd name="connsiteY0" fmla="*/ 0 h 316528"/>
                    <a:gd name="connsiteX1" fmla="*/ 349494 w 952206"/>
                    <a:gd name="connsiteY1" fmla="*/ 316528 h 316528"/>
                    <a:gd name="connsiteX2" fmla="*/ 952206 w 952206"/>
                    <a:gd name="connsiteY2" fmla="*/ 301288 h 316528"/>
                    <a:gd name="connsiteX3" fmla="*/ 633192 w 952206"/>
                    <a:gd name="connsiteY3" fmla="*/ 0 h 316528"/>
                    <a:gd name="connsiteX4" fmla="*/ 0 w 95220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33192 w 936966"/>
                    <a:gd name="connsiteY3" fmla="*/ 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48589 w 936966"/>
                    <a:gd name="connsiteY3" fmla="*/ 762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79381 w 936966"/>
                    <a:gd name="connsiteY3" fmla="*/ 0 h 316528"/>
                    <a:gd name="connsiteX4" fmla="*/ 0 w 936966"/>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79381 w 975457"/>
                    <a:gd name="connsiteY3" fmla="*/ 0 h 316528"/>
                    <a:gd name="connsiteX4" fmla="*/ 0 w 975457"/>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94778 w 975457"/>
                    <a:gd name="connsiteY3" fmla="*/ 0 h 316528"/>
                    <a:gd name="connsiteX4" fmla="*/ 0 w 975457"/>
                    <a:gd name="connsiteY4" fmla="*/ 0 h 316528"/>
                    <a:gd name="connsiteX0" fmla="*/ 0 w 952363"/>
                    <a:gd name="connsiteY0" fmla="*/ 0 h 316528"/>
                    <a:gd name="connsiteX1" fmla="*/ 349494 w 952363"/>
                    <a:gd name="connsiteY1" fmla="*/ 316528 h 316528"/>
                    <a:gd name="connsiteX2" fmla="*/ 952363 w 952363"/>
                    <a:gd name="connsiteY2" fmla="*/ 316528 h 316528"/>
                    <a:gd name="connsiteX3" fmla="*/ 694778 w 952363"/>
                    <a:gd name="connsiteY3" fmla="*/ 0 h 316528"/>
                    <a:gd name="connsiteX4" fmla="*/ 0 w 952363"/>
                    <a:gd name="connsiteY4" fmla="*/ 0 h 316528"/>
                    <a:gd name="connsiteX0" fmla="*/ 0 w 898476"/>
                    <a:gd name="connsiteY0" fmla="*/ 0 h 324148"/>
                    <a:gd name="connsiteX1" fmla="*/ 349494 w 898476"/>
                    <a:gd name="connsiteY1" fmla="*/ 316528 h 324148"/>
                    <a:gd name="connsiteX2" fmla="*/ 898476 w 898476"/>
                    <a:gd name="connsiteY2" fmla="*/ 324148 h 324148"/>
                    <a:gd name="connsiteX3" fmla="*/ 694778 w 898476"/>
                    <a:gd name="connsiteY3" fmla="*/ 0 h 324148"/>
                    <a:gd name="connsiteX4" fmla="*/ 0 w 898476"/>
                    <a:gd name="connsiteY4" fmla="*/ 0 h 324148"/>
                    <a:gd name="connsiteX0" fmla="*/ 0 w 983155"/>
                    <a:gd name="connsiteY0" fmla="*/ 0 h 316528"/>
                    <a:gd name="connsiteX1" fmla="*/ 349494 w 983155"/>
                    <a:gd name="connsiteY1" fmla="*/ 316528 h 316528"/>
                    <a:gd name="connsiteX2" fmla="*/ 983155 w 983155"/>
                    <a:gd name="connsiteY2" fmla="*/ 316528 h 316528"/>
                    <a:gd name="connsiteX3" fmla="*/ 694778 w 983155"/>
                    <a:gd name="connsiteY3" fmla="*/ 0 h 316528"/>
                    <a:gd name="connsiteX4" fmla="*/ 0 w 983155"/>
                    <a:gd name="connsiteY4" fmla="*/ 0 h 316528"/>
                    <a:gd name="connsiteX0" fmla="*/ 0 w 983155"/>
                    <a:gd name="connsiteY0" fmla="*/ 0 h 316528"/>
                    <a:gd name="connsiteX1" fmla="*/ 349494 w 983155"/>
                    <a:gd name="connsiteY1" fmla="*/ 316528 h 316528"/>
                    <a:gd name="connsiteX2" fmla="*/ 983155 w 983155"/>
                    <a:gd name="connsiteY2" fmla="*/ 316528 h 316528"/>
                    <a:gd name="connsiteX3" fmla="*/ 663985 w 983155"/>
                    <a:gd name="connsiteY3" fmla="*/ 0 h 316528"/>
                    <a:gd name="connsiteX4" fmla="*/ 0 w 983155"/>
                    <a:gd name="connsiteY4" fmla="*/ 0 h 31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55" h="316528">
                      <a:moveTo>
                        <a:pt x="0" y="0"/>
                      </a:moveTo>
                      <a:lnTo>
                        <a:pt x="349494" y="316528"/>
                      </a:lnTo>
                      <a:lnTo>
                        <a:pt x="983155" y="316528"/>
                      </a:lnTo>
                      <a:lnTo>
                        <a:pt x="663985" y="0"/>
                      </a:lnTo>
                      <a:lnTo>
                        <a:pt x="0" y="0"/>
                      </a:lnTo>
                      <a:close/>
                    </a:path>
                  </a:pathLst>
                </a:cu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Parallelogram 75"/>
                <p:cNvSpPr/>
                <p:nvPr/>
              </p:nvSpPr>
              <p:spPr>
                <a:xfrm rot="5400000">
                  <a:off x="7657302" y="3715821"/>
                  <a:ext cx="973178" cy="316528"/>
                </a:xfrm>
                <a:custGeom>
                  <a:avLst/>
                  <a:gdLst>
                    <a:gd name="connsiteX0" fmla="*/ 0 w 944586"/>
                    <a:gd name="connsiteY0" fmla="*/ 331172 h 331172"/>
                    <a:gd name="connsiteX1" fmla="*/ 311394 w 944586"/>
                    <a:gd name="connsiteY1" fmla="*/ 0 h 331172"/>
                    <a:gd name="connsiteX2" fmla="*/ 944586 w 944586"/>
                    <a:gd name="connsiteY2" fmla="*/ 0 h 331172"/>
                    <a:gd name="connsiteX3" fmla="*/ 633192 w 944586"/>
                    <a:gd name="connsiteY3" fmla="*/ 331172 h 331172"/>
                    <a:gd name="connsiteX4" fmla="*/ 0 w 944586"/>
                    <a:gd name="connsiteY4" fmla="*/ 331172 h 331172"/>
                    <a:gd name="connsiteX0" fmla="*/ 0 w 944586"/>
                    <a:gd name="connsiteY0" fmla="*/ 331172 h 647700"/>
                    <a:gd name="connsiteX1" fmla="*/ 349494 w 944586"/>
                    <a:gd name="connsiteY1" fmla="*/ 647700 h 647700"/>
                    <a:gd name="connsiteX2" fmla="*/ 944586 w 944586"/>
                    <a:gd name="connsiteY2" fmla="*/ 0 h 647700"/>
                    <a:gd name="connsiteX3" fmla="*/ 633192 w 944586"/>
                    <a:gd name="connsiteY3" fmla="*/ 331172 h 647700"/>
                    <a:gd name="connsiteX4" fmla="*/ 0 w 944586"/>
                    <a:gd name="connsiteY4" fmla="*/ 331172 h 647700"/>
                    <a:gd name="connsiteX0" fmla="*/ 0 w 921726"/>
                    <a:gd name="connsiteY0" fmla="*/ 338792 h 655320"/>
                    <a:gd name="connsiteX1" fmla="*/ 349494 w 921726"/>
                    <a:gd name="connsiteY1" fmla="*/ 655320 h 655320"/>
                    <a:gd name="connsiteX2" fmla="*/ 921726 w 921726"/>
                    <a:gd name="connsiteY2" fmla="*/ 0 h 655320"/>
                    <a:gd name="connsiteX3" fmla="*/ 633192 w 921726"/>
                    <a:gd name="connsiteY3" fmla="*/ 338792 h 655320"/>
                    <a:gd name="connsiteX4" fmla="*/ 0 w 921726"/>
                    <a:gd name="connsiteY4" fmla="*/ 338792 h 655320"/>
                    <a:gd name="connsiteX0" fmla="*/ 0 w 952206"/>
                    <a:gd name="connsiteY0" fmla="*/ 0 h 316528"/>
                    <a:gd name="connsiteX1" fmla="*/ 349494 w 952206"/>
                    <a:gd name="connsiteY1" fmla="*/ 316528 h 316528"/>
                    <a:gd name="connsiteX2" fmla="*/ 952206 w 952206"/>
                    <a:gd name="connsiteY2" fmla="*/ 301288 h 316528"/>
                    <a:gd name="connsiteX3" fmla="*/ 633192 w 952206"/>
                    <a:gd name="connsiteY3" fmla="*/ 0 h 316528"/>
                    <a:gd name="connsiteX4" fmla="*/ 0 w 95220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33192 w 936966"/>
                    <a:gd name="connsiteY3" fmla="*/ 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48589 w 936966"/>
                    <a:gd name="connsiteY3" fmla="*/ 762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79381 w 936966"/>
                    <a:gd name="connsiteY3" fmla="*/ 0 h 316528"/>
                    <a:gd name="connsiteX4" fmla="*/ 0 w 936966"/>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79381 w 975457"/>
                    <a:gd name="connsiteY3" fmla="*/ 0 h 316528"/>
                    <a:gd name="connsiteX4" fmla="*/ 0 w 975457"/>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94778 w 975457"/>
                    <a:gd name="connsiteY3" fmla="*/ 0 h 316528"/>
                    <a:gd name="connsiteX4" fmla="*/ 0 w 975457"/>
                    <a:gd name="connsiteY4" fmla="*/ 0 h 316528"/>
                    <a:gd name="connsiteX0" fmla="*/ 0 w 952363"/>
                    <a:gd name="connsiteY0" fmla="*/ 0 h 316528"/>
                    <a:gd name="connsiteX1" fmla="*/ 349494 w 952363"/>
                    <a:gd name="connsiteY1" fmla="*/ 316528 h 316528"/>
                    <a:gd name="connsiteX2" fmla="*/ 952363 w 952363"/>
                    <a:gd name="connsiteY2" fmla="*/ 316528 h 316528"/>
                    <a:gd name="connsiteX3" fmla="*/ 694778 w 952363"/>
                    <a:gd name="connsiteY3" fmla="*/ 0 h 316528"/>
                    <a:gd name="connsiteX4" fmla="*/ 0 w 952363"/>
                    <a:gd name="connsiteY4" fmla="*/ 0 h 316528"/>
                    <a:gd name="connsiteX0" fmla="*/ 0 w 898476"/>
                    <a:gd name="connsiteY0" fmla="*/ 0 h 324148"/>
                    <a:gd name="connsiteX1" fmla="*/ 349494 w 898476"/>
                    <a:gd name="connsiteY1" fmla="*/ 316528 h 324148"/>
                    <a:gd name="connsiteX2" fmla="*/ 898476 w 898476"/>
                    <a:gd name="connsiteY2" fmla="*/ 324148 h 324148"/>
                    <a:gd name="connsiteX3" fmla="*/ 694778 w 898476"/>
                    <a:gd name="connsiteY3" fmla="*/ 0 h 324148"/>
                    <a:gd name="connsiteX4" fmla="*/ 0 w 898476"/>
                    <a:gd name="connsiteY4" fmla="*/ 0 h 324148"/>
                    <a:gd name="connsiteX0" fmla="*/ 0 w 983155"/>
                    <a:gd name="connsiteY0" fmla="*/ 0 h 316528"/>
                    <a:gd name="connsiteX1" fmla="*/ 349494 w 983155"/>
                    <a:gd name="connsiteY1" fmla="*/ 316528 h 316528"/>
                    <a:gd name="connsiteX2" fmla="*/ 983155 w 983155"/>
                    <a:gd name="connsiteY2" fmla="*/ 316528 h 316528"/>
                    <a:gd name="connsiteX3" fmla="*/ 694778 w 983155"/>
                    <a:gd name="connsiteY3" fmla="*/ 0 h 316528"/>
                    <a:gd name="connsiteX4" fmla="*/ 0 w 983155"/>
                    <a:gd name="connsiteY4" fmla="*/ 0 h 316528"/>
                    <a:gd name="connsiteX0" fmla="*/ 0 w 983155"/>
                    <a:gd name="connsiteY0" fmla="*/ 0 h 316528"/>
                    <a:gd name="connsiteX1" fmla="*/ 349494 w 983155"/>
                    <a:gd name="connsiteY1" fmla="*/ 316528 h 316528"/>
                    <a:gd name="connsiteX2" fmla="*/ 983155 w 983155"/>
                    <a:gd name="connsiteY2" fmla="*/ 316528 h 316528"/>
                    <a:gd name="connsiteX3" fmla="*/ 663985 w 983155"/>
                    <a:gd name="connsiteY3" fmla="*/ 0 h 316528"/>
                    <a:gd name="connsiteX4" fmla="*/ 0 w 983155"/>
                    <a:gd name="connsiteY4" fmla="*/ 0 h 31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55" h="316528">
                      <a:moveTo>
                        <a:pt x="0" y="0"/>
                      </a:moveTo>
                      <a:lnTo>
                        <a:pt x="349494" y="316528"/>
                      </a:lnTo>
                      <a:lnTo>
                        <a:pt x="983155" y="316528"/>
                      </a:lnTo>
                      <a:lnTo>
                        <a:pt x="663985" y="0"/>
                      </a:lnTo>
                      <a:lnTo>
                        <a:pt x="0" y="0"/>
                      </a:lnTo>
                      <a:close/>
                    </a:path>
                  </a:pathLst>
                </a:cu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Parallelogram 75"/>
                <p:cNvSpPr/>
                <p:nvPr/>
              </p:nvSpPr>
              <p:spPr>
                <a:xfrm rot="5400000">
                  <a:off x="7348673" y="4039174"/>
                  <a:ext cx="973178" cy="316528"/>
                </a:xfrm>
                <a:custGeom>
                  <a:avLst/>
                  <a:gdLst>
                    <a:gd name="connsiteX0" fmla="*/ 0 w 944586"/>
                    <a:gd name="connsiteY0" fmla="*/ 331172 h 331172"/>
                    <a:gd name="connsiteX1" fmla="*/ 311394 w 944586"/>
                    <a:gd name="connsiteY1" fmla="*/ 0 h 331172"/>
                    <a:gd name="connsiteX2" fmla="*/ 944586 w 944586"/>
                    <a:gd name="connsiteY2" fmla="*/ 0 h 331172"/>
                    <a:gd name="connsiteX3" fmla="*/ 633192 w 944586"/>
                    <a:gd name="connsiteY3" fmla="*/ 331172 h 331172"/>
                    <a:gd name="connsiteX4" fmla="*/ 0 w 944586"/>
                    <a:gd name="connsiteY4" fmla="*/ 331172 h 331172"/>
                    <a:gd name="connsiteX0" fmla="*/ 0 w 944586"/>
                    <a:gd name="connsiteY0" fmla="*/ 331172 h 647700"/>
                    <a:gd name="connsiteX1" fmla="*/ 349494 w 944586"/>
                    <a:gd name="connsiteY1" fmla="*/ 647700 h 647700"/>
                    <a:gd name="connsiteX2" fmla="*/ 944586 w 944586"/>
                    <a:gd name="connsiteY2" fmla="*/ 0 h 647700"/>
                    <a:gd name="connsiteX3" fmla="*/ 633192 w 944586"/>
                    <a:gd name="connsiteY3" fmla="*/ 331172 h 647700"/>
                    <a:gd name="connsiteX4" fmla="*/ 0 w 944586"/>
                    <a:gd name="connsiteY4" fmla="*/ 331172 h 647700"/>
                    <a:gd name="connsiteX0" fmla="*/ 0 w 921726"/>
                    <a:gd name="connsiteY0" fmla="*/ 338792 h 655320"/>
                    <a:gd name="connsiteX1" fmla="*/ 349494 w 921726"/>
                    <a:gd name="connsiteY1" fmla="*/ 655320 h 655320"/>
                    <a:gd name="connsiteX2" fmla="*/ 921726 w 921726"/>
                    <a:gd name="connsiteY2" fmla="*/ 0 h 655320"/>
                    <a:gd name="connsiteX3" fmla="*/ 633192 w 921726"/>
                    <a:gd name="connsiteY3" fmla="*/ 338792 h 655320"/>
                    <a:gd name="connsiteX4" fmla="*/ 0 w 921726"/>
                    <a:gd name="connsiteY4" fmla="*/ 338792 h 655320"/>
                    <a:gd name="connsiteX0" fmla="*/ 0 w 952206"/>
                    <a:gd name="connsiteY0" fmla="*/ 0 h 316528"/>
                    <a:gd name="connsiteX1" fmla="*/ 349494 w 952206"/>
                    <a:gd name="connsiteY1" fmla="*/ 316528 h 316528"/>
                    <a:gd name="connsiteX2" fmla="*/ 952206 w 952206"/>
                    <a:gd name="connsiteY2" fmla="*/ 301288 h 316528"/>
                    <a:gd name="connsiteX3" fmla="*/ 633192 w 952206"/>
                    <a:gd name="connsiteY3" fmla="*/ 0 h 316528"/>
                    <a:gd name="connsiteX4" fmla="*/ 0 w 95220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33192 w 936966"/>
                    <a:gd name="connsiteY3" fmla="*/ 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48589 w 936966"/>
                    <a:gd name="connsiteY3" fmla="*/ 762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79381 w 936966"/>
                    <a:gd name="connsiteY3" fmla="*/ 0 h 316528"/>
                    <a:gd name="connsiteX4" fmla="*/ 0 w 936966"/>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79381 w 975457"/>
                    <a:gd name="connsiteY3" fmla="*/ 0 h 316528"/>
                    <a:gd name="connsiteX4" fmla="*/ 0 w 975457"/>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94778 w 975457"/>
                    <a:gd name="connsiteY3" fmla="*/ 0 h 316528"/>
                    <a:gd name="connsiteX4" fmla="*/ 0 w 975457"/>
                    <a:gd name="connsiteY4" fmla="*/ 0 h 316528"/>
                    <a:gd name="connsiteX0" fmla="*/ 0 w 952363"/>
                    <a:gd name="connsiteY0" fmla="*/ 0 h 316528"/>
                    <a:gd name="connsiteX1" fmla="*/ 349494 w 952363"/>
                    <a:gd name="connsiteY1" fmla="*/ 316528 h 316528"/>
                    <a:gd name="connsiteX2" fmla="*/ 952363 w 952363"/>
                    <a:gd name="connsiteY2" fmla="*/ 316528 h 316528"/>
                    <a:gd name="connsiteX3" fmla="*/ 694778 w 952363"/>
                    <a:gd name="connsiteY3" fmla="*/ 0 h 316528"/>
                    <a:gd name="connsiteX4" fmla="*/ 0 w 952363"/>
                    <a:gd name="connsiteY4" fmla="*/ 0 h 316528"/>
                    <a:gd name="connsiteX0" fmla="*/ 0 w 898476"/>
                    <a:gd name="connsiteY0" fmla="*/ 0 h 324148"/>
                    <a:gd name="connsiteX1" fmla="*/ 349494 w 898476"/>
                    <a:gd name="connsiteY1" fmla="*/ 316528 h 324148"/>
                    <a:gd name="connsiteX2" fmla="*/ 898476 w 898476"/>
                    <a:gd name="connsiteY2" fmla="*/ 324148 h 324148"/>
                    <a:gd name="connsiteX3" fmla="*/ 694778 w 898476"/>
                    <a:gd name="connsiteY3" fmla="*/ 0 h 324148"/>
                    <a:gd name="connsiteX4" fmla="*/ 0 w 898476"/>
                    <a:gd name="connsiteY4" fmla="*/ 0 h 324148"/>
                    <a:gd name="connsiteX0" fmla="*/ 0 w 983155"/>
                    <a:gd name="connsiteY0" fmla="*/ 0 h 316528"/>
                    <a:gd name="connsiteX1" fmla="*/ 349494 w 983155"/>
                    <a:gd name="connsiteY1" fmla="*/ 316528 h 316528"/>
                    <a:gd name="connsiteX2" fmla="*/ 983155 w 983155"/>
                    <a:gd name="connsiteY2" fmla="*/ 316528 h 316528"/>
                    <a:gd name="connsiteX3" fmla="*/ 694778 w 983155"/>
                    <a:gd name="connsiteY3" fmla="*/ 0 h 316528"/>
                    <a:gd name="connsiteX4" fmla="*/ 0 w 983155"/>
                    <a:gd name="connsiteY4" fmla="*/ 0 h 316528"/>
                    <a:gd name="connsiteX0" fmla="*/ 0 w 983155"/>
                    <a:gd name="connsiteY0" fmla="*/ 0 h 316528"/>
                    <a:gd name="connsiteX1" fmla="*/ 349494 w 983155"/>
                    <a:gd name="connsiteY1" fmla="*/ 316528 h 316528"/>
                    <a:gd name="connsiteX2" fmla="*/ 983155 w 983155"/>
                    <a:gd name="connsiteY2" fmla="*/ 316528 h 316528"/>
                    <a:gd name="connsiteX3" fmla="*/ 663985 w 983155"/>
                    <a:gd name="connsiteY3" fmla="*/ 0 h 316528"/>
                    <a:gd name="connsiteX4" fmla="*/ 0 w 983155"/>
                    <a:gd name="connsiteY4" fmla="*/ 0 h 31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55" h="316528">
                      <a:moveTo>
                        <a:pt x="0" y="0"/>
                      </a:moveTo>
                      <a:lnTo>
                        <a:pt x="349494" y="316528"/>
                      </a:lnTo>
                      <a:lnTo>
                        <a:pt x="983155" y="316528"/>
                      </a:lnTo>
                      <a:lnTo>
                        <a:pt x="663985" y="0"/>
                      </a:lnTo>
                      <a:lnTo>
                        <a:pt x="0" y="0"/>
                      </a:lnTo>
                      <a:close/>
                    </a:path>
                  </a:pathLst>
                </a:cu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8" name="Rectangle 57"/>
              <p:cNvSpPr/>
              <p:nvPr/>
            </p:nvSpPr>
            <p:spPr>
              <a:xfrm>
                <a:off x="6713804" y="3731726"/>
                <a:ext cx="640080" cy="64008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a:grpSpLocks noChangeAspect="1"/>
          </p:cNvGrpSpPr>
          <p:nvPr/>
        </p:nvGrpSpPr>
        <p:grpSpPr>
          <a:xfrm>
            <a:off x="2352861" y="3997389"/>
            <a:ext cx="1347589" cy="1761060"/>
            <a:chOff x="3014589" y="1619399"/>
            <a:chExt cx="2228040" cy="2911654"/>
          </a:xfrm>
        </p:grpSpPr>
        <p:sp>
          <p:nvSpPr>
            <p:cNvPr id="28" name="Parallelogram 75"/>
            <p:cNvSpPr/>
            <p:nvPr/>
          </p:nvSpPr>
          <p:spPr>
            <a:xfrm rot="5400000">
              <a:off x="3899594" y="1947724"/>
              <a:ext cx="973178" cy="316528"/>
            </a:xfrm>
            <a:custGeom>
              <a:avLst/>
              <a:gdLst>
                <a:gd name="connsiteX0" fmla="*/ 0 w 944586"/>
                <a:gd name="connsiteY0" fmla="*/ 331172 h 331172"/>
                <a:gd name="connsiteX1" fmla="*/ 311394 w 944586"/>
                <a:gd name="connsiteY1" fmla="*/ 0 h 331172"/>
                <a:gd name="connsiteX2" fmla="*/ 944586 w 944586"/>
                <a:gd name="connsiteY2" fmla="*/ 0 h 331172"/>
                <a:gd name="connsiteX3" fmla="*/ 633192 w 944586"/>
                <a:gd name="connsiteY3" fmla="*/ 331172 h 331172"/>
                <a:gd name="connsiteX4" fmla="*/ 0 w 944586"/>
                <a:gd name="connsiteY4" fmla="*/ 331172 h 331172"/>
                <a:gd name="connsiteX0" fmla="*/ 0 w 944586"/>
                <a:gd name="connsiteY0" fmla="*/ 331172 h 647700"/>
                <a:gd name="connsiteX1" fmla="*/ 349494 w 944586"/>
                <a:gd name="connsiteY1" fmla="*/ 647700 h 647700"/>
                <a:gd name="connsiteX2" fmla="*/ 944586 w 944586"/>
                <a:gd name="connsiteY2" fmla="*/ 0 h 647700"/>
                <a:gd name="connsiteX3" fmla="*/ 633192 w 944586"/>
                <a:gd name="connsiteY3" fmla="*/ 331172 h 647700"/>
                <a:gd name="connsiteX4" fmla="*/ 0 w 944586"/>
                <a:gd name="connsiteY4" fmla="*/ 331172 h 647700"/>
                <a:gd name="connsiteX0" fmla="*/ 0 w 921726"/>
                <a:gd name="connsiteY0" fmla="*/ 338792 h 655320"/>
                <a:gd name="connsiteX1" fmla="*/ 349494 w 921726"/>
                <a:gd name="connsiteY1" fmla="*/ 655320 h 655320"/>
                <a:gd name="connsiteX2" fmla="*/ 921726 w 921726"/>
                <a:gd name="connsiteY2" fmla="*/ 0 h 655320"/>
                <a:gd name="connsiteX3" fmla="*/ 633192 w 921726"/>
                <a:gd name="connsiteY3" fmla="*/ 338792 h 655320"/>
                <a:gd name="connsiteX4" fmla="*/ 0 w 921726"/>
                <a:gd name="connsiteY4" fmla="*/ 338792 h 655320"/>
                <a:gd name="connsiteX0" fmla="*/ 0 w 952206"/>
                <a:gd name="connsiteY0" fmla="*/ 0 h 316528"/>
                <a:gd name="connsiteX1" fmla="*/ 349494 w 952206"/>
                <a:gd name="connsiteY1" fmla="*/ 316528 h 316528"/>
                <a:gd name="connsiteX2" fmla="*/ 952206 w 952206"/>
                <a:gd name="connsiteY2" fmla="*/ 301288 h 316528"/>
                <a:gd name="connsiteX3" fmla="*/ 633192 w 952206"/>
                <a:gd name="connsiteY3" fmla="*/ 0 h 316528"/>
                <a:gd name="connsiteX4" fmla="*/ 0 w 95220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33192 w 936966"/>
                <a:gd name="connsiteY3" fmla="*/ 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48589 w 936966"/>
                <a:gd name="connsiteY3" fmla="*/ 762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79381 w 936966"/>
                <a:gd name="connsiteY3" fmla="*/ 0 h 316528"/>
                <a:gd name="connsiteX4" fmla="*/ 0 w 936966"/>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79381 w 975457"/>
                <a:gd name="connsiteY3" fmla="*/ 0 h 316528"/>
                <a:gd name="connsiteX4" fmla="*/ 0 w 975457"/>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94778 w 975457"/>
                <a:gd name="connsiteY3" fmla="*/ 0 h 316528"/>
                <a:gd name="connsiteX4" fmla="*/ 0 w 975457"/>
                <a:gd name="connsiteY4" fmla="*/ 0 h 316528"/>
                <a:gd name="connsiteX0" fmla="*/ 0 w 952363"/>
                <a:gd name="connsiteY0" fmla="*/ 0 h 316528"/>
                <a:gd name="connsiteX1" fmla="*/ 349494 w 952363"/>
                <a:gd name="connsiteY1" fmla="*/ 316528 h 316528"/>
                <a:gd name="connsiteX2" fmla="*/ 952363 w 952363"/>
                <a:gd name="connsiteY2" fmla="*/ 316528 h 316528"/>
                <a:gd name="connsiteX3" fmla="*/ 694778 w 952363"/>
                <a:gd name="connsiteY3" fmla="*/ 0 h 316528"/>
                <a:gd name="connsiteX4" fmla="*/ 0 w 952363"/>
                <a:gd name="connsiteY4" fmla="*/ 0 h 316528"/>
                <a:gd name="connsiteX0" fmla="*/ 0 w 898476"/>
                <a:gd name="connsiteY0" fmla="*/ 0 h 324148"/>
                <a:gd name="connsiteX1" fmla="*/ 349494 w 898476"/>
                <a:gd name="connsiteY1" fmla="*/ 316528 h 324148"/>
                <a:gd name="connsiteX2" fmla="*/ 898476 w 898476"/>
                <a:gd name="connsiteY2" fmla="*/ 324148 h 324148"/>
                <a:gd name="connsiteX3" fmla="*/ 694778 w 898476"/>
                <a:gd name="connsiteY3" fmla="*/ 0 h 324148"/>
                <a:gd name="connsiteX4" fmla="*/ 0 w 898476"/>
                <a:gd name="connsiteY4" fmla="*/ 0 h 324148"/>
                <a:gd name="connsiteX0" fmla="*/ 0 w 983155"/>
                <a:gd name="connsiteY0" fmla="*/ 0 h 316528"/>
                <a:gd name="connsiteX1" fmla="*/ 349494 w 983155"/>
                <a:gd name="connsiteY1" fmla="*/ 316528 h 316528"/>
                <a:gd name="connsiteX2" fmla="*/ 983155 w 983155"/>
                <a:gd name="connsiteY2" fmla="*/ 316528 h 316528"/>
                <a:gd name="connsiteX3" fmla="*/ 694778 w 983155"/>
                <a:gd name="connsiteY3" fmla="*/ 0 h 316528"/>
                <a:gd name="connsiteX4" fmla="*/ 0 w 983155"/>
                <a:gd name="connsiteY4" fmla="*/ 0 h 316528"/>
                <a:gd name="connsiteX0" fmla="*/ 0 w 983155"/>
                <a:gd name="connsiteY0" fmla="*/ 0 h 316528"/>
                <a:gd name="connsiteX1" fmla="*/ 349494 w 983155"/>
                <a:gd name="connsiteY1" fmla="*/ 316528 h 316528"/>
                <a:gd name="connsiteX2" fmla="*/ 983155 w 983155"/>
                <a:gd name="connsiteY2" fmla="*/ 316528 h 316528"/>
                <a:gd name="connsiteX3" fmla="*/ 663985 w 983155"/>
                <a:gd name="connsiteY3" fmla="*/ 0 h 316528"/>
                <a:gd name="connsiteX4" fmla="*/ 0 w 983155"/>
                <a:gd name="connsiteY4" fmla="*/ 0 h 31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55" h="316528">
                  <a:moveTo>
                    <a:pt x="0" y="0"/>
                  </a:moveTo>
                  <a:lnTo>
                    <a:pt x="349494" y="316528"/>
                  </a:lnTo>
                  <a:lnTo>
                    <a:pt x="983155" y="316528"/>
                  </a:lnTo>
                  <a:lnTo>
                    <a:pt x="663985" y="0"/>
                  </a:lnTo>
                  <a:lnTo>
                    <a:pt x="0" y="0"/>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Parallelogram 75"/>
            <p:cNvSpPr/>
            <p:nvPr/>
          </p:nvSpPr>
          <p:spPr>
            <a:xfrm rot="5400000">
              <a:off x="4240740" y="2270882"/>
              <a:ext cx="973178" cy="316528"/>
            </a:xfrm>
            <a:custGeom>
              <a:avLst/>
              <a:gdLst>
                <a:gd name="connsiteX0" fmla="*/ 0 w 944586"/>
                <a:gd name="connsiteY0" fmla="*/ 331172 h 331172"/>
                <a:gd name="connsiteX1" fmla="*/ 311394 w 944586"/>
                <a:gd name="connsiteY1" fmla="*/ 0 h 331172"/>
                <a:gd name="connsiteX2" fmla="*/ 944586 w 944586"/>
                <a:gd name="connsiteY2" fmla="*/ 0 h 331172"/>
                <a:gd name="connsiteX3" fmla="*/ 633192 w 944586"/>
                <a:gd name="connsiteY3" fmla="*/ 331172 h 331172"/>
                <a:gd name="connsiteX4" fmla="*/ 0 w 944586"/>
                <a:gd name="connsiteY4" fmla="*/ 331172 h 331172"/>
                <a:gd name="connsiteX0" fmla="*/ 0 w 944586"/>
                <a:gd name="connsiteY0" fmla="*/ 331172 h 647700"/>
                <a:gd name="connsiteX1" fmla="*/ 349494 w 944586"/>
                <a:gd name="connsiteY1" fmla="*/ 647700 h 647700"/>
                <a:gd name="connsiteX2" fmla="*/ 944586 w 944586"/>
                <a:gd name="connsiteY2" fmla="*/ 0 h 647700"/>
                <a:gd name="connsiteX3" fmla="*/ 633192 w 944586"/>
                <a:gd name="connsiteY3" fmla="*/ 331172 h 647700"/>
                <a:gd name="connsiteX4" fmla="*/ 0 w 944586"/>
                <a:gd name="connsiteY4" fmla="*/ 331172 h 647700"/>
                <a:gd name="connsiteX0" fmla="*/ 0 w 921726"/>
                <a:gd name="connsiteY0" fmla="*/ 338792 h 655320"/>
                <a:gd name="connsiteX1" fmla="*/ 349494 w 921726"/>
                <a:gd name="connsiteY1" fmla="*/ 655320 h 655320"/>
                <a:gd name="connsiteX2" fmla="*/ 921726 w 921726"/>
                <a:gd name="connsiteY2" fmla="*/ 0 h 655320"/>
                <a:gd name="connsiteX3" fmla="*/ 633192 w 921726"/>
                <a:gd name="connsiteY3" fmla="*/ 338792 h 655320"/>
                <a:gd name="connsiteX4" fmla="*/ 0 w 921726"/>
                <a:gd name="connsiteY4" fmla="*/ 338792 h 655320"/>
                <a:gd name="connsiteX0" fmla="*/ 0 w 952206"/>
                <a:gd name="connsiteY0" fmla="*/ 0 h 316528"/>
                <a:gd name="connsiteX1" fmla="*/ 349494 w 952206"/>
                <a:gd name="connsiteY1" fmla="*/ 316528 h 316528"/>
                <a:gd name="connsiteX2" fmla="*/ 952206 w 952206"/>
                <a:gd name="connsiteY2" fmla="*/ 301288 h 316528"/>
                <a:gd name="connsiteX3" fmla="*/ 633192 w 952206"/>
                <a:gd name="connsiteY3" fmla="*/ 0 h 316528"/>
                <a:gd name="connsiteX4" fmla="*/ 0 w 95220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33192 w 936966"/>
                <a:gd name="connsiteY3" fmla="*/ 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48589 w 936966"/>
                <a:gd name="connsiteY3" fmla="*/ 762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79381 w 936966"/>
                <a:gd name="connsiteY3" fmla="*/ 0 h 316528"/>
                <a:gd name="connsiteX4" fmla="*/ 0 w 936966"/>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79381 w 975457"/>
                <a:gd name="connsiteY3" fmla="*/ 0 h 316528"/>
                <a:gd name="connsiteX4" fmla="*/ 0 w 975457"/>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94778 w 975457"/>
                <a:gd name="connsiteY3" fmla="*/ 0 h 316528"/>
                <a:gd name="connsiteX4" fmla="*/ 0 w 975457"/>
                <a:gd name="connsiteY4" fmla="*/ 0 h 316528"/>
                <a:gd name="connsiteX0" fmla="*/ 0 w 952363"/>
                <a:gd name="connsiteY0" fmla="*/ 0 h 316528"/>
                <a:gd name="connsiteX1" fmla="*/ 349494 w 952363"/>
                <a:gd name="connsiteY1" fmla="*/ 316528 h 316528"/>
                <a:gd name="connsiteX2" fmla="*/ 952363 w 952363"/>
                <a:gd name="connsiteY2" fmla="*/ 316528 h 316528"/>
                <a:gd name="connsiteX3" fmla="*/ 694778 w 952363"/>
                <a:gd name="connsiteY3" fmla="*/ 0 h 316528"/>
                <a:gd name="connsiteX4" fmla="*/ 0 w 952363"/>
                <a:gd name="connsiteY4" fmla="*/ 0 h 316528"/>
                <a:gd name="connsiteX0" fmla="*/ 0 w 898476"/>
                <a:gd name="connsiteY0" fmla="*/ 0 h 324148"/>
                <a:gd name="connsiteX1" fmla="*/ 349494 w 898476"/>
                <a:gd name="connsiteY1" fmla="*/ 316528 h 324148"/>
                <a:gd name="connsiteX2" fmla="*/ 898476 w 898476"/>
                <a:gd name="connsiteY2" fmla="*/ 324148 h 324148"/>
                <a:gd name="connsiteX3" fmla="*/ 694778 w 898476"/>
                <a:gd name="connsiteY3" fmla="*/ 0 h 324148"/>
                <a:gd name="connsiteX4" fmla="*/ 0 w 898476"/>
                <a:gd name="connsiteY4" fmla="*/ 0 h 324148"/>
                <a:gd name="connsiteX0" fmla="*/ 0 w 983155"/>
                <a:gd name="connsiteY0" fmla="*/ 0 h 316528"/>
                <a:gd name="connsiteX1" fmla="*/ 349494 w 983155"/>
                <a:gd name="connsiteY1" fmla="*/ 316528 h 316528"/>
                <a:gd name="connsiteX2" fmla="*/ 983155 w 983155"/>
                <a:gd name="connsiteY2" fmla="*/ 316528 h 316528"/>
                <a:gd name="connsiteX3" fmla="*/ 694778 w 983155"/>
                <a:gd name="connsiteY3" fmla="*/ 0 h 316528"/>
                <a:gd name="connsiteX4" fmla="*/ 0 w 983155"/>
                <a:gd name="connsiteY4" fmla="*/ 0 h 316528"/>
                <a:gd name="connsiteX0" fmla="*/ 0 w 983155"/>
                <a:gd name="connsiteY0" fmla="*/ 0 h 316528"/>
                <a:gd name="connsiteX1" fmla="*/ 349494 w 983155"/>
                <a:gd name="connsiteY1" fmla="*/ 316528 h 316528"/>
                <a:gd name="connsiteX2" fmla="*/ 983155 w 983155"/>
                <a:gd name="connsiteY2" fmla="*/ 316528 h 316528"/>
                <a:gd name="connsiteX3" fmla="*/ 663985 w 983155"/>
                <a:gd name="connsiteY3" fmla="*/ 0 h 316528"/>
                <a:gd name="connsiteX4" fmla="*/ 0 w 983155"/>
                <a:gd name="connsiteY4" fmla="*/ 0 h 31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55" h="316528">
                  <a:moveTo>
                    <a:pt x="0" y="0"/>
                  </a:moveTo>
                  <a:lnTo>
                    <a:pt x="349494" y="316528"/>
                  </a:lnTo>
                  <a:lnTo>
                    <a:pt x="983155" y="316528"/>
                  </a:lnTo>
                  <a:lnTo>
                    <a:pt x="663985" y="0"/>
                  </a:lnTo>
                  <a:lnTo>
                    <a:pt x="0" y="0"/>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3014589" y="1636496"/>
              <a:ext cx="2228040" cy="2894557"/>
              <a:chOff x="3014589" y="1636496"/>
              <a:chExt cx="2228040" cy="2894557"/>
            </a:xfrm>
          </p:grpSpPr>
          <p:grpSp>
            <p:nvGrpSpPr>
              <p:cNvPr id="31" name="Group 30"/>
              <p:cNvGrpSpPr/>
              <p:nvPr/>
            </p:nvGrpSpPr>
            <p:grpSpPr>
              <a:xfrm>
                <a:off x="3014589" y="3890973"/>
                <a:ext cx="1895622" cy="640080"/>
                <a:chOff x="7126458" y="2407257"/>
                <a:chExt cx="1895622" cy="640080"/>
              </a:xfrm>
              <a:solidFill>
                <a:schemeClr val="accent6">
                  <a:lumMod val="60000"/>
                  <a:lumOff val="40000"/>
                </a:schemeClr>
              </a:solidFill>
            </p:grpSpPr>
            <p:sp>
              <p:nvSpPr>
                <p:cNvPr id="49" name="Rectangle 48"/>
                <p:cNvSpPr/>
                <p:nvPr/>
              </p:nvSpPr>
              <p:spPr>
                <a:xfrm>
                  <a:off x="7126458" y="2407257"/>
                  <a:ext cx="640080" cy="6400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7766538" y="2407257"/>
                  <a:ext cx="640080" cy="6400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8382000" y="2407257"/>
                  <a:ext cx="640080" cy="6400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3014589" y="3250893"/>
                <a:ext cx="1895622" cy="640080"/>
                <a:chOff x="7126458" y="2407257"/>
                <a:chExt cx="1895622" cy="640080"/>
              </a:xfrm>
              <a:solidFill>
                <a:schemeClr val="accent6">
                  <a:lumMod val="60000"/>
                  <a:lumOff val="40000"/>
                </a:schemeClr>
              </a:solidFill>
            </p:grpSpPr>
            <p:sp>
              <p:nvSpPr>
                <p:cNvPr id="46" name="Rectangle 45"/>
                <p:cNvSpPr/>
                <p:nvPr/>
              </p:nvSpPr>
              <p:spPr>
                <a:xfrm>
                  <a:off x="7126458" y="2407257"/>
                  <a:ext cx="640080" cy="6400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766538" y="2407257"/>
                  <a:ext cx="640080" cy="6400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382000" y="2407257"/>
                  <a:ext cx="640080" cy="6400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Parallelogram 32"/>
              <p:cNvSpPr/>
              <p:nvPr/>
            </p:nvSpPr>
            <p:spPr>
              <a:xfrm>
                <a:off x="3014589" y="2279641"/>
                <a:ext cx="944586" cy="331172"/>
              </a:xfrm>
              <a:prstGeom prst="parallelogram">
                <a:avLst>
                  <a:gd name="adj" fmla="val 94028"/>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Parallelogram 33"/>
              <p:cNvSpPr/>
              <p:nvPr/>
            </p:nvSpPr>
            <p:spPr>
              <a:xfrm>
                <a:off x="3599861" y="1636496"/>
                <a:ext cx="944586" cy="331172"/>
              </a:xfrm>
              <a:prstGeom prst="parallelogram">
                <a:avLst>
                  <a:gd name="adj" fmla="val 94028"/>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Parallelogram 34"/>
              <p:cNvSpPr/>
              <p:nvPr/>
            </p:nvSpPr>
            <p:spPr>
              <a:xfrm>
                <a:off x="3325545" y="1944361"/>
                <a:ext cx="944586" cy="331172"/>
              </a:xfrm>
              <a:prstGeom prst="parallelogram">
                <a:avLst>
                  <a:gd name="adj" fmla="val 94028"/>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Parallelogram 35"/>
              <p:cNvSpPr/>
              <p:nvPr/>
            </p:nvSpPr>
            <p:spPr>
              <a:xfrm>
                <a:off x="3950530" y="1940402"/>
                <a:ext cx="944586" cy="331172"/>
              </a:xfrm>
              <a:prstGeom prst="parallelogram">
                <a:avLst>
                  <a:gd name="adj" fmla="val 94028"/>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p:cNvGrpSpPr/>
              <p:nvPr/>
            </p:nvGrpSpPr>
            <p:grpSpPr>
              <a:xfrm>
                <a:off x="3014589" y="2610813"/>
                <a:ext cx="1895622" cy="640080"/>
                <a:chOff x="7126458" y="2407257"/>
                <a:chExt cx="1895622" cy="640080"/>
              </a:xfrm>
              <a:solidFill>
                <a:schemeClr val="accent6">
                  <a:lumMod val="60000"/>
                  <a:lumOff val="40000"/>
                </a:schemeClr>
              </a:solidFill>
            </p:grpSpPr>
            <p:sp>
              <p:nvSpPr>
                <p:cNvPr id="43" name="Rectangle 42"/>
                <p:cNvSpPr/>
                <p:nvPr/>
              </p:nvSpPr>
              <p:spPr>
                <a:xfrm>
                  <a:off x="7126458" y="2407257"/>
                  <a:ext cx="640080" cy="6400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766538" y="2407257"/>
                  <a:ext cx="640080" cy="6400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8382000" y="2407257"/>
                  <a:ext cx="640080" cy="6400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Parallelogram 37"/>
              <p:cNvSpPr/>
              <p:nvPr/>
            </p:nvSpPr>
            <p:spPr>
              <a:xfrm>
                <a:off x="3648296" y="2279492"/>
                <a:ext cx="944586" cy="331172"/>
              </a:xfrm>
              <a:prstGeom prst="parallelogram">
                <a:avLst>
                  <a:gd name="adj" fmla="val 94028"/>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Parallelogram 38"/>
              <p:cNvSpPr/>
              <p:nvPr/>
            </p:nvSpPr>
            <p:spPr>
              <a:xfrm>
                <a:off x="4276354" y="2287708"/>
                <a:ext cx="944586" cy="331172"/>
              </a:xfrm>
              <a:prstGeom prst="parallelogram">
                <a:avLst>
                  <a:gd name="adj" fmla="val 94028"/>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arallelogram 75"/>
              <p:cNvSpPr/>
              <p:nvPr/>
            </p:nvSpPr>
            <p:spPr>
              <a:xfrm rot="5400000">
                <a:off x="4592937" y="3872092"/>
                <a:ext cx="973178" cy="316528"/>
              </a:xfrm>
              <a:custGeom>
                <a:avLst/>
                <a:gdLst>
                  <a:gd name="connsiteX0" fmla="*/ 0 w 944586"/>
                  <a:gd name="connsiteY0" fmla="*/ 331172 h 331172"/>
                  <a:gd name="connsiteX1" fmla="*/ 311394 w 944586"/>
                  <a:gd name="connsiteY1" fmla="*/ 0 h 331172"/>
                  <a:gd name="connsiteX2" fmla="*/ 944586 w 944586"/>
                  <a:gd name="connsiteY2" fmla="*/ 0 h 331172"/>
                  <a:gd name="connsiteX3" fmla="*/ 633192 w 944586"/>
                  <a:gd name="connsiteY3" fmla="*/ 331172 h 331172"/>
                  <a:gd name="connsiteX4" fmla="*/ 0 w 944586"/>
                  <a:gd name="connsiteY4" fmla="*/ 331172 h 331172"/>
                  <a:gd name="connsiteX0" fmla="*/ 0 w 944586"/>
                  <a:gd name="connsiteY0" fmla="*/ 331172 h 647700"/>
                  <a:gd name="connsiteX1" fmla="*/ 349494 w 944586"/>
                  <a:gd name="connsiteY1" fmla="*/ 647700 h 647700"/>
                  <a:gd name="connsiteX2" fmla="*/ 944586 w 944586"/>
                  <a:gd name="connsiteY2" fmla="*/ 0 h 647700"/>
                  <a:gd name="connsiteX3" fmla="*/ 633192 w 944586"/>
                  <a:gd name="connsiteY3" fmla="*/ 331172 h 647700"/>
                  <a:gd name="connsiteX4" fmla="*/ 0 w 944586"/>
                  <a:gd name="connsiteY4" fmla="*/ 331172 h 647700"/>
                  <a:gd name="connsiteX0" fmla="*/ 0 w 921726"/>
                  <a:gd name="connsiteY0" fmla="*/ 338792 h 655320"/>
                  <a:gd name="connsiteX1" fmla="*/ 349494 w 921726"/>
                  <a:gd name="connsiteY1" fmla="*/ 655320 h 655320"/>
                  <a:gd name="connsiteX2" fmla="*/ 921726 w 921726"/>
                  <a:gd name="connsiteY2" fmla="*/ 0 h 655320"/>
                  <a:gd name="connsiteX3" fmla="*/ 633192 w 921726"/>
                  <a:gd name="connsiteY3" fmla="*/ 338792 h 655320"/>
                  <a:gd name="connsiteX4" fmla="*/ 0 w 921726"/>
                  <a:gd name="connsiteY4" fmla="*/ 338792 h 655320"/>
                  <a:gd name="connsiteX0" fmla="*/ 0 w 952206"/>
                  <a:gd name="connsiteY0" fmla="*/ 0 h 316528"/>
                  <a:gd name="connsiteX1" fmla="*/ 349494 w 952206"/>
                  <a:gd name="connsiteY1" fmla="*/ 316528 h 316528"/>
                  <a:gd name="connsiteX2" fmla="*/ 952206 w 952206"/>
                  <a:gd name="connsiteY2" fmla="*/ 301288 h 316528"/>
                  <a:gd name="connsiteX3" fmla="*/ 633192 w 952206"/>
                  <a:gd name="connsiteY3" fmla="*/ 0 h 316528"/>
                  <a:gd name="connsiteX4" fmla="*/ 0 w 95220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33192 w 936966"/>
                  <a:gd name="connsiteY3" fmla="*/ 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48589 w 936966"/>
                  <a:gd name="connsiteY3" fmla="*/ 762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79381 w 936966"/>
                  <a:gd name="connsiteY3" fmla="*/ 0 h 316528"/>
                  <a:gd name="connsiteX4" fmla="*/ 0 w 936966"/>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79381 w 975457"/>
                  <a:gd name="connsiteY3" fmla="*/ 0 h 316528"/>
                  <a:gd name="connsiteX4" fmla="*/ 0 w 975457"/>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94778 w 975457"/>
                  <a:gd name="connsiteY3" fmla="*/ 0 h 316528"/>
                  <a:gd name="connsiteX4" fmla="*/ 0 w 975457"/>
                  <a:gd name="connsiteY4" fmla="*/ 0 h 316528"/>
                  <a:gd name="connsiteX0" fmla="*/ 0 w 952363"/>
                  <a:gd name="connsiteY0" fmla="*/ 0 h 316528"/>
                  <a:gd name="connsiteX1" fmla="*/ 349494 w 952363"/>
                  <a:gd name="connsiteY1" fmla="*/ 316528 h 316528"/>
                  <a:gd name="connsiteX2" fmla="*/ 952363 w 952363"/>
                  <a:gd name="connsiteY2" fmla="*/ 316528 h 316528"/>
                  <a:gd name="connsiteX3" fmla="*/ 694778 w 952363"/>
                  <a:gd name="connsiteY3" fmla="*/ 0 h 316528"/>
                  <a:gd name="connsiteX4" fmla="*/ 0 w 952363"/>
                  <a:gd name="connsiteY4" fmla="*/ 0 h 316528"/>
                  <a:gd name="connsiteX0" fmla="*/ 0 w 898476"/>
                  <a:gd name="connsiteY0" fmla="*/ 0 h 324148"/>
                  <a:gd name="connsiteX1" fmla="*/ 349494 w 898476"/>
                  <a:gd name="connsiteY1" fmla="*/ 316528 h 324148"/>
                  <a:gd name="connsiteX2" fmla="*/ 898476 w 898476"/>
                  <a:gd name="connsiteY2" fmla="*/ 324148 h 324148"/>
                  <a:gd name="connsiteX3" fmla="*/ 694778 w 898476"/>
                  <a:gd name="connsiteY3" fmla="*/ 0 h 324148"/>
                  <a:gd name="connsiteX4" fmla="*/ 0 w 898476"/>
                  <a:gd name="connsiteY4" fmla="*/ 0 h 324148"/>
                  <a:gd name="connsiteX0" fmla="*/ 0 w 983155"/>
                  <a:gd name="connsiteY0" fmla="*/ 0 h 316528"/>
                  <a:gd name="connsiteX1" fmla="*/ 349494 w 983155"/>
                  <a:gd name="connsiteY1" fmla="*/ 316528 h 316528"/>
                  <a:gd name="connsiteX2" fmla="*/ 983155 w 983155"/>
                  <a:gd name="connsiteY2" fmla="*/ 316528 h 316528"/>
                  <a:gd name="connsiteX3" fmla="*/ 694778 w 983155"/>
                  <a:gd name="connsiteY3" fmla="*/ 0 h 316528"/>
                  <a:gd name="connsiteX4" fmla="*/ 0 w 983155"/>
                  <a:gd name="connsiteY4" fmla="*/ 0 h 316528"/>
                  <a:gd name="connsiteX0" fmla="*/ 0 w 983155"/>
                  <a:gd name="connsiteY0" fmla="*/ 0 h 316528"/>
                  <a:gd name="connsiteX1" fmla="*/ 349494 w 983155"/>
                  <a:gd name="connsiteY1" fmla="*/ 316528 h 316528"/>
                  <a:gd name="connsiteX2" fmla="*/ 983155 w 983155"/>
                  <a:gd name="connsiteY2" fmla="*/ 316528 h 316528"/>
                  <a:gd name="connsiteX3" fmla="*/ 663985 w 983155"/>
                  <a:gd name="connsiteY3" fmla="*/ 0 h 316528"/>
                  <a:gd name="connsiteX4" fmla="*/ 0 w 983155"/>
                  <a:gd name="connsiteY4" fmla="*/ 0 h 31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55" h="316528">
                    <a:moveTo>
                      <a:pt x="0" y="0"/>
                    </a:moveTo>
                    <a:lnTo>
                      <a:pt x="349494" y="316528"/>
                    </a:lnTo>
                    <a:lnTo>
                      <a:pt x="983155" y="316528"/>
                    </a:lnTo>
                    <a:lnTo>
                      <a:pt x="663985" y="0"/>
                    </a:lnTo>
                    <a:lnTo>
                      <a:pt x="0" y="0"/>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Parallelogram 75"/>
              <p:cNvSpPr/>
              <p:nvPr/>
            </p:nvSpPr>
            <p:spPr>
              <a:xfrm rot="5400000">
                <a:off x="4592937" y="3243863"/>
                <a:ext cx="973178" cy="316528"/>
              </a:xfrm>
              <a:custGeom>
                <a:avLst/>
                <a:gdLst>
                  <a:gd name="connsiteX0" fmla="*/ 0 w 944586"/>
                  <a:gd name="connsiteY0" fmla="*/ 331172 h 331172"/>
                  <a:gd name="connsiteX1" fmla="*/ 311394 w 944586"/>
                  <a:gd name="connsiteY1" fmla="*/ 0 h 331172"/>
                  <a:gd name="connsiteX2" fmla="*/ 944586 w 944586"/>
                  <a:gd name="connsiteY2" fmla="*/ 0 h 331172"/>
                  <a:gd name="connsiteX3" fmla="*/ 633192 w 944586"/>
                  <a:gd name="connsiteY3" fmla="*/ 331172 h 331172"/>
                  <a:gd name="connsiteX4" fmla="*/ 0 w 944586"/>
                  <a:gd name="connsiteY4" fmla="*/ 331172 h 331172"/>
                  <a:gd name="connsiteX0" fmla="*/ 0 w 944586"/>
                  <a:gd name="connsiteY0" fmla="*/ 331172 h 647700"/>
                  <a:gd name="connsiteX1" fmla="*/ 349494 w 944586"/>
                  <a:gd name="connsiteY1" fmla="*/ 647700 h 647700"/>
                  <a:gd name="connsiteX2" fmla="*/ 944586 w 944586"/>
                  <a:gd name="connsiteY2" fmla="*/ 0 h 647700"/>
                  <a:gd name="connsiteX3" fmla="*/ 633192 w 944586"/>
                  <a:gd name="connsiteY3" fmla="*/ 331172 h 647700"/>
                  <a:gd name="connsiteX4" fmla="*/ 0 w 944586"/>
                  <a:gd name="connsiteY4" fmla="*/ 331172 h 647700"/>
                  <a:gd name="connsiteX0" fmla="*/ 0 w 921726"/>
                  <a:gd name="connsiteY0" fmla="*/ 338792 h 655320"/>
                  <a:gd name="connsiteX1" fmla="*/ 349494 w 921726"/>
                  <a:gd name="connsiteY1" fmla="*/ 655320 h 655320"/>
                  <a:gd name="connsiteX2" fmla="*/ 921726 w 921726"/>
                  <a:gd name="connsiteY2" fmla="*/ 0 h 655320"/>
                  <a:gd name="connsiteX3" fmla="*/ 633192 w 921726"/>
                  <a:gd name="connsiteY3" fmla="*/ 338792 h 655320"/>
                  <a:gd name="connsiteX4" fmla="*/ 0 w 921726"/>
                  <a:gd name="connsiteY4" fmla="*/ 338792 h 655320"/>
                  <a:gd name="connsiteX0" fmla="*/ 0 w 952206"/>
                  <a:gd name="connsiteY0" fmla="*/ 0 h 316528"/>
                  <a:gd name="connsiteX1" fmla="*/ 349494 w 952206"/>
                  <a:gd name="connsiteY1" fmla="*/ 316528 h 316528"/>
                  <a:gd name="connsiteX2" fmla="*/ 952206 w 952206"/>
                  <a:gd name="connsiteY2" fmla="*/ 301288 h 316528"/>
                  <a:gd name="connsiteX3" fmla="*/ 633192 w 952206"/>
                  <a:gd name="connsiteY3" fmla="*/ 0 h 316528"/>
                  <a:gd name="connsiteX4" fmla="*/ 0 w 95220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33192 w 936966"/>
                  <a:gd name="connsiteY3" fmla="*/ 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48589 w 936966"/>
                  <a:gd name="connsiteY3" fmla="*/ 762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79381 w 936966"/>
                  <a:gd name="connsiteY3" fmla="*/ 0 h 316528"/>
                  <a:gd name="connsiteX4" fmla="*/ 0 w 936966"/>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79381 w 975457"/>
                  <a:gd name="connsiteY3" fmla="*/ 0 h 316528"/>
                  <a:gd name="connsiteX4" fmla="*/ 0 w 975457"/>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94778 w 975457"/>
                  <a:gd name="connsiteY3" fmla="*/ 0 h 316528"/>
                  <a:gd name="connsiteX4" fmla="*/ 0 w 975457"/>
                  <a:gd name="connsiteY4" fmla="*/ 0 h 316528"/>
                  <a:gd name="connsiteX0" fmla="*/ 0 w 952363"/>
                  <a:gd name="connsiteY0" fmla="*/ 0 h 316528"/>
                  <a:gd name="connsiteX1" fmla="*/ 349494 w 952363"/>
                  <a:gd name="connsiteY1" fmla="*/ 316528 h 316528"/>
                  <a:gd name="connsiteX2" fmla="*/ 952363 w 952363"/>
                  <a:gd name="connsiteY2" fmla="*/ 316528 h 316528"/>
                  <a:gd name="connsiteX3" fmla="*/ 694778 w 952363"/>
                  <a:gd name="connsiteY3" fmla="*/ 0 h 316528"/>
                  <a:gd name="connsiteX4" fmla="*/ 0 w 952363"/>
                  <a:gd name="connsiteY4" fmla="*/ 0 h 316528"/>
                  <a:gd name="connsiteX0" fmla="*/ 0 w 898476"/>
                  <a:gd name="connsiteY0" fmla="*/ 0 h 324148"/>
                  <a:gd name="connsiteX1" fmla="*/ 349494 w 898476"/>
                  <a:gd name="connsiteY1" fmla="*/ 316528 h 324148"/>
                  <a:gd name="connsiteX2" fmla="*/ 898476 w 898476"/>
                  <a:gd name="connsiteY2" fmla="*/ 324148 h 324148"/>
                  <a:gd name="connsiteX3" fmla="*/ 694778 w 898476"/>
                  <a:gd name="connsiteY3" fmla="*/ 0 h 324148"/>
                  <a:gd name="connsiteX4" fmla="*/ 0 w 898476"/>
                  <a:gd name="connsiteY4" fmla="*/ 0 h 324148"/>
                  <a:gd name="connsiteX0" fmla="*/ 0 w 983155"/>
                  <a:gd name="connsiteY0" fmla="*/ 0 h 316528"/>
                  <a:gd name="connsiteX1" fmla="*/ 349494 w 983155"/>
                  <a:gd name="connsiteY1" fmla="*/ 316528 h 316528"/>
                  <a:gd name="connsiteX2" fmla="*/ 983155 w 983155"/>
                  <a:gd name="connsiteY2" fmla="*/ 316528 h 316528"/>
                  <a:gd name="connsiteX3" fmla="*/ 694778 w 983155"/>
                  <a:gd name="connsiteY3" fmla="*/ 0 h 316528"/>
                  <a:gd name="connsiteX4" fmla="*/ 0 w 983155"/>
                  <a:gd name="connsiteY4" fmla="*/ 0 h 316528"/>
                  <a:gd name="connsiteX0" fmla="*/ 0 w 983155"/>
                  <a:gd name="connsiteY0" fmla="*/ 0 h 316528"/>
                  <a:gd name="connsiteX1" fmla="*/ 349494 w 983155"/>
                  <a:gd name="connsiteY1" fmla="*/ 316528 h 316528"/>
                  <a:gd name="connsiteX2" fmla="*/ 983155 w 983155"/>
                  <a:gd name="connsiteY2" fmla="*/ 316528 h 316528"/>
                  <a:gd name="connsiteX3" fmla="*/ 663985 w 983155"/>
                  <a:gd name="connsiteY3" fmla="*/ 0 h 316528"/>
                  <a:gd name="connsiteX4" fmla="*/ 0 w 983155"/>
                  <a:gd name="connsiteY4" fmla="*/ 0 h 31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55" h="316528">
                    <a:moveTo>
                      <a:pt x="0" y="0"/>
                    </a:moveTo>
                    <a:lnTo>
                      <a:pt x="349494" y="316528"/>
                    </a:lnTo>
                    <a:lnTo>
                      <a:pt x="983155" y="316528"/>
                    </a:lnTo>
                    <a:lnTo>
                      <a:pt x="663985" y="0"/>
                    </a:lnTo>
                    <a:lnTo>
                      <a:pt x="0" y="0"/>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Parallelogram 75"/>
              <p:cNvSpPr/>
              <p:nvPr/>
            </p:nvSpPr>
            <p:spPr>
              <a:xfrm rot="5400000">
                <a:off x="4597776" y="2607817"/>
                <a:ext cx="973178" cy="316528"/>
              </a:xfrm>
              <a:custGeom>
                <a:avLst/>
                <a:gdLst>
                  <a:gd name="connsiteX0" fmla="*/ 0 w 944586"/>
                  <a:gd name="connsiteY0" fmla="*/ 331172 h 331172"/>
                  <a:gd name="connsiteX1" fmla="*/ 311394 w 944586"/>
                  <a:gd name="connsiteY1" fmla="*/ 0 h 331172"/>
                  <a:gd name="connsiteX2" fmla="*/ 944586 w 944586"/>
                  <a:gd name="connsiteY2" fmla="*/ 0 h 331172"/>
                  <a:gd name="connsiteX3" fmla="*/ 633192 w 944586"/>
                  <a:gd name="connsiteY3" fmla="*/ 331172 h 331172"/>
                  <a:gd name="connsiteX4" fmla="*/ 0 w 944586"/>
                  <a:gd name="connsiteY4" fmla="*/ 331172 h 331172"/>
                  <a:gd name="connsiteX0" fmla="*/ 0 w 944586"/>
                  <a:gd name="connsiteY0" fmla="*/ 331172 h 647700"/>
                  <a:gd name="connsiteX1" fmla="*/ 349494 w 944586"/>
                  <a:gd name="connsiteY1" fmla="*/ 647700 h 647700"/>
                  <a:gd name="connsiteX2" fmla="*/ 944586 w 944586"/>
                  <a:gd name="connsiteY2" fmla="*/ 0 h 647700"/>
                  <a:gd name="connsiteX3" fmla="*/ 633192 w 944586"/>
                  <a:gd name="connsiteY3" fmla="*/ 331172 h 647700"/>
                  <a:gd name="connsiteX4" fmla="*/ 0 w 944586"/>
                  <a:gd name="connsiteY4" fmla="*/ 331172 h 647700"/>
                  <a:gd name="connsiteX0" fmla="*/ 0 w 921726"/>
                  <a:gd name="connsiteY0" fmla="*/ 338792 h 655320"/>
                  <a:gd name="connsiteX1" fmla="*/ 349494 w 921726"/>
                  <a:gd name="connsiteY1" fmla="*/ 655320 h 655320"/>
                  <a:gd name="connsiteX2" fmla="*/ 921726 w 921726"/>
                  <a:gd name="connsiteY2" fmla="*/ 0 h 655320"/>
                  <a:gd name="connsiteX3" fmla="*/ 633192 w 921726"/>
                  <a:gd name="connsiteY3" fmla="*/ 338792 h 655320"/>
                  <a:gd name="connsiteX4" fmla="*/ 0 w 921726"/>
                  <a:gd name="connsiteY4" fmla="*/ 338792 h 655320"/>
                  <a:gd name="connsiteX0" fmla="*/ 0 w 952206"/>
                  <a:gd name="connsiteY0" fmla="*/ 0 h 316528"/>
                  <a:gd name="connsiteX1" fmla="*/ 349494 w 952206"/>
                  <a:gd name="connsiteY1" fmla="*/ 316528 h 316528"/>
                  <a:gd name="connsiteX2" fmla="*/ 952206 w 952206"/>
                  <a:gd name="connsiteY2" fmla="*/ 301288 h 316528"/>
                  <a:gd name="connsiteX3" fmla="*/ 633192 w 952206"/>
                  <a:gd name="connsiteY3" fmla="*/ 0 h 316528"/>
                  <a:gd name="connsiteX4" fmla="*/ 0 w 95220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33192 w 936966"/>
                  <a:gd name="connsiteY3" fmla="*/ 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48589 w 936966"/>
                  <a:gd name="connsiteY3" fmla="*/ 762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79381 w 936966"/>
                  <a:gd name="connsiteY3" fmla="*/ 0 h 316528"/>
                  <a:gd name="connsiteX4" fmla="*/ 0 w 936966"/>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79381 w 975457"/>
                  <a:gd name="connsiteY3" fmla="*/ 0 h 316528"/>
                  <a:gd name="connsiteX4" fmla="*/ 0 w 975457"/>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94778 w 975457"/>
                  <a:gd name="connsiteY3" fmla="*/ 0 h 316528"/>
                  <a:gd name="connsiteX4" fmla="*/ 0 w 975457"/>
                  <a:gd name="connsiteY4" fmla="*/ 0 h 316528"/>
                  <a:gd name="connsiteX0" fmla="*/ 0 w 952363"/>
                  <a:gd name="connsiteY0" fmla="*/ 0 h 316528"/>
                  <a:gd name="connsiteX1" fmla="*/ 349494 w 952363"/>
                  <a:gd name="connsiteY1" fmla="*/ 316528 h 316528"/>
                  <a:gd name="connsiteX2" fmla="*/ 952363 w 952363"/>
                  <a:gd name="connsiteY2" fmla="*/ 316528 h 316528"/>
                  <a:gd name="connsiteX3" fmla="*/ 694778 w 952363"/>
                  <a:gd name="connsiteY3" fmla="*/ 0 h 316528"/>
                  <a:gd name="connsiteX4" fmla="*/ 0 w 952363"/>
                  <a:gd name="connsiteY4" fmla="*/ 0 h 316528"/>
                  <a:gd name="connsiteX0" fmla="*/ 0 w 898476"/>
                  <a:gd name="connsiteY0" fmla="*/ 0 h 324148"/>
                  <a:gd name="connsiteX1" fmla="*/ 349494 w 898476"/>
                  <a:gd name="connsiteY1" fmla="*/ 316528 h 324148"/>
                  <a:gd name="connsiteX2" fmla="*/ 898476 w 898476"/>
                  <a:gd name="connsiteY2" fmla="*/ 324148 h 324148"/>
                  <a:gd name="connsiteX3" fmla="*/ 694778 w 898476"/>
                  <a:gd name="connsiteY3" fmla="*/ 0 h 324148"/>
                  <a:gd name="connsiteX4" fmla="*/ 0 w 898476"/>
                  <a:gd name="connsiteY4" fmla="*/ 0 h 324148"/>
                  <a:gd name="connsiteX0" fmla="*/ 0 w 983155"/>
                  <a:gd name="connsiteY0" fmla="*/ 0 h 316528"/>
                  <a:gd name="connsiteX1" fmla="*/ 349494 w 983155"/>
                  <a:gd name="connsiteY1" fmla="*/ 316528 h 316528"/>
                  <a:gd name="connsiteX2" fmla="*/ 983155 w 983155"/>
                  <a:gd name="connsiteY2" fmla="*/ 316528 h 316528"/>
                  <a:gd name="connsiteX3" fmla="*/ 694778 w 983155"/>
                  <a:gd name="connsiteY3" fmla="*/ 0 h 316528"/>
                  <a:gd name="connsiteX4" fmla="*/ 0 w 983155"/>
                  <a:gd name="connsiteY4" fmla="*/ 0 h 316528"/>
                  <a:gd name="connsiteX0" fmla="*/ 0 w 983155"/>
                  <a:gd name="connsiteY0" fmla="*/ 0 h 316528"/>
                  <a:gd name="connsiteX1" fmla="*/ 349494 w 983155"/>
                  <a:gd name="connsiteY1" fmla="*/ 316528 h 316528"/>
                  <a:gd name="connsiteX2" fmla="*/ 983155 w 983155"/>
                  <a:gd name="connsiteY2" fmla="*/ 316528 h 316528"/>
                  <a:gd name="connsiteX3" fmla="*/ 663985 w 983155"/>
                  <a:gd name="connsiteY3" fmla="*/ 0 h 316528"/>
                  <a:gd name="connsiteX4" fmla="*/ 0 w 983155"/>
                  <a:gd name="connsiteY4" fmla="*/ 0 h 31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55" h="316528">
                    <a:moveTo>
                      <a:pt x="0" y="0"/>
                    </a:moveTo>
                    <a:lnTo>
                      <a:pt x="349494" y="316528"/>
                    </a:lnTo>
                    <a:lnTo>
                      <a:pt x="983155" y="316528"/>
                    </a:lnTo>
                    <a:lnTo>
                      <a:pt x="663985" y="0"/>
                    </a:lnTo>
                    <a:lnTo>
                      <a:pt x="0" y="0"/>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6" name="Group 75"/>
          <p:cNvGrpSpPr>
            <a:grpSpLocks noChangeAspect="1"/>
          </p:cNvGrpSpPr>
          <p:nvPr/>
        </p:nvGrpSpPr>
        <p:grpSpPr>
          <a:xfrm>
            <a:off x="4312206" y="2006455"/>
            <a:ext cx="1956264" cy="2413134"/>
            <a:chOff x="2677319" y="974222"/>
            <a:chExt cx="3138149" cy="3871040"/>
          </a:xfrm>
        </p:grpSpPr>
        <p:grpSp>
          <p:nvGrpSpPr>
            <p:cNvPr id="77" name="Group 76"/>
            <p:cNvGrpSpPr/>
            <p:nvPr/>
          </p:nvGrpSpPr>
          <p:grpSpPr>
            <a:xfrm>
              <a:off x="4868405" y="2867884"/>
              <a:ext cx="936842" cy="1629895"/>
              <a:chOff x="4905359" y="2911395"/>
              <a:chExt cx="936842" cy="1629895"/>
            </a:xfrm>
          </p:grpSpPr>
          <p:sp>
            <p:nvSpPr>
              <p:cNvPr id="117" name="Parallelogram 75"/>
              <p:cNvSpPr/>
              <p:nvPr/>
            </p:nvSpPr>
            <p:spPr>
              <a:xfrm rot="5400000">
                <a:off x="5197348" y="3239720"/>
                <a:ext cx="973178" cy="316528"/>
              </a:xfrm>
              <a:custGeom>
                <a:avLst/>
                <a:gdLst>
                  <a:gd name="connsiteX0" fmla="*/ 0 w 944586"/>
                  <a:gd name="connsiteY0" fmla="*/ 331172 h 331172"/>
                  <a:gd name="connsiteX1" fmla="*/ 311394 w 944586"/>
                  <a:gd name="connsiteY1" fmla="*/ 0 h 331172"/>
                  <a:gd name="connsiteX2" fmla="*/ 944586 w 944586"/>
                  <a:gd name="connsiteY2" fmla="*/ 0 h 331172"/>
                  <a:gd name="connsiteX3" fmla="*/ 633192 w 944586"/>
                  <a:gd name="connsiteY3" fmla="*/ 331172 h 331172"/>
                  <a:gd name="connsiteX4" fmla="*/ 0 w 944586"/>
                  <a:gd name="connsiteY4" fmla="*/ 331172 h 331172"/>
                  <a:gd name="connsiteX0" fmla="*/ 0 w 944586"/>
                  <a:gd name="connsiteY0" fmla="*/ 331172 h 647700"/>
                  <a:gd name="connsiteX1" fmla="*/ 349494 w 944586"/>
                  <a:gd name="connsiteY1" fmla="*/ 647700 h 647700"/>
                  <a:gd name="connsiteX2" fmla="*/ 944586 w 944586"/>
                  <a:gd name="connsiteY2" fmla="*/ 0 h 647700"/>
                  <a:gd name="connsiteX3" fmla="*/ 633192 w 944586"/>
                  <a:gd name="connsiteY3" fmla="*/ 331172 h 647700"/>
                  <a:gd name="connsiteX4" fmla="*/ 0 w 944586"/>
                  <a:gd name="connsiteY4" fmla="*/ 331172 h 647700"/>
                  <a:gd name="connsiteX0" fmla="*/ 0 w 921726"/>
                  <a:gd name="connsiteY0" fmla="*/ 338792 h 655320"/>
                  <a:gd name="connsiteX1" fmla="*/ 349494 w 921726"/>
                  <a:gd name="connsiteY1" fmla="*/ 655320 h 655320"/>
                  <a:gd name="connsiteX2" fmla="*/ 921726 w 921726"/>
                  <a:gd name="connsiteY2" fmla="*/ 0 h 655320"/>
                  <a:gd name="connsiteX3" fmla="*/ 633192 w 921726"/>
                  <a:gd name="connsiteY3" fmla="*/ 338792 h 655320"/>
                  <a:gd name="connsiteX4" fmla="*/ 0 w 921726"/>
                  <a:gd name="connsiteY4" fmla="*/ 338792 h 655320"/>
                  <a:gd name="connsiteX0" fmla="*/ 0 w 952206"/>
                  <a:gd name="connsiteY0" fmla="*/ 0 h 316528"/>
                  <a:gd name="connsiteX1" fmla="*/ 349494 w 952206"/>
                  <a:gd name="connsiteY1" fmla="*/ 316528 h 316528"/>
                  <a:gd name="connsiteX2" fmla="*/ 952206 w 952206"/>
                  <a:gd name="connsiteY2" fmla="*/ 301288 h 316528"/>
                  <a:gd name="connsiteX3" fmla="*/ 633192 w 952206"/>
                  <a:gd name="connsiteY3" fmla="*/ 0 h 316528"/>
                  <a:gd name="connsiteX4" fmla="*/ 0 w 95220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33192 w 936966"/>
                  <a:gd name="connsiteY3" fmla="*/ 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48589 w 936966"/>
                  <a:gd name="connsiteY3" fmla="*/ 762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79381 w 936966"/>
                  <a:gd name="connsiteY3" fmla="*/ 0 h 316528"/>
                  <a:gd name="connsiteX4" fmla="*/ 0 w 936966"/>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79381 w 975457"/>
                  <a:gd name="connsiteY3" fmla="*/ 0 h 316528"/>
                  <a:gd name="connsiteX4" fmla="*/ 0 w 975457"/>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94778 w 975457"/>
                  <a:gd name="connsiteY3" fmla="*/ 0 h 316528"/>
                  <a:gd name="connsiteX4" fmla="*/ 0 w 975457"/>
                  <a:gd name="connsiteY4" fmla="*/ 0 h 316528"/>
                  <a:gd name="connsiteX0" fmla="*/ 0 w 952363"/>
                  <a:gd name="connsiteY0" fmla="*/ 0 h 316528"/>
                  <a:gd name="connsiteX1" fmla="*/ 349494 w 952363"/>
                  <a:gd name="connsiteY1" fmla="*/ 316528 h 316528"/>
                  <a:gd name="connsiteX2" fmla="*/ 952363 w 952363"/>
                  <a:gd name="connsiteY2" fmla="*/ 316528 h 316528"/>
                  <a:gd name="connsiteX3" fmla="*/ 694778 w 952363"/>
                  <a:gd name="connsiteY3" fmla="*/ 0 h 316528"/>
                  <a:gd name="connsiteX4" fmla="*/ 0 w 952363"/>
                  <a:gd name="connsiteY4" fmla="*/ 0 h 316528"/>
                  <a:gd name="connsiteX0" fmla="*/ 0 w 898476"/>
                  <a:gd name="connsiteY0" fmla="*/ 0 h 324148"/>
                  <a:gd name="connsiteX1" fmla="*/ 349494 w 898476"/>
                  <a:gd name="connsiteY1" fmla="*/ 316528 h 324148"/>
                  <a:gd name="connsiteX2" fmla="*/ 898476 w 898476"/>
                  <a:gd name="connsiteY2" fmla="*/ 324148 h 324148"/>
                  <a:gd name="connsiteX3" fmla="*/ 694778 w 898476"/>
                  <a:gd name="connsiteY3" fmla="*/ 0 h 324148"/>
                  <a:gd name="connsiteX4" fmla="*/ 0 w 898476"/>
                  <a:gd name="connsiteY4" fmla="*/ 0 h 324148"/>
                  <a:gd name="connsiteX0" fmla="*/ 0 w 983155"/>
                  <a:gd name="connsiteY0" fmla="*/ 0 h 316528"/>
                  <a:gd name="connsiteX1" fmla="*/ 349494 w 983155"/>
                  <a:gd name="connsiteY1" fmla="*/ 316528 h 316528"/>
                  <a:gd name="connsiteX2" fmla="*/ 983155 w 983155"/>
                  <a:gd name="connsiteY2" fmla="*/ 316528 h 316528"/>
                  <a:gd name="connsiteX3" fmla="*/ 694778 w 983155"/>
                  <a:gd name="connsiteY3" fmla="*/ 0 h 316528"/>
                  <a:gd name="connsiteX4" fmla="*/ 0 w 983155"/>
                  <a:gd name="connsiteY4" fmla="*/ 0 h 316528"/>
                  <a:gd name="connsiteX0" fmla="*/ 0 w 983155"/>
                  <a:gd name="connsiteY0" fmla="*/ 0 h 316528"/>
                  <a:gd name="connsiteX1" fmla="*/ 349494 w 983155"/>
                  <a:gd name="connsiteY1" fmla="*/ 316528 h 316528"/>
                  <a:gd name="connsiteX2" fmla="*/ 983155 w 983155"/>
                  <a:gd name="connsiteY2" fmla="*/ 316528 h 316528"/>
                  <a:gd name="connsiteX3" fmla="*/ 663985 w 983155"/>
                  <a:gd name="connsiteY3" fmla="*/ 0 h 316528"/>
                  <a:gd name="connsiteX4" fmla="*/ 0 w 983155"/>
                  <a:gd name="connsiteY4" fmla="*/ 0 h 31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55" h="316528">
                    <a:moveTo>
                      <a:pt x="0" y="0"/>
                    </a:moveTo>
                    <a:lnTo>
                      <a:pt x="349494" y="316528"/>
                    </a:lnTo>
                    <a:lnTo>
                      <a:pt x="983155" y="316528"/>
                    </a:lnTo>
                    <a:lnTo>
                      <a:pt x="663985" y="0"/>
                    </a:lnTo>
                    <a:lnTo>
                      <a:pt x="0" y="0"/>
                    </a:lnTo>
                    <a:close/>
                  </a:path>
                </a:pathLst>
              </a:cu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Parallelogram 75"/>
              <p:cNvSpPr/>
              <p:nvPr/>
            </p:nvSpPr>
            <p:spPr>
              <a:xfrm rot="5400000">
                <a:off x="4888997" y="3568090"/>
                <a:ext cx="973178" cy="316528"/>
              </a:xfrm>
              <a:custGeom>
                <a:avLst/>
                <a:gdLst>
                  <a:gd name="connsiteX0" fmla="*/ 0 w 944586"/>
                  <a:gd name="connsiteY0" fmla="*/ 331172 h 331172"/>
                  <a:gd name="connsiteX1" fmla="*/ 311394 w 944586"/>
                  <a:gd name="connsiteY1" fmla="*/ 0 h 331172"/>
                  <a:gd name="connsiteX2" fmla="*/ 944586 w 944586"/>
                  <a:gd name="connsiteY2" fmla="*/ 0 h 331172"/>
                  <a:gd name="connsiteX3" fmla="*/ 633192 w 944586"/>
                  <a:gd name="connsiteY3" fmla="*/ 331172 h 331172"/>
                  <a:gd name="connsiteX4" fmla="*/ 0 w 944586"/>
                  <a:gd name="connsiteY4" fmla="*/ 331172 h 331172"/>
                  <a:gd name="connsiteX0" fmla="*/ 0 w 944586"/>
                  <a:gd name="connsiteY0" fmla="*/ 331172 h 647700"/>
                  <a:gd name="connsiteX1" fmla="*/ 349494 w 944586"/>
                  <a:gd name="connsiteY1" fmla="*/ 647700 h 647700"/>
                  <a:gd name="connsiteX2" fmla="*/ 944586 w 944586"/>
                  <a:gd name="connsiteY2" fmla="*/ 0 h 647700"/>
                  <a:gd name="connsiteX3" fmla="*/ 633192 w 944586"/>
                  <a:gd name="connsiteY3" fmla="*/ 331172 h 647700"/>
                  <a:gd name="connsiteX4" fmla="*/ 0 w 944586"/>
                  <a:gd name="connsiteY4" fmla="*/ 331172 h 647700"/>
                  <a:gd name="connsiteX0" fmla="*/ 0 w 921726"/>
                  <a:gd name="connsiteY0" fmla="*/ 338792 h 655320"/>
                  <a:gd name="connsiteX1" fmla="*/ 349494 w 921726"/>
                  <a:gd name="connsiteY1" fmla="*/ 655320 h 655320"/>
                  <a:gd name="connsiteX2" fmla="*/ 921726 w 921726"/>
                  <a:gd name="connsiteY2" fmla="*/ 0 h 655320"/>
                  <a:gd name="connsiteX3" fmla="*/ 633192 w 921726"/>
                  <a:gd name="connsiteY3" fmla="*/ 338792 h 655320"/>
                  <a:gd name="connsiteX4" fmla="*/ 0 w 921726"/>
                  <a:gd name="connsiteY4" fmla="*/ 338792 h 655320"/>
                  <a:gd name="connsiteX0" fmla="*/ 0 w 952206"/>
                  <a:gd name="connsiteY0" fmla="*/ 0 h 316528"/>
                  <a:gd name="connsiteX1" fmla="*/ 349494 w 952206"/>
                  <a:gd name="connsiteY1" fmla="*/ 316528 h 316528"/>
                  <a:gd name="connsiteX2" fmla="*/ 952206 w 952206"/>
                  <a:gd name="connsiteY2" fmla="*/ 301288 h 316528"/>
                  <a:gd name="connsiteX3" fmla="*/ 633192 w 952206"/>
                  <a:gd name="connsiteY3" fmla="*/ 0 h 316528"/>
                  <a:gd name="connsiteX4" fmla="*/ 0 w 95220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33192 w 936966"/>
                  <a:gd name="connsiteY3" fmla="*/ 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48589 w 936966"/>
                  <a:gd name="connsiteY3" fmla="*/ 762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79381 w 936966"/>
                  <a:gd name="connsiteY3" fmla="*/ 0 h 316528"/>
                  <a:gd name="connsiteX4" fmla="*/ 0 w 936966"/>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79381 w 975457"/>
                  <a:gd name="connsiteY3" fmla="*/ 0 h 316528"/>
                  <a:gd name="connsiteX4" fmla="*/ 0 w 975457"/>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94778 w 975457"/>
                  <a:gd name="connsiteY3" fmla="*/ 0 h 316528"/>
                  <a:gd name="connsiteX4" fmla="*/ 0 w 975457"/>
                  <a:gd name="connsiteY4" fmla="*/ 0 h 316528"/>
                  <a:gd name="connsiteX0" fmla="*/ 0 w 952363"/>
                  <a:gd name="connsiteY0" fmla="*/ 0 h 316528"/>
                  <a:gd name="connsiteX1" fmla="*/ 349494 w 952363"/>
                  <a:gd name="connsiteY1" fmla="*/ 316528 h 316528"/>
                  <a:gd name="connsiteX2" fmla="*/ 952363 w 952363"/>
                  <a:gd name="connsiteY2" fmla="*/ 316528 h 316528"/>
                  <a:gd name="connsiteX3" fmla="*/ 694778 w 952363"/>
                  <a:gd name="connsiteY3" fmla="*/ 0 h 316528"/>
                  <a:gd name="connsiteX4" fmla="*/ 0 w 952363"/>
                  <a:gd name="connsiteY4" fmla="*/ 0 h 316528"/>
                  <a:gd name="connsiteX0" fmla="*/ 0 w 898476"/>
                  <a:gd name="connsiteY0" fmla="*/ 0 h 324148"/>
                  <a:gd name="connsiteX1" fmla="*/ 349494 w 898476"/>
                  <a:gd name="connsiteY1" fmla="*/ 316528 h 324148"/>
                  <a:gd name="connsiteX2" fmla="*/ 898476 w 898476"/>
                  <a:gd name="connsiteY2" fmla="*/ 324148 h 324148"/>
                  <a:gd name="connsiteX3" fmla="*/ 694778 w 898476"/>
                  <a:gd name="connsiteY3" fmla="*/ 0 h 324148"/>
                  <a:gd name="connsiteX4" fmla="*/ 0 w 898476"/>
                  <a:gd name="connsiteY4" fmla="*/ 0 h 324148"/>
                  <a:gd name="connsiteX0" fmla="*/ 0 w 983155"/>
                  <a:gd name="connsiteY0" fmla="*/ 0 h 316528"/>
                  <a:gd name="connsiteX1" fmla="*/ 349494 w 983155"/>
                  <a:gd name="connsiteY1" fmla="*/ 316528 h 316528"/>
                  <a:gd name="connsiteX2" fmla="*/ 983155 w 983155"/>
                  <a:gd name="connsiteY2" fmla="*/ 316528 h 316528"/>
                  <a:gd name="connsiteX3" fmla="*/ 694778 w 983155"/>
                  <a:gd name="connsiteY3" fmla="*/ 0 h 316528"/>
                  <a:gd name="connsiteX4" fmla="*/ 0 w 983155"/>
                  <a:gd name="connsiteY4" fmla="*/ 0 h 316528"/>
                  <a:gd name="connsiteX0" fmla="*/ 0 w 983155"/>
                  <a:gd name="connsiteY0" fmla="*/ 0 h 316528"/>
                  <a:gd name="connsiteX1" fmla="*/ 349494 w 983155"/>
                  <a:gd name="connsiteY1" fmla="*/ 316528 h 316528"/>
                  <a:gd name="connsiteX2" fmla="*/ 983155 w 983155"/>
                  <a:gd name="connsiteY2" fmla="*/ 316528 h 316528"/>
                  <a:gd name="connsiteX3" fmla="*/ 663985 w 983155"/>
                  <a:gd name="connsiteY3" fmla="*/ 0 h 316528"/>
                  <a:gd name="connsiteX4" fmla="*/ 0 w 983155"/>
                  <a:gd name="connsiteY4" fmla="*/ 0 h 31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55" h="316528">
                    <a:moveTo>
                      <a:pt x="0" y="0"/>
                    </a:moveTo>
                    <a:lnTo>
                      <a:pt x="349494" y="316528"/>
                    </a:lnTo>
                    <a:lnTo>
                      <a:pt x="983155" y="316528"/>
                    </a:lnTo>
                    <a:lnTo>
                      <a:pt x="663985" y="0"/>
                    </a:lnTo>
                    <a:lnTo>
                      <a:pt x="0" y="0"/>
                    </a:lnTo>
                    <a:close/>
                  </a:path>
                </a:pathLst>
              </a:cu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Parallelogram 75"/>
              <p:cNvSpPr/>
              <p:nvPr/>
            </p:nvSpPr>
            <p:spPr>
              <a:xfrm rot="5400000">
                <a:off x="4577034" y="3896437"/>
                <a:ext cx="973178" cy="316528"/>
              </a:xfrm>
              <a:custGeom>
                <a:avLst/>
                <a:gdLst>
                  <a:gd name="connsiteX0" fmla="*/ 0 w 944586"/>
                  <a:gd name="connsiteY0" fmla="*/ 331172 h 331172"/>
                  <a:gd name="connsiteX1" fmla="*/ 311394 w 944586"/>
                  <a:gd name="connsiteY1" fmla="*/ 0 h 331172"/>
                  <a:gd name="connsiteX2" fmla="*/ 944586 w 944586"/>
                  <a:gd name="connsiteY2" fmla="*/ 0 h 331172"/>
                  <a:gd name="connsiteX3" fmla="*/ 633192 w 944586"/>
                  <a:gd name="connsiteY3" fmla="*/ 331172 h 331172"/>
                  <a:gd name="connsiteX4" fmla="*/ 0 w 944586"/>
                  <a:gd name="connsiteY4" fmla="*/ 331172 h 331172"/>
                  <a:gd name="connsiteX0" fmla="*/ 0 w 944586"/>
                  <a:gd name="connsiteY0" fmla="*/ 331172 h 647700"/>
                  <a:gd name="connsiteX1" fmla="*/ 349494 w 944586"/>
                  <a:gd name="connsiteY1" fmla="*/ 647700 h 647700"/>
                  <a:gd name="connsiteX2" fmla="*/ 944586 w 944586"/>
                  <a:gd name="connsiteY2" fmla="*/ 0 h 647700"/>
                  <a:gd name="connsiteX3" fmla="*/ 633192 w 944586"/>
                  <a:gd name="connsiteY3" fmla="*/ 331172 h 647700"/>
                  <a:gd name="connsiteX4" fmla="*/ 0 w 944586"/>
                  <a:gd name="connsiteY4" fmla="*/ 331172 h 647700"/>
                  <a:gd name="connsiteX0" fmla="*/ 0 w 921726"/>
                  <a:gd name="connsiteY0" fmla="*/ 338792 h 655320"/>
                  <a:gd name="connsiteX1" fmla="*/ 349494 w 921726"/>
                  <a:gd name="connsiteY1" fmla="*/ 655320 h 655320"/>
                  <a:gd name="connsiteX2" fmla="*/ 921726 w 921726"/>
                  <a:gd name="connsiteY2" fmla="*/ 0 h 655320"/>
                  <a:gd name="connsiteX3" fmla="*/ 633192 w 921726"/>
                  <a:gd name="connsiteY3" fmla="*/ 338792 h 655320"/>
                  <a:gd name="connsiteX4" fmla="*/ 0 w 921726"/>
                  <a:gd name="connsiteY4" fmla="*/ 338792 h 655320"/>
                  <a:gd name="connsiteX0" fmla="*/ 0 w 952206"/>
                  <a:gd name="connsiteY0" fmla="*/ 0 h 316528"/>
                  <a:gd name="connsiteX1" fmla="*/ 349494 w 952206"/>
                  <a:gd name="connsiteY1" fmla="*/ 316528 h 316528"/>
                  <a:gd name="connsiteX2" fmla="*/ 952206 w 952206"/>
                  <a:gd name="connsiteY2" fmla="*/ 301288 h 316528"/>
                  <a:gd name="connsiteX3" fmla="*/ 633192 w 952206"/>
                  <a:gd name="connsiteY3" fmla="*/ 0 h 316528"/>
                  <a:gd name="connsiteX4" fmla="*/ 0 w 95220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33192 w 936966"/>
                  <a:gd name="connsiteY3" fmla="*/ 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48589 w 936966"/>
                  <a:gd name="connsiteY3" fmla="*/ 762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79381 w 936966"/>
                  <a:gd name="connsiteY3" fmla="*/ 0 h 316528"/>
                  <a:gd name="connsiteX4" fmla="*/ 0 w 936966"/>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79381 w 975457"/>
                  <a:gd name="connsiteY3" fmla="*/ 0 h 316528"/>
                  <a:gd name="connsiteX4" fmla="*/ 0 w 975457"/>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94778 w 975457"/>
                  <a:gd name="connsiteY3" fmla="*/ 0 h 316528"/>
                  <a:gd name="connsiteX4" fmla="*/ 0 w 975457"/>
                  <a:gd name="connsiteY4" fmla="*/ 0 h 316528"/>
                  <a:gd name="connsiteX0" fmla="*/ 0 w 952363"/>
                  <a:gd name="connsiteY0" fmla="*/ 0 h 316528"/>
                  <a:gd name="connsiteX1" fmla="*/ 349494 w 952363"/>
                  <a:gd name="connsiteY1" fmla="*/ 316528 h 316528"/>
                  <a:gd name="connsiteX2" fmla="*/ 952363 w 952363"/>
                  <a:gd name="connsiteY2" fmla="*/ 316528 h 316528"/>
                  <a:gd name="connsiteX3" fmla="*/ 694778 w 952363"/>
                  <a:gd name="connsiteY3" fmla="*/ 0 h 316528"/>
                  <a:gd name="connsiteX4" fmla="*/ 0 w 952363"/>
                  <a:gd name="connsiteY4" fmla="*/ 0 h 316528"/>
                  <a:gd name="connsiteX0" fmla="*/ 0 w 898476"/>
                  <a:gd name="connsiteY0" fmla="*/ 0 h 324148"/>
                  <a:gd name="connsiteX1" fmla="*/ 349494 w 898476"/>
                  <a:gd name="connsiteY1" fmla="*/ 316528 h 324148"/>
                  <a:gd name="connsiteX2" fmla="*/ 898476 w 898476"/>
                  <a:gd name="connsiteY2" fmla="*/ 324148 h 324148"/>
                  <a:gd name="connsiteX3" fmla="*/ 694778 w 898476"/>
                  <a:gd name="connsiteY3" fmla="*/ 0 h 324148"/>
                  <a:gd name="connsiteX4" fmla="*/ 0 w 898476"/>
                  <a:gd name="connsiteY4" fmla="*/ 0 h 324148"/>
                  <a:gd name="connsiteX0" fmla="*/ 0 w 983155"/>
                  <a:gd name="connsiteY0" fmla="*/ 0 h 316528"/>
                  <a:gd name="connsiteX1" fmla="*/ 349494 w 983155"/>
                  <a:gd name="connsiteY1" fmla="*/ 316528 h 316528"/>
                  <a:gd name="connsiteX2" fmla="*/ 983155 w 983155"/>
                  <a:gd name="connsiteY2" fmla="*/ 316528 h 316528"/>
                  <a:gd name="connsiteX3" fmla="*/ 694778 w 983155"/>
                  <a:gd name="connsiteY3" fmla="*/ 0 h 316528"/>
                  <a:gd name="connsiteX4" fmla="*/ 0 w 983155"/>
                  <a:gd name="connsiteY4" fmla="*/ 0 h 316528"/>
                  <a:gd name="connsiteX0" fmla="*/ 0 w 983155"/>
                  <a:gd name="connsiteY0" fmla="*/ 0 h 316528"/>
                  <a:gd name="connsiteX1" fmla="*/ 349494 w 983155"/>
                  <a:gd name="connsiteY1" fmla="*/ 316528 h 316528"/>
                  <a:gd name="connsiteX2" fmla="*/ 983155 w 983155"/>
                  <a:gd name="connsiteY2" fmla="*/ 316528 h 316528"/>
                  <a:gd name="connsiteX3" fmla="*/ 663985 w 983155"/>
                  <a:gd name="connsiteY3" fmla="*/ 0 h 316528"/>
                  <a:gd name="connsiteX4" fmla="*/ 0 w 983155"/>
                  <a:gd name="connsiteY4" fmla="*/ 0 h 31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55" h="316528">
                    <a:moveTo>
                      <a:pt x="0" y="0"/>
                    </a:moveTo>
                    <a:lnTo>
                      <a:pt x="349494" y="316528"/>
                    </a:lnTo>
                    <a:lnTo>
                      <a:pt x="983155" y="316528"/>
                    </a:lnTo>
                    <a:lnTo>
                      <a:pt x="663985" y="0"/>
                    </a:lnTo>
                    <a:lnTo>
                      <a:pt x="0" y="0"/>
                    </a:lnTo>
                    <a:close/>
                  </a:path>
                </a:pathLst>
              </a:cu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8" name="Group 77"/>
            <p:cNvGrpSpPr/>
            <p:nvPr/>
          </p:nvGrpSpPr>
          <p:grpSpPr>
            <a:xfrm>
              <a:off x="2677319" y="4205182"/>
              <a:ext cx="1895622" cy="640080"/>
              <a:chOff x="7126458" y="2407257"/>
              <a:chExt cx="1895622" cy="640080"/>
            </a:xfrm>
            <a:solidFill>
              <a:schemeClr val="accent6">
                <a:lumMod val="60000"/>
                <a:lumOff val="40000"/>
              </a:schemeClr>
            </a:solidFill>
          </p:grpSpPr>
          <p:sp>
            <p:nvSpPr>
              <p:cNvPr id="114" name="Rectangle 113"/>
              <p:cNvSpPr/>
              <p:nvPr/>
            </p:nvSpPr>
            <p:spPr>
              <a:xfrm>
                <a:off x="7126458" y="2407257"/>
                <a:ext cx="640080" cy="6400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7766538" y="2407257"/>
                <a:ext cx="640080" cy="6400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8382000" y="2407257"/>
                <a:ext cx="640080" cy="6400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p:cNvGrpSpPr/>
            <p:nvPr/>
          </p:nvGrpSpPr>
          <p:grpSpPr>
            <a:xfrm>
              <a:off x="2677319" y="3565102"/>
              <a:ext cx="1895622" cy="640080"/>
              <a:chOff x="7126458" y="2407257"/>
              <a:chExt cx="1895622" cy="640080"/>
            </a:xfrm>
            <a:solidFill>
              <a:schemeClr val="accent6">
                <a:lumMod val="60000"/>
                <a:lumOff val="40000"/>
              </a:schemeClr>
            </a:solidFill>
          </p:grpSpPr>
          <p:sp>
            <p:nvSpPr>
              <p:cNvPr id="111" name="Rectangle 110"/>
              <p:cNvSpPr/>
              <p:nvPr/>
            </p:nvSpPr>
            <p:spPr>
              <a:xfrm>
                <a:off x="7126458" y="2407257"/>
                <a:ext cx="640080" cy="6400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7766538" y="2407257"/>
                <a:ext cx="640080" cy="6400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8382000" y="2407257"/>
                <a:ext cx="640080" cy="6400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Parallelogram 79"/>
            <p:cNvSpPr/>
            <p:nvPr/>
          </p:nvSpPr>
          <p:spPr>
            <a:xfrm>
              <a:off x="2677319" y="2593850"/>
              <a:ext cx="944586" cy="331172"/>
            </a:xfrm>
            <a:prstGeom prst="parallelogram">
              <a:avLst>
                <a:gd name="adj" fmla="val 94028"/>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Parallelogram 80"/>
            <p:cNvSpPr/>
            <p:nvPr/>
          </p:nvSpPr>
          <p:spPr>
            <a:xfrm>
              <a:off x="3262591" y="1950705"/>
              <a:ext cx="944586" cy="331172"/>
            </a:xfrm>
            <a:prstGeom prst="parallelogram">
              <a:avLst>
                <a:gd name="adj" fmla="val 94028"/>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Parallelogram 81"/>
            <p:cNvSpPr/>
            <p:nvPr/>
          </p:nvSpPr>
          <p:spPr>
            <a:xfrm>
              <a:off x="2988275" y="2258570"/>
              <a:ext cx="944586" cy="331172"/>
            </a:xfrm>
            <a:prstGeom prst="parallelogram">
              <a:avLst>
                <a:gd name="adj" fmla="val 94028"/>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Parallelogram 82"/>
            <p:cNvSpPr/>
            <p:nvPr/>
          </p:nvSpPr>
          <p:spPr>
            <a:xfrm>
              <a:off x="3613260" y="2254611"/>
              <a:ext cx="944586" cy="331172"/>
            </a:xfrm>
            <a:prstGeom prst="parallelogram">
              <a:avLst>
                <a:gd name="adj" fmla="val 94028"/>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4" name="Group 83"/>
            <p:cNvGrpSpPr/>
            <p:nvPr/>
          </p:nvGrpSpPr>
          <p:grpSpPr>
            <a:xfrm>
              <a:off x="2677319" y="2925022"/>
              <a:ext cx="1895622" cy="640080"/>
              <a:chOff x="7126458" y="2407257"/>
              <a:chExt cx="1895622" cy="640080"/>
            </a:xfrm>
            <a:solidFill>
              <a:schemeClr val="accent6">
                <a:lumMod val="60000"/>
                <a:lumOff val="40000"/>
              </a:schemeClr>
            </a:solidFill>
          </p:grpSpPr>
          <p:sp>
            <p:nvSpPr>
              <p:cNvPr id="108" name="Rectangle 107"/>
              <p:cNvSpPr/>
              <p:nvPr/>
            </p:nvSpPr>
            <p:spPr>
              <a:xfrm>
                <a:off x="7126458" y="2407257"/>
                <a:ext cx="640080" cy="6400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7766538" y="2407257"/>
                <a:ext cx="640080" cy="6400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8382000" y="2407257"/>
                <a:ext cx="640080" cy="6400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Parallelogram 84"/>
            <p:cNvSpPr/>
            <p:nvPr/>
          </p:nvSpPr>
          <p:spPr>
            <a:xfrm>
              <a:off x="3311026" y="2593701"/>
              <a:ext cx="944586" cy="331172"/>
            </a:xfrm>
            <a:prstGeom prst="parallelogram">
              <a:avLst>
                <a:gd name="adj" fmla="val 94028"/>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Parallelogram 85"/>
            <p:cNvSpPr/>
            <p:nvPr/>
          </p:nvSpPr>
          <p:spPr>
            <a:xfrm>
              <a:off x="3939084" y="2601917"/>
              <a:ext cx="944586" cy="331172"/>
            </a:xfrm>
            <a:prstGeom prst="parallelogram">
              <a:avLst>
                <a:gd name="adj" fmla="val 94028"/>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Parallelogram 75"/>
            <p:cNvSpPr/>
            <p:nvPr/>
          </p:nvSpPr>
          <p:spPr>
            <a:xfrm rot="5400000">
              <a:off x="4255667" y="4186301"/>
              <a:ext cx="973178" cy="316528"/>
            </a:xfrm>
            <a:custGeom>
              <a:avLst/>
              <a:gdLst>
                <a:gd name="connsiteX0" fmla="*/ 0 w 944586"/>
                <a:gd name="connsiteY0" fmla="*/ 331172 h 331172"/>
                <a:gd name="connsiteX1" fmla="*/ 311394 w 944586"/>
                <a:gd name="connsiteY1" fmla="*/ 0 h 331172"/>
                <a:gd name="connsiteX2" fmla="*/ 944586 w 944586"/>
                <a:gd name="connsiteY2" fmla="*/ 0 h 331172"/>
                <a:gd name="connsiteX3" fmla="*/ 633192 w 944586"/>
                <a:gd name="connsiteY3" fmla="*/ 331172 h 331172"/>
                <a:gd name="connsiteX4" fmla="*/ 0 w 944586"/>
                <a:gd name="connsiteY4" fmla="*/ 331172 h 331172"/>
                <a:gd name="connsiteX0" fmla="*/ 0 w 944586"/>
                <a:gd name="connsiteY0" fmla="*/ 331172 h 647700"/>
                <a:gd name="connsiteX1" fmla="*/ 349494 w 944586"/>
                <a:gd name="connsiteY1" fmla="*/ 647700 h 647700"/>
                <a:gd name="connsiteX2" fmla="*/ 944586 w 944586"/>
                <a:gd name="connsiteY2" fmla="*/ 0 h 647700"/>
                <a:gd name="connsiteX3" fmla="*/ 633192 w 944586"/>
                <a:gd name="connsiteY3" fmla="*/ 331172 h 647700"/>
                <a:gd name="connsiteX4" fmla="*/ 0 w 944586"/>
                <a:gd name="connsiteY4" fmla="*/ 331172 h 647700"/>
                <a:gd name="connsiteX0" fmla="*/ 0 w 921726"/>
                <a:gd name="connsiteY0" fmla="*/ 338792 h 655320"/>
                <a:gd name="connsiteX1" fmla="*/ 349494 w 921726"/>
                <a:gd name="connsiteY1" fmla="*/ 655320 h 655320"/>
                <a:gd name="connsiteX2" fmla="*/ 921726 w 921726"/>
                <a:gd name="connsiteY2" fmla="*/ 0 h 655320"/>
                <a:gd name="connsiteX3" fmla="*/ 633192 w 921726"/>
                <a:gd name="connsiteY3" fmla="*/ 338792 h 655320"/>
                <a:gd name="connsiteX4" fmla="*/ 0 w 921726"/>
                <a:gd name="connsiteY4" fmla="*/ 338792 h 655320"/>
                <a:gd name="connsiteX0" fmla="*/ 0 w 952206"/>
                <a:gd name="connsiteY0" fmla="*/ 0 h 316528"/>
                <a:gd name="connsiteX1" fmla="*/ 349494 w 952206"/>
                <a:gd name="connsiteY1" fmla="*/ 316528 h 316528"/>
                <a:gd name="connsiteX2" fmla="*/ 952206 w 952206"/>
                <a:gd name="connsiteY2" fmla="*/ 301288 h 316528"/>
                <a:gd name="connsiteX3" fmla="*/ 633192 w 952206"/>
                <a:gd name="connsiteY3" fmla="*/ 0 h 316528"/>
                <a:gd name="connsiteX4" fmla="*/ 0 w 95220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33192 w 936966"/>
                <a:gd name="connsiteY3" fmla="*/ 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48589 w 936966"/>
                <a:gd name="connsiteY3" fmla="*/ 762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79381 w 936966"/>
                <a:gd name="connsiteY3" fmla="*/ 0 h 316528"/>
                <a:gd name="connsiteX4" fmla="*/ 0 w 936966"/>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79381 w 975457"/>
                <a:gd name="connsiteY3" fmla="*/ 0 h 316528"/>
                <a:gd name="connsiteX4" fmla="*/ 0 w 975457"/>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94778 w 975457"/>
                <a:gd name="connsiteY3" fmla="*/ 0 h 316528"/>
                <a:gd name="connsiteX4" fmla="*/ 0 w 975457"/>
                <a:gd name="connsiteY4" fmla="*/ 0 h 316528"/>
                <a:gd name="connsiteX0" fmla="*/ 0 w 952363"/>
                <a:gd name="connsiteY0" fmla="*/ 0 h 316528"/>
                <a:gd name="connsiteX1" fmla="*/ 349494 w 952363"/>
                <a:gd name="connsiteY1" fmla="*/ 316528 h 316528"/>
                <a:gd name="connsiteX2" fmla="*/ 952363 w 952363"/>
                <a:gd name="connsiteY2" fmla="*/ 316528 h 316528"/>
                <a:gd name="connsiteX3" fmla="*/ 694778 w 952363"/>
                <a:gd name="connsiteY3" fmla="*/ 0 h 316528"/>
                <a:gd name="connsiteX4" fmla="*/ 0 w 952363"/>
                <a:gd name="connsiteY4" fmla="*/ 0 h 316528"/>
                <a:gd name="connsiteX0" fmla="*/ 0 w 898476"/>
                <a:gd name="connsiteY0" fmla="*/ 0 h 324148"/>
                <a:gd name="connsiteX1" fmla="*/ 349494 w 898476"/>
                <a:gd name="connsiteY1" fmla="*/ 316528 h 324148"/>
                <a:gd name="connsiteX2" fmla="*/ 898476 w 898476"/>
                <a:gd name="connsiteY2" fmla="*/ 324148 h 324148"/>
                <a:gd name="connsiteX3" fmla="*/ 694778 w 898476"/>
                <a:gd name="connsiteY3" fmla="*/ 0 h 324148"/>
                <a:gd name="connsiteX4" fmla="*/ 0 w 898476"/>
                <a:gd name="connsiteY4" fmla="*/ 0 h 324148"/>
                <a:gd name="connsiteX0" fmla="*/ 0 w 983155"/>
                <a:gd name="connsiteY0" fmla="*/ 0 h 316528"/>
                <a:gd name="connsiteX1" fmla="*/ 349494 w 983155"/>
                <a:gd name="connsiteY1" fmla="*/ 316528 h 316528"/>
                <a:gd name="connsiteX2" fmla="*/ 983155 w 983155"/>
                <a:gd name="connsiteY2" fmla="*/ 316528 h 316528"/>
                <a:gd name="connsiteX3" fmla="*/ 694778 w 983155"/>
                <a:gd name="connsiteY3" fmla="*/ 0 h 316528"/>
                <a:gd name="connsiteX4" fmla="*/ 0 w 983155"/>
                <a:gd name="connsiteY4" fmla="*/ 0 h 316528"/>
                <a:gd name="connsiteX0" fmla="*/ 0 w 983155"/>
                <a:gd name="connsiteY0" fmla="*/ 0 h 316528"/>
                <a:gd name="connsiteX1" fmla="*/ 349494 w 983155"/>
                <a:gd name="connsiteY1" fmla="*/ 316528 h 316528"/>
                <a:gd name="connsiteX2" fmla="*/ 983155 w 983155"/>
                <a:gd name="connsiteY2" fmla="*/ 316528 h 316528"/>
                <a:gd name="connsiteX3" fmla="*/ 663985 w 983155"/>
                <a:gd name="connsiteY3" fmla="*/ 0 h 316528"/>
                <a:gd name="connsiteX4" fmla="*/ 0 w 983155"/>
                <a:gd name="connsiteY4" fmla="*/ 0 h 31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55" h="316528">
                  <a:moveTo>
                    <a:pt x="0" y="0"/>
                  </a:moveTo>
                  <a:lnTo>
                    <a:pt x="349494" y="316528"/>
                  </a:lnTo>
                  <a:lnTo>
                    <a:pt x="983155" y="316528"/>
                  </a:lnTo>
                  <a:lnTo>
                    <a:pt x="663985" y="0"/>
                  </a:lnTo>
                  <a:lnTo>
                    <a:pt x="0" y="0"/>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Parallelogram 75"/>
            <p:cNvSpPr/>
            <p:nvPr/>
          </p:nvSpPr>
          <p:spPr>
            <a:xfrm rot="5400000">
              <a:off x="4255667" y="3558072"/>
              <a:ext cx="973178" cy="316528"/>
            </a:xfrm>
            <a:custGeom>
              <a:avLst/>
              <a:gdLst>
                <a:gd name="connsiteX0" fmla="*/ 0 w 944586"/>
                <a:gd name="connsiteY0" fmla="*/ 331172 h 331172"/>
                <a:gd name="connsiteX1" fmla="*/ 311394 w 944586"/>
                <a:gd name="connsiteY1" fmla="*/ 0 h 331172"/>
                <a:gd name="connsiteX2" fmla="*/ 944586 w 944586"/>
                <a:gd name="connsiteY2" fmla="*/ 0 h 331172"/>
                <a:gd name="connsiteX3" fmla="*/ 633192 w 944586"/>
                <a:gd name="connsiteY3" fmla="*/ 331172 h 331172"/>
                <a:gd name="connsiteX4" fmla="*/ 0 w 944586"/>
                <a:gd name="connsiteY4" fmla="*/ 331172 h 331172"/>
                <a:gd name="connsiteX0" fmla="*/ 0 w 944586"/>
                <a:gd name="connsiteY0" fmla="*/ 331172 h 647700"/>
                <a:gd name="connsiteX1" fmla="*/ 349494 w 944586"/>
                <a:gd name="connsiteY1" fmla="*/ 647700 h 647700"/>
                <a:gd name="connsiteX2" fmla="*/ 944586 w 944586"/>
                <a:gd name="connsiteY2" fmla="*/ 0 h 647700"/>
                <a:gd name="connsiteX3" fmla="*/ 633192 w 944586"/>
                <a:gd name="connsiteY3" fmla="*/ 331172 h 647700"/>
                <a:gd name="connsiteX4" fmla="*/ 0 w 944586"/>
                <a:gd name="connsiteY4" fmla="*/ 331172 h 647700"/>
                <a:gd name="connsiteX0" fmla="*/ 0 w 921726"/>
                <a:gd name="connsiteY0" fmla="*/ 338792 h 655320"/>
                <a:gd name="connsiteX1" fmla="*/ 349494 w 921726"/>
                <a:gd name="connsiteY1" fmla="*/ 655320 h 655320"/>
                <a:gd name="connsiteX2" fmla="*/ 921726 w 921726"/>
                <a:gd name="connsiteY2" fmla="*/ 0 h 655320"/>
                <a:gd name="connsiteX3" fmla="*/ 633192 w 921726"/>
                <a:gd name="connsiteY3" fmla="*/ 338792 h 655320"/>
                <a:gd name="connsiteX4" fmla="*/ 0 w 921726"/>
                <a:gd name="connsiteY4" fmla="*/ 338792 h 655320"/>
                <a:gd name="connsiteX0" fmla="*/ 0 w 952206"/>
                <a:gd name="connsiteY0" fmla="*/ 0 h 316528"/>
                <a:gd name="connsiteX1" fmla="*/ 349494 w 952206"/>
                <a:gd name="connsiteY1" fmla="*/ 316528 h 316528"/>
                <a:gd name="connsiteX2" fmla="*/ 952206 w 952206"/>
                <a:gd name="connsiteY2" fmla="*/ 301288 h 316528"/>
                <a:gd name="connsiteX3" fmla="*/ 633192 w 952206"/>
                <a:gd name="connsiteY3" fmla="*/ 0 h 316528"/>
                <a:gd name="connsiteX4" fmla="*/ 0 w 95220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33192 w 936966"/>
                <a:gd name="connsiteY3" fmla="*/ 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48589 w 936966"/>
                <a:gd name="connsiteY3" fmla="*/ 762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79381 w 936966"/>
                <a:gd name="connsiteY3" fmla="*/ 0 h 316528"/>
                <a:gd name="connsiteX4" fmla="*/ 0 w 936966"/>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79381 w 975457"/>
                <a:gd name="connsiteY3" fmla="*/ 0 h 316528"/>
                <a:gd name="connsiteX4" fmla="*/ 0 w 975457"/>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94778 w 975457"/>
                <a:gd name="connsiteY3" fmla="*/ 0 h 316528"/>
                <a:gd name="connsiteX4" fmla="*/ 0 w 975457"/>
                <a:gd name="connsiteY4" fmla="*/ 0 h 316528"/>
                <a:gd name="connsiteX0" fmla="*/ 0 w 952363"/>
                <a:gd name="connsiteY0" fmla="*/ 0 h 316528"/>
                <a:gd name="connsiteX1" fmla="*/ 349494 w 952363"/>
                <a:gd name="connsiteY1" fmla="*/ 316528 h 316528"/>
                <a:gd name="connsiteX2" fmla="*/ 952363 w 952363"/>
                <a:gd name="connsiteY2" fmla="*/ 316528 h 316528"/>
                <a:gd name="connsiteX3" fmla="*/ 694778 w 952363"/>
                <a:gd name="connsiteY3" fmla="*/ 0 h 316528"/>
                <a:gd name="connsiteX4" fmla="*/ 0 w 952363"/>
                <a:gd name="connsiteY4" fmla="*/ 0 h 316528"/>
                <a:gd name="connsiteX0" fmla="*/ 0 w 898476"/>
                <a:gd name="connsiteY0" fmla="*/ 0 h 324148"/>
                <a:gd name="connsiteX1" fmla="*/ 349494 w 898476"/>
                <a:gd name="connsiteY1" fmla="*/ 316528 h 324148"/>
                <a:gd name="connsiteX2" fmla="*/ 898476 w 898476"/>
                <a:gd name="connsiteY2" fmla="*/ 324148 h 324148"/>
                <a:gd name="connsiteX3" fmla="*/ 694778 w 898476"/>
                <a:gd name="connsiteY3" fmla="*/ 0 h 324148"/>
                <a:gd name="connsiteX4" fmla="*/ 0 w 898476"/>
                <a:gd name="connsiteY4" fmla="*/ 0 h 324148"/>
                <a:gd name="connsiteX0" fmla="*/ 0 w 983155"/>
                <a:gd name="connsiteY0" fmla="*/ 0 h 316528"/>
                <a:gd name="connsiteX1" fmla="*/ 349494 w 983155"/>
                <a:gd name="connsiteY1" fmla="*/ 316528 h 316528"/>
                <a:gd name="connsiteX2" fmla="*/ 983155 w 983155"/>
                <a:gd name="connsiteY2" fmla="*/ 316528 h 316528"/>
                <a:gd name="connsiteX3" fmla="*/ 694778 w 983155"/>
                <a:gd name="connsiteY3" fmla="*/ 0 h 316528"/>
                <a:gd name="connsiteX4" fmla="*/ 0 w 983155"/>
                <a:gd name="connsiteY4" fmla="*/ 0 h 316528"/>
                <a:gd name="connsiteX0" fmla="*/ 0 w 983155"/>
                <a:gd name="connsiteY0" fmla="*/ 0 h 316528"/>
                <a:gd name="connsiteX1" fmla="*/ 349494 w 983155"/>
                <a:gd name="connsiteY1" fmla="*/ 316528 h 316528"/>
                <a:gd name="connsiteX2" fmla="*/ 983155 w 983155"/>
                <a:gd name="connsiteY2" fmla="*/ 316528 h 316528"/>
                <a:gd name="connsiteX3" fmla="*/ 663985 w 983155"/>
                <a:gd name="connsiteY3" fmla="*/ 0 h 316528"/>
                <a:gd name="connsiteX4" fmla="*/ 0 w 983155"/>
                <a:gd name="connsiteY4" fmla="*/ 0 h 31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55" h="316528">
                  <a:moveTo>
                    <a:pt x="0" y="0"/>
                  </a:moveTo>
                  <a:lnTo>
                    <a:pt x="349494" y="316528"/>
                  </a:lnTo>
                  <a:lnTo>
                    <a:pt x="983155" y="316528"/>
                  </a:lnTo>
                  <a:lnTo>
                    <a:pt x="663985" y="0"/>
                  </a:lnTo>
                  <a:lnTo>
                    <a:pt x="0" y="0"/>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Parallelogram 75"/>
            <p:cNvSpPr/>
            <p:nvPr/>
          </p:nvSpPr>
          <p:spPr>
            <a:xfrm rot="5400000">
              <a:off x="4229577" y="2941264"/>
              <a:ext cx="973178" cy="316528"/>
            </a:xfrm>
            <a:custGeom>
              <a:avLst/>
              <a:gdLst>
                <a:gd name="connsiteX0" fmla="*/ 0 w 944586"/>
                <a:gd name="connsiteY0" fmla="*/ 331172 h 331172"/>
                <a:gd name="connsiteX1" fmla="*/ 311394 w 944586"/>
                <a:gd name="connsiteY1" fmla="*/ 0 h 331172"/>
                <a:gd name="connsiteX2" fmla="*/ 944586 w 944586"/>
                <a:gd name="connsiteY2" fmla="*/ 0 h 331172"/>
                <a:gd name="connsiteX3" fmla="*/ 633192 w 944586"/>
                <a:gd name="connsiteY3" fmla="*/ 331172 h 331172"/>
                <a:gd name="connsiteX4" fmla="*/ 0 w 944586"/>
                <a:gd name="connsiteY4" fmla="*/ 331172 h 331172"/>
                <a:gd name="connsiteX0" fmla="*/ 0 w 944586"/>
                <a:gd name="connsiteY0" fmla="*/ 331172 h 647700"/>
                <a:gd name="connsiteX1" fmla="*/ 349494 w 944586"/>
                <a:gd name="connsiteY1" fmla="*/ 647700 h 647700"/>
                <a:gd name="connsiteX2" fmla="*/ 944586 w 944586"/>
                <a:gd name="connsiteY2" fmla="*/ 0 h 647700"/>
                <a:gd name="connsiteX3" fmla="*/ 633192 w 944586"/>
                <a:gd name="connsiteY3" fmla="*/ 331172 h 647700"/>
                <a:gd name="connsiteX4" fmla="*/ 0 w 944586"/>
                <a:gd name="connsiteY4" fmla="*/ 331172 h 647700"/>
                <a:gd name="connsiteX0" fmla="*/ 0 w 921726"/>
                <a:gd name="connsiteY0" fmla="*/ 338792 h 655320"/>
                <a:gd name="connsiteX1" fmla="*/ 349494 w 921726"/>
                <a:gd name="connsiteY1" fmla="*/ 655320 h 655320"/>
                <a:gd name="connsiteX2" fmla="*/ 921726 w 921726"/>
                <a:gd name="connsiteY2" fmla="*/ 0 h 655320"/>
                <a:gd name="connsiteX3" fmla="*/ 633192 w 921726"/>
                <a:gd name="connsiteY3" fmla="*/ 338792 h 655320"/>
                <a:gd name="connsiteX4" fmla="*/ 0 w 921726"/>
                <a:gd name="connsiteY4" fmla="*/ 338792 h 655320"/>
                <a:gd name="connsiteX0" fmla="*/ 0 w 952206"/>
                <a:gd name="connsiteY0" fmla="*/ 0 h 316528"/>
                <a:gd name="connsiteX1" fmla="*/ 349494 w 952206"/>
                <a:gd name="connsiteY1" fmla="*/ 316528 h 316528"/>
                <a:gd name="connsiteX2" fmla="*/ 952206 w 952206"/>
                <a:gd name="connsiteY2" fmla="*/ 301288 h 316528"/>
                <a:gd name="connsiteX3" fmla="*/ 633192 w 952206"/>
                <a:gd name="connsiteY3" fmla="*/ 0 h 316528"/>
                <a:gd name="connsiteX4" fmla="*/ 0 w 95220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33192 w 936966"/>
                <a:gd name="connsiteY3" fmla="*/ 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48589 w 936966"/>
                <a:gd name="connsiteY3" fmla="*/ 762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79381 w 936966"/>
                <a:gd name="connsiteY3" fmla="*/ 0 h 316528"/>
                <a:gd name="connsiteX4" fmla="*/ 0 w 936966"/>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79381 w 975457"/>
                <a:gd name="connsiteY3" fmla="*/ 0 h 316528"/>
                <a:gd name="connsiteX4" fmla="*/ 0 w 975457"/>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94778 w 975457"/>
                <a:gd name="connsiteY3" fmla="*/ 0 h 316528"/>
                <a:gd name="connsiteX4" fmla="*/ 0 w 975457"/>
                <a:gd name="connsiteY4" fmla="*/ 0 h 316528"/>
                <a:gd name="connsiteX0" fmla="*/ 0 w 952363"/>
                <a:gd name="connsiteY0" fmla="*/ 0 h 316528"/>
                <a:gd name="connsiteX1" fmla="*/ 349494 w 952363"/>
                <a:gd name="connsiteY1" fmla="*/ 316528 h 316528"/>
                <a:gd name="connsiteX2" fmla="*/ 952363 w 952363"/>
                <a:gd name="connsiteY2" fmla="*/ 316528 h 316528"/>
                <a:gd name="connsiteX3" fmla="*/ 694778 w 952363"/>
                <a:gd name="connsiteY3" fmla="*/ 0 h 316528"/>
                <a:gd name="connsiteX4" fmla="*/ 0 w 952363"/>
                <a:gd name="connsiteY4" fmla="*/ 0 h 316528"/>
                <a:gd name="connsiteX0" fmla="*/ 0 w 898476"/>
                <a:gd name="connsiteY0" fmla="*/ 0 h 324148"/>
                <a:gd name="connsiteX1" fmla="*/ 349494 w 898476"/>
                <a:gd name="connsiteY1" fmla="*/ 316528 h 324148"/>
                <a:gd name="connsiteX2" fmla="*/ 898476 w 898476"/>
                <a:gd name="connsiteY2" fmla="*/ 324148 h 324148"/>
                <a:gd name="connsiteX3" fmla="*/ 694778 w 898476"/>
                <a:gd name="connsiteY3" fmla="*/ 0 h 324148"/>
                <a:gd name="connsiteX4" fmla="*/ 0 w 898476"/>
                <a:gd name="connsiteY4" fmla="*/ 0 h 324148"/>
                <a:gd name="connsiteX0" fmla="*/ 0 w 983155"/>
                <a:gd name="connsiteY0" fmla="*/ 0 h 316528"/>
                <a:gd name="connsiteX1" fmla="*/ 349494 w 983155"/>
                <a:gd name="connsiteY1" fmla="*/ 316528 h 316528"/>
                <a:gd name="connsiteX2" fmla="*/ 983155 w 983155"/>
                <a:gd name="connsiteY2" fmla="*/ 316528 h 316528"/>
                <a:gd name="connsiteX3" fmla="*/ 694778 w 983155"/>
                <a:gd name="connsiteY3" fmla="*/ 0 h 316528"/>
                <a:gd name="connsiteX4" fmla="*/ 0 w 983155"/>
                <a:gd name="connsiteY4" fmla="*/ 0 h 316528"/>
                <a:gd name="connsiteX0" fmla="*/ 0 w 983155"/>
                <a:gd name="connsiteY0" fmla="*/ 0 h 316528"/>
                <a:gd name="connsiteX1" fmla="*/ 349494 w 983155"/>
                <a:gd name="connsiteY1" fmla="*/ 316528 h 316528"/>
                <a:gd name="connsiteX2" fmla="*/ 983155 w 983155"/>
                <a:gd name="connsiteY2" fmla="*/ 316528 h 316528"/>
                <a:gd name="connsiteX3" fmla="*/ 663985 w 983155"/>
                <a:gd name="connsiteY3" fmla="*/ 0 h 316528"/>
                <a:gd name="connsiteX4" fmla="*/ 0 w 983155"/>
                <a:gd name="connsiteY4" fmla="*/ 0 h 31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55" h="316528">
                  <a:moveTo>
                    <a:pt x="0" y="0"/>
                  </a:moveTo>
                  <a:lnTo>
                    <a:pt x="349494" y="316528"/>
                  </a:lnTo>
                  <a:lnTo>
                    <a:pt x="983155" y="316528"/>
                  </a:lnTo>
                  <a:lnTo>
                    <a:pt x="663985" y="0"/>
                  </a:lnTo>
                  <a:lnTo>
                    <a:pt x="0" y="0"/>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p:cNvSpPr/>
            <p:nvPr/>
          </p:nvSpPr>
          <p:spPr>
            <a:xfrm>
              <a:off x="3596363" y="1300470"/>
              <a:ext cx="640080" cy="64008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p:cNvSpPr/>
            <p:nvPr/>
          </p:nvSpPr>
          <p:spPr>
            <a:xfrm>
              <a:off x="3892448" y="1647528"/>
              <a:ext cx="640080" cy="64008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Parallelogram 91"/>
            <p:cNvSpPr/>
            <p:nvPr/>
          </p:nvSpPr>
          <p:spPr>
            <a:xfrm>
              <a:off x="4216408" y="1647528"/>
              <a:ext cx="944586" cy="331172"/>
            </a:xfrm>
            <a:prstGeom prst="parallelogram">
              <a:avLst>
                <a:gd name="adj" fmla="val 94028"/>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Parallelogram 92"/>
            <p:cNvSpPr/>
            <p:nvPr/>
          </p:nvSpPr>
          <p:spPr>
            <a:xfrm>
              <a:off x="4532528" y="1317595"/>
              <a:ext cx="944586" cy="331172"/>
            </a:xfrm>
            <a:prstGeom prst="parallelogram">
              <a:avLst>
                <a:gd name="adj" fmla="val 94028"/>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Parallelogram 93"/>
            <p:cNvSpPr/>
            <p:nvPr/>
          </p:nvSpPr>
          <p:spPr>
            <a:xfrm>
              <a:off x="3904062" y="1311602"/>
              <a:ext cx="944586" cy="331172"/>
            </a:xfrm>
            <a:prstGeom prst="parallelogram">
              <a:avLst>
                <a:gd name="adj" fmla="val 94028"/>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Parallelogram 94"/>
            <p:cNvSpPr/>
            <p:nvPr/>
          </p:nvSpPr>
          <p:spPr>
            <a:xfrm>
              <a:off x="4841101" y="980430"/>
              <a:ext cx="944586" cy="331172"/>
            </a:xfrm>
            <a:prstGeom prst="parallelogram">
              <a:avLst>
                <a:gd name="adj" fmla="val 94028"/>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Parallelogram 95"/>
            <p:cNvSpPr/>
            <p:nvPr/>
          </p:nvSpPr>
          <p:spPr>
            <a:xfrm>
              <a:off x="3591715" y="980430"/>
              <a:ext cx="944586" cy="331172"/>
            </a:xfrm>
            <a:prstGeom prst="parallelogram">
              <a:avLst>
                <a:gd name="adj" fmla="val 94028"/>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Parallelogram 96"/>
            <p:cNvSpPr/>
            <p:nvPr/>
          </p:nvSpPr>
          <p:spPr>
            <a:xfrm>
              <a:off x="4216408" y="985184"/>
              <a:ext cx="944586" cy="331172"/>
            </a:xfrm>
            <a:prstGeom prst="parallelogram">
              <a:avLst>
                <a:gd name="adj" fmla="val 94028"/>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Parallelogram 75"/>
            <p:cNvSpPr/>
            <p:nvPr/>
          </p:nvSpPr>
          <p:spPr>
            <a:xfrm rot="5400000">
              <a:off x="5170615" y="2563225"/>
              <a:ext cx="973178" cy="316528"/>
            </a:xfrm>
            <a:custGeom>
              <a:avLst/>
              <a:gdLst>
                <a:gd name="connsiteX0" fmla="*/ 0 w 944586"/>
                <a:gd name="connsiteY0" fmla="*/ 331172 h 331172"/>
                <a:gd name="connsiteX1" fmla="*/ 311394 w 944586"/>
                <a:gd name="connsiteY1" fmla="*/ 0 h 331172"/>
                <a:gd name="connsiteX2" fmla="*/ 944586 w 944586"/>
                <a:gd name="connsiteY2" fmla="*/ 0 h 331172"/>
                <a:gd name="connsiteX3" fmla="*/ 633192 w 944586"/>
                <a:gd name="connsiteY3" fmla="*/ 331172 h 331172"/>
                <a:gd name="connsiteX4" fmla="*/ 0 w 944586"/>
                <a:gd name="connsiteY4" fmla="*/ 331172 h 331172"/>
                <a:gd name="connsiteX0" fmla="*/ 0 w 944586"/>
                <a:gd name="connsiteY0" fmla="*/ 331172 h 647700"/>
                <a:gd name="connsiteX1" fmla="*/ 349494 w 944586"/>
                <a:gd name="connsiteY1" fmla="*/ 647700 h 647700"/>
                <a:gd name="connsiteX2" fmla="*/ 944586 w 944586"/>
                <a:gd name="connsiteY2" fmla="*/ 0 h 647700"/>
                <a:gd name="connsiteX3" fmla="*/ 633192 w 944586"/>
                <a:gd name="connsiteY3" fmla="*/ 331172 h 647700"/>
                <a:gd name="connsiteX4" fmla="*/ 0 w 944586"/>
                <a:gd name="connsiteY4" fmla="*/ 331172 h 647700"/>
                <a:gd name="connsiteX0" fmla="*/ 0 w 921726"/>
                <a:gd name="connsiteY0" fmla="*/ 338792 h 655320"/>
                <a:gd name="connsiteX1" fmla="*/ 349494 w 921726"/>
                <a:gd name="connsiteY1" fmla="*/ 655320 h 655320"/>
                <a:gd name="connsiteX2" fmla="*/ 921726 w 921726"/>
                <a:gd name="connsiteY2" fmla="*/ 0 h 655320"/>
                <a:gd name="connsiteX3" fmla="*/ 633192 w 921726"/>
                <a:gd name="connsiteY3" fmla="*/ 338792 h 655320"/>
                <a:gd name="connsiteX4" fmla="*/ 0 w 921726"/>
                <a:gd name="connsiteY4" fmla="*/ 338792 h 655320"/>
                <a:gd name="connsiteX0" fmla="*/ 0 w 952206"/>
                <a:gd name="connsiteY0" fmla="*/ 0 h 316528"/>
                <a:gd name="connsiteX1" fmla="*/ 349494 w 952206"/>
                <a:gd name="connsiteY1" fmla="*/ 316528 h 316528"/>
                <a:gd name="connsiteX2" fmla="*/ 952206 w 952206"/>
                <a:gd name="connsiteY2" fmla="*/ 301288 h 316528"/>
                <a:gd name="connsiteX3" fmla="*/ 633192 w 952206"/>
                <a:gd name="connsiteY3" fmla="*/ 0 h 316528"/>
                <a:gd name="connsiteX4" fmla="*/ 0 w 95220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33192 w 936966"/>
                <a:gd name="connsiteY3" fmla="*/ 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48589 w 936966"/>
                <a:gd name="connsiteY3" fmla="*/ 762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79381 w 936966"/>
                <a:gd name="connsiteY3" fmla="*/ 0 h 316528"/>
                <a:gd name="connsiteX4" fmla="*/ 0 w 936966"/>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79381 w 975457"/>
                <a:gd name="connsiteY3" fmla="*/ 0 h 316528"/>
                <a:gd name="connsiteX4" fmla="*/ 0 w 975457"/>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94778 w 975457"/>
                <a:gd name="connsiteY3" fmla="*/ 0 h 316528"/>
                <a:gd name="connsiteX4" fmla="*/ 0 w 975457"/>
                <a:gd name="connsiteY4" fmla="*/ 0 h 316528"/>
                <a:gd name="connsiteX0" fmla="*/ 0 w 952363"/>
                <a:gd name="connsiteY0" fmla="*/ 0 h 316528"/>
                <a:gd name="connsiteX1" fmla="*/ 349494 w 952363"/>
                <a:gd name="connsiteY1" fmla="*/ 316528 h 316528"/>
                <a:gd name="connsiteX2" fmla="*/ 952363 w 952363"/>
                <a:gd name="connsiteY2" fmla="*/ 316528 h 316528"/>
                <a:gd name="connsiteX3" fmla="*/ 694778 w 952363"/>
                <a:gd name="connsiteY3" fmla="*/ 0 h 316528"/>
                <a:gd name="connsiteX4" fmla="*/ 0 w 952363"/>
                <a:gd name="connsiteY4" fmla="*/ 0 h 316528"/>
                <a:gd name="connsiteX0" fmla="*/ 0 w 898476"/>
                <a:gd name="connsiteY0" fmla="*/ 0 h 324148"/>
                <a:gd name="connsiteX1" fmla="*/ 349494 w 898476"/>
                <a:gd name="connsiteY1" fmla="*/ 316528 h 324148"/>
                <a:gd name="connsiteX2" fmla="*/ 898476 w 898476"/>
                <a:gd name="connsiteY2" fmla="*/ 324148 h 324148"/>
                <a:gd name="connsiteX3" fmla="*/ 694778 w 898476"/>
                <a:gd name="connsiteY3" fmla="*/ 0 h 324148"/>
                <a:gd name="connsiteX4" fmla="*/ 0 w 898476"/>
                <a:gd name="connsiteY4" fmla="*/ 0 h 324148"/>
                <a:gd name="connsiteX0" fmla="*/ 0 w 983155"/>
                <a:gd name="connsiteY0" fmla="*/ 0 h 316528"/>
                <a:gd name="connsiteX1" fmla="*/ 349494 w 983155"/>
                <a:gd name="connsiteY1" fmla="*/ 316528 h 316528"/>
                <a:gd name="connsiteX2" fmla="*/ 983155 w 983155"/>
                <a:gd name="connsiteY2" fmla="*/ 316528 h 316528"/>
                <a:gd name="connsiteX3" fmla="*/ 694778 w 983155"/>
                <a:gd name="connsiteY3" fmla="*/ 0 h 316528"/>
                <a:gd name="connsiteX4" fmla="*/ 0 w 983155"/>
                <a:gd name="connsiteY4" fmla="*/ 0 h 316528"/>
                <a:gd name="connsiteX0" fmla="*/ 0 w 983155"/>
                <a:gd name="connsiteY0" fmla="*/ 0 h 316528"/>
                <a:gd name="connsiteX1" fmla="*/ 349494 w 983155"/>
                <a:gd name="connsiteY1" fmla="*/ 316528 h 316528"/>
                <a:gd name="connsiteX2" fmla="*/ 983155 w 983155"/>
                <a:gd name="connsiteY2" fmla="*/ 316528 h 316528"/>
                <a:gd name="connsiteX3" fmla="*/ 663985 w 983155"/>
                <a:gd name="connsiteY3" fmla="*/ 0 h 316528"/>
                <a:gd name="connsiteX4" fmla="*/ 0 w 983155"/>
                <a:gd name="connsiteY4" fmla="*/ 0 h 31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55" h="316528">
                  <a:moveTo>
                    <a:pt x="0" y="0"/>
                  </a:moveTo>
                  <a:lnTo>
                    <a:pt x="349494" y="316528"/>
                  </a:lnTo>
                  <a:lnTo>
                    <a:pt x="983155" y="316528"/>
                  </a:lnTo>
                  <a:lnTo>
                    <a:pt x="663985" y="0"/>
                  </a:lnTo>
                  <a:lnTo>
                    <a:pt x="0" y="0"/>
                  </a:lnTo>
                  <a:close/>
                </a:path>
              </a:pathLst>
            </a:cu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Parallelogram 75"/>
            <p:cNvSpPr/>
            <p:nvPr/>
          </p:nvSpPr>
          <p:spPr>
            <a:xfrm rot="5400000">
              <a:off x="4847328" y="2892430"/>
              <a:ext cx="973178" cy="316528"/>
            </a:xfrm>
            <a:custGeom>
              <a:avLst/>
              <a:gdLst>
                <a:gd name="connsiteX0" fmla="*/ 0 w 944586"/>
                <a:gd name="connsiteY0" fmla="*/ 331172 h 331172"/>
                <a:gd name="connsiteX1" fmla="*/ 311394 w 944586"/>
                <a:gd name="connsiteY1" fmla="*/ 0 h 331172"/>
                <a:gd name="connsiteX2" fmla="*/ 944586 w 944586"/>
                <a:gd name="connsiteY2" fmla="*/ 0 h 331172"/>
                <a:gd name="connsiteX3" fmla="*/ 633192 w 944586"/>
                <a:gd name="connsiteY3" fmla="*/ 331172 h 331172"/>
                <a:gd name="connsiteX4" fmla="*/ 0 w 944586"/>
                <a:gd name="connsiteY4" fmla="*/ 331172 h 331172"/>
                <a:gd name="connsiteX0" fmla="*/ 0 w 944586"/>
                <a:gd name="connsiteY0" fmla="*/ 331172 h 647700"/>
                <a:gd name="connsiteX1" fmla="*/ 349494 w 944586"/>
                <a:gd name="connsiteY1" fmla="*/ 647700 h 647700"/>
                <a:gd name="connsiteX2" fmla="*/ 944586 w 944586"/>
                <a:gd name="connsiteY2" fmla="*/ 0 h 647700"/>
                <a:gd name="connsiteX3" fmla="*/ 633192 w 944586"/>
                <a:gd name="connsiteY3" fmla="*/ 331172 h 647700"/>
                <a:gd name="connsiteX4" fmla="*/ 0 w 944586"/>
                <a:gd name="connsiteY4" fmla="*/ 331172 h 647700"/>
                <a:gd name="connsiteX0" fmla="*/ 0 w 921726"/>
                <a:gd name="connsiteY0" fmla="*/ 338792 h 655320"/>
                <a:gd name="connsiteX1" fmla="*/ 349494 w 921726"/>
                <a:gd name="connsiteY1" fmla="*/ 655320 h 655320"/>
                <a:gd name="connsiteX2" fmla="*/ 921726 w 921726"/>
                <a:gd name="connsiteY2" fmla="*/ 0 h 655320"/>
                <a:gd name="connsiteX3" fmla="*/ 633192 w 921726"/>
                <a:gd name="connsiteY3" fmla="*/ 338792 h 655320"/>
                <a:gd name="connsiteX4" fmla="*/ 0 w 921726"/>
                <a:gd name="connsiteY4" fmla="*/ 338792 h 655320"/>
                <a:gd name="connsiteX0" fmla="*/ 0 w 952206"/>
                <a:gd name="connsiteY0" fmla="*/ 0 h 316528"/>
                <a:gd name="connsiteX1" fmla="*/ 349494 w 952206"/>
                <a:gd name="connsiteY1" fmla="*/ 316528 h 316528"/>
                <a:gd name="connsiteX2" fmla="*/ 952206 w 952206"/>
                <a:gd name="connsiteY2" fmla="*/ 301288 h 316528"/>
                <a:gd name="connsiteX3" fmla="*/ 633192 w 952206"/>
                <a:gd name="connsiteY3" fmla="*/ 0 h 316528"/>
                <a:gd name="connsiteX4" fmla="*/ 0 w 95220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33192 w 936966"/>
                <a:gd name="connsiteY3" fmla="*/ 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48589 w 936966"/>
                <a:gd name="connsiteY3" fmla="*/ 762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79381 w 936966"/>
                <a:gd name="connsiteY3" fmla="*/ 0 h 316528"/>
                <a:gd name="connsiteX4" fmla="*/ 0 w 936966"/>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79381 w 975457"/>
                <a:gd name="connsiteY3" fmla="*/ 0 h 316528"/>
                <a:gd name="connsiteX4" fmla="*/ 0 w 975457"/>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94778 w 975457"/>
                <a:gd name="connsiteY3" fmla="*/ 0 h 316528"/>
                <a:gd name="connsiteX4" fmla="*/ 0 w 975457"/>
                <a:gd name="connsiteY4" fmla="*/ 0 h 316528"/>
                <a:gd name="connsiteX0" fmla="*/ 0 w 952363"/>
                <a:gd name="connsiteY0" fmla="*/ 0 h 316528"/>
                <a:gd name="connsiteX1" fmla="*/ 349494 w 952363"/>
                <a:gd name="connsiteY1" fmla="*/ 316528 h 316528"/>
                <a:gd name="connsiteX2" fmla="*/ 952363 w 952363"/>
                <a:gd name="connsiteY2" fmla="*/ 316528 h 316528"/>
                <a:gd name="connsiteX3" fmla="*/ 694778 w 952363"/>
                <a:gd name="connsiteY3" fmla="*/ 0 h 316528"/>
                <a:gd name="connsiteX4" fmla="*/ 0 w 952363"/>
                <a:gd name="connsiteY4" fmla="*/ 0 h 316528"/>
                <a:gd name="connsiteX0" fmla="*/ 0 w 898476"/>
                <a:gd name="connsiteY0" fmla="*/ 0 h 324148"/>
                <a:gd name="connsiteX1" fmla="*/ 349494 w 898476"/>
                <a:gd name="connsiteY1" fmla="*/ 316528 h 324148"/>
                <a:gd name="connsiteX2" fmla="*/ 898476 w 898476"/>
                <a:gd name="connsiteY2" fmla="*/ 324148 h 324148"/>
                <a:gd name="connsiteX3" fmla="*/ 694778 w 898476"/>
                <a:gd name="connsiteY3" fmla="*/ 0 h 324148"/>
                <a:gd name="connsiteX4" fmla="*/ 0 w 898476"/>
                <a:gd name="connsiteY4" fmla="*/ 0 h 324148"/>
                <a:gd name="connsiteX0" fmla="*/ 0 w 983155"/>
                <a:gd name="connsiteY0" fmla="*/ 0 h 316528"/>
                <a:gd name="connsiteX1" fmla="*/ 349494 w 983155"/>
                <a:gd name="connsiteY1" fmla="*/ 316528 h 316528"/>
                <a:gd name="connsiteX2" fmla="*/ 983155 w 983155"/>
                <a:gd name="connsiteY2" fmla="*/ 316528 h 316528"/>
                <a:gd name="connsiteX3" fmla="*/ 694778 w 983155"/>
                <a:gd name="connsiteY3" fmla="*/ 0 h 316528"/>
                <a:gd name="connsiteX4" fmla="*/ 0 w 983155"/>
                <a:gd name="connsiteY4" fmla="*/ 0 h 316528"/>
                <a:gd name="connsiteX0" fmla="*/ 0 w 983155"/>
                <a:gd name="connsiteY0" fmla="*/ 0 h 316528"/>
                <a:gd name="connsiteX1" fmla="*/ 349494 w 983155"/>
                <a:gd name="connsiteY1" fmla="*/ 316528 h 316528"/>
                <a:gd name="connsiteX2" fmla="*/ 983155 w 983155"/>
                <a:gd name="connsiteY2" fmla="*/ 316528 h 316528"/>
                <a:gd name="connsiteX3" fmla="*/ 663985 w 983155"/>
                <a:gd name="connsiteY3" fmla="*/ 0 h 316528"/>
                <a:gd name="connsiteX4" fmla="*/ 0 w 983155"/>
                <a:gd name="connsiteY4" fmla="*/ 0 h 31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55" h="316528">
                  <a:moveTo>
                    <a:pt x="0" y="0"/>
                  </a:moveTo>
                  <a:lnTo>
                    <a:pt x="349494" y="316528"/>
                  </a:lnTo>
                  <a:lnTo>
                    <a:pt x="983155" y="316528"/>
                  </a:lnTo>
                  <a:lnTo>
                    <a:pt x="663985" y="0"/>
                  </a:lnTo>
                  <a:lnTo>
                    <a:pt x="0" y="0"/>
                  </a:lnTo>
                  <a:close/>
                </a:path>
              </a:pathLst>
            </a:cu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Parallelogram 75"/>
            <p:cNvSpPr/>
            <p:nvPr/>
          </p:nvSpPr>
          <p:spPr>
            <a:xfrm rot="5400000">
              <a:off x="4527710" y="2614970"/>
              <a:ext cx="973178" cy="316528"/>
            </a:xfrm>
            <a:custGeom>
              <a:avLst/>
              <a:gdLst>
                <a:gd name="connsiteX0" fmla="*/ 0 w 944586"/>
                <a:gd name="connsiteY0" fmla="*/ 331172 h 331172"/>
                <a:gd name="connsiteX1" fmla="*/ 311394 w 944586"/>
                <a:gd name="connsiteY1" fmla="*/ 0 h 331172"/>
                <a:gd name="connsiteX2" fmla="*/ 944586 w 944586"/>
                <a:gd name="connsiteY2" fmla="*/ 0 h 331172"/>
                <a:gd name="connsiteX3" fmla="*/ 633192 w 944586"/>
                <a:gd name="connsiteY3" fmla="*/ 331172 h 331172"/>
                <a:gd name="connsiteX4" fmla="*/ 0 w 944586"/>
                <a:gd name="connsiteY4" fmla="*/ 331172 h 331172"/>
                <a:gd name="connsiteX0" fmla="*/ 0 w 944586"/>
                <a:gd name="connsiteY0" fmla="*/ 331172 h 647700"/>
                <a:gd name="connsiteX1" fmla="*/ 349494 w 944586"/>
                <a:gd name="connsiteY1" fmla="*/ 647700 h 647700"/>
                <a:gd name="connsiteX2" fmla="*/ 944586 w 944586"/>
                <a:gd name="connsiteY2" fmla="*/ 0 h 647700"/>
                <a:gd name="connsiteX3" fmla="*/ 633192 w 944586"/>
                <a:gd name="connsiteY3" fmla="*/ 331172 h 647700"/>
                <a:gd name="connsiteX4" fmla="*/ 0 w 944586"/>
                <a:gd name="connsiteY4" fmla="*/ 331172 h 647700"/>
                <a:gd name="connsiteX0" fmla="*/ 0 w 921726"/>
                <a:gd name="connsiteY0" fmla="*/ 338792 h 655320"/>
                <a:gd name="connsiteX1" fmla="*/ 349494 w 921726"/>
                <a:gd name="connsiteY1" fmla="*/ 655320 h 655320"/>
                <a:gd name="connsiteX2" fmla="*/ 921726 w 921726"/>
                <a:gd name="connsiteY2" fmla="*/ 0 h 655320"/>
                <a:gd name="connsiteX3" fmla="*/ 633192 w 921726"/>
                <a:gd name="connsiteY3" fmla="*/ 338792 h 655320"/>
                <a:gd name="connsiteX4" fmla="*/ 0 w 921726"/>
                <a:gd name="connsiteY4" fmla="*/ 338792 h 655320"/>
                <a:gd name="connsiteX0" fmla="*/ 0 w 952206"/>
                <a:gd name="connsiteY0" fmla="*/ 0 h 316528"/>
                <a:gd name="connsiteX1" fmla="*/ 349494 w 952206"/>
                <a:gd name="connsiteY1" fmla="*/ 316528 h 316528"/>
                <a:gd name="connsiteX2" fmla="*/ 952206 w 952206"/>
                <a:gd name="connsiteY2" fmla="*/ 301288 h 316528"/>
                <a:gd name="connsiteX3" fmla="*/ 633192 w 952206"/>
                <a:gd name="connsiteY3" fmla="*/ 0 h 316528"/>
                <a:gd name="connsiteX4" fmla="*/ 0 w 95220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33192 w 936966"/>
                <a:gd name="connsiteY3" fmla="*/ 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48589 w 936966"/>
                <a:gd name="connsiteY3" fmla="*/ 762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79381 w 936966"/>
                <a:gd name="connsiteY3" fmla="*/ 0 h 316528"/>
                <a:gd name="connsiteX4" fmla="*/ 0 w 936966"/>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79381 w 975457"/>
                <a:gd name="connsiteY3" fmla="*/ 0 h 316528"/>
                <a:gd name="connsiteX4" fmla="*/ 0 w 975457"/>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94778 w 975457"/>
                <a:gd name="connsiteY3" fmla="*/ 0 h 316528"/>
                <a:gd name="connsiteX4" fmla="*/ 0 w 975457"/>
                <a:gd name="connsiteY4" fmla="*/ 0 h 316528"/>
                <a:gd name="connsiteX0" fmla="*/ 0 w 952363"/>
                <a:gd name="connsiteY0" fmla="*/ 0 h 316528"/>
                <a:gd name="connsiteX1" fmla="*/ 349494 w 952363"/>
                <a:gd name="connsiteY1" fmla="*/ 316528 h 316528"/>
                <a:gd name="connsiteX2" fmla="*/ 952363 w 952363"/>
                <a:gd name="connsiteY2" fmla="*/ 316528 h 316528"/>
                <a:gd name="connsiteX3" fmla="*/ 694778 w 952363"/>
                <a:gd name="connsiteY3" fmla="*/ 0 h 316528"/>
                <a:gd name="connsiteX4" fmla="*/ 0 w 952363"/>
                <a:gd name="connsiteY4" fmla="*/ 0 h 316528"/>
                <a:gd name="connsiteX0" fmla="*/ 0 w 898476"/>
                <a:gd name="connsiteY0" fmla="*/ 0 h 324148"/>
                <a:gd name="connsiteX1" fmla="*/ 349494 w 898476"/>
                <a:gd name="connsiteY1" fmla="*/ 316528 h 324148"/>
                <a:gd name="connsiteX2" fmla="*/ 898476 w 898476"/>
                <a:gd name="connsiteY2" fmla="*/ 324148 h 324148"/>
                <a:gd name="connsiteX3" fmla="*/ 694778 w 898476"/>
                <a:gd name="connsiteY3" fmla="*/ 0 h 324148"/>
                <a:gd name="connsiteX4" fmla="*/ 0 w 898476"/>
                <a:gd name="connsiteY4" fmla="*/ 0 h 324148"/>
                <a:gd name="connsiteX0" fmla="*/ 0 w 983155"/>
                <a:gd name="connsiteY0" fmla="*/ 0 h 316528"/>
                <a:gd name="connsiteX1" fmla="*/ 349494 w 983155"/>
                <a:gd name="connsiteY1" fmla="*/ 316528 h 316528"/>
                <a:gd name="connsiteX2" fmla="*/ 983155 w 983155"/>
                <a:gd name="connsiteY2" fmla="*/ 316528 h 316528"/>
                <a:gd name="connsiteX3" fmla="*/ 694778 w 983155"/>
                <a:gd name="connsiteY3" fmla="*/ 0 h 316528"/>
                <a:gd name="connsiteX4" fmla="*/ 0 w 983155"/>
                <a:gd name="connsiteY4" fmla="*/ 0 h 316528"/>
                <a:gd name="connsiteX0" fmla="*/ 0 w 983155"/>
                <a:gd name="connsiteY0" fmla="*/ 0 h 316528"/>
                <a:gd name="connsiteX1" fmla="*/ 349494 w 983155"/>
                <a:gd name="connsiteY1" fmla="*/ 316528 h 316528"/>
                <a:gd name="connsiteX2" fmla="*/ 983155 w 983155"/>
                <a:gd name="connsiteY2" fmla="*/ 316528 h 316528"/>
                <a:gd name="connsiteX3" fmla="*/ 663985 w 983155"/>
                <a:gd name="connsiteY3" fmla="*/ 0 h 316528"/>
                <a:gd name="connsiteX4" fmla="*/ 0 w 983155"/>
                <a:gd name="connsiteY4" fmla="*/ 0 h 31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55" h="316528">
                  <a:moveTo>
                    <a:pt x="0" y="0"/>
                  </a:moveTo>
                  <a:lnTo>
                    <a:pt x="349494" y="316528"/>
                  </a:lnTo>
                  <a:lnTo>
                    <a:pt x="983155" y="316528"/>
                  </a:lnTo>
                  <a:lnTo>
                    <a:pt x="663985" y="0"/>
                  </a:lnTo>
                  <a:lnTo>
                    <a:pt x="0" y="0"/>
                  </a:lnTo>
                  <a:close/>
                </a:path>
              </a:pathLst>
            </a:cu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Parallelogram 75"/>
            <p:cNvSpPr/>
            <p:nvPr/>
          </p:nvSpPr>
          <p:spPr>
            <a:xfrm rot="5400000">
              <a:off x="5144608" y="1302547"/>
              <a:ext cx="973177" cy="316528"/>
            </a:xfrm>
            <a:custGeom>
              <a:avLst/>
              <a:gdLst>
                <a:gd name="connsiteX0" fmla="*/ 0 w 944586"/>
                <a:gd name="connsiteY0" fmla="*/ 331172 h 331172"/>
                <a:gd name="connsiteX1" fmla="*/ 311394 w 944586"/>
                <a:gd name="connsiteY1" fmla="*/ 0 h 331172"/>
                <a:gd name="connsiteX2" fmla="*/ 944586 w 944586"/>
                <a:gd name="connsiteY2" fmla="*/ 0 h 331172"/>
                <a:gd name="connsiteX3" fmla="*/ 633192 w 944586"/>
                <a:gd name="connsiteY3" fmla="*/ 331172 h 331172"/>
                <a:gd name="connsiteX4" fmla="*/ 0 w 944586"/>
                <a:gd name="connsiteY4" fmla="*/ 331172 h 331172"/>
                <a:gd name="connsiteX0" fmla="*/ 0 w 944586"/>
                <a:gd name="connsiteY0" fmla="*/ 331172 h 647700"/>
                <a:gd name="connsiteX1" fmla="*/ 349494 w 944586"/>
                <a:gd name="connsiteY1" fmla="*/ 647700 h 647700"/>
                <a:gd name="connsiteX2" fmla="*/ 944586 w 944586"/>
                <a:gd name="connsiteY2" fmla="*/ 0 h 647700"/>
                <a:gd name="connsiteX3" fmla="*/ 633192 w 944586"/>
                <a:gd name="connsiteY3" fmla="*/ 331172 h 647700"/>
                <a:gd name="connsiteX4" fmla="*/ 0 w 944586"/>
                <a:gd name="connsiteY4" fmla="*/ 331172 h 647700"/>
                <a:gd name="connsiteX0" fmla="*/ 0 w 921726"/>
                <a:gd name="connsiteY0" fmla="*/ 338792 h 655320"/>
                <a:gd name="connsiteX1" fmla="*/ 349494 w 921726"/>
                <a:gd name="connsiteY1" fmla="*/ 655320 h 655320"/>
                <a:gd name="connsiteX2" fmla="*/ 921726 w 921726"/>
                <a:gd name="connsiteY2" fmla="*/ 0 h 655320"/>
                <a:gd name="connsiteX3" fmla="*/ 633192 w 921726"/>
                <a:gd name="connsiteY3" fmla="*/ 338792 h 655320"/>
                <a:gd name="connsiteX4" fmla="*/ 0 w 921726"/>
                <a:gd name="connsiteY4" fmla="*/ 338792 h 655320"/>
                <a:gd name="connsiteX0" fmla="*/ 0 w 952206"/>
                <a:gd name="connsiteY0" fmla="*/ 0 h 316528"/>
                <a:gd name="connsiteX1" fmla="*/ 349494 w 952206"/>
                <a:gd name="connsiteY1" fmla="*/ 316528 h 316528"/>
                <a:gd name="connsiteX2" fmla="*/ 952206 w 952206"/>
                <a:gd name="connsiteY2" fmla="*/ 301288 h 316528"/>
                <a:gd name="connsiteX3" fmla="*/ 633192 w 952206"/>
                <a:gd name="connsiteY3" fmla="*/ 0 h 316528"/>
                <a:gd name="connsiteX4" fmla="*/ 0 w 95220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33192 w 936966"/>
                <a:gd name="connsiteY3" fmla="*/ 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48589 w 936966"/>
                <a:gd name="connsiteY3" fmla="*/ 762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79381 w 936966"/>
                <a:gd name="connsiteY3" fmla="*/ 0 h 316528"/>
                <a:gd name="connsiteX4" fmla="*/ 0 w 936966"/>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79381 w 975457"/>
                <a:gd name="connsiteY3" fmla="*/ 0 h 316528"/>
                <a:gd name="connsiteX4" fmla="*/ 0 w 975457"/>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94778 w 975457"/>
                <a:gd name="connsiteY3" fmla="*/ 0 h 316528"/>
                <a:gd name="connsiteX4" fmla="*/ 0 w 975457"/>
                <a:gd name="connsiteY4" fmla="*/ 0 h 316528"/>
                <a:gd name="connsiteX0" fmla="*/ 0 w 952363"/>
                <a:gd name="connsiteY0" fmla="*/ 0 h 316528"/>
                <a:gd name="connsiteX1" fmla="*/ 349494 w 952363"/>
                <a:gd name="connsiteY1" fmla="*/ 316528 h 316528"/>
                <a:gd name="connsiteX2" fmla="*/ 952363 w 952363"/>
                <a:gd name="connsiteY2" fmla="*/ 316528 h 316528"/>
                <a:gd name="connsiteX3" fmla="*/ 694778 w 952363"/>
                <a:gd name="connsiteY3" fmla="*/ 0 h 316528"/>
                <a:gd name="connsiteX4" fmla="*/ 0 w 952363"/>
                <a:gd name="connsiteY4" fmla="*/ 0 h 316528"/>
                <a:gd name="connsiteX0" fmla="*/ 0 w 898476"/>
                <a:gd name="connsiteY0" fmla="*/ 0 h 324148"/>
                <a:gd name="connsiteX1" fmla="*/ 349494 w 898476"/>
                <a:gd name="connsiteY1" fmla="*/ 316528 h 324148"/>
                <a:gd name="connsiteX2" fmla="*/ 898476 w 898476"/>
                <a:gd name="connsiteY2" fmla="*/ 324148 h 324148"/>
                <a:gd name="connsiteX3" fmla="*/ 694778 w 898476"/>
                <a:gd name="connsiteY3" fmla="*/ 0 h 324148"/>
                <a:gd name="connsiteX4" fmla="*/ 0 w 898476"/>
                <a:gd name="connsiteY4" fmla="*/ 0 h 324148"/>
                <a:gd name="connsiteX0" fmla="*/ 0 w 983155"/>
                <a:gd name="connsiteY0" fmla="*/ 0 h 316528"/>
                <a:gd name="connsiteX1" fmla="*/ 349494 w 983155"/>
                <a:gd name="connsiteY1" fmla="*/ 316528 h 316528"/>
                <a:gd name="connsiteX2" fmla="*/ 983155 w 983155"/>
                <a:gd name="connsiteY2" fmla="*/ 316528 h 316528"/>
                <a:gd name="connsiteX3" fmla="*/ 694778 w 983155"/>
                <a:gd name="connsiteY3" fmla="*/ 0 h 316528"/>
                <a:gd name="connsiteX4" fmla="*/ 0 w 983155"/>
                <a:gd name="connsiteY4" fmla="*/ 0 h 316528"/>
                <a:gd name="connsiteX0" fmla="*/ 0 w 983155"/>
                <a:gd name="connsiteY0" fmla="*/ 0 h 316528"/>
                <a:gd name="connsiteX1" fmla="*/ 349494 w 983155"/>
                <a:gd name="connsiteY1" fmla="*/ 316528 h 316528"/>
                <a:gd name="connsiteX2" fmla="*/ 983155 w 983155"/>
                <a:gd name="connsiteY2" fmla="*/ 316528 h 316528"/>
                <a:gd name="connsiteX3" fmla="*/ 663985 w 983155"/>
                <a:gd name="connsiteY3" fmla="*/ 0 h 316528"/>
                <a:gd name="connsiteX4" fmla="*/ 0 w 983155"/>
                <a:gd name="connsiteY4" fmla="*/ 0 h 31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55" h="316528">
                  <a:moveTo>
                    <a:pt x="0" y="0"/>
                  </a:moveTo>
                  <a:lnTo>
                    <a:pt x="349494" y="316528"/>
                  </a:lnTo>
                  <a:lnTo>
                    <a:pt x="983155" y="316528"/>
                  </a:lnTo>
                  <a:lnTo>
                    <a:pt x="663985" y="0"/>
                  </a:lnTo>
                  <a:lnTo>
                    <a:pt x="0" y="0"/>
                  </a:lnTo>
                  <a:close/>
                </a:path>
              </a:pathLst>
            </a:cu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Parallelogram 75"/>
            <p:cNvSpPr/>
            <p:nvPr/>
          </p:nvSpPr>
          <p:spPr>
            <a:xfrm rot="5400000">
              <a:off x="4832669" y="1645920"/>
              <a:ext cx="973178" cy="316528"/>
            </a:xfrm>
            <a:custGeom>
              <a:avLst/>
              <a:gdLst>
                <a:gd name="connsiteX0" fmla="*/ 0 w 944586"/>
                <a:gd name="connsiteY0" fmla="*/ 331172 h 331172"/>
                <a:gd name="connsiteX1" fmla="*/ 311394 w 944586"/>
                <a:gd name="connsiteY1" fmla="*/ 0 h 331172"/>
                <a:gd name="connsiteX2" fmla="*/ 944586 w 944586"/>
                <a:gd name="connsiteY2" fmla="*/ 0 h 331172"/>
                <a:gd name="connsiteX3" fmla="*/ 633192 w 944586"/>
                <a:gd name="connsiteY3" fmla="*/ 331172 h 331172"/>
                <a:gd name="connsiteX4" fmla="*/ 0 w 944586"/>
                <a:gd name="connsiteY4" fmla="*/ 331172 h 331172"/>
                <a:gd name="connsiteX0" fmla="*/ 0 w 944586"/>
                <a:gd name="connsiteY0" fmla="*/ 331172 h 647700"/>
                <a:gd name="connsiteX1" fmla="*/ 349494 w 944586"/>
                <a:gd name="connsiteY1" fmla="*/ 647700 h 647700"/>
                <a:gd name="connsiteX2" fmla="*/ 944586 w 944586"/>
                <a:gd name="connsiteY2" fmla="*/ 0 h 647700"/>
                <a:gd name="connsiteX3" fmla="*/ 633192 w 944586"/>
                <a:gd name="connsiteY3" fmla="*/ 331172 h 647700"/>
                <a:gd name="connsiteX4" fmla="*/ 0 w 944586"/>
                <a:gd name="connsiteY4" fmla="*/ 331172 h 647700"/>
                <a:gd name="connsiteX0" fmla="*/ 0 w 921726"/>
                <a:gd name="connsiteY0" fmla="*/ 338792 h 655320"/>
                <a:gd name="connsiteX1" fmla="*/ 349494 w 921726"/>
                <a:gd name="connsiteY1" fmla="*/ 655320 h 655320"/>
                <a:gd name="connsiteX2" fmla="*/ 921726 w 921726"/>
                <a:gd name="connsiteY2" fmla="*/ 0 h 655320"/>
                <a:gd name="connsiteX3" fmla="*/ 633192 w 921726"/>
                <a:gd name="connsiteY3" fmla="*/ 338792 h 655320"/>
                <a:gd name="connsiteX4" fmla="*/ 0 w 921726"/>
                <a:gd name="connsiteY4" fmla="*/ 338792 h 655320"/>
                <a:gd name="connsiteX0" fmla="*/ 0 w 952206"/>
                <a:gd name="connsiteY0" fmla="*/ 0 h 316528"/>
                <a:gd name="connsiteX1" fmla="*/ 349494 w 952206"/>
                <a:gd name="connsiteY1" fmla="*/ 316528 h 316528"/>
                <a:gd name="connsiteX2" fmla="*/ 952206 w 952206"/>
                <a:gd name="connsiteY2" fmla="*/ 301288 h 316528"/>
                <a:gd name="connsiteX3" fmla="*/ 633192 w 952206"/>
                <a:gd name="connsiteY3" fmla="*/ 0 h 316528"/>
                <a:gd name="connsiteX4" fmla="*/ 0 w 95220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33192 w 936966"/>
                <a:gd name="connsiteY3" fmla="*/ 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48589 w 936966"/>
                <a:gd name="connsiteY3" fmla="*/ 762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79381 w 936966"/>
                <a:gd name="connsiteY3" fmla="*/ 0 h 316528"/>
                <a:gd name="connsiteX4" fmla="*/ 0 w 936966"/>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79381 w 975457"/>
                <a:gd name="connsiteY3" fmla="*/ 0 h 316528"/>
                <a:gd name="connsiteX4" fmla="*/ 0 w 975457"/>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94778 w 975457"/>
                <a:gd name="connsiteY3" fmla="*/ 0 h 316528"/>
                <a:gd name="connsiteX4" fmla="*/ 0 w 975457"/>
                <a:gd name="connsiteY4" fmla="*/ 0 h 316528"/>
                <a:gd name="connsiteX0" fmla="*/ 0 w 952363"/>
                <a:gd name="connsiteY0" fmla="*/ 0 h 316528"/>
                <a:gd name="connsiteX1" fmla="*/ 349494 w 952363"/>
                <a:gd name="connsiteY1" fmla="*/ 316528 h 316528"/>
                <a:gd name="connsiteX2" fmla="*/ 952363 w 952363"/>
                <a:gd name="connsiteY2" fmla="*/ 316528 h 316528"/>
                <a:gd name="connsiteX3" fmla="*/ 694778 w 952363"/>
                <a:gd name="connsiteY3" fmla="*/ 0 h 316528"/>
                <a:gd name="connsiteX4" fmla="*/ 0 w 952363"/>
                <a:gd name="connsiteY4" fmla="*/ 0 h 316528"/>
                <a:gd name="connsiteX0" fmla="*/ 0 w 898476"/>
                <a:gd name="connsiteY0" fmla="*/ 0 h 324148"/>
                <a:gd name="connsiteX1" fmla="*/ 349494 w 898476"/>
                <a:gd name="connsiteY1" fmla="*/ 316528 h 324148"/>
                <a:gd name="connsiteX2" fmla="*/ 898476 w 898476"/>
                <a:gd name="connsiteY2" fmla="*/ 324148 h 324148"/>
                <a:gd name="connsiteX3" fmla="*/ 694778 w 898476"/>
                <a:gd name="connsiteY3" fmla="*/ 0 h 324148"/>
                <a:gd name="connsiteX4" fmla="*/ 0 w 898476"/>
                <a:gd name="connsiteY4" fmla="*/ 0 h 324148"/>
                <a:gd name="connsiteX0" fmla="*/ 0 w 983155"/>
                <a:gd name="connsiteY0" fmla="*/ 0 h 316528"/>
                <a:gd name="connsiteX1" fmla="*/ 349494 w 983155"/>
                <a:gd name="connsiteY1" fmla="*/ 316528 h 316528"/>
                <a:gd name="connsiteX2" fmla="*/ 983155 w 983155"/>
                <a:gd name="connsiteY2" fmla="*/ 316528 h 316528"/>
                <a:gd name="connsiteX3" fmla="*/ 694778 w 983155"/>
                <a:gd name="connsiteY3" fmla="*/ 0 h 316528"/>
                <a:gd name="connsiteX4" fmla="*/ 0 w 983155"/>
                <a:gd name="connsiteY4" fmla="*/ 0 h 316528"/>
                <a:gd name="connsiteX0" fmla="*/ 0 w 983155"/>
                <a:gd name="connsiteY0" fmla="*/ 0 h 316528"/>
                <a:gd name="connsiteX1" fmla="*/ 349494 w 983155"/>
                <a:gd name="connsiteY1" fmla="*/ 316528 h 316528"/>
                <a:gd name="connsiteX2" fmla="*/ 983155 w 983155"/>
                <a:gd name="connsiteY2" fmla="*/ 316528 h 316528"/>
                <a:gd name="connsiteX3" fmla="*/ 663985 w 983155"/>
                <a:gd name="connsiteY3" fmla="*/ 0 h 316528"/>
                <a:gd name="connsiteX4" fmla="*/ 0 w 983155"/>
                <a:gd name="connsiteY4" fmla="*/ 0 h 31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55" h="316528">
                  <a:moveTo>
                    <a:pt x="0" y="0"/>
                  </a:moveTo>
                  <a:lnTo>
                    <a:pt x="349494" y="316528"/>
                  </a:lnTo>
                  <a:lnTo>
                    <a:pt x="983155" y="316528"/>
                  </a:lnTo>
                  <a:lnTo>
                    <a:pt x="663985" y="0"/>
                  </a:lnTo>
                  <a:lnTo>
                    <a:pt x="0" y="0"/>
                  </a:lnTo>
                  <a:close/>
                </a:path>
              </a:pathLst>
            </a:cu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Parallelogram 75"/>
            <p:cNvSpPr/>
            <p:nvPr/>
          </p:nvSpPr>
          <p:spPr>
            <a:xfrm rot="5400000">
              <a:off x="4520119" y="1973927"/>
              <a:ext cx="973178" cy="316528"/>
            </a:xfrm>
            <a:custGeom>
              <a:avLst/>
              <a:gdLst>
                <a:gd name="connsiteX0" fmla="*/ 0 w 944586"/>
                <a:gd name="connsiteY0" fmla="*/ 331172 h 331172"/>
                <a:gd name="connsiteX1" fmla="*/ 311394 w 944586"/>
                <a:gd name="connsiteY1" fmla="*/ 0 h 331172"/>
                <a:gd name="connsiteX2" fmla="*/ 944586 w 944586"/>
                <a:gd name="connsiteY2" fmla="*/ 0 h 331172"/>
                <a:gd name="connsiteX3" fmla="*/ 633192 w 944586"/>
                <a:gd name="connsiteY3" fmla="*/ 331172 h 331172"/>
                <a:gd name="connsiteX4" fmla="*/ 0 w 944586"/>
                <a:gd name="connsiteY4" fmla="*/ 331172 h 331172"/>
                <a:gd name="connsiteX0" fmla="*/ 0 w 944586"/>
                <a:gd name="connsiteY0" fmla="*/ 331172 h 647700"/>
                <a:gd name="connsiteX1" fmla="*/ 349494 w 944586"/>
                <a:gd name="connsiteY1" fmla="*/ 647700 h 647700"/>
                <a:gd name="connsiteX2" fmla="*/ 944586 w 944586"/>
                <a:gd name="connsiteY2" fmla="*/ 0 h 647700"/>
                <a:gd name="connsiteX3" fmla="*/ 633192 w 944586"/>
                <a:gd name="connsiteY3" fmla="*/ 331172 h 647700"/>
                <a:gd name="connsiteX4" fmla="*/ 0 w 944586"/>
                <a:gd name="connsiteY4" fmla="*/ 331172 h 647700"/>
                <a:gd name="connsiteX0" fmla="*/ 0 w 921726"/>
                <a:gd name="connsiteY0" fmla="*/ 338792 h 655320"/>
                <a:gd name="connsiteX1" fmla="*/ 349494 w 921726"/>
                <a:gd name="connsiteY1" fmla="*/ 655320 h 655320"/>
                <a:gd name="connsiteX2" fmla="*/ 921726 w 921726"/>
                <a:gd name="connsiteY2" fmla="*/ 0 h 655320"/>
                <a:gd name="connsiteX3" fmla="*/ 633192 w 921726"/>
                <a:gd name="connsiteY3" fmla="*/ 338792 h 655320"/>
                <a:gd name="connsiteX4" fmla="*/ 0 w 921726"/>
                <a:gd name="connsiteY4" fmla="*/ 338792 h 655320"/>
                <a:gd name="connsiteX0" fmla="*/ 0 w 952206"/>
                <a:gd name="connsiteY0" fmla="*/ 0 h 316528"/>
                <a:gd name="connsiteX1" fmla="*/ 349494 w 952206"/>
                <a:gd name="connsiteY1" fmla="*/ 316528 h 316528"/>
                <a:gd name="connsiteX2" fmla="*/ 952206 w 952206"/>
                <a:gd name="connsiteY2" fmla="*/ 301288 h 316528"/>
                <a:gd name="connsiteX3" fmla="*/ 633192 w 952206"/>
                <a:gd name="connsiteY3" fmla="*/ 0 h 316528"/>
                <a:gd name="connsiteX4" fmla="*/ 0 w 95220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33192 w 936966"/>
                <a:gd name="connsiteY3" fmla="*/ 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48589 w 936966"/>
                <a:gd name="connsiteY3" fmla="*/ 762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79381 w 936966"/>
                <a:gd name="connsiteY3" fmla="*/ 0 h 316528"/>
                <a:gd name="connsiteX4" fmla="*/ 0 w 936966"/>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79381 w 975457"/>
                <a:gd name="connsiteY3" fmla="*/ 0 h 316528"/>
                <a:gd name="connsiteX4" fmla="*/ 0 w 975457"/>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94778 w 975457"/>
                <a:gd name="connsiteY3" fmla="*/ 0 h 316528"/>
                <a:gd name="connsiteX4" fmla="*/ 0 w 975457"/>
                <a:gd name="connsiteY4" fmla="*/ 0 h 316528"/>
                <a:gd name="connsiteX0" fmla="*/ 0 w 952363"/>
                <a:gd name="connsiteY0" fmla="*/ 0 h 316528"/>
                <a:gd name="connsiteX1" fmla="*/ 349494 w 952363"/>
                <a:gd name="connsiteY1" fmla="*/ 316528 h 316528"/>
                <a:gd name="connsiteX2" fmla="*/ 952363 w 952363"/>
                <a:gd name="connsiteY2" fmla="*/ 316528 h 316528"/>
                <a:gd name="connsiteX3" fmla="*/ 694778 w 952363"/>
                <a:gd name="connsiteY3" fmla="*/ 0 h 316528"/>
                <a:gd name="connsiteX4" fmla="*/ 0 w 952363"/>
                <a:gd name="connsiteY4" fmla="*/ 0 h 316528"/>
                <a:gd name="connsiteX0" fmla="*/ 0 w 898476"/>
                <a:gd name="connsiteY0" fmla="*/ 0 h 324148"/>
                <a:gd name="connsiteX1" fmla="*/ 349494 w 898476"/>
                <a:gd name="connsiteY1" fmla="*/ 316528 h 324148"/>
                <a:gd name="connsiteX2" fmla="*/ 898476 w 898476"/>
                <a:gd name="connsiteY2" fmla="*/ 324148 h 324148"/>
                <a:gd name="connsiteX3" fmla="*/ 694778 w 898476"/>
                <a:gd name="connsiteY3" fmla="*/ 0 h 324148"/>
                <a:gd name="connsiteX4" fmla="*/ 0 w 898476"/>
                <a:gd name="connsiteY4" fmla="*/ 0 h 324148"/>
                <a:gd name="connsiteX0" fmla="*/ 0 w 983155"/>
                <a:gd name="connsiteY0" fmla="*/ 0 h 316528"/>
                <a:gd name="connsiteX1" fmla="*/ 349494 w 983155"/>
                <a:gd name="connsiteY1" fmla="*/ 316528 h 316528"/>
                <a:gd name="connsiteX2" fmla="*/ 983155 w 983155"/>
                <a:gd name="connsiteY2" fmla="*/ 316528 h 316528"/>
                <a:gd name="connsiteX3" fmla="*/ 694778 w 983155"/>
                <a:gd name="connsiteY3" fmla="*/ 0 h 316528"/>
                <a:gd name="connsiteX4" fmla="*/ 0 w 983155"/>
                <a:gd name="connsiteY4" fmla="*/ 0 h 316528"/>
                <a:gd name="connsiteX0" fmla="*/ 0 w 983155"/>
                <a:gd name="connsiteY0" fmla="*/ 0 h 316528"/>
                <a:gd name="connsiteX1" fmla="*/ 349494 w 983155"/>
                <a:gd name="connsiteY1" fmla="*/ 316528 h 316528"/>
                <a:gd name="connsiteX2" fmla="*/ 983155 w 983155"/>
                <a:gd name="connsiteY2" fmla="*/ 316528 h 316528"/>
                <a:gd name="connsiteX3" fmla="*/ 663985 w 983155"/>
                <a:gd name="connsiteY3" fmla="*/ 0 h 316528"/>
                <a:gd name="connsiteX4" fmla="*/ 0 w 983155"/>
                <a:gd name="connsiteY4" fmla="*/ 0 h 31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55" h="316528">
                  <a:moveTo>
                    <a:pt x="0" y="0"/>
                  </a:moveTo>
                  <a:lnTo>
                    <a:pt x="349494" y="316528"/>
                  </a:lnTo>
                  <a:lnTo>
                    <a:pt x="983155" y="316528"/>
                  </a:lnTo>
                  <a:lnTo>
                    <a:pt x="663985" y="0"/>
                  </a:lnTo>
                  <a:lnTo>
                    <a:pt x="0" y="0"/>
                  </a:lnTo>
                  <a:close/>
                </a:path>
              </a:pathLst>
            </a:cu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Parallelogram 75"/>
            <p:cNvSpPr/>
            <p:nvPr/>
          </p:nvSpPr>
          <p:spPr>
            <a:xfrm rot="5400000">
              <a:off x="4534921" y="3240289"/>
              <a:ext cx="973178" cy="316528"/>
            </a:xfrm>
            <a:custGeom>
              <a:avLst/>
              <a:gdLst>
                <a:gd name="connsiteX0" fmla="*/ 0 w 944586"/>
                <a:gd name="connsiteY0" fmla="*/ 331172 h 331172"/>
                <a:gd name="connsiteX1" fmla="*/ 311394 w 944586"/>
                <a:gd name="connsiteY1" fmla="*/ 0 h 331172"/>
                <a:gd name="connsiteX2" fmla="*/ 944586 w 944586"/>
                <a:gd name="connsiteY2" fmla="*/ 0 h 331172"/>
                <a:gd name="connsiteX3" fmla="*/ 633192 w 944586"/>
                <a:gd name="connsiteY3" fmla="*/ 331172 h 331172"/>
                <a:gd name="connsiteX4" fmla="*/ 0 w 944586"/>
                <a:gd name="connsiteY4" fmla="*/ 331172 h 331172"/>
                <a:gd name="connsiteX0" fmla="*/ 0 w 944586"/>
                <a:gd name="connsiteY0" fmla="*/ 331172 h 647700"/>
                <a:gd name="connsiteX1" fmla="*/ 349494 w 944586"/>
                <a:gd name="connsiteY1" fmla="*/ 647700 h 647700"/>
                <a:gd name="connsiteX2" fmla="*/ 944586 w 944586"/>
                <a:gd name="connsiteY2" fmla="*/ 0 h 647700"/>
                <a:gd name="connsiteX3" fmla="*/ 633192 w 944586"/>
                <a:gd name="connsiteY3" fmla="*/ 331172 h 647700"/>
                <a:gd name="connsiteX4" fmla="*/ 0 w 944586"/>
                <a:gd name="connsiteY4" fmla="*/ 331172 h 647700"/>
                <a:gd name="connsiteX0" fmla="*/ 0 w 921726"/>
                <a:gd name="connsiteY0" fmla="*/ 338792 h 655320"/>
                <a:gd name="connsiteX1" fmla="*/ 349494 w 921726"/>
                <a:gd name="connsiteY1" fmla="*/ 655320 h 655320"/>
                <a:gd name="connsiteX2" fmla="*/ 921726 w 921726"/>
                <a:gd name="connsiteY2" fmla="*/ 0 h 655320"/>
                <a:gd name="connsiteX3" fmla="*/ 633192 w 921726"/>
                <a:gd name="connsiteY3" fmla="*/ 338792 h 655320"/>
                <a:gd name="connsiteX4" fmla="*/ 0 w 921726"/>
                <a:gd name="connsiteY4" fmla="*/ 338792 h 655320"/>
                <a:gd name="connsiteX0" fmla="*/ 0 w 952206"/>
                <a:gd name="connsiteY0" fmla="*/ 0 h 316528"/>
                <a:gd name="connsiteX1" fmla="*/ 349494 w 952206"/>
                <a:gd name="connsiteY1" fmla="*/ 316528 h 316528"/>
                <a:gd name="connsiteX2" fmla="*/ 952206 w 952206"/>
                <a:gd name="connsiteY2" fmla="*/ 301288 h 316528"/>
                <a:gd name="connsiteX3" fmla="*/ 633192 w 952206"/>
                <a:gd name="connsiteY3" fmla="*/ 0 h 316528"/>
                <a:gd name="connsiteX4" fmla="*/ 0 w 95220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33192 w 936966"/>
                <a:gd name="connsiteY3" fmla="*/ 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48589 w 936966"/>
                <a:gd name="connsiteY3" fmla="*/ 762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79381 w 936966"/>
                <a:gd name="connsiteY3" fmla="*/ 0 h 316528"/>
                <a:gd name="connsiteX4" fmla="*/ 0 w 936966"/>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79381 w 975457"/>
                <a:gd name="connsiteY3" fmla="*/ 0 h 316528"/>
                <a:gd name="connsiteX4" fmla="*/ 0 w 975457"/>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94778 w 975457"/>
                <a:gd name="connsiteY3" fmla="*/ 0 h 316528"/>
                <a:gd name="connsiteX4" fmla="*/ 0 w 975457"/>
                <a:gd name="connsiteY4" fmla="*/ 0 h 316528"/>
                <a:gd name="connsiteX0" fmla="*/ 0 w 952363"/>
                <a:gd name="connsiteY0" fmla="*/ 0 h 316528"/>
                <a:gd name="connsiteX1" fmla="*/ 349494 w 952363"/>
                <a:gd name="connsiteY1" fmla="*/ 316528 h 316528"/>
                <a:gd name="connsiteX2" fmla="*/ 952363 w 952363"/>
                <a:gd name="connsiteY2" fmla="*/ 316528 h 316528"/>
                <a:gd name="connsiteX3" fmla="*/ 694778 w 952363"/>
                <a:gd name="connsiteY3" fmla="*/ 0 h 316528"/>
                <a:gd name="connsiteX4" fmla="*/ 0 w 952363"/>
                <a:gd name="connsiteY4" fmla="*/ 0 h 316528"/>
                <a:gd name="connsiteX0" fmla="*/ 0 w 898476"/>
                <a:gd name="connsiteY0" fmla="*/ 0 h 324148"/>
                <a:gd name="connsiteX1" fmla="*/ 349494 w 898476"/>
                <a:gd name="connsiteY1" fmla="*/ 316528 h 324148"/>
                <a:gd name="connsiteX2" fmla="*/ 898476 w 898476"/>
                <a:gd name="connsiteY2" fmla="*/ 324148 h 324148"/>
                <a:gd name="connsiteX3" fmla="*/ 694778 w 898476"/>
                <a:gd name="connsiteY3" fmla="*/ 0 h 324148"/>
                <a:gd name="connsiteX4" fmla="*/ 0 w 898476"/>
                <a:gd name="connsiteY4" fmla="*/ 0 h 324148"/>
                <a:gd name="connsiteX0" fmla="*/ 0 w 983155"/>
                <a:gd name="connsiteY0" fmla="*/ 0 h 316528"/>
                <a:gd name="connsiteX1" fmla="*/ 349494 w 983155"/>
                <a:gd name="connsiteY1" fmla="*/ 316528 h 316528"/>
                <a:gd name="connsiteX2" fmla="*/ 983155 w 983155"/>
                <a:gd name="connsiteY2" fmla="*/ 316528 h 316528"/>
                <a:gd name="connsiteX3" fmla="*/ 694778 w 983155"/>
                <a:gd name="connsiteY3" fmla="*/ 0 h 316528"/>
                <a:gd name="connsiteX4" fmla="*/ 0 w 983155"/>
                <a:gd name="connsiteY4" fmla="*/ 0 h 316528"/>
                <a:gd name="connsiteX0" fmla="*/ 0 w 983155"/>
                <a:gd name="connsiteY0" fmla="*/ 0 h 316528"/>
                <a:gd name="connsiteX1" fmla="*/ 349494 w 983155"/>
                <a:gd name="connsiteY1" fmla="*/ 316528 h 316528"/>
                <a:gd name="connsiteX2" fmla="*/ 983155 w 983155"/>
                <a:gd name="connsiteY2" fmla="*/ 316528 h 316528"/>
                <a:gd name="connsiteX3" fmla="*/ 663985 w 983155"/>
                <a:gd name="connsiteY3" fmla="*/ 0 h 316528"/>
                <a:gd name="connsiteX4" fmla="*/ 0 w 983155"/>
                <a:gd name="connsiteY4" fmla="*/ 0 h 31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55" h="316528">
                  <a:moveTo>
                    <a:pt x="0" y="0"/>
                  </a:moveTo>
                  <a:lnTo>
                    <a:pt x="349494" y="316528"/>
                  </a:lnTo>
                  <a:lnTo>
                    <a:pt x="983155" y="316528"/>
                  </a:lnTo>
                  <a:lnTo>
                    <a:pt x="663985" y="0"/>
                  </a:lnTo>
                  <a:lnTo>
                    <a:pt x="0" y="0"/>
                  </a:lnTo>
                  <a:close/>
                </a:path>
              </a:pathLst>
            </a:cu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Parallelogram 75"/>
            <p:cNvSpPr/>
            <p:nvPr/>
          </p:nvSpPr>
          <p:spPr>
            <a:xfrm rot="5400000">
              <a:off x="5151367" y="1953438"/>
              <a:ext cx="973178" cy="316528"/>
            </a:xfrm>
            <a:custGeom>
              <a:avLst/>
              <a:gdLst>
                <a:gd name="connsiteX0" fmla="*/ 0 w 944586"/>
                <a:gd name="connsiteY0" fmla="*/ 331172 h 331172"/>
                <a:gd name="connsiteX1" fmla="*/ 311394 w 944586"/>
                <a:gd name="connsiteY1" fmla="*/ 0 h 331172"/>
                <a:gd name="connsiteX2" fmla="*/ 944586 w 944586"/>
                <a:gd name="connsiteY2" fmla="*/ 0 h 331172"/>
                <a:gd name="connsiteX3" fmla="*/ 633192 w 944586"/>
                <a:gd name="connsiteY3" fmla="*/ 331172 h 331172"/>
                <a:gd name="connsiteX4" fmla="*/ 0 w 944586"/>
                <a:gd name="connsiteY4" fmla="*/ 331172 h 331172"/>
                <a:gd name="connsiteX0" fmla="*/ 0 w 944586"/>
                <a:gd name="connsiteY0" fmla="*/ 331172 h 647700"/>
                <a:gd name="connsiteX1" fmla="*/ 349494 w 944586"/>
                <a:gd name="connsiteY1" fmla="*/ 647700 h 647700"/>
                <a:gd name="connsiteX2" fmla="*/ 944586 w 944586"/>
                <a:gd name="connsiteY2" fmla="*/ 0 h 647700"/>
                <a:gd name="connsiteX3" fmla="*/ 633192 w 944586"/>
                <a:gd name="connsiteY3" fmla="*/ 331172 h 647700"/>
                <a:gd name="connsiteX4" fmla="*/ 0 w 944586"/>
                <a:gd name="connsiteY4" fmla="*/ 331172 h 647700"/>
                <a:gd name="connsiteX0" fmla="*/ 0 w 921726"/>
                <a:gd name="connsiteY0" fmla="*/ 338792 h 655320"/>
                <a:gd name="connsiteX1" fmla="*/ 349494 w 921726"/>
                <a:gd name="connsiteY1" fmla="*/ 655320 h 655320"/>
                <a:gd name="connsiteX2" fmla="*/ 921726 w 921726"/>
                <a:gd name="connsiteY2" fmla="*/ 0 h 655320"/>
                <a:gd name="connsiteX3" fmla="*/ 633192 w 921726"/>
                <a:gd name="connsiteY3" fmla="*/ 338792 h 655320"/>
                <a:gd name="connsiteX4" fmla="*/ 0 w 921726"/>
                <a:gd name="connsiteY4" fmla="*/ 338792 h 655320"/>
                <a:gd name="connsiteX0" fmla="*/ 0 w 952206"/>
                <a:gd name="connsiteY0" fmla="*/ 0 h 316528"/>
                <a:gd name="connsiteX1" fmla="*/ 349494 w 952206"/>
                <a:gd name="connsiteY1" fmla="*/ 316528 h 316528"/>
                <a:gd name="connsiteX2" fmla="*/ 952206 w 952206"/>
                <a:gd name="connsiteY2" fmla="*/ 301288 h 316528"/>
                <a:gd name="connsiteX3" fmla="*/ 633192 w 952206"/>
                <a:gd name="connsiteY3" fmla="*/ 0 h 316528"/>
                <a:gd name="connsiteX4" fmla="*/ 0 w 95220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33192 w 936966"/>
                <a:gd name="connsiteY3" fmla="*/ 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48589 w 936966"/>
                <a:gd name="connsiteY3" fmla="*/ 762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79381 w 936966"/>
                <a:gd name="connsiteY3" fmla="*/ 0 h 316528"/>
                <a:gd name="connsiteX4" fmla="*/ 0 w 936966"/>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79381 w 975457"/>
                <a:gd name="connsiteY3" fmla="*/ 0 h 316528"/>
                <a:gd name="connsiteX4" fmla="*/ 0 w 975457"/>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94778 w 975457"/>
                <a:gd name="connsiteY3" fmla="*/ 0 h 316528"/>
                <a:gd name="connsiteX4" fmla="*/ 0 w 975457"/>
                <a:gd name="connsiteY4" fmla="*/ 0 h 316528"/>
                <a:gd name="connsiteX0" fmla="*/ 0 w 952363"/>
                <a:gd name="connsiteY0" fmla="*/ 0 h 316528"/>
                <a:gd name="connsiteX1" fmla="*/ 349494 w 952363"/>
                <a:gd name="connsiteY1" fmla="*/ 316528 h 316528"/>
                <a:gd name="connsiteX2" fmla="*/ 952363 w 952363"/>
                <a:gd name="connsiteY2" fmla="*/ 316528 h 316528"/>
                <a:gd name="connsiteX3" fmla="*/ 694778 w 952363"/>
                <a:gd name="connsiteY3" fmla="*/ 0 h 316528"/>
                <a:gd name="connsiteX4" fmla="*/ 0 w 952363"/>
                <a:gd name="connsiteY4" fmla="*/ 0 h 316528"/>
                <a:gd name="connsiteX0" fmla="*/ 0 w 898476"/>
                <a:gd name="connsiteY0" fmla="*/ 0 h 324148"/>
                <a:gd name="connsiteX1" fmla="*/ 349494 w 898476"/>
                <a:gd name="connsiteY1" fmla="*/ 316528 h 324148"/>
                <a:gd name="connsiteX2" fmla="*/ 898476 w 898476"/>
                <a:gd name="connsiteY2" fmla="*/ 324148 h 324148"/>
                <a:gd name="connsiteX3" fmla="*/ 694778 w 898476"/>
                <a:gd name="connsiteY3" fmla="*/ 0 h 324148"/>
                <a:gd name="connsiteX4" fmla="*/ 0 w 898476"/>
                <a:gd name="connsiteY4" fmla="*/ 0 h 324148"/>
                <a:gd name="connsiteX0" fmla="*/ 0 w 983155"/>
                <a:gd name="connsiteY0" fmla="*/ 0 h 316528"/>
                <a:gd name="connsiteX1" fmla="*/ 349494 w 983155"/>
                <a:gd name="connsiteY1" fmla="*/ 316528 h 316528"/>
                <a:gd name="connsiteX2" fmla="*/ 983155 w 983155"/>
                <a:gd name="connsiteY2" fmla="*/ 316528 h 316528"/>
                <a:gd name="connsiteX3" fmla="*/ 694778 w 983155"/>
                <a:gd name="connsiteY3" fmla="*/ 0 h 316528"/>
                <a:gd name="connsiteX4" fmla="*/ 0 w 983155"/>
                <a:gd name="connsiteY4" fmla="*/ 0 h 316528"/>
                <a:gd name="connsiteX0" fmla="*/ 0 w 983155"/>
                <a:gd name="connsiteY0" fmla="*/ 0 h 316528"/>
                <a:gd name="connsiteX1" fmla="*/ 349494 w 983155"/>
                <a:gd name="connsiteY1" fmla="*/ 316528 h 316528"/>
                <a:gd name="connsiteX2" fmla="*/ 983155 w 983155"/>
                <a:gd name="connsiteY2" fmla="*/ 316528 h 316528"/>
                <a:gd name="connsiteX3" fmla="*/ 663985 w 983155"/>
                <a:gd name="connsiteY3" fmla="*/ 0 h 316528"/>
                <a:gd name="connsiteX4" fmla="*/ 0 w 983155"/>
                <a:gd name="connsiteY4" fmla="*/ 0 h 31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55" h="316528">
                  <a:moveTo>
                    <a:pt x="0" y="0"/>
                  </a:moveTo>
                  <a:lnTo>
                    <a:pt x="349494" y="316528"/>
                  </a:lnTo>
                  <a:lnTo>
                    <a:pt x="983155" y="316528"/>
                  </a:lnTo>
                  <a:lnTo>
                    <a:pt x="663985" y="0"/>
                  </a:lnTo>
                  <a:lnTo>
                    <a:pt x="0" y="0"/>
                  </a:lnTo>
                  <a:close/>
                </a:path>
              </a:pathLst>
            </a:cu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Parallelogram 75"/>
            <p:cNvSpPr/>
            <p:nvPr/>
          </p:nvSpPr>
          <p:spPr>
            <a:xfrm rot="5400000">
              <a:off x="4851277" y="2286148"/>
              <a:ext cx="973178" cy="316528"/>
            </a:xfrm>
            <a:custGeom>
              <a:avLst/>
              <a:gdLst>
                <a:gd name="connsiteX0" fmla="*/ 0 w 944586"/>
                <a:gd name="connsiteY0" fmla="*/ 331172 h 331172"/>
                <a:gd name="connsiteX1" fmla="*/ 311394 w 944586"/>
                <a:gd name="connsiteY1" fmla="*/ 0 h 331172"/>
                <a:gd name="connsiteX2" fmla="*/ 944586 w 944586"/>
                <a:gd name="connsiteY2" fmla="*/ 0 h 331172"/>
                <a:gd name="connsiteX3" fmla="*/ 633192 w 944586"/>
                <a:gd name="connsiteY3" fmla="*/ 331172 h 331172"/>
                <a:gd name="connsiteX4" fmla="*/ 0 w 944586"/>
                <a:gd name="connsiteY4" fmla="*/ 331172 h 331172"/>
                <a:gd name="connsiteX0" fmla="*/ 0 w 944586"/>
                <a:gd name="connsiteY0" fmla="*/ 331172 h 647700"/>
                <a:gd name="connsiteX1" fmla="*/ 349494 w 944586"/>
                <a:gd name="connsiteY1" fmla="*/ 647700 h 647700"/>
                <a:gd name="connsiteX2" fmla="*/ 944586 w 944586"/>
                <a:gd name="connsiteY2" fmla="*/ 0 h 647700"/>
                <a:gd name="connsiteX3" fmla="*/ 633192 w 944586"/>
                <a:gd name="connsiteY3" fmla="*/ 331172 h 647700"/>
                <a:gd name="connsiteX4" fmla="*/ 0 w 944586"/>
                <a:gd name="connsiteY4" fmla="*/ 331172 h 647700"/>
                <a:gd name="connsiteX0" fmla="*/ 0 w 921726"/>
                <a:gd name="connsiteY0" fmla="*/ 338792 h 655320"/>
                <a:gd name="connsiteX1" fmla="*/ 349494 w 921726"/>
                <a:gd name="connsiteY1" fmla="*/ 655320 h 655320"/>
                <a:gd name="connsiteX2" fmla="*/ 921726 w 921726"/>
                <a:gd name="connsiteY2" fmla="*/ 0 h 655320"/>
                <a:gd name="connsiteX3" fmla="*/ 633192 w 921726"/>
                <a:gd name="connsiteY3" fmla="*/ 338792 h 655320"/>
                <a:gd name="connsiteX4" fmla="*/ 0 w 921726"/>
                <a:gd name="connsiteY4" fmla="*/ 338792 h 655320"/>
                <a:gd name="connsiteX0" fmla="*/ 0 w 952206"/>
                <a:gd name="connsiteY0" fmla="*/ 0 h 316528"/>
                <a:gd name="connsiteX1" fmla="*/ 349494 w 952206"/>
                <a:gd name="connsiteY1" fmla="*/ 316528 h 316528"/>
                <a:gd name="connsiteX2" fmla="*/ 952206 w 952206"/>
                <a:gd name="connsiteY2" fmla="*/ 301288 h 316528"/>
                <a:gd name="connsiteX3" fmla="*/ 633192 w 952206"/>
                <a:gd name="connsiteY3" fmla="*/ 0 h 316528"/>
                <a:gd name="connsiteX4" fmla="*/ 0 w 95220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33192 w 936966"/>
                <a:gd name="connsiteY3" fmla="*/ 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48589 w 936966"/>
                <a:gd name="connsiteY3" fmla="*/ 7620 h 316528"/>
                <a:gd name="connsiteX4" fmla="*/ 0 w 936966"/>
                <a:gd name="connsiteY4" fmla="*/ 0 h 316528"/>
                <a:gd name="connsiteX0" fmla="*/ 0 w 936966"/>
                <a:gd name="connsiteY0" fmla="*/ 0 h 316528"/>
                <a:gd name="connsiteX1" fmla="*/ 349494 w 936966"/>
                <a:gd name="connsiteY1" fmla="*/ 316528 h 316528"/>
                <a:gd name="connsiteX2" fmla="*/ 936966 w 936966"/>
                <a:gd name="connsiteY2" fmla="*/ 316528 h 316528"/>
                <a:gd name="connsiteX3" fmla="*/ 679381 w 936966"/>
                <a:gd name="connsiteY3" fmla="*/ 0 h 316528"/>
                <a:gd name="connsiteX4" fmla="*/ 0 w 936966"/>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79381 w 975457"/>
                <a:gd name="connsiteY3" fmla="*/ 0 h 316528"/>
                <a:gd name="connsiteX4" fmla="*/ 0 w 975457"/>
                <a:gd name="connsiteY4" fmla="*/ 0 h 316528"/>
                <a:gd name="connsiteX0" fmla="*/ 0 w 975457"/>
                <a:gd name="connsiteY0" fmla="*/ 0 h 316528"/>
                <a:gd name="connsiteX1" fmla="*/ 349494 w 975457"/>
                <a:gd name="connsiteY1" fmla="*/ 316528 h 316528"/>
                <a:gd name="connsiteX2" fmla="*/ 975457 w 975457"/>
                <a:gd name="connsiteY2" fmla="*/ 316528 h 316528"/>
                <a:gd name="connsiteX3" fmla="*/ 694778 w 975457"/>
                <a:gd name="connsiteY3" fmla="*/ 0 h 316528"/>
                <a:gd name="connsiteX4" fmla="*/ 0 w 975457"/>
                <a:gd name="connsiteY4" fmla="*/ 0 h 316528"/>
                <a:gd name="connsiteX0" fmla="*/ 0 w 952363"/>
                <a:gd name="connsiteY0" fmla="*/ 0 h 316528"/>
                <a:gd name="connsiteX1" fmla="*/ 349494 w 952363"/>
                <a:gd name="connsiteY1" fmla="*/ 316528 h 316528"/>
                <a:gd name="connsiteX2" fmla="*/ 952363 w 952363"/>
                <a:gd name="connsiteY2" fmla="*/ 316528 h 316528"/>
                <a:gd name="connsiteX3" fmla="*/ 694778 w 952363"/>
                <a:gd name="connsiteY3" fmla="*/ 0 h 316528"/>
                <a:gd name="connsiteX4" fmla="*/ 0 w 952363"/>
                <a:gd name="connsiteY4" fmla="*/ 0 h 316528"/>
                <a:gd name="connsiteX0" fmla="*/ 0 w 898476"/>
                <a:gd name="connsiteY0" fmla="*/ 0 h 324148"/>
                <a:gd name="connsiteX1" fmla="*/ 349494 w 898476"/>
                <a:gd name="connsiteY1" fmla="*/ 316528 h 324148"/>
                <a:gd name="connsiteX2" fmla="*/ 898476 w 898476"/>
                <a:gd name="connsiteY2" fmla="*/ 324148 h 324148"/>
                <a:gd name="connsiteX3" fmla="*/ 694778 w 898476"/>
                <a:gd name="connsiteY3" fmla="*/ 0 h 324148"/>
                <a:gd name="connsiteX4" fmla="*/ 0 w 898476"/>
                <a:gd name="connsiteY4" fmla="*/ 0 h 324148"/>
                <a:gd name="connsiteX0" fmla="*/ 0 w 983155"/>
                <a:gd name="connsiteY0" fmla="*/ 0 h 316528"/>
                <a:gd name="connsiteX1" fmla="*/ 349494 w 983155"/>
                <a:gd name="connsiteY1" fmla="*/ 316528 h 316528"/>
                <a:gd name="connsiteX2" fmla="*/ 983155 w 983155"/>
                <a:gd name="connsiteY2" fmla="*/ 316528 h 316528"/>
                <a:gd name="connsiteX3" fmla="*/ 694778 w 983155"/>
                <a:gd name="connsiteY3" fmla="*/ 0 h 316528"/>
                <a:gd name="connsiteX4" fmla="*/ 0 w 983155"/>
                <a:gd name="connsiteY4" fmla="*/ 0 h 316528"/>
                <a:gd name="connsiteX0" fmla="*/ 0 w 983155"/>
                <a:gd name="connsiteY0" fmla="*/ 0 h 316528"/>
                <a:gd name="connsiteX1" fmla="*/ 349494 w 983155"/>
                <a:gd name="connsiteY1" fmla="*/ 316528 h 316528"/>
                <a:gd name="connsiteX2" fmla="*/ 983155 w 983155"/>
                <a:gd name="connsiteY2" fmla="*/ 316528 h 316528"/>
                <a:gd name="connsiteX3" fmla="*/ 663985 w 983155"/>
                <a:gd name="connsiteY3" fmla="*/ 0 h 316528"/>
                <a:gd name="connsiteX4" fmla="*/ 0 w 983155"/>
                <a:gd name="connsiteY4" fmla="*/ 0 h 31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55" h="316528">
                  <a:moveTo>
                    <a:pt x="0" y="0"/>
                  </a:moveTo>
                  <a:lnTo>
                    <a:pt x="349494" y="316528"/>
                  </a:lnTo>
                  <a:lnTo>
                    <a:pt x="983155" y="316528"/>
                  </a:lnTo>
                  <a:lnTo>
                    <a:pt x="663985" y="0"/>
                  </a:lnTo>
                  <a:lnTo>
                    <a:pt x="0" y="0"/>
                  </a:lnTo>
                  <a:close/>
                </a:path>
              </a:pathLst>
            </a:cu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p:cNvSpPr/>
            <p:nvPr/>
          </p:nvSpPr>
          <p:spPr>
            <a:xfrm>
              <a:off x="4216408" y="1978700"/>
              <a:ext cx="640080" cy="64008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0" name="TextBox 119"/>
          <p:cNvSpPr txBox="1"/>
          <p:nvPr/>
        </p:nvSpPr>
        <p:spPr>
          <a:xfrm>
            <a:off x="822960" y="640080"/>
            <a:ext cx="8229600" cy="584775"/>
          </a:xfrm>
          <a:prstGeom prst="rect">
            <a:avLst/>
          </a:prstGeom>
          <a:noFill/>
        </p:spPr>
        <p:txBody>
          <a:bodyPr wrap="square" rtlCol="0">
            <a:spAutoFit/>
          </a:bodyPr>
          <a:lstStyle/>
          <a:p>
            <a:r>
              <a:rPr lang="en-US" sz="3200" dirty="0"/>
              <a:t>Sum of 2</a:t>
            </a:r>
            <a:r>
              <a:rPr lang="en-US" sz="3200" baseline="30000" dirty="0"/>
              <a:t>nd</a:t>
            </a:r>
            <a:r>
              <a:rPr lang="en-US" sz="3200" dirty="0"/>
              <a:t> Power:</a:t>
            </a:r>
          </a:p>
        </p:txBody>
      </p:sp>
      <mc:AlternateContent xmlns:mc="http://schemas.openxmlformats.org/markup-compatibility/2006" xmlns:a14="http://schemas.microsoft.com/office/drawing/2010/main">
        <mc:Choice Requires="a14">
          <p:sp>
            <p:nvSpPr>
              <p:cNvPr id="121" name="TextBox 120"/>
              <p:cNvSpPr txBox="1"/>
              <p:nvPr/>
            </p:nvSpPr>
            <p:spPr>
              <a:xfrm>
                <a:off x="2995028" y="2632796"/>
                <a:ext cx="173861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3</m:t>
                          </m:r>
                        </m:e>
                        <m:sup>
                          <m:r>
                            <a:rPr lang="en-US" sz="2400" b="0" i="1" smtClean="0">
                              <a:latin typeface="Cambria Math" panose="02040503050406030204" pitchFamily="18" charset="0"/>
                            </a:rPr>
                            <m:t>2</m:t>
                          </m:r>
                        </m:sup>
                      </m:sSup>
                    </m:oMath>
                  </m:oMathPara>
                </a14:m>
                <a:endParaRPr lang="en-US" sz="2400" dirty="0"/>
              </a:p>
            </p:txBody>
          </p:sp>
        </mc:Choice>
        <mc:Fallback xmlns="">
          <p:sp>
            <p:nvSpPr>
              <p:cNvPr id="121" name="TextBox 120"/>
              <p:cNvSpPr txBox="1">
                <a:spLocks noRot="1" noChangeAspect="1" noMove="1" noResize="1" noEditPoints="1" noAdjustHandles="1" noChangeArrowheads="1" noChangeShapeType="1" noTextEdit="1"/>
              </p:cNvSpPr>
              <p:nvPr/>
            </p:nvSpPr>
            <p:spPr>
              <a:xfrm>
                <a:off x="2995028" y="2632796"/>
                <a:ext cx="1738617" cy="369332"/>
              </a:xfrm>
              <a:prstGeom prst="rect">
                <a:avLst/>
              </a:prstGeom>
              <a:blipFill>
                <a:blip r:embed="rId3"/>
                <a:stretch>
                  <a:fillRect l="-3497" r="-69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2" name="TextBox 121"/>
              <p:cNvSpPr txBox="1"/>
              <p:nvPr/>
            </p:nvSpPr>
            <p:spPr>
              <a:xfrm>
                <a:off x="1866838" y="5813149"/>
                <a:ext cx="173861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3</m:t>
                          </m:r>
                        </m:e>
                        <m:sup>
                          <m:r>
                            <a:rPr lang="en-US" sz="2400" b="0" i="1" smtClean="0">
                              <a:latin typeface="Cambria Math" panose="02040503050406030204" pitchFamily="18" charset="0"/>
                            </a:rPr>
                            <m:t>2</m:t>
                          </m:r>
                        </m:sup>
                      </m:sSup>
                    </m:oMath>
                  </m:oMathPara>
                </a14:m>
                <a:endParaRPr lang="en-US" sz="2400" dirty="0"/>
              </a:p>
            </p:txBody>
          </p:sp>
        </mc:Choice>
        <mc:Fallback xmlns="">
          <p:sp>
            <p:nvSpPr>
              <p:cNvPr id="122" name="TextBox 121"/>
              <p:cNvSpPr txBox="1">
                <a:spLocks noRot="1" noChangeAspect="1" noMove="1" noResize="1" noEditPoints="1" noAdjustHandles="1" noChangeArrowheads="1" noChangeShapeType="1" noTextEdit="1"/>
              </p:cNvSpPr>
              <p:nvPr/>
            </p:nvSpPr>
            <p:spPr>
              <a:xfrm>
                <a:off x="1866838" y="5813149"/>
                <a:ext cx="1738617" cy="369332"/>
              </a:xfrm>
              <a:prstGeom prst="rect">
                <a:avLst/>
              </a:prstGeom>
              <a:blipFill>
                <a:blip r:embed="rId4"/>
                <a:stretch>
                  <a:fillRect l="-3509" t="-1667" r="-105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TextBox 122"/>
              <p:cNvSpPr txBox="1"/>
              <p:nvPr/>
            </p:nvSpPr>
            <p:spPr>
              <a:xfrm>
                <a:off x="7866448" y="1122271"/>
                <a:ext cx="173861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3</m:t>
                          </m:r>
                        </m:e>
                        <m:sup>
                          <m:r>
                            <a:rPr lang="en-US" sz="2400" b="0" i="1" smtClean="0">
                              <a:latin typeface="Cambria Math" panose="02040503050406030204" pitchFamily="18" charset="0"/>
                            </a:rPr>
                            <m:t>2</m:t>
                          </m:r>
                        </m:sup>
                      </m:sSup>
                    </m:oMath>
                  </m:oMathPara>
                </a14:m>
                <a:endParaRPr lang="en-US" sz="2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7866448" y="1122271"/>
                <a:ext cx="1738617" cy="369332"/>
              </a:xfrm>
              <a:prstGeom prst="rect">
                <a:avLst/>
              </a:prstGeom>
              <a:blipFill>
                <a:blip r:embed="rId5"/>
                <a:stretch>
                  <a:fillRect l="-3497" r="-699" b="-6557"/>
                </a:stretch>
              </a:blipFill>
            </p:spPr>
            <p:txBody>
              <a:bodyPr/>
              <a:lstStyle/>
              <a:p>
                <a:r>
                  <a:rPr lang="en-US">
                    <a:noFill/>
                  </a:rPr>
                  <a:t> </a:t>
                </a:r>
              </a:p>
            </p:txBody>
          </p:sp>
        </mc:Fallback>
      </mc:AlternateContent>
      <p:sp>
        <p:nvSpPr>
          <p:cNvPr id="124" name="Arrow: Down 123"/>
          <p:cNvSpPr/>
          <p:nvPr/>
        </p:nvSpPr>
        <p:spPr>
          <a:xfrm rot="10800000">
            <a:off x="4963191" y="1975961"/>
            <a:ext cx="304800" cy="392605"/>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p:cNvSpPr/>
          <p:nvPr/>
        </p:nvSpPr>
        <p:spPr>
          <a:xfrm rot="5400000">
            <a:off x="6016266" y="1123278"/>
            <a:ext cx="304800" cy="392605"/>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Arrow: Down 124"/>
          <p:cNvSpPr>
            <a:spLocks noChangeAspect="1"/>
          </p:cNvSpPr>
          <p:nvPr/>
        </p:nvSpPr>
        <p:spPr>
          <a:xfrm rot="13224577">
            <a:off x="3056564" y="3637947"/>
            <a:ext cx="279045" cy="395366"/>
          </a:xfrm>
          <a:custGeom>
            <a:avLst/>
            <a:gdLst>
              <a:gd name="connsiteX0" fmla="*/ 0 w 814507"/>
              <a:gd name="connsiteY0" fmla="*/ 639187 h 1046440"/>
              <a:gd name="connsiteX1" fmla="*/ 186054 w 814507"/>
              <a:gd name="connsiteY1" fmla="*/ 639187 h 1046440"/>
              <a:gd name="connsiteX2" fmla="*/ 186054 w 814507"/>
              <a:gd name="connsiteY2" fmla="*/ 0 h 1046440"/>
              <a:gd name="connsiteX3" fmla="*/ 628453 w 814507"/>
              <a:gd name="connsiteY3" fmla="*/ 0 h 1046440"/>
              <a:gd name="connsiteX4" fmla="*/ 628453 w 814507"/>
              <a:gd name="connsiteY4" fmla="*/ 639187 h 1046440"/>
              <a:gd name="connsiteX5" fmla="*/ 814507 w 814507"/>
              <a:gd name="connsiteY5" fmla="*/ 639187 h 1046440"/>
              <a:gd name="connsiteX6" fmla="*/ 407254 w 814507"/>
              <a:gd name="connsiteY6" fmla="*/ 1046440 h 1046440"/>
              <a:gd name="connsiteX7" fmla="*/ 0 w 814507"/>
              <a:gd name="connsiteY7" fmla="*/ 639187 h 1046440"/>
              <a:gd name="connsiteX0" fmla="*/ 0 w 814507"/>
              <a:gd name="connsiteY0" fmla="*/ 639187 h 1046440"/>
              <a:gd name="connsiteX1" fmla="*/ 186054 w 814507"/>
              <a:gd name="connsiteY1" fmla="*/ 639187 h 1046440"/>
              <a:gd name="connsiteX2" fmla="*/ 247431 w 814507"/>
              <a:gd name="connsiteY2" fmla="*/ 268917 h 1046440"/>
              <a:gd name="connsiteX3" fmla="*/ 628453 w 814507"/>
              <a:gd name="connsiteY3" fmla="*/ 0 h 1046440"/>
              <a:gd name="connsiteX4" fmla="*/ 628453 w 814507"/>
              <a:gd name="connsiteY4" fmla="*/ 639187 h 1046440"/>
              <a:gd name="connsiteX5" fmla="*/ 814507 w 814507"/>
              <a:gd name="connsiteY5" fmla="*/ 639187 h 1046440"/>
              <a:gd name="connsiteX6" fmla="*/ 407254 w 814507"/>
              <a:gd name="connsiteY6" fmla="*/ 1046440 h 1046440"/>
              <a:gd name="connsiteX7" fmla="*/ 0 w 814507"/>
              <a:gd name="connsiteY7" fmla="*/ 639187 h 1046440"/>
              <a:gd name="connsiteX0" fmla="*/ 0 w 731796"/>
              <a:gd name="connsiteY0" fmla="*/ 736339 h 1046440"/>
              <a:gd name="connsiteX1" fmla="*/ 103343 w 731796"/>
              <a:gd name="connsiteY1" fmla="*/ 639187 h 1046440"/>
              <a:gd name="connsiteX2" fmla="*/ 164720 w 731796"/>
              <a:gd name="connsiteY2" fmla="*/ 268917 h 1046440"/>
              <a:gd name="connsiteX3" fmla="*/ 545742 w 731796"/>
              <a:gd name="connsiteY3" fmla="*/ 0 h 1046440"/>
              <a:gd name="connsiteX4" fmla="*/ 545742 w 731796"/>
              <a:gd name="connsiteY4" fmla="*/ 639187 h 1046440"/>
              <a:gd name="connsiteX5" fmla="*/ 731796 w 731796"/>
              <a:gd name="connsiteY5" fmla="*/ 639187 h 1046440"/>
              <a:gd name="connsiteX6" fmla="*/ 324543 w 731796"/>
              <a:gd name="connsiteY6" fmla="*/ 1046440 h 1046440"/>
              <a:gd name="connsiteX7" fmla="*/ 0 w 731796"/>
              <a:gd name="connsiteY7" fmla="*/ 736339 h 1046440"/>
              <a:gd name="connsiteX0" fmla="*/ 0 w 704882"/>
              <a:gd name="connsiteY0" fmla="*/ 736339 h 1046440"/>
              <a:gd name="connsiteX1" fmla="*/ 103343 w 704882"/>
              <a:gd name="connsiteY1" fmla="*/ 639187 h 1046440"/>
              <a:gd name="connsiteX2" fmla="*/ 164720 w 704882"/>
              <a:gd name="connsiteY2" fmla="*/ 268917 h 1046440"/>
              <a:gd name="connsiteX3" fmla="*/ 545742 w 704882"/>
              <a:gd name="connsiteY3" fmla="*/ 0 h 1046440"/>
              <a:gd name="connsiteX4" fmla="*/ 545742 w 704882"/>
              <a:gd name="connsiteY4" fmla="*/ 639187 h 1046440"/>
              <a:gd name="connsiteX5" fmla="*/ 704882 w 704882"/>
              <a:gd name="connsiteY5" fmla="*/ 410750 h 1046440"/>
              <a:gd name="connsiteX6" fmla="*/ 324543 w 704882"/>
              <a:gd name="connsiteY6" fmla="*/ 1046440 h 1046440"/>
              <a:gd name="connsiteX7" fmla="*/ 0 w 704882"/>
              <a:gd name="connsiteY7" fmla="*/ 736339 h 1046440"/>
              <a:gd name="connsiteX0" fmla="*/ 0 w 704882"/>
              <a:gd name="connsiteY0" fmla="*/ 736339 h 1046440"/>
              <a:gd name="connsiteX1" fmla="*/ 103343 w 704882"/>
              <a:gd name="connsiteY1" fmla="*/ 639187 h 1046440"/>
              <a:gd name="connsiteX2" fmla="*/ 164720 w 704882"/>
              <a:gd name="connsiteY2" fmla="*/ 268917 h 1046440"/>
              <a:gd name="connsiteX3" fmla="*/ 545742 w 704882"/>
              <a:gd name="connsiteY3" fmla="*/ 0 h 1046440"/>
              <a:gd name="connsiteX4" fmla="*/ 538378 w 704882"/>
              <a:gd name="connsiteY4" fmla="*/ 520144 h 1046440"/>
              <a:gd name="connsiteX5" fmla="*/ 704882 w 704882"/>
              <a:gd name="connsiteY5" fmla="*/ 410750 h 1046440"/>
              <a:gd name="connsiteX6" fmla="*/ 324543 w 704882"/>
              <a:gd name="connsiteY6" fmla="*/ 1046440 h 1046440"/>
              <a:gd name="connsiteX7" fmla="*/ 0 w 704882"/>
              <a:gd name="connsiteY7" fmla="*/ 736339 h 1046440"/>
              <a:gd name="connsiteX0" fmla="*/ 0 w 704882"/>
              <a:gd name="connsiteY0" fmla="*/ 736339 h 1046440"/>
              <a:gd name="connsiteX1" fmla="*/ 103343 w 704882"/>
              <a:gd name="connsiteY1" fmla="*/ 639187 h 1046440"/>
              <a:gd name="connsiteX2" fmla="*/ 164720 w 704882"/>
              <a:gd name="connsiteY2" fmla="*/ 268917 h 1046440"/>
              <a:gd name="connsiteX3" fmla="*/ 545742 w 704882"/>
              <a:gd name="connsiteY3" fmla="*/ 0 h 1046440"/>
              <a:gd name="connsiteX4" fmla="*/ 534779 w 704882"/>
              <a:gd name="connsiteY4" fmla="*/ 564979 h 1046440"/>
              <a:gd name="connsiteX5" fmla="*/ 704882 w 704882"/>
              <a:gd name="connsiteY5" fmla="*/ 410750 h 1046440"/>
              <a:gd name="connsiteX6" fmla="*/ 324543 w 704882"/>
              <a:gd name="connsiteY6" fmla="*/ 1046440 h 1046440"/>
              <a:gd name="connsiteX7" fmla="*/ 0 w 704882"/>
              <a:gd name="connsiteY7" fmla="*/ 736339 h 1046440"/>
              <a:gd name="connsiteX0" fmla="*/ 0 w 704882"/>
              <a:gd name="connsiteY0" fmla="*/ 736339 h 1046440"/>
              <a:gd name="connsiteX1" fmla="*/ 195877 w 704882"/>
              <a:gd name="connsiteY1" fmla="*/ 821473 h 1046440"/>
              <a:gd name="connsiteX2" fmla="*/ 164720 w 704882"/>
              <a:gd name="connsiteY2" fmla="*/ 268917 h 1046440"/>
              <a:gd name="connsiteX3" fmla="*/ 545742 w 704882"/>
              <a:gd name="connsiteY3" fmla="*/ 0 h 1046440"/>
              <a:gd name="connsiteX4" fmla="*/ 534779 w 704882"/>
              <a:gd name="connsiteY4" fmla="*/ 564979 h 1046440"/>
              <a:gd name="connsiteX5" fmla="*/ 704882 w 704882"/>
              <a:gd name="connsiteY5" fmla="*/ 410750 h 1046440"/>
              <a:gd name="connsiteX6" fmla="*/ 324543 w 704882"/>
              <a:gd name="connsiteY6" fmla="*/ 1046440 h 1046440"/>
              <a:gd name="connsiteX7" fmla="*/ 0 w 704882"/>
              <a:gd name="connsiteY7" fmla="*/ 736339 h 1046440"/>
              <a:gd name="connsiteX0" fmla="*/ 0 w 699563"/>
              <a:gd name="connsiteY0" fmla="*/ 951106 h 1046440"/>
              <a:gd name="connsiteX1" fmla="*/ 190558 w 699563"/>
              <a:gd name="connsiteY1" fmla="*/ 821473 h 1046440"/>
              <a:gd name="connsiteX2" fmla="*/ 159401 w 699563"/>
              <a:gd name="connsiteY2" fmla="*/ 268917 h 1046440"/>
              <a:gd name="connsiteX3" fmla="*/ 540423 w 699563"/>
              <a:gd name="connsiteY3" fmla="*/ 0 h 1046440"/>
              <a:gd name="connsiteX4" fmla="*/ 529460 w 699563"/>
              <a:gd name="connsiteY4" fmla="*/ 564979 h 1046440"/>
              <a:gd name="connsiteX5" fmla="*/ 699563 w 699563"/>
              <a:gd name="connsiteY5" fmla="*/ 410750 h 1046440"/>
              <a:gd name="connsiteX6" fmla="*/ 319224 w 699563"/>
              <a:gd name="connsiteY6" fmla="*/ 1046440 h 1046440"/>
              <a:gd name="connsiteX7" fmla="*/ 0 w 699563"/>
              <a:gd name="connsiteY7" fmla="*/ 951106 h 1046440"/>
              <a:gd name="connsiteX0" fmla="*/ 0 w 699563"/>
              <a:gd name="connsiteY0" fmla="*/ 951106 h 1046440"/>
              <a:gd name="connsiteX1" fmla="*/ 190558 w 699563"/>
              <a:gd name="connsiteY1" fmla="*/ 821473 h 1046440"/>
              <a:gd name="connsiteX2" fmla="*/ 156701 w 699563"/>
              <a:gd name="connsiteY2" fmla="*/ 302544 h 1046440"/>
              <a:gd name="connsiteX3" fmla="*/ 540423 w 699563"/>
              <a:gd name="connsiteY3" fmla="*/ 0 h 1046440"/>
              <a:gd name="connsiteX4" fmla="*/ 529460 w 699563"/>
              <a:gd name="connsiteY4" fmla="*/ 564979 h 1046440"/>
              <a:gd name="connsiteX5" fmla="*/ 699563 w 699563"/>
              <a:gd name="connsiteY5" fmla="*/ 410750 h 1046440"/>
              <a:gd name="connsiteX6" fmla="*/ 319224 w 699563"/>
              <a:gd name="connsiteY6" fmla="*/ 1046440 h 1046440"/>
              <a:gd name="connsiteX7" fmla="*/ 0 w 699563"/>
              <a:gd name="connsiteY7" fmla="*/ 951106 h 1046440"/>
              <a:gd name="connsiteX0" fmla="*/ 0 w 684099"/>
              <a:gd name="connsiteY0" fmla="*/ 969269 h 1046440"/>
              <a:gd name="connsiteX1" fmla="*/ 175094 w 684099"/>
              <a:gd name="connsiteY1" fmla="*/ 821473 h 1046440"/>
              <a:gd name="connsiteX2" fmla="*/ 141237 w 684099"/>
              <a:gd name="connsiteY2" fmla="*/ 302544 h 1046440"/>
              <a:gd name="connsiteX3" fmla="*/ 524959 w 684099"/>
              <a:gd name="connsiteY3" fmla="*/ 0 h 1046440"/>
              <a:gd name="connsiteX4" fmla="*/ 513996 w 684099"/>
              <a:gd name="connsiteY4" fmla="*/ 564979 h 1046440"/>
              <a:gd name="connsiteX5" fmla="*/ 684099 w 684099"/>
              <a:gd name="connsiteY5" fmla="*/ 410750 h 1046440"/>
              <a:gd name="connsiteX6" fmla="*/ 303760 w 684099"/>
              <a:gd name="connsiteY6" fmla="*/ 1046440 h 1046440"/>
              <a:gd name="connsiteX7" fmla="*/ 0 w 684099"/>
              <a:gd name="connsiteY7" fmla="*/ 969269 h 1046440"/>
              <a:gd name="connsiteX0" fmla="*/ 0 w 684099"/>
              <a:gd name="connsiteY0" fmla="*/ 969269 h 969269"/>
              <a:gd name="connsiteX1" fmla="*/ 175094 w 684099"/>
              <a:gd name="connsiteY1" fmla="*/ 821473 h 969269"/>
              <a:gd name="connsiteX2" fmla="*/ 141237 w 684099"/>
              <a:gd name="connsiteY2" fmla="*/ 302544 h 969269"/>
              <a:gd name="connsiteX3" fmla="*/ 524959 w 684099"/>
              <a:gd name="connsiteY3" fmla="*/ 0 h 969269"/>
              <a:gd name="connsiteX4" fmla="*/ 513996 w 684099"/>
              <a:gd name="connsiteY4" fmla="*/ 564979 h 969269"/>
              <a:gd name="connsiteX5" fmla="*/ 684099 w 684099"/>
              <a:gd name="connsiteY5" fmla="*/ 410750 h 969269"/>
              <a:gd name="connsiteX6" fmla="*/ 396375 w 684099"/>
              <a:gd name="connsiteY6" fmla="*/ 946707 h 969269"/>
              <a:gd name="connsiteX7" fmla="*/ 0 w 684099"/>
              <a:gd name="connsiteY7" fmla="*/ 969269 h 96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099" h="969269">
                <a:moveTo>
                  <a:pt x="0" y="969269"/>
                </a:moveTo>
                <a:lnTo>
                  <a:pt x="175094" y="821473"/>
                </a:lnTo>
                <a:lnTo>
                  <a:pt x="141237" y="302544"/>
                </a:lnTo>
                <a:lnTo>
                  <a:pt x="524959" y="0"/>
                </a:lnTo>
                <a:lnTo>
                  <a:pt x="513996" y="564979"/>
                </a:lnTo>
                <a:lnTo>
                  <a:pt x="684099" y="410750"/>
                </a:lnTo>
                <a:lnTo>
                  <a:pt x="396375" y="946707"/>
                </a:lnTo>
                <a:lnTo>
                  <a:pt x="0" y="969269"/>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7" name="TextBox 126"/>
              <p:cNvSpPr txBox="1"/>
              <p:nvPr/>
            </p:nvSpPr>
            <p:spPr>
              <a:xfrm>
                <a:off x="6372552" y="2654395"/>
                <a:ext cx="2001253" cy="6387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400" b="0" i="1" smtClean="0">
                              <a:latin typeface="Cambria Math" panose="02040503050406030204" pitchFamily="18" charset="0"/>
                              <a:ea typeface="Cambria Math" panose="02040503050406030204" pitchFamily="18" charset="0"/>
                            </a:rPr>
                          </m:ctrlPr>
                        </m:mPr>
                        <m:mr>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1+2+3</m:t>
                                </m:r>
                              </m:e>
                            </m:d>
                            <m:r>
                              <a:rPr lang="en-US" sz="2400" b="0" i="1" smtClean="0">
                                <a:latin typeface="Cambria Math" panose="02040503050406030204" pitchFamily="18" charset="0"/>
                                <a:ea typeface="Cambria Math" panose="02040503050406030204" pitchFamily="18" charset="0"/>
                              </a:rPr>
                              <m:t>+</m:t>
                            </m:r>
                            <m:r>
                              <m:rPr>
                                <m:nor/>
                              </m:rPr>
                              <a:rPr lang="en-US" sz="2400" b="0" dirty="0">
                                <a:ea typeface="Cambria Math" panose="02040503050406030204" pitchFamily="18" charset="0"/>
                              </a:rPr>
                              <m:t> </m:t>
                            </m:r>
                          </m:e>
                        </m:mr>
                        <m:mr>
                          <m:e>
                            <m:r>
                              <a:rPr lang="en-US" sz="2400" b="0" i="1" smtClean="0">
                                <a:latin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×3×4</m:t>
                            </m:r>
                          </m:e>
                        </m:mr>
                      </m:m>
                    </m:oMath>
                  </m:oMathPara>
                </a14:m>
                <a:endParaRPr lang="en-US" sz="2400" dirty="0"/>
              </a:p>
            </p:txBody>
          </p:sp>
        </mc:Choice>
        <mc:Fallback xmlns="">
          <p:sp>
            <p:nvSpPr>
              <p:cNvPr id="127" name="TextBox 126"/>
              <p:cNvSpPr txBox="1">
                <a:spLocks noRot="1" noChangeAspect="1" noMove="1" noResize="1" noEditPoints="1" noAdjustHandles="1" noChangeArrowheads="1" noChangeShapeType="1" noTextEdit="1"/>
              </p:cNvSpPr>
              <p:nvPr/>
            </p:nvSpPr>
            <p:spPr>
              <a:xfrm>
                <a:off x="6372552" y="2654395"/>
                <a:ext cx="2001253" cy="638701"/>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9382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999"/>
                                          </p:stCondLst>
                                        </p:cTn>
                                        <p:tgtEl>
                                          <p:spTgt spid="2"/>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0" nodeType="afterEffect">
                                  <p:stCondLst>
                                    <p:cond delay="500"/>
                                  </p:stCondLst>
                                  <p:childTnLst>
                                    <p:set>
                                      <p:cBhvr>
                                        <p:cTn id="9" dur="1" fill="hold">
                                          <p:stCondLst>
                                            <p:cond delay="999"/>
                                          </p:stCondLst>
                                        </p:cTn>
                                        <p:tgtEl>
                                          <p:spTgt spid="121"/>
                                        </p:tgtEl>
                                        <p:attrNameLst>
                                          <p:attrName>style.visibility</p:attrName>
                                        </p:attrNameLst>
                                      </p:cBhvr>
                                      <p:to>
                                        <p:strVal val="visible"/>
                                      </p:to>
                                    </p:set>
                                  </p:childTnLst>
                                </p:cTn>
                              </p:par>
                            </p:childTnLst>
                          </p:cTn>
                        </p:par>
                        <p:par>
                          <p:cTn id="10" fill="hold">
                            <p:stCondLst>
                              <p:cond delay="2500"/>
                            </p:stCondLst>
                            <p:childTnLst>
                              <p:par>
                                <p:cTn id="11" presetID="1" presetClass="exit" presetSubtype="0" fill="hold" grpId="1" nodeType="afterEffect">
                                  <p:stCondLst>
                                    <p:cond delay="500"/>
                                  </p:stCondLst>
                                  <p:childTnLst>
                                    <p:set>
                                      <p:cBhvr>
                                        <p:cTn id="12" dur="1" fill="hold">
                                          <p:stCondLst>
                                            <p:cond delay="999"/>
                                          </p:stCondLst>
                                        </p:cTn>
                                        <p:tgtEl>
                                          <p:spTgt spid="121"/>
                                        </p:tgtEl>
                                        <p:attrNameLst>
                                          <p:attrName>style.visibility</p:attrName>
                                        </p:attrNameLst>
                                      </p:cBhvr>
                                      <p:to>
                                        <p:strVal val="hidden"/>
                                      </p:to>
                                    </p:set>
                                  </p:childTnLst>
                                </p:cTn>
                              </p:par>
                            </p:childTnLst>
                          </p:cTn>
                        </p:par>
                        <p:par>
                          <p:cTn id="13" fill="hold">
                            <p:stCondLst>
                              <p:cond delay="4000"/>
                            </p:stCondLst>
                            <p:childTnLst>
                              <p:par>
                                <p:cTn id="14" presetID="1" presetClass="entr" presetSubtype="0" fill="hold" nodeType="afterEffect">
                                  <p:stCondLst>
                                    <p:cond delay="500"/>
                                  </p:stCondLst>
                                  <p:childTnLst>
                                    <p:set>
                                      <p:cBhvr>
                                        <p:cTn id="15" dur="1" fill="hold">
                                          <p:stCondLst>
                                            <p:cond delay="999"/>
                                          </p:stCondLst>
                                        </p:cTn>
                                        <p:tgtEl>
                                          <p:spTgt spid="52"/>
                                        </p:tgtEl>
                                        <p:attrNameLst>
                                          <p:attrName>style.visibility</p:attrName>
                                        </p:attrNameLst>
                                      </p:cBhvr>
                                      <p:to>
                                        <p:strVal val="visible"/>
                                      </p:to>
                                    </p:set>
                                  </p:childTnLst>
                                </p:cTn>
                              </p:par>
                            </p:childTnLst>
                          </p:cTn>
                        </p:par>
                        <p:par>
                          <p:cTn id="16" fill="hold">
                            <p:stCondLst>
                              <p:cond delay="5500"/>
                            </p:stCondLst>
                            <p:childTnLst>
                              <p:par>
                                <p:cTn id="17" presetID="1" presetClass="entr" presetSubtype="0" fill="hold" grpId="0" nodeType="afterEffect">
                                  <p:stCondLst>
                                    <p:cond delay="500"/>
                                  </p:stCondLst>
                                  <p:childTnLst>
                                    <p:set>
                                      <p:cBhvr>
                                        <p:cTn id="18" dur="1" fill="hold">
                                          <p:stCondLst>
                                            <p:cond delay="999"/>
                                          </p:stCondLst>
                                        </p:cTn>
                                        <p:tgtEl>
                                          <p:spTgt spid="123"/>
                                        </p:tgtEl>
                                        <p:attrNameLst>
                                          <p:attrName>style.visibility</p:attrName>
                                        </p:attrNameLst>
                                      </p:cBhvr>
                                      <p:to>
                                        <p:strVal val="visible"/>
                                      </p:to>
                                    </p:set>
                                  </p:childTnLst>
                                </p:cTn>
                              </p:par>
                            </p:childTnLst>
                          </p:cTn>
                        </p:par>
                        <p:par>
                          <p:cTn id="19" fill="hold">
                            <p:stCondLst>
                              <p:cond delay="7000"/>
                            </p:stCondLst>
                            <p:childTnLst>
                              <p:par>
                                <p:cTn id="20" presetID="1" presetClass="exit" presetSubtype="0" fill="hold" grpId="1" nodeType="afterEffect">
                                  <p:stCondLst>
                                    <p:cond delay="500"/>
                                  </p:stCondLst>
                                  <p:childTnLst>
                                    <p:set>
                                      <p:cBhvr>
                                        <p:cTn id="21" dur="1" fill="hold">
                                          <p:stCondLst>
                                            <p:cond delay="999"/>
                                          </p:stCondLst>
                                        </p:cTn>
                                        <p:tgtEl>
                                          <p:spTgt spid="123"/>
                                        </p:tgtEl>
                                        <p:attrNameLst>
                                          <p:attrName>style.visibility</p:attrName>
                                        </p:attrNameLst>
                                      </p:cBhvr>
                                      <p:to>
                                        <p:strVal val="hidden"/>
                                      </p:to>
                                    </p:set>
                                  </p:childTnLst>
                                </p:cTn>
                              </p:par>
                            </p:childTnLst>
                          </p:cTn>
                        </p:par>
                        <p:par>
                          <p:cTn id="22" fill="hold">
                            <p:stCondLst>
                              <p:cond delay="8500"/>
                            </p:stCondLst>
                            <p:childTnLst>
                              <p:par>
                                <p:cTn id="23" presetID="1" presetClass="entr" presetSubtype="0" fill="hold" nodeType="afterEffect">
                                  <p:stCondLst>
                                    <p:cond delay="500"/>
                                  </p:stCondLst>
                                  <p:childTnLst>
                                    <p:set>
                                      <p:cBhvr>
                                        <p:cTn id="24" dur="1" fill="hold">
                                          <p:stCondLst>
                                            <p:cond delay="999"/>
                                          </p:stCondLst>
                                        </p:cTn>
                                        <p:tgtEl>
                                          <p:spTgt spid="27"/>
                                        </p:tgtEl>
                                        <p:attrNameLst>
                                          <p:attrName>style.visibility</p:attrName>
                                        </p:attrNameLst>
                                      </p:cBhvr>
                                      <p:to>
                                        <p:strVal val="visible"/>
                                      </p:to>
                                    </p:set>
                                  </p:childTnLst>
                                </p:cTn>
                              </p:par>
                            </p:childTnLst>
                          </p:cTn>
                        </p:par>
                        <p:par>
                          <p:cTn id="25" fill="hold">
                            <p:stCondLst>
                              <p:cond delay="10000"/>
                            </p:stCondLst>
                            <p:childTnLst>
                              <p:par>
                                <p:cTn id="26" presetID="1" presetClass="entr" presetSubtype="0" fill="hold" grpId="0" nodeType="afterEffect">
                                  <p:stCondLst>
                                    <p:cond delay="500"/>
                                  </p:stCondLst>
                                  <p:childTnLst>
                                    <p:set>
                                      <p:cBhvr>
                                        <p:cTn id="27" dur="1" fill="hold">
                                          <p:stCondLst>
                                            <p:cond delay="999"/>
                                          </p:stCondLst>
                                        </p:cTn>
                                        <p:tgtEl>
                                          <p:spTgt spid="122"/>
                                        </p:tgtEl>
                                        <p:attrNameLst>
                                          <p:attrName>style.visibility</p:attrName>
                                        </p:attrNameLst>
                                      </p:cBhvr>
                                      <p:to>
                                        <p:strVal val="visible"/>
                                      </p:to>
                                    </p:set>
                                  </p:childTnLst>
                                </p:cTn>
                              </p:par>
                            </p:childTnLst>
                          </p:cTn>
                        </p:par>
                        <p:par>
                          <p:cTn id="28" fill="hold">
                            <p:stCondLst>
                              <p:cond delay="11500"/>
                            </p:stCondLst>
                            <p:childTnLst>
                              <p:par>
                                <p:cTn id="29" presetID="1" presetClass="exit" presetSubtype="0" fill="hold" grpId="1" nodeType="afterEffect">
                                  <p:stCondLst>
                                    <p:cond delay="500"/>
                                  </p:stCondLst>
                                  <p:childTnLst>
                                    <p:set>
                                      <p:cBhvr>
                                        <p:cTn id="30" dur="1" fill="hold">
                                          <p:stCondLst>
                                            <p:cond delay="999"/>
                                          </p:stCondLst>
                                        </p:cTn>
                                        <p:tgtEl>
                                          <p:spTgt spid="122"/>
                                        </p:tgtEl>
                                        <p:attrNameLst>
                                          <p:attrName>style.visibility</p:attrName>
                                        </p:attrNameLst>
                                      </p:cBhvr>
                                      <p:to>
                                        <p:strVal val="hidden"/>
                                      </p:to>
                                    </p:set>
                                  </p:childTnLst>
                                </p:cTn>
                              </p:par>
                              <p:par>
                                <p:cTn id="31" presetID="1" presetClass="entr" presetSubtype="0" fill="hold" grpId="0" nodeType="withEffect">
                                  <p:stCondLst>
                                    <p:cond delay="500"/>
                                  </p:stCondLst>
                                  <p:childTnLst>
                                    <p:set>
                                      <p:cBhvr>
                                        <p:cTn id="32" dur="1" fill="hold">
                                          <p:stCondLst>
                                            <p:cond delay="999"/>
                                          </p:stCondLst>
                                        </p:cTn>
                                        <p:tgtEl>
                                          <p:spTgt spid="126"/>
                                        </p:tgtEl>
                                        <p:attrNameLst>
                                          <p:attrName>style.visibility</p:attrName>
                                        </p:attrNameLst>
                                      </p:cBhvr>
                                      <p:to>
                                        <p:strVal val="visible"/>
                                      </p:to>
                                    </p:set>
                                  </p:childTnLst>
                                </p:cTn>
                              </p:par>
                              <p:par>
                                <p:cTn id="33" presetID="1" presetClass="entr" presetSubtype="0" fill="hold" grpId="0" nodeType="withEffect">
                                  <p:stCondLst>
                                    <p:cond delay="500"/>
                                  </p:stCondLst>
                                  <p:childTnLst>
                                    <p:set>
                                      <p:cBhvr>
                                        <p:cTn id="34" dur="1" fill="hold">
                                          <p:stCondLst>
                                            <p:cond delay="999"/>
                                          </p:stCondLst>
                                        </p:cTn>
                                        <p:tgtEl>
                                          <p:spTgt spid="124"/>
                                        </p:tgtEl>
                                        <p:attrNameLst>
                                          <p:attrName>style.visibility</p:attrName>
                                        </p:attrNameLst>
                                      </p:cBhvr>
                                      <p:to>
                                        <p:strVal val="visible"/>
                                      </p:to>
                                    </p:set>
                                  </p:childTnLst>
                                </p:cTn>
                              </p:par>
                              <p:par>
                                <p:cTn id="35" presetID="1" presetClass="entr" presetSubtype="0" fill="hold" grpId="0" nodeType="withEffect">
                                  <p:stCondLst>
                                    <p:cond delay="500"/>
                                  </p:stCondLst>
                                  <p:childTnLst>
                                    <p:set>
                                      <p:cBhvr>
                                        <p:cTn id="36" dur="1" fill="hold">
                                          <p:stCondLst>
                                            <p:cond delay="999"/>
                                          </p:stCondLst>
                                        </p:cTn>
                                        <p:tgtEl>
                                          <p:spTgt spid="125"/>
                                        </p:tgtEl>
                                        <p:attrNameLst>
                                          <p:attrName>style.visibility</p:attrName>
                                        </p:attrNameLst>
                                      </p:cBhvr>
                                      <p:to>
                                        <p:strVal val="visible"/>
                                      </p:to>
                                    </p:set>
                                  </p:childTnLst>
                                </p:cTn>
                              </p:par>
                            </p:childTnLst>
                          </p:cTn>
                        </p:par>
                        <p:par>
                          <p:cTn id="37" fill="hold">
                            <p:stCondLst>
                              <p:cond delay="13000"/>
                            </p:stCondLst>
                            <p:childTnLst>
                              <p:par>
                                <p:cTn id="38" presetID="1" presetClass="exit" presetSubtype="0" fill="hold" grpId="1" nodeType="afterEffect">
                                  <p:stCondLst>
                                    <p:cond delay="500"/>
                                  </p:stCondLst>
                                  <p:childTnLst>
                                    <p:set>
                                      <p:cBhvr>
                                        <p:cTn id="39" dur="1" fill="hold">
                                          <p:stCondLst>
                                            <p:cond delay="999"/>
                                          </p:stCondLst>
                                        </p:cTn>
                                        <p:tgtEl>
                                          <p:spTgt spid="126"/>
                                        </p:tgtEl>
                                        <p:attrNameLst>
                                          <p:attrName>style.visibility</p:attrName>
                                        </p:attrNameLst>
                                      </p:cBhvr>
                                      <p:to>
                                        <p:strVal val="hidden"/>
                                      </p:to>
                                    </p:set>
                                  </p:childTnLst>
                                </p:cTn>
                              </p:par>
                            </p:childTnLst>
                          </p:cTn>
                        </p:par>
                        <p:par>
                          <p:cTn id="40" fill="hold">
                            <p:stCondLst>
                              <p:cond delay="14500"/>
                            </p:stCondLst>
                            <p:childTnLst>
                              <p:par>
                                <p:cTn id="41" presetID="1" presetClass="exit" presetSubtype="0" fill="hold" grpId="1" nodeType="afterEffect">
                                  <p:stCondLst>
                                    <p:cond delay="500"/>
                                  </p:stCondLst>
                                  <p:childTnLst>
                                    <p:set>
                                      <p:cBhvr>
                                        <p:cTn id="42" dur="1" fill="hold">
                                          <p:stCondLst>
                                            <p:cond delay="999"/>
                                          </p:stCondLst>
                                        </p:cTn>
                                        <p:tgtEl>
                                          <p:spTgt spid="124"/>
                                        </p:tgtEl>
                                        <p:attrNameLst>
                                          <p:attrName>style.visibility</p:attrName>
                                        </p:attrNameLst>
                                      </p:cBhvr>
                                      <p:to>
                                        <p:strVal val="hidden"/>
                                      </p:to>
                                    </p:set>
                                  </p:childTnLst>
                                </p:cTn>
                              </p:par>
                            </p:childTnLst>
                          </p:cTn>
                        </p:par>
                        <p:par>
                          <p:cTn id="43" fill="hold">
                            <p:stCondLst>
                              <p:cond delay="16000"/>
                            </p:stCondLst>
                            <p:childTnLst>
                              <p:par>
                                <p:cTn id="44" presetID="1" presetClass="exit" presetSubtype="0" fill="hold" grpId="1" nodeType="afterEffect">
                                  <p:stCondLst>
                                    <p:cond delay="500"/>
                                  </p:stCondLst>
                                  <p:childTnLst>
                                    <p:set>
                                      <p:cBhvr>
                                        <p:cTn id="45" dur="1" fill="hold">
                                          <p:stCondLst>
                                            <p:cond delay="999"/>
                                          </p:stCondLst>
                                        </p:cTn>
                                        <p:tgtEl>
                                          <p:spTgt spid="125"/>
                                        </p:tgtEl>
                                        <p:attrNameLst>
                                          <p:attrName>style.visibility</p:attrName>
                                        </p:attrNameLst>
                                      </p:cBhvr>
                                      <p:to>
                                        <p:strVal val="hidden"/>
                                      </p:to>
                                    </p:set>
                                  </p:childTnLst>
                                </p:cTn>
                              </p:par>
                            </p:childTnLst>
                          </p:cTn>
                        </p:par>
                        <p:par>
                          <p:cTn id="46" fill="hold">
                            <p:stCondLst>
                              <p:cond delay="17500"/>
                            </p:stCondLst>
                            <p:childTnLst>
                              <p:par>
                                <p:cTn id="47" presetID="56" presetClass="path" presetSubtype="0" accel="50000" decel="50000" fill="hold" nodeType="afterEffect">
                                  <p:stCondLst>
                                    <p:cond delay="500"/>
                                  </p:stCondLst>
                                  <p:childTnLst>
                                    <p:animMotion origin="layout" path="M -1.45833E-6 2.59259E-6 L -0.13125 0.14375 " pathEditMode="relative" rAng="0" ptsTypes="AA">
                                      <p:cBhvr>
                                        <p:cTn id="48" dur="2000" fill="hold"/>
                                        <p:tgtEl>
                                          <p:spTgt spid="52"/>
                                        </p:tgtEl>
                                        <p:attrNameLst>
                                          <p:attrName>ppt_x</p:attrName>
                                          <p:attrName>ppt_y</p:attrName>
                                        </p:attrNameLst>
                                      </p:cBhvr>
                                      <p:rCtr x="-6562" y="7176"/>
                                    </p:animMotion>
                                  </p:childTnLst>
                                </p:cTn>
                              </p:par>
                            </p:childTnLst>
                          </p:cTn>
                        </p:par>
                        <p:par>
                          <p:cTn id="49" fill="hold">
                            <p:stCondLst>
                              <p:cond delay="20000"/>
                            </p:stCondLst>
                            <p:childTnLst>
                              <p:par>
                                <p:cTn id="50" presetID="56" presetClass="path" presetSubtype="0" accel="50000" decel="50000" fill="hold" nodeType="afterEffect">
                                  <p:stCondLst>
                                    <p:cond delay="500"/>
                                  </p:stCondLst>
                                  <p:childTnLst>
                                    <p:animMotion origin="layout" path="M 2.91667E-6 -1.11111E-6 L 0.15885 -0.20208 " pathEditMode="relative" rAng="0" ptsTypes="AA">
                                      <p:cBhvr>
                                        <p:cTn id="51" dur="2000" fill="hold"/>
                                        <p:tgtEl>
                                          <p:spTgt spid="27"/>
                                        </p:tgtEl>
                                        <p:attrNameLst>
                                          <p:attrName>ppt_x</p:attrName>
                                          <p:attrName>ppt_y</p:attrName>
                                        </p:attrNameLst>
                                      </p:cBhvr>
                                      <p:rCtr x="7943" y="-10116"/>
                                    </p:animMotion>
                                  </p:childTnLst>
                                </p:cTn>
                              </p:par>
                              <p:par>
                                <p:cTn id="52" presetID="1" presetClass="exit" presetSubtype="0" fill="hold" nodeType="withEffect">
                                  <p:stCondLst>
                                    <p:cond delay="2500"/>
                                  </p:stCondLst>
                                  <p:childTnLst>
                                    <p:set>
                                      <p:cBhvr>
                                        <p:cTn id="53" dur="1" fill="hold">
                                          <p:stCondLst>
                                            <p:cond delay="499"/>
                                          </p:stCondLst>
                                        </p:cTn>
                                        <p:tgtEl>
                                          <p:spTgt spid="2"/>
                                        </p:tgtEl>
                                        <p:attrNameLst>
                                          <p:attrName>style.visibility</p:attrName>
                                        </p:attrNameLst>
                                      </p:cBhvr>
                                      <p:to>
                                        <p:strVal val="hidden"/>
                                      </p:to>
                                    </p:set>
                                  </p:childTnLst>
                                </p:cTn>
                              </p:par>
                              <p:par>
                                <p:cTn id="54" presetID="1" presetClass="exit" presetSubtype="0" fill="hold" nodeType="withEffect">
                                  <p:stCondLst>
                                    <p:cond delay="2500"/>
                                  </p:stCondLst>
                                  <p:childTnLst>
                                    <p:set>
                                      <p:cBhvr>
                                        <p:cTn id="55" dur="1" fill="hold">
                                          <p:stCondLst>
                                            <p:cond delay="499"/>
                                          </p:stCondLst>
                                        </p:cTn>
                                        <p:tgtEl>
                                          <p:spTgt spid="52"/>
                                        </p:tgtEl>
                                        <p:attrNameLst>
                                          <p:attrName>style.visibility</p:attrName>
                                        </p:attrNameLst>
                                      </p:cBhvr>
                                      <p:to>
                                        <p:strVal val="hidden"/>
                                      </p:to>
                                    </p:set>
                                  </p:childTnLst>
                                </p:cTn>
                              </p:par>
                              <p:par>
                                <p:cTn id="56" presetID="1" presetClass="exit" presetSubtype="0" fill="hold" nodeType="withEffect">
                                  <p:stCondLst>
                                    <p:cond delay="2500"/>
                                  </p:stCondLst>
                                  <p:childTnLst>
                                    <p:set>
                                      <p:cBhvr>
                                        <p:cTn id="57" dur="1" fill="hold">
                                          <p:stCondLst>
                                            <p:cond delay="499"/>
                                          </p:stCondLst>
                                        </p:cTn>
                                        <p:tgtEl>
                                          <p:spTgt spid="27"/>
                                        </p:tgtEl>
                                        <p:attrNameLst>
                                          <p:attrName>style.visibility</p:attrName>
                                        </p:attrNameLst>
                                      </p:cBhvr>
                                      <p:to>
                                        <p:strVal val="hidden"/>
                                      </p:to>
                                    </p:set>
                                  </p:childTnLst>
                                </p:cTn>
                              </p:par>
                              <p:par>
                                <p:cTn id="58" presetID="1" presetClass="entr" presetSubtype="0" fill="hold" nodeType="withEffect">
                                  <p:stCondLst>
                                    <p:cond delay="2500"/>
                                  </p:stCondLst>
                                  <p:childTnLst>
                                    <p:set>
                                      <p:cBhvr>
                                        <p:cTn id="59" dur="1" fill="hold">
                                          <p:stCondLst>
                                            <p:cond delay="999"/>
                                          </p:stCondLst>
                                        </p:cTn>
                                        <p:tgtEl>
                                          <p:spTgt spid="76"/>
                                        </p:tgtEl>
                                        <p:attrNameLst>
                                          <p:attrName>style.visibility</p:attrName>
                                        </p:attrNameLst>
                                      </p:cBhvr>
                                      <p:to>
                                        <p:strVal val="visible"/>
                                      </p:to>
                                    </p:set>
                                  </p:childTnLst>
                                </p:cTn>
                              </p:par>
                            </p:childTnLst>
                          </p:cTn>
                        </p:par>
                        <p:par>
                          <p:cTn id="60" fill="hold">
                            <p:stCondLst>
                              <p:cond delay="23500"/>
                            </p:stCondLst>
                            <p:childTnLst>
                              <p:par>
                                <p:cTn id="61" presetID="1" presetClass="entr" presetSubtype="0" fill="hold" grpId="0" nodeType="afterEffect">
                                  <p:stCondLst>
                                    <p:cond delay="500"/>
                                  </p:stCondLst>
                                  <p:childTnLst>
                                    <p:set>
                                      <p:cBhvr>
                                        <p:cTn id="62" dur="1" fill="hold">
                                          <p:stCondLst>
                                            <p:cond delay="999"/>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121" grpId="1"/>
      <p:bldP spid="122" grpId="0"/>
      <p:bldP spid="122" grpId="1"/>
      <p:bldP spid="123" grpId="0"/>
      <p:bldP spid="123" grpId="1"/>
      <p:bldP spid="124" grpId="0" animBg="1"/>
      <p:bldP spid="124" grpId="1" animBg="1"/>
      <p:bldP spid="125" grpId="0" animBg="1"/>
      <p:bldP spid="125" grpId="1" animBg="1"/>
      <p:bldP spid="126" grpId="0" animBg="1"/>
      <p:bldP spid="126" grpId="1" animBg="1"/>
      <p:bldP spid="1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960" y="640080"/>
            <a:ext cx="8229600" cy="584775"/>
          </a:xfrm>
          <a:prstGeom prst="rect">
            <a:avLst/>
          </a:prstGeom>
          <a:noFill/>
        </p:spPr>
        <p:txBody>
          <a:bodyPr wrap="square" rtlCol="0">
            <a:spAutoFit/>
          </a:bodyPr>
          <a:lstStyle/>
          <a:p>
            <a:r>
              <a:rPr lang="en-US" sz="3200" dirty="0"/>
              <a:t>Sum of 2</a:t>
            </a:r>
            <a:r>
              <a:rPr lang="en-US" sz="3200" baseline="30000" dirty="0"/>
              <a:t>nd</a:t>
            </a:r>
            <a:r>
              <a:rPr lang="en-US" sz="3200" dirty="0"/>
              <a:t> Power:</a:t>
            </a:r>
          </a:p>
        </p:txBody>
      </p:sp>
      <mc:AlternateContent xmlns:mc="http://schemas.openxmlformats.org/markup-compatibility/2006" xmlns:a14="http://schemas.microsoft.com/office/drawing/2010/main">
        <mc:Choice Requires="a14">
          <p:sp>
            <p:nvSpPr>
              <p:cNvPr id="4" name="Rectangle 3"/>
              <p:cNvSpPr/>
              <p:nvPr/>
            </p:nvSpPr>
            <p:spPr>
              <a:xfrm>
                <a:off x="2291686" y="1574561"/>
                <a:ext cx="720312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3</m:t>
                      </m:r>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3</m:t>
                              </m:r>
                            </m:e>
                            <m:sup>
                              <m:r>
                                <a:rPr lang="en-US" sz="2800" b="0" i="1" smtClean="0">
                                  <a:latin typeface="Cambria Math" panose="02040503050406030204" pitchFamily="18" charset="0"/>
                                </a:rPr>
                                <m:t>2</m:t>
                              </m:r>
                            </m:sup>
                          </m:sSup>
                        </m:e>
                      </m:d>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1+2+3</m:t>
                          </m:r>
                        </m:e>
                      </m:d>
                      <m:r>
                        <a:rPr lang="en-US" sz="2800" b="0" i="1" smtClean="0">
                          <a:latin typeface="Cambria Math" panose="02040503050406030204" pitchFamily="18" charset="0"/>
                          <a:ea typeface="Cambria Math" panose="02040503050406030204" pitchFamily="18" charset="0"/>
                        </a:rPr>
                        <m:t>+</m:t>
                      </m:r>
                      <m:r>
                        <a:rPr lang="en-US" sz="2800" b="0" i="0" smtClean="0">
                          <a:latin typeface="Cambria Math" panose="02040503050406030204" pitchFamily="18" charset="0"/>
                          <a:ea typeface="Cambria Math" panose="02040503050406030204" pitchFamily="18" charset="0"/>
                        </a:rPr>
                        <m:t>3</m:t>
                      </m:r>
                      <m:r>
                        <a:rPr lang="en-US" sz="2800" b="0" i="1" smtClean="0">
                          <a:latin typeface="Cambria Math" panose="02040503050406030204" pitchFamily="18" charset="0"/>
                          <a:ea typeface="Cambria Math" panose="02040503050406030204" pitchFamily="18" charset="0"/>
                        </a:rPr>
                        <m:t>×3×4</m:t>
                      </m:r>
                    </m:oMath>
                  </m:oMathPara>
                </a14:m>
                <a:endParaRPr lang="en-US" sz="2800" dirty="0"/>
              </a:p>
            </p:txBody>
          </p:sp>
        </mc:Choice>
        <mc:Fallback xmlns="">
          <p:sp>
            <p:nvSpPr>
              <p:cNvPr id="4" name="Rectangle 3"/>
              <p:cNvSpPr>
                <a:spLocks noRot="1" noChangeAspect="1" noMove="1" noResize="1" noEditPoints="1" noAdjustHandles="1" noChangeArrowheads="1" noChangeShapeType="1" noTextEdit="1"/>
              </p:cNvSpPr>
              <p:nvPr/>
            </p:nvSpPr>
            <p:spPr>
              <a:xfrm>
                <a:off x="2291686" y="1574561"/>
                <a:ext cx="7203126"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492587" y="2447487"/>
                <a:ext cx="992361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3</m:t>
                      </m:r>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rPr>
                              </m:ctrlPr>
                            </m:sSupPr>
                            <m:e>
                              <m:r>
                                <a:rPr lang="en-US" sz="2800" b="1" i="1" smtClean="0">
                                  <a:solidFill>
                                    <a:srgbClr val="FF0000"/>
                                  </a:solidFill>
                                  <a:latin typeface="Cambria Math" panose="02040503050406030204" pitchFamily="18" charset="0"/>
                                </a:rPr>
                                <m:t>𝑵</m:t>
                              </m:r>
                            </m:e>
                            <m:sup>
                              <m:r>
                                <a:rPr lang="en-US" sz="2800" b="0" i="1" smtClean="0">
                                  <a:latin typeface="Cambria Math" panose="02040503050406030204" pitchFamily="18" charset="0"/>
                                </a:rPr>
                                <m:t>2</m:t>
                              </m:r>
                            </m:sup>
                          </m:sSup>
                        </m:e>
                      </m:d>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1+2+⋯+</m:t>
                          </m:r>
                          <m:r>
                            <a:rPr lang="en-US" sz="2800" b="1" i="1" smtClean="0">
                              <a:solidFill>
                                <a:srgbClr val="FF0000"/>
                              </a:solidFill>
                              <a:latin typeface="Cambria Math" panose="02040503050406030204" pitchFamily="18" charset="0"/>
                              <a:ea typeface="Cambria Math" panose="02040503050406030204" pitchFamily="18" charset="0"/>
                            </a:rPr>
                            <m:t>𝑵</m:t>
                          </m:r>
                        </m:e>
                      </m:d>
                      <m:r>
                        <a:rPr lang="en-US" sz="2800" b="0" i="1" smtClean="0">
                          <a:latin typeface="Cambria Math" panose="02040503050406030204" pitchFamily="18" charset="0"/>
                          <a:ea typeface="Cambria Math" panose="02040503050406030204" pitchFamily="18" charset="0"/>
                        </a:rPr>
                        <m:t>+</m:t>
                      </m:r>
                      <m:r>
                        <a:rPr lang="en-US" sz="2800" b="1" i="1" smtClean="0">
                          <a:solidFill>
                            <a:srgbClr val="FF0000"/>
                          </a:solidFill>
                          <a:latin typeface="Cambria Math" panose="02040503050406030204" pitchFamily="18" charset="0"/>
                          <a:ea typeface="Cambria Math" panose="02040503050406030204" pitchFamily="18" charset="0"/>
                        </a:rPr>
                        <m:t>𝑵</m:t>
                      </m:r>
                      <m:r>
                        <a:rPr lang="en-US" sz="2800" b="0" i="1" smtClean="0">
                          <a:latin typeface="Cambria Math" panose="02040503050406030204" pitchFamily="18" charset="0"/>
                          <a:ea typeface="Cambria Math" panose="02040503050406030204" pitchFamily="18" charset="0"/>
                        </a:rPr>
                        <m:t>×</m:t>
                      </m:r>
                      <m:r>
                        <a:rPr lang="en-US" sz="2800" b="1" i="1" smtClean="0">
                          <a:solidFill>
                            <a:srgbClr val="FF0000"/>
                          </a:solidFill>
                          <a:latin typeface="Cambria Math" panose="02040503050406030204" pitchFamily="18" charset="0"/>
                          <a:ea typeface="Cambria Math" panose="02040503050406030204" pitchFamily="18" charset="0"/>
                        </a:rPr>
                        <m:t>𝑵</m:t>
                      </m:r>
                      <m:r>
                        <a:rPr lang="en-US" sz="2800" b="0" i="1" smtClean="0">
                          <a:latin typeface="Cambria Math" panose="02040503050406030204" pitchFamily="18" charset="0"/>
                          <a:ea typeface="Cambria Math" panose="02040503050406030204" pitchFamily="18" charset="0"/>
                        </a:rPr>
                        <m:t>×(</m:t>
                      </m:r>
                      <m:r>
                        <a:rPr lang="en-US" sz="2800" b="1" i="1" smtClean="0">
                          <a:solidFill>
                            <a:srgbClr val="FF0000"/>
                          </a:solidFill>
                          <a:latin typeface="Cambria Math" panose="02040503050406030204" pitchFamily="18" charset="0"/>
                          <a:ea typeface="Cambria Math" panose="02040503050406030204" pitchFamily="18" charset="0"/>
                        </a:rPr>
                        <m:t>𝑵</m:t>
                      </m:r>
                      <m:r>
                        <a:rPr lang="en-US" sz="2800" b="0" i="1" smtClean="0">
                          <a:latin typeface="Cambria Math" panose="02040503050406030204" pitchFamily="18" charset="0"/>
                          <a:ea typeface="Cambria Math" panose="02040503050406030204" pitchFamily="18" charset="0"/>
                        </a:rPr>
                        <m:t>+1)</m:t>
                      </m:r>
                    </m:oMath>
                  </m:oMathPara>
                </a14:m>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1492587" y="2447487"/>
                <a:ext cx="9923614"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770071" y="3320413"/>
                <a:ext cx="4246355" cy="1211550"/>
              </a:xfrm>
              <a:prstGeom prst="rect">
                <a:avLst/>
              </a:prstGeom>
              <a:noFill/>
              <a:ln w="28575">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sz="2800" i="1" smtClean="0">
                              <a:latin typeface="Cambria Math" panose="02040503050406030204" pitchFamily="18" charset="0"/>
                              <a:ea typeface="Cambria Math" panose="02040503050406030204" pitchFamily="18" charset="0"/>
                            </a:rPr>
                          </m:ctrlPr>
                        </m:naryPr>
                        <m:sub>
                          <m:r>
                            <m:rPr>
                              <m:brk m:alnAt="23"/>
                            </m:rP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=1</m:t>
                          </m:r>
                        </m:sub>
                        <m:sup>
                          <m:r>
                            <a:rPr lang="en-US" sz="2800" b="0" i="1" smtClean="0">
                              <a:latin typeface="Cambria Math" panose="02040503050406030204" pitchFamily="18" charset="0"/>
                              <a:ea typeface="Cambria Math" panose="02040503050406030204" pitchFamily="18" charset="0"/>
                            </a:rPr>
                            <m:t>𝑁</m:t>
                          </m:r>
                        </m:sup>
                        <m:e>
                          <m:sSup>
                            <m:sSupPr>
                              <m:ctrlPr>
                                <a:rPr lang="en-US" sz="280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𝑖</m:t>
                              </m:r>
                            </m:e>
                            <m:sup>
                              <m:r>
                                <a:rPr lang="en-US" sz="2800" b="0" i="1" smtClean="0">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𝑁</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𝑁</m:t>
                              </m:r>
                              <m:r>
                                <a:rPr lang="en-US" sz="2800" b="0" i="1" smtClean="0">
                                  <a:latin typeface="Cambria Math" panose="02040503050406030204" pitchFamily="18" charset="0"/>
                                  <a:ea typeface="Cambria Math" panose="02040503050406030204" pitchFamily="18" charset="0"/>
                                </a:rPr>
                                <m:t>+1)(2</m:t>
                              </m:r>
                              <m:r>
                                <a:rPr lang="en-US" sz="2800" b="0" i="1" smtClean="0">
                                  <a:latin typeface="Cambria Math" panose="02040503050406030204" pitchFamily="18" charset="0"/>
                                  <a:ea typeface="Cambria Math" panose="02040503050406030204" pitchFamily="18" charset="0"/>
                                </a:rPr>
                                <m:t>𝑁</m:t>
                              </m:r>
                              <m:r>
                                <a:rPr lang="en-US" sz="2800" b="0" i="1" smtClean="0">
                                  <a:latin typeface="Cambria Math" panose="02040503050406030204" pitchFamily="18" charset="0"/>
                                  <a:ea typeface="Cambria Math" panose="02040503050406030204" pitchFamily="18" charset="0"/>
                                </a:rPr>
                                <m:t>+1)</m:t>
                              </m:r>
                            </m:num>
                            <m:den>
                              <m:r>
                                <a:rPr lang="en-US" sz="2800" b="0" i="1" smtClean="0">
                                  <a:latin typeface="Cambria Math" panose="02040503050406030204" pitchFamily="18" charset="0"/>
                                  <a:ea typeface="Cambria Math" panose="02040503050406030204" pitchFamily="18" charset="0"/>
                                </a:rPr>
                                <m:t>6</m:t>
                              </m:r>
                            </m:den>
                          </m:f>
                        </m:e>
                      </m:nary>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3770071" y="3320413"/>
                <a:ext cx="4246355" cy="1211550"/>
              </a:xfrm>
              <a:prstGeom prst="rect">
                <a:avLst/>
              </a:prstGeom>
              <a:blipFill>
                <a:blip r:embed="rId5"/>
                <a:stretch>
                  <a:fillRect/>
                </a:stretch>
              </a:blipFill>
              <a:ln w="28575">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294523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0"/>
                                  </p:stCondLst>
                                  <p:childTnLst>
                                    <p:set>
                                      <p:cBhvr>
                                        <p:cTn id="6" dur="1" fill="hold">
                                          <p:stCondLst>
                                            <p:cond delay="24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p:cNvSpPr txBox="1"/>
              <p:nvPr/>
            </p:nvSpPr>
            <p:spPr>
              <a:xfrm>
                <a:off x="822960" y="640080"/>
                <a:ext cx="10245090"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t>Cannot extend previous technique to find Sum of 3</a:t>
                </a:r>
                <a:r>
                  <a:rPr lang="en-US" sz="2800" baseline="30000" dirty="0"/>
                  <a:t>rd</a:t>
                </a:r>
                <a:r>
                  <a:rPr lang="en-US" sz="2800" dirty="0"/>
                  <a:t> Power:</a:t>
                </a:r>
              </a:p>
              <a:p>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1</m:t>
                          </m:r>
                        </m:e>
                        <m:sup>
                          <m:r>
                            <a:rPr lang="en-US" sz="2800" i="1">
                              <a:latin typeface="Cambria Math" panose="02040503050406030204" pitchFamily="18" charset="0"/>
                            </a:rPr>
                            <m:t>3</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2</m:t>
                          </m:r>
                        </m:e>
                        <m:sup>
                          <m:r>
                            <a:rPr lang="en-US" sz="2800" i="1">
                              <a:latin typeface="Cambria Math" panose="02040503050406030204" pitchFamily="18" charset="0"/>
                            </a:rPr>
                            <m:t>3</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3</m:t>
                          </m:r>
                        </m:e>
                        <m:sup>
                          <m:r>
                            <a:rPr lang="en-US" sz="2800" i="1">
                              <a:latin typeface="Cambria Math" panose="02040503050406030204" pitchFamily="18" charset="0"/>
                            </a:rPr>
                            <m:t>3</m:t>
                          </m:r>
                        </m:sup>
                      </m:sSup>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𝑁</m:t>
                          </m:r>
                        </m:e>
                        <m:sup>
                          <m:r>
                            <a:rPr lang="en-US" sz="2800" i="1">
                              <a:latin typeface="Cambria Math" panose="02040503050406030204" pitchFamily="18" charset="0"/>
                              <a:ea typeface="Cambria Math" panose="02040503050406030204" pitchFamily="18" charset="0"/>
                            </a:rPr>
                            <m:t>3</m:t>
                          </m:r>
                        </m:sup>
                      </m:sSup>
                    </m:oMath>
                  </m:oMathPara>
                </a14:m>
                <a:endParaRPr lang="en-US" sz="2800" dirty="0"/>
              </a:p>
              <a:p>
                <a:endParaRPr lang="en-US" sz="2800" dirty="0"/>
              </a:p>
              <a:p>
                <a:pPr marL="342900" indent="-342900">
                  <a:buFont typeface="Arial" panose="020B0604020202020204" pitchFamily="34" charset="0"/>
                  <a:buChar char="•"/>
                </a:pPr>
                <a:r>
                  <a:rPr lang="en-US" sz="2800" dirty="0"/>
                  <a:t>Would involve 4-dimensional cubes, 4-dimensional volumes and   4-dimensional stacking.</a:t>
                </a:r>
              </a:p>
            </p:txBody>
          </p:sp>
        </mc:Choice>
        <mc:Fallback xmlns="">
          <p:sp>
            <p:nvSpPr>
              <p:cNvPr id="5" name="TextBox 4"/>
              <p:cNvSpPr txBox="1">
                <a:spLocks noRot="1" noChangeAspect="1" noMove="1" noResize="1" noEditPoints="1" noAdjustHandles="1" noChangeArrowheads="1" noChangeShapeType="1" noTextEdit="1"/>
              </p:cNvSpPr>
              <p:nvPr/>
            </p:nvSpPr>
            <p:spPr>
              <a:xfrm>
                <a:off x="822960" y="640080"/>
                <a:ext cx="10245090" cy="2246769"/>
              </a:xfrm>
              <a:prstGeom prst="rect">
                <a:avLst/>
              </a:prstGeom>
              <a:blipFill>
                <a:blip r:embed="rId3"/>
                <a:stretch>
                  <a:fillRect l="-1071" t="-2439" b="-6775"/>
                </a:stretch>
              </a:blipFill>
            </p:spPr>
            <p:txBody>
              <a:bodyPr/>
              <a:lstStyle/>
              <a:p>
                <a:r>
                  <a:rPr lang="en-US">
                    <a:noFill/>
                  </a:rPr>
                  <a:t> </a:t>
                </a:r>
              </a:p>
            </p:txBody>
          </p:sp>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861" y="3221055"/>
            <a:ext cx="2424113" cy="2545319"/>
          </a:xfrm>
          <a:prstGeom prst="rect">
            <a:avLst/>
          </a:prstGeom>
        </p:spPr>
      </p:pic>
      <p:sp>
        <p:nvSpPr>
          <p:cNvPr id="8" name="TextBox 7"/>
          <p:cNvSpPr txBox="1"/>
          <p:nvPr/>
        </p:nvSpPr>
        <p:spPr>
          <a:xfrm>
            <a:off x="7278052" y="3762730"/>
            <a:ext cx="3789998" cy="954107"/>
          </a:xfrm>
          <a:prstGeom prst="rect">
            <a:avLst/>
          </a:prstGeom>
          <a:noFill/>
        </p:spPr>
        <p:txBody>
          <a:bodyPr wrap="square" rtlCol="0">
            <a:spAutoFit/>
          </a:bodyPr>
          <a:lstStyle/>
          <a:p>
            <a:r>
              <a:rPr lang="en-US" sz="2800" dirty="0"/>
              <a:t>Visual representation of a 4-dimensional cube</a:t>
            </a:r>
          </a:p>
        </p:txBody>
      </p:sp>
    </p:spTree>
    <p:extLst>
      <p:ext uri="{BB962C8B-B14F-4D97-AF65-F5344CB8AC3E}">
        <p14:creationId xmlns:p14="http://schemas.microsoft.com/office/powerpoint/2010/main" val="4079502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1757</TotalTime>
  <Words>2452</Words>
  <Application>Microsoft Office PowerPoint</Application>
  <PresentationFormat>Widescreen</PresentationFormat>
  <Paragraphs>310</Paragraphs>
  <Slides>24</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Arial Rounded MT Bold</vt:lpstr>
      <vt:lpstr>Bernard MT Condensed</vt:lpstr>
      <vt:lpstr>Calibri</vt:lpstr>
      <vt:lpstr>Calibri Light</vt:lpstr>
      <vt:lpstr>Cambria Math</vt:lpstr>
      <vt:lpstr>Eras Bold ITC</vt:lpstr>
      <vt:lpstr>Eras Demi ITC</vt:lpstr>
      <vt:lpstr>Rockwell Extra Bold</vt:lpstr>
      <vt:lpstr>Office Theme</vt:lpstr>
      <vt:lpstr>Example 1: The Sum of Powers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Lucy Crew</dc:creator>
  <cp:lastModifiedBy>Lucy Crew</cp:lastModifiedBy>
  <cp:revision>80</cp:revision>
  <dcterms:created xsi:type="dcterms:W3CDTF">2017-05-03T02:27:07Z</dcterms:created>
  <dcterms:modified xsi:type="dcterms:W3CDTF">2017-05-06T22:55:56Z</dcterms:modified>
</cp:coreProperties>
</file>