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84" r:id="rId3"/>
    <p:sldId id="608" r:id="rId4"/>
    <p:sldId id="594" r:id="rId5"/>
    <p:sldId id="590" r:id="rId6"/>
    <p:sldId id="591" r:id="rId7"/>
    <p:sldId id="601" r:id="rId8"/>
    <p:sldId id="595" r:id="rId9"/>
    <p:sldId id="596" r:id="rId10"/>
    <p:sldId id="603" r:id="rId11"/>
    <p:sldId id="604" r:id="rId12"/>
    <p:sldId id="607" r:id="rId13"/>
    <p:sldId id="605" r:id="rId14"/>
    <p:sldId id="602" r:id="rId15"/>
    <p:sldId id="60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79" autoAdjust="0"/>
  </p:normalViewPr>
  <p:slideViewPr>
    <p:cSldViewPr snapToGrid="0">
      <p:cViewPr varScale="1">
        <p:scale>
          <a:sx n="84" d="100"/>
          <a:sy n="84" d="100"/>
        </p:scale>
        <p:origin x="12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89E5-963E-4507-AE57-7C046DEF11E9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CDD29-F260-4640-8913-FA2722353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固定类别的分类问题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27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把</a:t>
            </a:r>
            <a:r>
              <a:rPr lang="en-US" altLang="zh-CN" sz="1000" dirty="0"/>
              <a:t>boy</a:t>
            </a:r>
            <a:r>
              <a:rPr lang="zh-CN" altLang="en-US" sz="1000" dirty="0"/>
              <a:t>和</a:t>
            </a:r>
            <a:r>
              <a:rPr lang="en-US" altLang="zh-CN" sz="1000" dirty="0"/>
              <a:t>him</a:t>
            </a:r>
            <a:r>
              <a:rPr lang="zh-CN" altLang="en-US" sz="1000" dirty="0"/>
              <a:t>合并了，叶子节点就是概念节点，不再是单词，实词之间的关系抽象为带有语义关系标签的有向弧，同时忽略了虚词和形态变化时一些较虚的语义。（</a:t>
            </a:r>
            <a:r>
              <a:rPr lang="en-US" altLang="zh-CN" sz="1000" dirty="0"/>
              <a:t>the</a:t>
            </a:r>
            <a:r>
              <a:rPr lang="zh-CN" altLang="en-US" sz="1000" dirty="0"/>
              <a:t>，单复数，时，体）。</a:t>
            </a:r>
            <a:r>
              <a:rPr lang="en-US" altLang="zh-CN" sz="1000" dirty="0"/>
              <a:t>Want</a:t>
            </a:r>
            <a:r>
              <a:rPr lang="zh-CN" altLang="en-US" sz="1000" dirty="0"/>
              <a:t>是根节点，</a:t>
            </a:r>
            <a:r>
              <a:rPr lang="en-US" altLang="zh-CN" sz="1000" dirty="0"/>
              <a:t>arg0</a:t>
            </a:r>
            <a:r>
              <a:rPr lang="zh-CN" altLang="en-US" sz="1000" dirty="0"/>
              <a:t>表示</a:t>
            </a:r>
            <a:r>
              <a:rPr lang="en-US" altLang="zh-CN" sz="1000" dirty="0"/>
              <a:t>boy</a:t>
            </a:r>
            <a:r>
              <a:rPr lang="zh-CN" altLang="en-US" sz="1000" dirty="0"/>
              <a:t>是</a:t>
            </a:r>
            <a:r>
              <a:rPr lang="en-US" altLang="zh-CN" sz="1000" dirty="0"/>
              <a:t>want</a:t>
            </a:r>
            <a:r>
              <a:rPr lang="zh-CN" altLang="en-US" sz="1000" dirty="0"/>
              <a:t>的施事，</a:t>
            </a:r>
            <a:r>
              <a:rPr lang="en-US" altLang="zh-CN" sz="1000" dirty="0"/>
              <a:t>arg1</a:t>
            </a:r>
            <a:r>
              <a:rPr lang="zh-CN" altLang="en-US" sz="1000" dirty="0"/>
              <a:t>表示</a:t>
            </a:r>
            <a:r>
              <a:rPr lang="en-US" altLang="zh-CN" sz="1000" dirty="0"/>
              <a:t>believe</a:t>
            </a:r>
            <a:r>
              <a:rPr lang="zh-CN" altLang="en-US" sz="1000" dirty="0"/>
              <a:t>是</a:t>
            </a:r>
            <a:r>
              <a:rPr lang="en-US" altLang="zh-CN" sz="1000" dirty="0"/>
              <a:t>want</a:t>
            </a:r>
            <a:r>
              <a:rPr lang="zh-CN" altLang="en-US" sz="1000" dirty="0"/>
              <a:t>的受事。依存句法树受树的限制，舍弃了</a:t>
            </a:r>
            <a:r>
              <a:rPr lang="en-US" altLang="zh-CN" sz="1000" dirty="0"/>
              <a:t>boy-believe</a:t>
            </a:r>
            <a:r>
              <a:rPr lang="zh-CN" altLang="en-US" sz="1000" dirty="0"/>
              <a:t>。</a:t>
            </a:r>
            <a:r>
              <a:rPr lang="en-US" altLang="zh-CN" sz="1000" dirty="0"/>
              <a:t>AMR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当一个句子中多个谓词共享同一个名词性成分时，多个谓词及其语义角色就会形成图结构。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（目前中文语义关系标注的时候的参照的英文，中文抽象意义表示语料库</a:t>
            </a:r>
            <a:r>
              <a:rPr lang="en-US" altLang="zh-CN" sz="1000" dirty="0"/>
              <a:t>CAMR2.0</a:t>
            </a:r>
            <a:r>
              <a:rPr lang="zh-CN" altLang="en-US" sz="1000" dirty="0"/>
              <a:t>于七月底由布兰迪斯大学和南京师范大学联合标注发布），最为可贵的是，这个句子的中英结构是一样的，</a:t>
            </a:r>
            <a:r>
              <a:rPr lang="en-US" altLang="zh-CN" sz="1000" dirty="0"/>
              <a:t>AMR</a:t>
            </a:r>
            <a:r>
              <a:rPr lang="zh-CN" altLang="en-US" sz="1000" dirty="0"/>
              <a:t>的这种标注方法使得英汉句子在语义层面上得到了较为接近的表示，显示了其充当跨语言翻译的中间语言的潜力。</a:t>
            </a:r>
            <a:r>
              <a:rPr lang="en-US" altLang="zh-CN" sz="1000" dirty="0"/>
              <a:t>-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英汉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《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小王子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》AMR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语义图结构的对比分析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中文信息学报，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2017(1).</a:t>
            </a:r>
            <a:endParaRPr lang="zh-CN" altLang="en-US" sz="1000" dirty="0"/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三元组 栈，队列，已经得到的依存关系。学习算法：可以用结构化感知机对下一步的转移动作打分，解码的时候进行了优化，使用柱搜索，在进行每一步转移的时候，考虑所有转移动作，选</a:t>
            </a:r>
            <a:r>
              <a:rPr lang="en-US" altLang="zh-CN" sz="1000" dirty="0"/>
              <a:t>K</a:t>
            </a:r>
            <a:r>
              <a:rPr lang="zh-CN" altLang="en-US" sz="1000" dirty="0"/>
              <a:t>个状态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用特征模板提取每个单词的特征，然后将每两个单词的特征向量交给分类器打分，作为它们之间存在语义关系的分数。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不定类别的多分类问题，而一般</a:t>
            </a:r>
            <a:r>
              <a:rPr lang="en-US" altLang="zh-CN" sz="1000" dirty="0"/>
              <a:t>MLP</a:t>
            </a:r>
            <a:r>
              <a:rPr lang="zh-CN" altLang="en-US" sz="1000" dirty="0"/>
              <a:t>是一个固定类别的分类器，无法处理不定类别分类？（</a:t>
            </a:r>
            <a:r>
              <a:rPr lang="en-US" altLang="zh-CN" sz="1000" dirty="0"/>
              <a:t>1</a:t>
            </a:r>
            <a:r>
              <a:rPr lang="zh-CN" altLang="en-US" sz="1000" dirty="0"/>
              <a:t>）（</a:t>
            </a:r>
            <a:r>
              <a:rPr lang="en-US" altLang="zh-CN" sz="1000" dirty="0"/>
              <a:t>2</a:t>
            </a:r>
            <a:r>
              <a:rPr lang="zh-CN" altLang="en-US" sz="1000" dirty="0"/>
              <a:t>）式子 先过了一遍</a:t>
            </a:r>
            <a:r>
              <a:rPr lang="en-US" altLang="zh-CN" sz="1000" dirty="0"/>
              <a:t>MLP</a:t>
            </a:r>
            <a:r>
              <a:rPr lang="zh-CN" altLang="en-US" sz="1000" dirty="0"/>
              <a:t>，两个</a:t>
            </a:r>
            <a:r>
              <a:rPr lang="en-US" altLang="zh-CN" sz="1000" dirty="0"/>
              <a:t>MLP</a:t>
            </a:r>
            <a:r>
              <a:rPr lang="zh-CN" altLang="en-US" sz="1000" dirty="0"/>
              <a:t>是</a:t>
            </a:r>
            <a:r>
              <a:rPr lang="en-US" altLang="zh-CN" sz="1000" dirty="0"/>
              <a:t>dep</a:t>
            </a:r>
            <a:r>
              <a:rPr lang="zh-CN" altLang="en-US" sz="1000" dirty="0"/>
              <a:t>专用和</a:t>
            </a:r>
            <a:r>
              <a:rPr lang="en-US" altLang="zh-CN" sz="1000" dirty="0"/>
              <a:t>head</a:t>
            </a:r>
            <a:r>
              <a:rPr lang="zh-CN" altLang="en-US" sz="1000" dirty="0"/>
              <a:t>专用，使得特征降维，</a:t>
            </a:r>
            <a:r>
              <a:rPr lang="en-US" altLang="zh-CN" sz="1000" dirty="0"/>
              <a:t>d</a:t>
            </a:r>
            <a:r>
              <a:rPr lang="zh-CN" altLang="en-US" sz="1000" dirty="0"/>
              <a:t>个</a:t>
            </a:r>
            <a:r>
              <a:rPr lang="en-US" altLang="zh-CN" sz="1000" dirty="0"/>
              <a:t>token</a:t>
            </a:r>
            <a:r>
              <a:rPr lang="zh-CN" altLang="en-US" sz="1000" dirty="0"/>
              <a:t>的</a:t>
            </a:r>
            <a:r>
              <a:rPr lang="en-US" altLang="zh-CN" sz="1000" dirty="0"/>
              <a:t>h</a:t>
            </a:r>
            <a:r>
              <a:rPr lang="zh-CN" altLang="en-US" sz="1000" dirty="0"/>
              <a:t>构成了</a:t>
            </a:r>
            <a:r>
              <a:rPr lang="en-US" altLang="zh-CN" sz="1000" dirty="0"/>
              <a:t>H-dep</a:t>
            </a:r>
            <a:r>
              <a:rPr lang="zh-CN" altLang="en-US" sz="1000" dirty="0"/>
              <a:t>和</a:t>
            </a:r>
            <a:r>
              <a:rPr lang="en-US" altLang="zh-CN" sz="1000" dirty="0"/>
              <a:t>H-arc   </a:t>
            </a:r>
            <a:r>
              <a:rPr lang="zh-CN" altLang="en-US" sz="1000" dirty="0"/>
              <a:t>第三个是两个矩阵连乘（两次仿射变换），每个</a:t>
            </a:r>
            <a:r>
              <a:rPr lang="en-US" altLang="zh-CN" sz="1000" dirty="0"/>
              <a:t>token</a:t>
            </a:r>
            <a:r>
              <a:rPr lang="zh-CN" altLang="en-US" sz="1000" dirty="0"/>
              <a:t>以</a:t>
            </a:r>
            <a:r>
              <a:rPr lang="en-US" altLang="zh-CN" sz="1000" dirty="0"/>
              <a:t>dep</a:t>
            </a:r>
            <a:r>
              <a:rPr lang="zh-CN" altLang="en-US" sz="1000" dirty="0"/>
              <a:t>的身份和以</a:t>
            </a:r>
            <a:r>
              <a:rPr lang="en-US" altLang="zh-CN" sz="1000" dirty="0"/>
              <a:t>head</a:t>
            </a:r>
            <a:r>
              <a:rPr lang="zh-CN" altLang="en-US" sz="1000" dirty="0"/>
              <a:t>的身份的每个</a:t>
            </a:r>
            <a:r>
              <a:rPr lang="en-US" altLang="zh-CN" sz="1000" dirty="0"/>
              <a:t>token</a:t>
            </a:r>
            <a:r>
              <a:rPr lang="zh-CN" altLang="en-US" sz="1000" dirty="0"/>
              <a:t>进行一次点积，得到</a:t>
            </a:r>
            <a:r>
              <a:rPr lang="en-US" altLang="zh-CN" sz="1000" dirty="0"/>
              <a:t>arc</a:t>
            </a:r>
            <a:r>
              <a:rPr lang="zh-CN" altLang="en-US" sz="1000" dirty="0"/>
              <a:t>的分数矩阵。</a:t>
            </a:r>
            <a:endParaRPr lang="en-US" altLang="zh-CN" sz="1000" dirty="0"/>
          </a:p>
          <a:p>
            <a:r>
              <a:rPr lang="en-US" altLang="zh-CN" sz="1000" dirty="0"/>
              <a:t>Head</a:t>
            </a:r>
            <a:r>
              <a:rPr lang="zh-CN" altLang="en-US" sz="1000" dirty="0"/>
              <a:t>是支配词，是被修饰的词语。</a:t>
            </a:r>
            <a:r>
              <a:rPr lang="en-US" altLang="zh-CN" sz="1000" dirty="0"/>
              <a:t>Dep</a:t>
            </a:r>
            <a:r>
              <a:rPr lang="zh-CN" altLang="en-US" sz="1000" dirty="0"/>
              <a:t>是</a:t>
            </a:r>
            <a:r>
              <a:rPr lang="en-US" altLang="zh-CN" sz="1000" dirty="0"/>
              <a:t>dependent</a:t>
            </a:r>
            <a:r>
              <a:rPr lang="zh-CN" altLang="en-US" sz="1000" dirty="0"/>
              <a:t>，从属词，修饰词。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DE4E50-030A-7B4A-9CEE-6C656B2B894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/>
          <p:cNvSpPr txBox="1"/>
          <p:nvPr userDrawn="1"/>
        </p:nvSpPr>
        <p:spPr>
          <a:xfrm>
            <a:off x="1849743" y="4233861"/>
            <a:ext cx="6509947" cy="566739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86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168400" y="952500"/>
            <a:ext cx="9855200" cy="4953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230042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9259976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>
            <a:lvl1pPr algn="r">
              <a:defRPr sz="1200"/>
            </a:lvl1pPr>
          </a:lstStyle>
          <a:p>
            <a:fld id="{FD4F6516-883E-5242-B756-5F986E0946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6257"/>
            <a:ext cx="10972800" cy="7609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35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16" name="直接连接符 5"/>
          <p:cNvCxnSpPr/>
          <p:nvPr userDrawn="1"/>
        </p:nvCxnSpPr>
        <p:spPr>
          <a:xfrm>
            <a:off x="-1306" y="916463"/>
            <a:ext cx="121724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-1" y="331341"/>
            <a:ext cx="507983" cy="584776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609600" y="1116734"/>
            <a:ext cx="10972800" cy="5239271"/>
          </a:xfrm>
          <a:prstGeom prst="rect">
            <a:avLst/>
          </a:prstGeom>
        </p:spPr>
        <p:txBody>
          <a:bodyPr lIns="90000"/>
          <a:lstStyle>
            <a:lvl1pPr marL="313055" indent="-313055">
              <a:buClr>
                <a:srgbClr val="1C2E62"/>
              </a:buClr>
              <a:buSzPct val="80000"/>
              <a:buFont typeface="Wingdings" panose="05000000000000000000" pitchFamily="2" charset="2"/>
              <a:buChar char="l"/>
              <a:defRPr sz="2665">
                <a:latin typeface="微软雅黑"/>
                <a:ea typeface="微软雅黑"/>
                <a:cs typeface="微软雅黑"/>
              </a:defRPr>
            </a:lvl1pPr>
            <a:lvl2pPr marL="798830" indent="-189230">
              <a:buClr>
                <a:srgbClr val="1C2E62"/>
              </a:buClr>
              <a:buFont typeface="Arial" panose="020B0604020202090204" pitchFamily="34" charset="0"/>
              <a:buChar char="•"/>
              <a:defRPr sz="2135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428115" indent="-208915">
              <a:buFont typeface="Arial" panose="020B0604020202090204" pitchFamily="34" charset="0"/>
              <a:buChar char="•"/>
              <a:defRPr sz="18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4950" y="206144"/>
            <a:ext cx="615553" cy="615553"/>
          </a:xfrm>
          <a:prstGeom prst="rect">
            <a:avLst/>
          </a:prstGeom>
        </p:spPr>
      </p:pic>
      <p:pic>
        <p:nvPicPr>
          <p:cNvPr id="12" name="Picture 2" descr="子科技大学校徽图案带校名LOGO图片素材|png - 设计盒子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12"/>
          <a:stretch>
            <a:fillRect/>
          </a:stretch>
        </p:blipFill>
        <p:spPr bwMode="auto">
          <a:xfrm>
            <a:off x="11430503" y="160691"/>
            <a:ext cx="740635" cy="68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359"/>
            <a:ext cx="5384800" cy="4054805"/>
          </a:xfrm>
          <a:prstGeom prst="rect">
            <a:avLst/>
          </a:prstGeom>
        </p:spPr>
        <p:txBody>
          <a:bodyPr/>
          <a:lstStyle>
            <a:lvl1pPr>
              <a:defRPr sz="2135">
                <a:latin typeface="微软雅黑"/>
                <a:ea typeface="微软雅黑"/>
                <a:cs typeface="微软雅黑"/>
              </a:defRPr>
            </a:lvl1pPr>
            <a:lvl2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65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06265" y="11167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dirty="0"/>
          </a:p>
        </p:txBody>
      </p:sp>
      <p:cxnSp>
        <p:nvCxnSpPr>
          <p:cNvPr id="9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609600" y="214211"/>
            <a:ext cx="10363200" cy="592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6509947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65730"/>
            <a:ext cx="6509947" cy="3661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6509947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5"/>
          <p:cNvCxnSpPr/>
          <p:nvPr userDrawn="1"/>
        </p:nvCxnSpPr>
        <p:spPr>
          <a:xfrm>
            <a:off x="9779" y="816707"/>
            <a:ext cx="121724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/>
          <p:cNvCxnSpPr/>
          <p:nvPr userDrawn="1"/>
        </p:nvCxnSpPr>
        <p:spPr>
          <a:xfrm>
            <a:off x="10160751" y="815791"/>
            <a:ext cx="202147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9259974" y="247138"/>
            <a:ext cx="2932025" cy="59265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135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 hasCustomPrompt="1"/>
          </p:nvPr>
        </p:nvSpPr>
        <p:spPr>
          <a:xfrm>
            <a:off x="812800" y="1394271"/>
            <a:ext cx="10566400" cy="5049688"/>
          </a:xfrm>
          <a:prstGeom prst="rect">
            <a:avLst/>
          </a:prstGeom>
        </p:spPr>
        <p:txBody>
          <a:bodyPr/>
          <a:lstStyle>
            <a:lvl1pPr marL="300355" indent="-300355">
              <a:lnSpc>
                <a:spcPct val="100000"/>
              </a:lnSpc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800100" indent="-306705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1143000" indent="-228600">
              <a:buClr>
                <a:schemeClr val="tx1"/>
              </a:buClr>
              <a:buFont typeface="Arial" panose="020B060402020209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level2</a:t>
            </a:r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14401" y="1108614"/>
            <a:ext cx="9534047" cy="118023"/>
            <a:chOff x="812800" y="1097595"/>
            <a:chExt cx="9534046" cy="118023"/>
          </a:xfrm>
        </p:grpSpPr>
        <p:sp>
          <p:nvSpPr>
            <p:cNvPr id="12" name="Rectangle 2"/>
            <p:cNvSpPr/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800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12800" y="308923"/>
            <a:ext cx="10566400" cy="967796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Calibri Light" panose="020F0502020204030204" pitchFamily="34" charset="0"/>
                <a:ea typeface="宋体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/>
          <p:nvPr/>
        </p:nvCxnSpPr>
        <p:spPr>
          <a:xfrm>
            <a:off x="609600" y="1427149"/>
            <a:ext cx="10972800" cy="1588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24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20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E458-C5A4-488B-A25F-D52B30F088E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2528-A937-4096-9F97-B5A6632617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910137" y="2403419"/>
            <a:ext cx="6198056" cy="2494951"/>
            <a:chOff x="2411459" y="1594479"/>
            <a:chExt cx="4648542" cy="1871213"/>
          </a:xfrm>
          <a:solidFill>
            <a:srgbClr val="D9D9D9"/>
          </a:solidFill>
        </p:grpSpPr>
        <p:sp>
          <p:nvSpPr>
            <p:cNvPr id="11" name="文本框 10"/>
            <p:cNvSpPr txBox="1"/>
            <p:nvPr/>
          </p:nvSpPr>
          <p:spPr>
            <a:xfrm>
              <a:off x="2411459" y="1594479"/>
              <a:ext cx="4622752" cy="6674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5335" spc="131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24225" y="3111268"/>
              <a:ext cx="4635776" cy="35442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865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ctr" defTabSz="6089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8965" rtl="0" eaLnBrk="1" latinLnBrk="0" hangingPunct="1">
        <a:spcBef>
          <a:spcPct val="20000"/>
        </a:spcBef>
        <a:buFont typeface="Arial" panose="020B060402020209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8965" rtl="0" eaLnBrk="1" latinLnBrk="0" hangingPunct="1">
        <a:spcBef>
          <a:spcPct val="20000"/>
        </a:spcBef>
        <a:buFont typeface="Arial" panose="020B060402020209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8965" rtl="0" eaLnBrk="1" latinLnBrk="0" hangingPunct="1">
        <a:spcBef>
          <a:spcPct val="20000"/>
        </a:spcBef>
        <a:buFont typeface="Arial" panose="020B060402020209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8965" rtl="0" eaLnBrk="1" latinLnBrk="0" hangingPunct="1">
        <a:spcBef>
          <a:spcPct val="20000"/>
        </a:spcBef>
        <a:buFont typeface="Arial" panose="020B060402020209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8965" rtl="0" eaLnBrk="1" latinLnBrk="0" hangingPunct="1">
        <a:spcBef>
          <a:spcPct val="20000"/>
        </a:spcBef>
        <a:buFont typeface="Arial" panose="020B060402020209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89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rynlp/levi-graph-amr-pars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b/lstm-pars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dozat/Parser-v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emorynlp/levi-graph-amr-parser" TargetMode="External"/><Relationship Id="rId5" Type="http://schemas.openxmlformats.org/officeDocument/2006/relationships/hyperlink" Target="https://github.com/jcyk/AMR-gs" TargetMode="External"/><Relationship Id="rId4" Type="http://schemas.openxmlformats.org/officeDocument/2006/relationships/hyperlink" Target="https://github.com/yzhangcs/pars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3645909" y="4478971"/>
            <a:ext cx="507973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Fan </a:t>
            </a:r>
            <a:r>
              <a:rPr kumimoji="1" lang="en-US" altLang="zh-CN" sz="3735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Siqi</a:t>
            </a:r>
            <a:r>
              <a:rPr kumimoji="1" lang="en-US" altLang="zh-CN" sz="3735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   </a:t>
            </a:r>
            <a:endParaRPr kumimoji="1" lang="zh-CN" altLang="en-US" sz="3735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</p:txBody>
      </p:sp>
      <p:sp>
        <p:nvSpPr>
          <p:cNvPr id="5" name="矩形 27"/>
          <p:cNvSpPr/>
          <p:nvPr/>
        </p:nvSpPr>
        <p:spPr>
          <a:xfrm>
            <a:off x="0" y="2354078"/>
            <a:ext cx="12192000" cy="160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5865" b="1" dirty="0"/>
              <a:t>Research Meeting</a:t>
            </a:r>
          </a:p>
          <a:p>
            <a:pPr algn="ctr"/>
            <a:r>
              <a:rPr lang="en-US" altLang="zh-CN" sz="2800" b="1" dirty="0"/>
              <a:t>Week 1</a:t>
            </a:r>
            <a:endParaRPr lang="zh-CN" altLang="en-US" sz="2800" b="1" dirty="0"/>
          </a:p>
        </p:txBody>
      </p:sp>
      <p:sp>
        <p:nvSpPr>
          <p:cNvPr id="6" name="等腰三角形 115"/>
          <p:cNvSpPr/>
          <p:nvPr/>
        </p:nvSpPr>
        <p:spPr>
          <a:xfrm flipV="1">
            <a:off x="5887742" y="3957387"/>
            <a:ext cx="416516" cy="25020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44" tIns="57123" rIns="114244" bIns="5712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10"/>
          </a:p>
        </p:txBody>
      </p:sp>
      <p:sp>
        <p:nvSpPr>
          <p:cNvPr id="2" name="TextBox 1"/>
          <p:cNvSpPr txBox="1"/>
          <p:nvPr/>
        </p:nvSpPr>
        <p:spPr>
          <a:xfrm>
            <a:off x="-4511040" y="169468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483437" y="5535038"/>
            <a:ext cx="340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2021-9-13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38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Biaffine Attention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97640"/>
            <a:ext cx="299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arc-label prediction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62" y="1941709"/>
            <a:ext cx="740092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3862" y="2643213"/>
                <a:ext cx="802862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从</a:t>
                </a:r>
                <a:r>
                  <a:rPr lang="en-US" altLang="zh-CN" sz="1400" dirty="0"/>
                  <a:t>arc</a:t>
                </a:r>
                <a:r>
                  <a:rPr lang="zh-CN" altLang="en-US" sz="1400" dirty="0"/>
                  <a:t>两端的概率来考虑对标签进行分类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依存关系的先验概率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已知词语作为</a:t>
                </a:r>
                <a:r>
                  <a:rPr lang="en-US" altLang="zh-CN" sz="1400" dirty="0"/>
                  <a:t>head</a:t>
                </a:r>
                <a:r>
                  <a:rPr lang="zh-CN" altLang="en-US" sz="1400" dirty="0"/>
                  <a:t>或</a:t>
                </a:r>
                <a:r>
                  <a:rPr lang="en-US" altLang="zh-CN" sz="1400" dirty="0"/>
                  <a:t>dep</a:t>
                </a:r>
                <a:r>
                  <a:rPr lang="zh-CN" altLang="en-US" sz="1400" dirty="0"/>
                  <a:t>接受某种依存关系的后验概率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第一项是同时已知</a:t>
                </a:r>
                <a:r>
                  <a:rPr lang="en-US" altLang="zh-CN" sz="1400" dirty="0" err="1"/>
                  <a:t>i</a:t>
                </a:r>
                <a:r>
                  <a:rPr lang="zh-CN" altLang="en-US" sz="1400" dirty="0"/>
                  <a:t>作为</a:t>
                </a:r>
                <a:r>
                  <a:rPr lang="en-US" altLang="zh-CN" sz="1400" dirty="0"/>
                  <a:t>dep</a:t>
                </a:r>
                <a:r>
                  <a:rPr lang="zh-CN" altLang="en-US" sz="1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/>
                  <a:t>作为</a:t>
                </a:r>
                <a:r>
                  <a:rPr lang="en-US" altLang="zh-CN" sz="1400" dirty="0"/>
                  <a:t>head</a:t>
                </a:r>
                <a:r>
                  <a:rPr lang="zh-CN" altLang="en-US" sz="1400" dirty="0"/>
                  <a:t>情况下的后验概率，第二项是已知</a:t>
                </a:r>
                <a:r>
                  <a:rPr lang="en-US" altLang="zh-CN" sz="1400" dirty="0" err="1"/>
                  <a:t>i</a:t>
                </a:r>
                <a:r>
                  <a:rPr lang="zh-CN" altLang="en-US" sz="1400" dirty="0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/>
                  <a:t>是</a:t>
                </a:r>
                <a:r>
                  <a:rPr lang="en-US" altLang="zh-CN" sz="1400" dirty="0"/>
                  <a:t>arc</a:t>
                </a:r>
                <a:r>
                  <a:rPr lang="zh-CN" altLang="en-US" sz="1400" dirty="0"/>
                  <a:t>两端的后验概率，第三项偏置是什么都不知道时</a:t>
                </a:r>
                <a:r>
                  <a:rPr lang="en-US" altLang="zh-CN" sz="1400" dirty="0"/>
                  <a:t>label</a:t>
                </a:r>
                <a:r>
                  <a:rPr lang="zh-CN" altLang="en-US" sz="1400" dirty="0"/>
                  <a:t>的先验概率。</a:t>
                </a:r>
                <a:endParaRPr lang="en-US" altLang="zh-CN" sz="1400" dirty="0"/>
              </a:p>
              <a:p>
                <a:pPr marL="342900" indent="-342900">
                  <a:buAutoNum type="arabicPeriod"/>
                </a:pPr>
                <a:r>
                  <a:rPr lang="zh-CN" altLang="en-US" sz="1400" dirty="0"/>
                  <a:t>维度变化（假设</a:t>
                </a:r>
                <a:r>
                  <a:rPr lang="en-US" altLang="zh-CN" sz="1400" dirty="0"/>
                  <a:t>m</a:t>
                </a:r>
                <a:r>
                  <a:rPr lang="zh-CN" altLang="en-US" sz="1400" dirty="0"/>
                  <a:t>个</a:t>
                </a:r>
                <a:r>
                  <a:rPr lang="en-US" altLang="zh-CN" sz="1400" dirty="0"/>
                  <a:t>label</a:t>
                </a:r>
                <a:r>
                  <a:rPr lang="zh-CN" altLang="en-US" sz="1400" dirty="0"/>
                  <a:t>）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62" y="2643213"/>
                <a:ext cx="8028623" cy="1446550"/>
              </a:xfrm>
              <a:prstGeom prst="rect">
                <a:avLst/>
              </a:prstGeom>
              <a:blipFill rotWithShape="1">
                <a:blip r:embed="rId4"/>
                <a:stretch>
                  <a:fillRect l="-5" t="-24" r="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158" y="4134042"/>
            <a:ext cx="3314700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513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Seq2graph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4085" y="1515307"/>
                <a:ext cx="4958515" cy="5156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 dirty="0"/>
              </a:p>
              <a:p>
                <a:r>
                  <a:rPr lang="en-US" altLang="zh-CN" sz="1600" b="1" dirty="0"/>
                  <a:t>Input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r>
                  <a:rPr lang="en-US" altLang="zh-CN" sz="1600" dirty="0"/>
                  <a:t>left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sentence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of w={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}</a:t>
                </a:r>
              </a:p>
              <a:p>
                <a:r>
                  <a:rPr lang="en-US" altLang="zh-CN" sz="1600" dirty="0"/>
                  <a:t>right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itchFamily="18" charset="0"/>
                          </a:rPr>
                          <m:t>表示</m:t>
                        </m:r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itchFamily="18" charset="0"/>
                          </a:rPr>
                          <m:t>root</m:t>
                        </m:r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itchFamily="18" charset="0"/>
                          </a:rPr>
                          <m:t>𝑛𝑜𝑑𝑒</m:t>
                        </m:r>
                        <m:r>
                          <a:rPr lang="zh-CN" altLang="en-US" sz="1600" i="1">
                            <a:latin typeface="Cambria Math" pitchFamily="18" charset="0"/>
                          </a:rPr>
                          <m:t>，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𝑡h𝑒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itchFamily="18" charset="0"/>
                      </a:rPr>
                      <m:t>𝑡h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𝑝𝑟𝑒𝑑𝑖𝑡𝑒𝑑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𝑛𝑜𝑑𝑒</m:t>
                    </m:r>
                    <m:r>
                      <a:rPr lang="en-US" altLang="zh-CN" sz="1600" b="0" i="1" smtClean="0">
                        <a:latin typeface="Cambria Math" pitchFamily="18" charset="0"/>
                      </a:rPr>
                      <m:t>.</m:t>
                    </m:r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en-US" altLang="zh-CN" sz="1600" b="1" dirty="0"/>
                  <a:t>Output</a:t>
                </a:r>
                <a:r>
                  <a:rPr lang="zh-CN" altLang="en-US" sz="1600" b="1" dirty="0"/>
                  <a:t>：</a:t>
                </a:r>
                <a:endParaRPr lang="en-US" altLang="zh-CN" sz="1600" b="1" dirty="0"/>
              </a:p>
              <a:p>
                <a:r>
                  <a:rPr lang="en-US" altLang="zh-CN" sz="1600" dirty="0"/>
                  <a:t>Bert</a:t>
                </a:r>
                <a:r>
                  <a:rPr lang="zh-CN" altLang="en-US" sz="1600" dirty="0"/>
                  <a:t>作为</a:t>
                </a:r>
                <a:r>
                  <a:rPr lang="en-US" altLang="zh-CN" sz="1600" dirty="0"/>
                  <a:t>Text encoder</a:t>
                </a:r>
                <a:r>
                  <a:rPr lang="zh-CN" altLang="en-US" sz="1600" dirty="0"/>
                  <a:t>输出</a:t>
                </a:r>
                <a:r>
                  <a:rPr lang="en-US" altLang="zh-CN" sz="1600" dirty="0"/>
                  <a:t>word embedding</a:t>
                </a:r>
                <a:r>
                  <a:rPr lang="zh-CN" altLang="en-US" sz="1600" dirty="0"/>
                  <a:t>产生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endParaRPr lang="en-US" altLang="zh-CN" sz="1600" dirty="0"/>
              </a:p>
              <a:p>
                <a:r>
                  <a:rPr lang="en-US" altLang="zh-CN" sz="1600" dirty="0" err="1"/>
                  <a:t>CoreNlP</a:t>
                </a:r>
                <a:r>
                  <a:rPr lang="zh-CN" altLang="en-US" sz="1600" dirty="0"/>
                  <a:t>作为</a:t>
                </a:r>
                <a:r>
                  <a:rPr lang="en-US" altLang="zh-CN" sz="1600" dirty="0"/>
                  <a:t>feature encoder</a:t>
                </a:r>
                <a:r>
                  <a:rPr lang="zh-CN" altLang="en-US" sz="1600" dirty="0"/>
                  <a:t>产生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dirty="0" smtClean="0">
                        <a:latin typeface="Cambria Math" pitchFamily="18" charset="0"/>
                      </a:rPr>
                      <m:t>,</m:t>
                    </m:r>
                    <m:sSubSup>
                      <m:sSubSupPr>
                        <m:ctrlPr>
                          <a:rPr lang="sv-SE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altLang="zh-CN" sz="1600" b="0" i="0" smtClean="0">
                        <a:latin typeface="Cambria Math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𝑙𝑒𝑚𝑚𝑎</m:t>
                        </m:r>
                      </m:sup>
                    </m:sSubSup>
                    <m:r>
                      <a:rPr lang="en-US" altLang="zh-CN" sz="1600" i="1">
                        <a:latin typeface="Cambria Math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𝑃𝑂𝑆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𝑁𝐸𝑅</m:t>
                        </m:r>
                      </m:sup>
                    </m:sSubSup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itchFamily="18" charset="0"/>
                          </a:rPr>
                          <m:t>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𝐶𝐻𝐴𝑅</m:t>
                        </m:r>
                      </m:sup>
                    </m:sSubSup>
                  </m:oMath>
                </a14:m>
                <a:endParaRPr lang="en-US" altLang="zh-CN" sz="1600" dirty="0"/>
              </a:p>
              <a:p>
                <a:r>
                  <a:rPr lang="en-US" altLang="zh-CN" sz="1600" dirty="0"/>
                  <a:t>Word</a:t>
                </a:r>
                <a:r>
                  <a:rPr lang="zh-CN" altLang="en-US" sz="1600" dirty="0"/>
                  <a:t>和</a:t>
                </a:r>
                <a:r>
                  <a:rPr lang="en-US" altLang="zh-CN" sz="1600" dirty="0"/>
                  <a:t>feature</a:t>
                </a:r>
                <a:r>
                  <a:rPr lang="zh-CN" altLang="en-US" sz="1600" dirty="0"/>
                  <a:t>的</a:t>
                </a:r>
                <a:r>
                  <a:rPr lang="en-US" altLang="zh-CN" sz="1600" dirty="0"/>
                  <a:t>embedding</a:t>
                </a:r>
                <a:r>
                  <a:rPr lang="zh-CN" altLang="en-US" sz="1600" dirty="0"/>
                  <a:t>拼接输入</a:t>
                </a:r>
                <a:r>
                  <a:rPr lang="en-US" altLang="zh-CN" sz="1600" dirty="0"/>
                  <a:t>Text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Transformer</a:t>
                </a:r>
              </a:p>
              <a:p>
                <a:endParaRPr lang="en-US" altLang="zh-CN" sz="1600" dirty="0"/>
              </a:p>
              <a:p>
                <a:r>
                  <a:rPr lang="en-US" altLang="zh-CN" sz="1600" dirty="0"/>
                  <a:t>Graph Transformer</a:t>
                </a:r>
                <a:r>
                  <a:rPr lang="zh-CN" altLang="en-US" sz="1600" dirty="0"/>
                  <a:t>输出预测的</a:t>
                </a:r>
                <a:r>
                  <a:rPr lang="en-US" altLang="zh-CN" sz="1600" dirty="0"/>
                  <a:t>target node</a:t>
                </a:r>
                <a:r>
                  <a:rPr lang="zh-CN" altLang="en-US" sz="1600" dirty="0"/>
                  <a:t>以及各个</a:t>
                </a:r>
                <a:r>
                  <a:rPr lang="en-US" altLang="zh-CN" sz="1600" dirty="0"/>
                  <a:t>node</a:t>
                </a:r>
                <a:r>
                  <a:rPr lang="zh-CN" altLang="en-US" sz="1600" dirty="0"/>
                  <a:t>之间的关系</a:t>
                </a:r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>
                  <a:latin typeface="+mn-ea"/>
                </a:endParaRPr>
              </a:p>
              <a:p>
                <a:endParaRPr lang="en-US" altLang="zh-CN" sz="1600" dirty="0">
                  <a:latin typeface="+mn-ea"/>
                </a:endParaRPr>
              </a:p>
              <a:p>
                <a:endParaRPr lang="en-US" altLang="zh-CN" sz="1400" dirty="0">
                  <a:latin typeface="+mn-ea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85" y="1515307"/>
                <a:ext cx="4958515" cy="5156027"/>
              </a:xfrm>
              <a:prstGeom prst="rect">
                <a:avLst/>
              </a:prstGeom>
              <a:blipFill rotWithShape="1">
                <a:blip r:embed="rId3"/>
                <a:stretch>
                  <a:fillRect l="-4" t="-4" b="-5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730875" y="5748020"/>
            <a:ext cx="85255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Levi Graph AMR Parser using Heterogeneous Attention(2021)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7547"/>
            <a:ext cx="5588957" cy="3271927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604085" y="1129784"/>
            <a:ext cx="1946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Transducer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513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Seq2graph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819" y="1634788"/>
            <a:ext cx="495851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BD: arc, label</a:t>
            </a:r>
            <a:r>
              <a:rPr lang="zh-CN" altLang="en-US" sz="1600" dirty="0"/>
              <a:t> </a:t>
            </a:r>
            <a:r>
              <a:rPr lang="en-US" altLang="zh-CN" sz="1600" dirty="0"/>
              <a:t>prediction</a:t>
            </a:r>
          </a:p>
          <a:p>
            <a:r>
              <a:rPr lang="en-US" altLang="zh-CN" sz="1600" dirty="0"/>
              <a:t>      ND: concept generation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ND:concept</a:t>
            </a:r>
            <a:r>
              <a:rPr lang="en-US" altLang="zh-CN" sz="1600" dirty="0"/>
              <a:t> generation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AD:arc</a:t>
            </a:r>
            <a:r>
              <a:rPr lang="en-US" altLang="zh-CN" sz="1600" dirty="0"/>
              <a:t> prediction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BD:label</a:t>
            </a:r>
            <a:r>
              <a:rPr lang="en-US" altLang="zh-CN" sz="1600" dirty="0"/>
              <a:t> prediction</a:t>
            </a: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ND:concept</a:t>
            </a:r>
            <a:r>
              <a:rPr lang="en-US" altLang="zh-CN" sz="1600" dirty="0"/>
              <a:t> and label generation</a:t>
            </a: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AD:arc</a:t>
            </a:r>
            <a:r>
              <a:rPr lang="en-US" altLang="zh-CN" sz="1600" dirty="0"/>
              <a:t> prediction</a:t>
            </a:r>
          </a:p>
          <a:p>
            <a:endParaRPr lang="en-US" altLang="zh-CN" sz="1600" dirty="0">
              <a:latin typeface="+mn-ea"/>
            </a:endParaRPr>
          </a:p>
          <a:p>
            <a:endParaRPr lang="en-US" altLang="zh-CN" sz="1400" dirty="0"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8" y="1634788"/>
            <a:ext cx="4546600" cy="3254408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662819" y="1289804"/>
            <a:ext cx="292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Graph Transformer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30875" y="5748020"/>
            <a:ext cx="852551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Levi Graph AMR Parser using Heterogeneous Attention(2021)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40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Plan for this week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085" y="1129784"/>
            <a:ext cx="820844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sz="1600" dirty="0"/>
              <a:t>尝试复现</a:t>
            </a:r>
            <a:r>
              <a:rPr lang="en-US" altLang="zh-CN" sz="1600" dirty="0"/>
              <a:t>Levi Graph AMR Parser using Heterogeneous Attention(2021) </a:t>
            </a:r>
            <a:r>
              <a:rPr lang="en-US" altLang="zh-CN" sz="1600" dirty="0">
                <a:hlinkClick r:id="rId3"/>
              </a:rPr>
              <a:t>code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Discussion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385" y="391597"/>
            <a:ext cx="712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AMR(Abstract Meaning Representation)</a:t>
            </a:r>
          </a:p>
        </p:txBody>
      </p:sp>
      <p:sp>
        <p:nvSpPr>
          <p:cNvPr id="38" name="TextBox 2"/>
          <p:cNvSpPr txBox="1"/>
          <p:nvPr/>
        </p:nvSpPr>
        <p:spPr>
          <a:xfrm>
            <a:off x="718385" y="1136064"/>
            <a:ext cx="2047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Background</a:t>
            </a: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608965"/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B71480-AFEE-4A30-89C3-F967CD966595}"/>
              </a:ext>
            </a:extLst>
          </p:cNvPr>
          <p:cNvSpPr txBox="1"/>
          <p:nvPr/>
        </p:nvSpPr>
        <p:spPr>
          <a:xfrm>
            <a:off x="718385" y="1597729"/>
            <a:ext cx="52480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如何表达一个自然句子深层次的结构信息？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Phrase structure tree(1990)</a:t>
            </a:r>
          </a:p>
          <a:p>
            <a:r>
              <a:rPr lang="zh-CN" altLang="en-US" sz="1400" dirty="0"/>
              <a:t>基于上下文无关文法理论，这种短语语法用固定数量的</a:t>
            </a:r>
            <a:r>
              <a:rPr lang="en-US" altLang="zh-CN" sz="1400" dirty="0"/>
              <a:t>rule</a:t>
            </a:r>
            <a:r>
              <a:rPr lang="zh-CN" altLang="en-US" sz="1400" dirty="0"/>
              <a:t>分解句子为短语和单词、分解短语为更短的短语或单词，语法结构比较复杂，相应句法分析器准确率并不高。</a:t>
            </a:r>
            <a:endParaRPr lang="en-US" altLang="zh-CN" sz="14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Dependency parsing(1995)</a:t>
            </a:r>
          </a:p>
          <a:p>
            <a:r>
              <a:rPr lang="zh-CN" altLang="en-US" sz="1400" dirty="0"/>
              <a:t>依存结构与语法结构树相比并不关注句子如何生成的宏大命题，关注的是句子中词语之间的语法联系，现代依存句法中，语言学家提了若干约束性公理将其约束为树形结构。</a:t>
            </a:r>
            <a:endParaRPr lang="en-US" altLang="zh-CN" sz="1400" dirty="0"/>
          </a:p>
          <a:p>
            <a:r>
              <a:rPr lang="zh-CN" altLang="en-US" sz="1400" dirty="0"/>
              <a:t>语料库</a:t>
            </a:r>
            <a:r>
              <a:rPr lang="en-US" altLang="zh-CN" sz="1400" dirty="0"/>
              <a:t>The Penn Treebank</a:t>
            </a:r>
            <a:r>
              <a:rPr lang="zh-CN" altLang="en-US" sz="1400" dirty="0"/>
              <a:t>。树库标注难度虽然高，但是每一份劳动都可以被复用，</a:t>
            </a:r>
            <a:r>
              <a:rPr lang="en-US" altLang="zh-CN" sz="1400" dirty="0"/>
              <a:t>rule</a:t>
            </a:r>
            <a:r>
              <a:rPr lang="zh-CN" altLang="en-US" sz="1400" dirty="0"/>
              <a:t>太死板。</a:t>
            </a:r>
            <a:endParaRPr lang="en-US" altLang="zh-CN" sz="1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AMR graph(2013)</a:t>
            </a:r>
          </a:p>
          <a:p>
            <a:r>
              <a:rPr lang="zh-CN" altLang="en-US" sz="1400" dirty="0"/>
              <a:t>更靠近语义分析，将句子意义表示为以概念为节点的单源有向无环图。语料库</a:t>
            </a:r>
            <a:r>
              <a:rPr lang="en-US" altLang="zh-CN" sz="1400" dirty="0"/>
              <a:t>AMR2.0/3.0</a:t>
            </a:r>
            <a:r>
              <a:rPr lang="zh-CN" altLang="en-US" sz="1400" dirty="0"/>
              <a:t>，</a:t>
            </a:r>
            <a:r>
              <a:rPr lang="en-US" altLang="zh-CN" sz="1400" dirty="0"/>
              <a:t>CAMR2.0</a:t>
            </a:r>
            <a:r>
              <a:rPr lang="zh-CN" altLang="en-US" sz="1400" dirty="0"/>
              <a:t>于</a:t>
            </a:r>
            <a:r>
              <a:rPr lang="en-US" altLang="zh-CN" sz="1400" dirty="0"/>
              <a:t>2021.7</a:t>
            </a:r>
            <a:r>
              <a:rPr lang="zh-CN" altLang="en-US" sz="1400" dirty="0"/>
              <a:t>发布。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6947D-C639-498A-A762-401E7809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1819274"/>
            <a:ext cx="5872868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0443" y="2132203"/>
            <a:ext cx="4535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/>
              <a:t>依存句法是单源有向无环树，</a:t>
            </a:r>
            <a:r>
              <a:rPr lang="en-US" altLang="zh-CN" sz="1400" dirty="0"/>
              <a:t>AMR</a:t>
            </a:r>
            <a:r>
              <a:rPr lang="zh-CN" altLang="en-US" sz="1400" dirty="0"/>
              <a:t>是有向无环图。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AMR graph</a:t>
            </a:r>
            <a:r>
              <a:rPr lang="zh-CN" altLang="en-US" sz="1400" dirty="0"/>
              <a:t>中图的节点不再是单词而是概念，跳出了单词的限制，自由引入句子表面不存在的概念（省略成分）。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能够刻画多个谓语之间的层次关系</a:t>
            </a:r>
            <a:r>
              <a:rPr lang="en-US" altLang="zh-CN" sz="1400" dirty="0"/>
              <a:t>                                </a:t>
            </a:r>
            <a:r>
              <a:rPr lang="en-US" altLang="zh-CN" sz="1400" dirty="0" err="1"/>
              <a:t>eg</a:t>
            </a:r>
            <a:r>
              <a:rPr lang="en-US" altLang="zh-CN" sz="1400" dirty="0"/>
              <a:t>: The boy wants the girl to believe him.</a:t>
            </a:r>
            <a:r>
              <a:rPr lang="zh-CN" altLang="en-US" sz="1400" dirty="0"/>
              <a:t> </a:t>
            </a:r>
            <a:r>
              <a:rPr lang="en-US" altLang="zh-CN" sz="1400" dirty="0"/>
              <a:t>boy</a:t>
            </a:r>
            <a:r>
              <a:rPr lang="zh-CN" altLang="en-US" sz="1400" dirty="0"/>
              <a:t>是被两个谓词支配，</a:t>
            </a:r>
            <a:r>
              <a:rPr lang="en-US" altLang="zh-CN" sz="1400" dirty="0"/>
              <a:t>AMR</a:t>
            </a:r>
            <a:r>
              <a:rPr lang="zh-CN" altLang="en-US" sz="1400" dirty="0"/>
              <a:t>结构更好的描写了论元共享的现象</a:t>
            </a:r>
            <a:endParaRPr lang="en-US" altLang="zh-CN" sz="1400" dirty="0"/>
          </a:p>
          <a:p>
            <a:pPr marL="342900" indent="-342900">
              <a:buAutoNum type="arabicPeriod"/>
            </a:pP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不管一个句子再句式，词法上如何变化，只要表达的意义不变，就对应唯一的一个</a:t>
            </a:r>
            <a:r>
              <a:rPr lang="en-US" altLang="zh-CN" sz="1400" dirty="0"/>
              <a:t>AMR</a:t>
            </a:r>
            <a:r>
              <a:rPr lang="zh-CN" altLang="en-US" sz="1400" dirty="0"/>
              <a:t>图。</a:t>
            </a:r>
            <a:endParaRPr lang="en-US" altLang="zh-CN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44" y="2132203"/>
            <a:ext cx="2209800" cy="29918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8385" y="391597"/>
            <a:ext cx="712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AMR(Abstract Meaning Representation)</a:t>
            </a:r>
          </a:p>
        </p:txBody>
      </p:sp>
      <p:sp>
        <p:nvSpPr>
          <p:cNvPr id="3" name="椭圆 2"/>
          <p:cNvSpPr/>
          <p:nvPr/>
        </p:nvSpPr>
        <p:spPr>
          <a:xfrm>
            <a:off x="6537960" y="2304394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lang="zh-CN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45493" y="3112416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</a:t>
            </a:r>
          </a:p>
        </p:txBody>
      </p:sp>
      <p:sp>
        <p:nvSpPr>
          <p:cNvPr id="16" name="椭圆 15"/>
          <p:cNvSpPr/>
          <p:nvPr/>
        </p:nvSpPr>
        <p:spPr>
          <a:xfrm>
            <a:off x="5375909" y="4092443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17" name="椭圆 16"/>
          <p:cNvSpPr/>
          <p:nvPr/>
        </p:nvSpPr>
        <p:spPr>
          <a:xfrm>
            <a:off x="7094192" y="3112416"/>
            <a:ext cx="942975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</a:t>
            </a:r>
          </a:p>
        </p:txBody>
      </p:sp>
      <p:sp>
        <p:nvSpPr>
          <p:cNvPr id="18" name="椭圆 17"/>
          <p:cNvSpPr/>
          <p:nvPr/>
        </p:nvSpPr>
        <p:spPr>
          <a:xfrm>
            <a:off x="6564293" y="4969154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19" name="椭圆 18"/>
          <p:cNvSpPr/>
          <p:nvPr/>
        </p:nvSpPr>
        <p:spPr>
          <a:xfrm>
            <a:off x="6898005" y="4092443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girl</a:t>
            </a:r>
          </a:p>
        </p:txBody>
      </p:sp>
      <p:sp>
        <p:nvSpPr>
          <p:cNvPr id="20" name="椭圆 19"/>
          <p:cNvSpPr/>
          <p:nvPr/>
        </p:nvSpPr>
        <p:spPr>
          <a:xfrm>
            <a:off x="8037167" y="4092442"/>
            <a:ext cx="720090" cy="4616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</a:p>
        </p:txBody>
      </p:sp>
      <p:cxnSp>
        <p:nvCxnSpPr>
          <p:cNvPr id="5" name="直接箭头连接符 4"/>
          <p:cNvCxnSpPr>
            <a:stCxn id="3" idx="4"/>
            <a:endCxn id="11" idx="7"/>
          </p:cNvCxnSpPr>
          <p:nvPr/>
        </p:nvCxnSpPr>
        <p:spPr>
          <a:xfrm flipH="1">
            <a:off x="6460128" y="2766059"/>
            <a:ext cx="437877" cy="41396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4"/>
            <a:endCxn id="16" idx="0"/>
          </p:cNvCxnSpPr>
          <p:nvPr/>
        </p:nvCxnSpPr>
        <p:spPr>
          <a:xfrm flipH="1">
            <a:off x="5735954" y="3574081"/>
            <a:ext cx="469584" cy="5183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" idx="4"/>
            <a:endCxn id="17" idx="0"/>
          </p:cNvCxnSpPr>
          <p:nvPr/>
        </p:nvCxnSpPr>
        <p:spPr>
          <a:xfrm>
            <a:off x="6898005" y="2766059"/>
            <a:ext cx="667675" cy="3463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0"/>
          </p:cNvCxnSpPr>
          <p:nvPr/>
        </p:nvCxnSpPr>
        <p:spPr>
          <a:xfrm>
            <a:off x="7565679" y="3574081"/>
            <a:ext cx="831533" cy="51836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7284383" y="3574081"/>
            <a:ext cx="307630" cy="5183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8" idx="0"/>
          </p:cNvCxnSpPr>
          <p:nvPr/>
        </p:nvCxnSpPr>
        <p:spPr>
          <a:xfrm flipH="1">
            <a:off x="6924338" y="4522263"/>
            <a:ext cx="209230" cy="44689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5" name="文本框 18434"/>
          <p:cNvSpPr txBox="1"/>
          <p:nvPr/>
        </p:nvSpPr>
        <p:spPr>
          <a:xfrm>
            <a:off x="6384040" y="5696905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Dependency tree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637858" y="5696905"/>
            <a:ext cx="12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AMR graph</a:t>
            </a:r>
            <a:endParaRPr lang="zh-CN" altLang="en-US" dirty="0"/>
          </a:p>
        </p:txBody>
      </p:sp>
      <p:sp>
        <p:nvSpPr>
          <p:cNvPr id="38" name="TextBox 2"/>
          <p:cNvSpPr txBox="1"/>
          <p:nvPr/>
        </p:nvSpPr>
        <p:spPr>
          <a:xfrm>
            <a:off x="718385" y="1261900"/>
            <a:ext cx="18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35954" y="6351597"/>
            <a:ext cx="6109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Abstract Meaning Representation for </a:t>
            </a:r>
            <a:r>
              <a:rPr lang="en-US" altLang="zh-CN" dirty="0" err="1"/>
              <a:t>Sembanking</a:t>
            </a:r>
            <a:r>
              <a:rPr lang="en-US" altLang="zh-CN" dirty="0"/>
              <a:t>(2013)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11" idx="0"/>
            <a:endCxn id="17" idx="0"/>
          </p:cNvCxnSpPr>
          <p:nvPr/>
        </p:nvCxnSpPr>
        <p:spPr>
          <a:xfrm rot="5400000" flipH="1" flipV="1">
            <a:off x="6885609" y="2432345"/>
            <a:ext cx="12700" cy="1360142"/>
          </a:xfrm>
          <a:prstGeom prst="curvedConnector3">
            <a:avLst>
              <a:gd name="adj1" fmla="val 1107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9" y="2716211"/>
            <a:ext cx="4452838" cy="25282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81202" y="2069330"/>
            <a:ext cx="33537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in AMR</a:t>
            </a:r>
          </a:p>
          <a:p>
            <a:pPr algn="l"/>
            <a:endParaRPr lang="en-US" altLang="zh-CN" b="0" dirty="0">
              <a:solidFill>
                <a:srgbClr val="1B1F22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9003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C5C01"/>
                </a:solidFill>
                <a:effectLst/>
                <a:latin typeface="Consolas" panose="020B0609020204030204" pitchFamily="49" charset="0"/>
              </a:rPr>
              <a:t>want-01</a:t>
            </a:r>
          </a:p>
          <a:p>
            <a:pPr algn="l"/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  :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D9003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C5C01"/>
                </a:solidFill>
                <a:effectLst/>
                <a:latin typeface="Consolas" panose="020B0609020204030204" pitchFamily="49" charset="0"/>
              </a:rPr>
              <a:t>boy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  :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D90037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C5C01"/>
                </a:solidFill>
                <a:effectLst/>
                <a:latin typeface="Consolas" panose="020B0609020204030204" pitchFamily="49" charset="0"/>
              </a:rPr>
              <a:t>believe-01</a:t>
            </a:r>
          </a:p>
          <a:p>
            <a:pPr algn="l"/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       :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dirty="0">
                <a:solidFill>
                  <a:srgbClr val="D90037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C5C01"/>
                </a:solidFill>
                <a:effectLst/>
                <a:latin typeface="Consolas" panose="020B0609020204030204" pitchFamily="49" charset="0"/>
              </a:rPr>
              <a:t>girl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       :</a:t>
            </a:r>
            <a:r>
              <a:rPr lang="en-US" altLang="zh-CN" b="0" dirty="0">
                <a:solidFill>
                  <a:srgbClr val="1D419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90037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1B1F22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169555" y="2069330"/>
            <a:ext cx="1597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AMR Graph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56372" y="2069330"/>
            <a:ext cx="4056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boy wants the girl to believe him.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8375" y="359425"/>
            <a:ext cx="71225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AMR(Abstract Meaning Representation)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49" y="2620219"/>
            <a:ext cx="3693951" cy="2318452"/>
          </a:xfrm>
          <a:prstGeom prst="rect">
            <a:avLst/>
          </a:prstGeom>
        </p:spPr>
      </p:pic>
      <p:sp>
        <p:nvSpPr>
          <p:cNvPr id="26" name="TextBox 2"/>
          <p:cNvSpPr txBox="1"/>
          <p:nvPr/>
        </p:nvSpPr>
        <p:spPr>
          <a:xfrm>
            <a:off x="638375" y="1197640"/>
            <a:ext cx="180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Definition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3486" y="5485582"/>
            <a:ext cx="9175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</a:rPr>
              <a:t>语义关系标签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5</a:t>
            </a:r>
            <a:r>
              <a:rPr lang="zh-CN" altLang="en-US" sz="1400" dirty="0">
                <a:latin typeface="+mn-ea"/>
              </a:rPr>
              <a:t>个核心语义：</a:t>
            </a:r>
            <a:r>
              <a:rPr lang="en-US" altLang="zh-CN" sz="1400" dirty="0">
                <a:latin typeface="+mn-ea"/>
              </a:rPr>
              <a:t>ARG0</a:t>
            </a:r>
            <a:r>
              <a:rPr lang="zh-CN" altLang="en-US" sz="1400" dirty="0">
                <a:latin typeface="+mn-ea"/>
              </a:rPr>
              <a:t>（原型施事）、</a:t>
            </a:r>
            <a:r>
              <a:rPr lang="en-US" altLang="zh-CN" sz="1400" dirty="0">
                <a:latin typeface="+mn-ea"/>
              </a:rPr>
              <a:t>ARG1</a:t>
            </a:r>
            <a:r>
              <a:rPr lang="zh-CN" altLang="en-US" sz="1400" dirty="0">
                <a:latin typeface="+mn-ea"/>
              </a:rPr>
              <a:t>（原型受事）、</a:t>
            </a:r>
            <a:r>
              <a:rPr lang="en-US" altLang="zh-CN" sz="1400" dirty="0">
                <a:latin typeface="+mn-ea"/>
              </a:rPr>
              <a:t>ARG2</a:t>
            </a:r>
            <a:r>
              <a:rPr lang="zh-CN" altLang="en-US" sz="1400" dirty="0">
                <a:latin typeface="+mn-ea"/>
              </a:rPr>
              <a:t>（间接宾语、工具等）、</a:t>
            </a:r>
            <a:r>
              <a:rPr lang="en-US" altLang="zh-CN" sz="1400" dirty="0">
                <a:latin typeface="+mn-ea"/>
              </a:rPr>
              <a:t>ARG3</a:t>
            </a:r>
            <a:r>
              <a:rPr lang="zh-CN" altLang="en-US" sz="1400" dirty="0">
                <a:latin typeface="+mn-ea"/>
              </a:rPr>
              <a:t>（出发点、受益者等）、</a:t>
            </a:r>
            <a:r>
              <a:rPr lang="en-US" altLang="zh-CN" sz="1400" dirty="0">
                <a:latin typeface="+mn-ea"/>
              </a:rPr>
              <a:t>ARG4</a:t>
            </a:r>
            <a:r>
              <a:rPr lang="zh-CN" altLang="en-US" sz="1400" dirty="0">
                <a:latin typeface="+mn-ea"/>
              </a:rPr>
              <a:t>（终点）。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非核心语义关系：</a:t>
            </a:r>
            <a:r>
              <a:rPr lang="en-US" altLang="zh-CN" sz="1400" dirty="0">
                <a:latin typeface="+mn-ea"/>
              </a:rPr>
              <a:t>accompanier</a:t>
            </a:r>
            <a:r>
              <a:rPr lang="zh-CN" altLang="en-US" sz="1400" dirty="0">
                <a:latin typeface="+mn-ea"/>
              </a:rPr>
              <a:t>（伴随）、</a:t>
            </a:r>
            <a:r>
              <a:rPr lang="en-US" altLang="zh-CN" sz="1400" dirty="0">
                <a:latin typeface="+mn-ea"/>
              </a:rPr>
              <a:t>age</a:t>
            </a:r>
            <a:r>
              <a:rPr lang="zh-CN" altLang="en-US" sz="1400" dirty="0">
                <a:latin typeface="+mn-ea"/>
              </a:rPr>
              <a:t>（年龄）、</a:t>
            </a:r>
            <a:r>
              <a:rPr lang="en-US" altLang="zh-CN" sz="1400" dirty="0">
                <a:latin typeface="+mn-ea"/>
              </a:rPr>
              <a:t>beneficiary</a:t>
            </a:r>
            <a:r>
              <a:rPr lang="zh-CN" altLang="en-US" sz="1400" dirty="0">
                <a:latin typeface="+mn-ea"/>
              </a:rPr>
              <a:t>（受益者）等共计</a:t>
            </a:r>
            <a:r>
              <a:rPr lang="en-US" altLang="zh-CN" sz="1400" dirty="0">
                <a:latin typeface="+mn-ea"/>
              </a:rPr>
              <a:t>43</a:t>
            </a:r>
            <a:r>
              <a:rPr lang="zh-CN" altLang="en-US" sz="1400" dirty="0">
                <a:latin typeface="+mn-ea"/>
              </a:rPr>
              <a:t>个。</a:t>
            </a:r>
            <a:endParaRPr lang="en-US" altLang="zh-CN" sz="1400" dirty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375" y="1203693"/>
            <a:ext cx="261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Transition based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638375" y="338375"/>
            <a:ext cx="166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Approaches</a:t>
            </a:r>
          </a:p>
        </p:txBody>
      </p:sp>
      <p:sp>
        <p:nvSpPr>
          <p:cNvPr id="14" name="TextBox 2"/>
          <p:cNvSpPr txBox="1"/>
          <p:nvPr/>
        </p:nvSpPr>
        <p:spPr>
          <a:xfrm>
            <a:off x="638375" y="255516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Seq2seq</a:t>
            </a:r>
          </a:p>
        </p:txBody>
      </p:sp>
      <p:sp>
        <p:nvSpPr>
          <p:cNvPr id="15" name="TextBox 2"/>
          <p:cNvSpPr txBox="1"/>
          <p:nvPr/>
        </p:nvSpPr>
        <p:spPr>
          <a:xfrm>
            <a:off x="638375" y="3712866"/>
            <a:ext cx="189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Seq2graph</a:t>
            </a:r>
          </a:p>
        </p:txBody>
      </p:sp>
      <p:sp>
        <p:nvSpPr>
          <p:cNvPr id="16" name="TextBox 2"/>
          <p:cNvSpPr txBox="1"/>
          <p:nvPr/>
        </p:nvSpPr>
        <p:spPr>
          <a:xfrm>
            <a:off x="649404" y="5271539"/>
            <a:ext cx="330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Graph algebra parsing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08698" y="1631839"/>
            <a:ext cx="6109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Casting the parsing process into a sequence of transitions defined on an abstract machine (e.g., a transition system using a buffer and a stack)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08698" y="3054322"/>
            <a:ext cx="610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Transduces raw sentences into linearized AMR graphs in text form.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8698" y="4219208"/>
            <a:ext cx="6109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Seq2graph-based parsing which incrementally and directly builds a semantic graph via expanding graph nodes without resorting to any transition system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08698" y="5753391"/>
            <a:ext cx="6109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Graph algebra parsing which translates an intermediate grammar structure into AMR.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22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Transition based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0330" y="3842108"/>
            <a:ext cx="526440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Transition-based Parsing with Stack-Transformers(2020)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5500" y="1194735"/>
            <a:ext cx="5259236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dirty="0"/>
              <a:t>A Transition-based Algorithm for AMR Parsing</a:t>
            </a:r>
            <a:r>
              <a:rPr lang="en-US" dirty="0"/>
              <a:t>(2015)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90331" y="3105834"/>
            <a:ext cx="497320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Transition-Based Dependency Parsing with Stack  Short-Term Memory  </a:t>
            </a:r>
            <a:r>
              <a:rPr lang="en-US" altLang="zh-CN" dirty="0"/>
              <a:t>(2015)</a:t>
            </a:r>
            <a:r>
              <a:rPr lang="zh-CN" altLang="en-US" dirty="0"/>
              <a:t> </a:t>
            </a:r>
            <a:r>
              <a:rPr lang="en-US" altLang="zh-CN" dirty="0">
                <a:hlinkClick r:id="rId3" action="ppaction://hlinkfile"/>
              </a:rPr>
              <a:t>C</a:t>
            </a:r>
            <a:r>
              <a:rPr lang="zh-CN" altLang="en-US" dirty="0">
                <a:hlinkClick r:id="rId3" action="ppaction://hlinkfile"/>
              </a:rPr>
              <a:t>ode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603886" y="1903942"/>
            <a:ext cx="610933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Traditionally, parser states were modeled using hand</a:t>
            </a:r>
          </a:p>
          <a:p>
            <a:r>
              <a:rPr lang="en-US" altLang="zh-CN" sz="1600" dirty="0"/>
              <a:t>selected local features pertaining only to the words</a:t>
            </a:r>
          </a:p>
          <a:p>
            <a:r>
              <a:rPr lang="en-US" altLang="zh-CN" sz="1600" dirty="0"/>
              <a:t>on the top of the stack or buffer.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4085" y="4577822"/>
            <a:ext cx="5264406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Allowed encoding the entire buffer and stack. Such as Bi-LSTMs, transformer.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60" y="856336"/>
            <a:ext cx="6562725" cy="3276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591" y="4229145"/>
            <a:ext cx="5970464" cy="2167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448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Transition based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10" y="1798125"/>
            <a:ext cx="8589059" cy="24680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5524" y="4266210"/>
            <a:ext cx="5960541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句子转换为一系列转移动作序列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(oracle)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进行学习和预测，输出最佳动作，最后拼装成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AMR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结构。</a:t>
            </a:r>
          </a:p>
          <a:p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 LSTM</a:t>
            </a:r>
            <a:r>
              <a:rPr lang="zh-CN" altLang="en-US" sz="1400" dirty="0"/>
              <a:t>： </a:t>
            </a:r>
            <a:r>
              <a:rPr lang="en-US" altLang="zh-CN" sz="1400" dirty="0"/>
              <a:t>representation of the sentence is first built with a  Bi-LSTM h = </a:t>
            </a:r>
            <a:r>
              <a:rPr lang="en-US" altLang="zh-CN" sz="1400" dirty="0" err="1"/>
              <a:t>BiLSTM</a:t>
            </a:r>
            <a:r>
              <a:rPr lang="en-US" altLang="zh-CN" sz="1400" dirty="0"/>
              <a:t>(w).</a:t>
            </a:r>
          </a:p>
          <a:p>
            <a:pPr marL="342900" indent="-342900">
              <a:buAutoNum type="arabicPeriod"/>
            </a:pPr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  <a:p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Decoder:</a:t>
            </a:r>
          </a:p>
          <a:p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525" y="2130192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Stack-LSTM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95525" y="349961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Stack-Transformer</a:t>
            </a:r>
            <a:endParaRPr lang="zh-CN" alt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604085" y="1239854"/>
            <a:ext cx="596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From Stack-LSTM AMR Parser to stack-Transformers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910426" y="4266143"/>
            <a:ext cx="1403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Buffer:black</a:t>
            </a:r>
            <a:endParaRPr lang="en-US" altLang="zh-CN" sz="1400" dirty="0"/>
          </a:p>
          <a:p>
            <a:r>
              <a:rPr lang="en-US" altLang="zh-CN" sz="1400" dirty="0" err="1"/>
              <a:t>Stack:white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668" y="6088638"/>
            <a:ext cx="3381375" cy="600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183" y="6300787"/>
            <a:ext cx="1857375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1513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Seq2graph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085" y="1129784"/>
            <a:ext cx="10610015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sz="1600" dirty="0"/>
              <a:t>Graph-based</a:t>
            </a:r>
            <a:r>
              <a:rPr lang="zh-CN" altLang="en-US" sz="1500" dirty="0"/>
              <a:t>是在图上搜索最优解的方法，无论是依存句法分析还是</a:t>
            </a:r>
            <a:r>
              <a:rPr lang="en-US" altLang="zh-CN" sz="1500" dirty="0"/>
              <a:t>AMR</a:t>
            </a:r>
            <a:r>
              <a:rPr lang="zh-CN" altLang="en-US" sz="1500" dirty="0"/>
              <a:t>分析都需要解决两个问题：</a:t>
            </a:r>
            <a:endParaRPr lang="en-US" altLang="zh-CN" sz="1500" dirty="0"/>
          </a:p>
          <a:p>
            <a:r>
              <a:rPr lang="en-US" altLang="zh-CN" sz="1500" dirty="0"/>
              <a:t>        1.</a:t>
            </a:r>
            <a:r>
              <a:rPr lang="zh-CN" altLang="en-US" sz="1500" dirty="0"/>
              <a:t>哪两个节点进行连接？</a:t>
            </a:r>
            <a:endParaRPr lang="en-US" altLang="zh-CN" sz="1500" dirty="0"/>
          </a:p>
          <a:p>
            <a:r>
              <a:rPr lang="en-US" altLang="zh-CN" sz="1500" dirty="0"/>
              <a:t>        2.</a:t>
            </a:r>
            <a:r>
              <a:rPr lang="zh-CN" altLang="en-US" sz="1500" dirty="0"/>
              <a:t>连接的标签是什么？</a:t>
            </a:r>
            <a:endParaRPr lang="en-US" altLang="zh-CN" sz="1500" dirty="0"/>
          </a:p>
          <a:p>
            <a:r>
              <a:rPr lang="en-US" altLang="zh-CN" sz="1500" dirty="0"/>
              <a:t>       </a:t>
            </a:r>
            <a:r>
              <a:rPr lang="zh-CN" altLang="en-US" sz="1500" dirty="0"/>
              <a:t>传统的方法是对完全图中的每条边是否属于</a:t>
            </a:r>
            <a:r>
              <a:rPr lang="en-US" altLang="zh-CN" sz="1500" dirty="0"/>
              <a:t>AMR</a:t>
            </a:r>
            <a:r>
              <a:rPr lang="zh-CN" altLang="en-US" sz="1500" dirty="0"/>
              <a:t>图的可能性打分，然后就可以利用</a:t>
            </a:r>
            <a:r>
              <a:rPr lang="en-US" altLang="zh-CN" sz="1500" dirty="0"/>
              <a:t>Prim</a:t>
            </a:r>
            <a:r>
              <a:rPr lang="zh-CN" altLang="en-US" sz="1500" dirty="0"/>
              <a:t>之类的算法找出最大生成树（图），传统方法由于特征过于稀疏，需要在整个图上进行全局的结构化预测，所以</a:t>
            </a:r>
            <a:r>
              <a:rPr lang="en-US" altLang="zh-CN" sz="1500" dirty="0"/>
              <a:t>transition based</a:t>
            </a:r>
            <a:r>
              <a:rPr lang="zh-CN" altLang="en-US" sz="1500" dirty="0"/>
              <a:t>显得更加实用。但是由于深度学习的出现，解决了数据稀疏和特征表示的问题，上面那些问题就迎刃而解了。</a:t>
            </a:r>
            <a:r>
              <a:rPr lang="en-US" altLang="zh-CN" sz="1500" dirty="0"/>
              <a:t>Biaffine Attention </a:t>
            </a:r>
            <a:r>
              <a:rPr lang="zh-CN" altLang="en-US" sz="1500" dirty="0"/>
              <a:t>是目前依存句法分析最准确的方法，</a:t>
            </a:r>
            <a:r>
              <a:rPr lang="en-US" altLang="zh-CN" sz="1500" dirty="0"/>
              <a:t>AMR</a:t>
            </a:r>
            <a:r>
              <a:rPr lang="zh-CN" altLang="en-US" sz="1500" dirty="0"/>
              <a:t>相比依存句法多了一个</a:t>
            </a:r>
            <a:r>
              <a:rPr lang="en-US" altLang="zh-CN" sz="1500" dirty="0"/>
              <a:t>concept generation.</a:t>
            </a:r>
          </a:p>
          <a:p>
            <a:endParaRPr lang="en-US" altLang="zh-CN" sz="1600" dirty="0"/>
          </a:p>
          <a:p>
            <a:r>
              <a:rPr lang="en-US" altLang="zh-CN" dirty="0"/>
              <a:t>2. Deep biaffine attention for neural dependency parsing(2016)  </a:t>
            </a:r>
            <a:r>
              <a:rPr lang="en-US" altLang="zh-CN" dirty="0">
                <a:hlinkClick r:id="rId3"/>
              </a:rPr>
              <a:t>code</a:t>
            </a:r>
            <a:r>
              <a:rPr lang="en-US" altLang="zh-CN" dirty="0"/>
              <a:t> </a:t>
            </a:r>
            <a:r>
              <a:rPr lang="en-US" altLang="zh-CN" dirty="0" err="1">
                <a:hlinkClick r:id="rId4"/>
              </a:rPr>
              <a:t>code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r>
              <a:rPr lang="en-US" altLang="zh-CN" dirty="0"/>
              <a:t>3. AMR Parsing via Graph-Sequence Iterative Inference (2020)  </a:t>
            </a:r>
            <a:r>
              <a:rPr lang="en-US" altLang="zh-CN" dirty="0">
                <a:hlinkClick r:id="rId5"/>
              </a:rPr>
              <a:t>code</a:t>
            </a:r>
            <a:endParaRPr lang="en-US" altLang="zh-CN" dirty="0"/>
          </a:p>
          <a:p>
            <a:r>
              <a:rPr lang="en-US" altLang="zh-CN" dirty="0"/>
              <a:t>     Emerge with an iterative method to exchange embeddings between concept and arc predictions and feed the enhanced embeddings to the biaffine decoder for label prediction.</a:t>
            </a:r>
          </a:p>
          <a:p>
            <a:endParaRPr lang="en-US" altLang="zh-CN" dirty="0"/>
          </a:p>
          <a:p>
            <a:r>
              <a:rPr lang="en-US" altLang="zh-CN" dirty="0"/>
              <a:t>4. Levi Graph AMR Parser using Heterogeneous Attention(2021)  </a:t>
            </a:r>
            <a:r>
              <a:rPr lang="en-US" altLang="zh-CN" dirty="0">
                <a:hlinkClick r:id="rId6"/>
              </a:rPr>
              <a:t>code</a:t>
            </a:r>
            <a:endParaRPr lang="en-US" altLang="zh-CN" dirty="0"/>
          </a:p>
          <a:p>
            <a:r>
              <a:rPr lang="en-US" altLang="zh-CN" sz="1600" dirty="0"/>
              <a:t>     U</a:t>
            </a:r>
            <a:r>
              <a:rPr lang="en-US" altLang="zh-CN" dirty="0"/>
              <a:t>sing only attentions from the transformer without using a biaffine decoder. 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315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23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99565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333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698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7095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3660" indent="-228600" defTabSz="108839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defTabSz="608965" eaLnBrk="1" hangingPunct="1"/>
            <a:fld id="{4F409B42-2EA6-40B2-850A-AE629BA520FF}" type="slidenum">
              <a:rPr lang="zh-CN" altLang="en-US" sz="1400">
                <a:solidFill>
                  <a:srgbClr val="89898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fld>
            <a:endParaRPr lang="zh-CN" altLang="en-US" sz="180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4085" y="453571"/>
            <a:ext cx="238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965"/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Biaffine Attention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434917" y="76972"/>
            <a:ext cx="1757083" cy="83826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38375" y="1144831"/>
            <a:ext cx="305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1000" indent="-381000" defTabSz="608965"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arc-score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38375" y="1659305"/>
                <a:ext cx="4557462" cy="2168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Encoder</a:t>
                </a:r>
                <a:endParaRPr lang="en-US" altLang="zh-CN" dirty="0"/>
              </a:p>
              <a:p>
                <a:endParaRPr lang="en-US" altLang="zh-CN" sz="1400" b="1" dirty="0"/>
              </a:p>
              <a:p>
                <a:r>
                  <a:rPr lang="en-US" altLang="zh-CN" sz="1400" b="1" dirty="0"/>
                  <a:t>Input</a:t>
                </a:r>
                <a:r>
                  <a:rPr lang="zh-CN" altLang="en-US" sz="1400" b="1" dirty="0"/>
                  <a:t>：</a:t>
                </a:r>
                <a:endParaRPr lang="en-US" altLang="zh-CN" sz="1400" b="1" dirty="0"/>
              </a:p>
              <a:p>
                <a:r>
                  <a:rPr lang="en-US" altLang="zh-CN" sz="1400" dirty="0"/>
                  <a:t>word</a:t>
                </a:r>
                <a:r>
                  <a:rPr lang="zh-CN" altLang="en-US" sz="1400" dirty="0"/>
                  <a:t>和</a:t>
                </a:r>
                <a:r>
                  <a:rPr lang="en-US" altLang="zh-CN" sz="1400" dirty="0"/>
                  <a:t>pos</a:t>
                </a:r>
                <a:r>
                  <a:rPr lang="zh-CN" altLang="en-US" sz="1400" dirty="0"/>
                  <a:t>的</a:t>
                </a:r>
                <a:r>
                  <a:rPr lang="en-US" altLang="zh-CN" sz="1400" dirty="0"/>
                  <a:t>embedding</a:t>
                </a:r>
                <a:r>
                  <a:rPr lang="zh-CN" altLang="en-US" sz="1400" dirty="0"/>
                  <a:t>拼接，</a:t>
                </a:r>
                <a:r>
                  <a:rPr lang="en-US" altLang="zh-CN" sz="1400" dirty="0" err="1"/>
                  <a:t>BiLSTM</a:t>
                </a:r>
                <a:r>
                  <a:rPr lang="zh-CN" altLang="en-US" sz="1400" dirty="0"/>
                  <a:t>提取特征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endParaRPr lang="en-US" altLang="zh-CN" sz="1400" dirty="0"/>
              </a:p>
              <a:p>
                <a:r>
                  <a:rPr lang="en-US" altLang="zh-CN" sz="1400" b="1" dirty="0"/>
                  <a:t>Output:</a:t>
                </a:r>
              </a:p>
              <a:p>
                <a:r>
                  <a:rPr lang="zh-CN" altLang="en-US" sz="1400" dirty="0"/>
                  <a:t>若有</a:t>
                </a:r>
                <a:r>
                  <a:rPr lang="en-US" altLang="zh-CN" sz="1400" dirty="0"/>
                  <a:t>n</a:t>
                </a:r>
                <a:r>
                  <a:rPr lang="zh-CN" altLang="en-US" sz="1400" dirty="0"/>
                  <a:t>个单词，对每个</a:t>
                </a:r>
                <a:r>
                  <a:rPr lang="en-US" altLang="zh-CN" sz="1400" dirty="0"/>
                  <a:t>token</a:t>
                </a:r>
                <a:r>
                  <a:rPr lang="zh-CN" altLang="en-US" sz="1400" dirty="0"/>
                  <a:t>需要得到一个分数向量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itchFamily="18" charset="0"/>
                        <a:ea typeface="Cambria Math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𝑛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∗1</m:t>
                        </m:r>
                      </m:sup>
                    </m:sSup>
                    <m:r>
                      <a:rPr lang="en-US" altLang="zh-CN" sz="1400" b="0" i="1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r>
                      <a:rPr lang="zh-CN" altLang="en-US" sz="1400" i="1">
                        <a:latin typeface="Cambria Math" pitchFamily="18" charset="0"/>
                        <a:ea typeface="Cambria Math" pitchFamily="18" charset="0"/>
                      </a:rPr>
                      <m:t>所有</m:t>
                    </m:r>
                  </m:oMath>
                </a14:m>
                <a:r>
                  <a:rPr lang="en-US" altLang="zh-CN" sz="1400" dirty="0"/>
                  <a:t>token</a:t>
                </a:r>
                <a:r>
                  <a:rPr lang="zh-CN" altLang="en-US" sz="1400" dirty="0"/>
                  <a:t>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1400" i="1">
                        <a:latin typeface="Cambria Math" pitchFamily="18" charset="0"/>
                      </a:rPr>
                      <m:t>的</m:t>
                    </m:r>
                  </m:oMath>
                </a14:m>
                <a:r>
                  <a:rPr lang="zh-CN" altLang="en-US" sz="1400" dirty="0"/>
                  <a:t>分数矩阵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itchFamily="18" charset="0"/>
                          </a:rPr>
                          <m:t>arc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zh-CN" sz="1600" dirty="0"/>
                </a:br>
                <a:endParaRPr lang="en-US" altLang="zh-CN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5" y="1659305"/>
                <a:ext cx="4557462" cy="2168927"/>
              </a:xfrm>
              <a:prstGeom prst="rect">
                <a:avLst/>
              </a:prstGeom>
              <a:blipFill rotWithShape="1">
                <a:blip r:embed="rId3"/>
                <a:stretch>
                  <a:fillRect l="-4" t="-2" r="6" b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0" y="1659305"/>
            <a:ext cx="6776511" cy="33360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06" y="3745021"/>
            <a:ext cx="3124200" cy="1333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4948" y="51102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维度变化：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58" y="5390079"/>
            <a:ext cx="3724275" cy="5524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38375" y="5417983"/>
            <a:ext cx="772031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/>
              <a:t>Decoder</a:t>
            </a:r>
          </a:p>
          <a:p>
            <a:r>
              <a:rPr lang="en-US" altLang="zh-CN" sz="1600" dirty="0"/>
              <a:t>     </a:t>
            </a:r>
            <a:r>
              <a:rPr lang="zh-CN" altLang="en-US" sz="1400" dirty="0"/>
              <a:t>在有向完全图中，求解最大生成树</a:t>
            </a:r>
            <a:r>
              <a:rPr lang="zh-CN" altLang="en-US" sz="1600" dirty="0"/>
              <a:t>。</a:t>
            </a:r>
            <a:r>
              <a:rPr lang="en-US" altLang="zh-CN" sz="1400" dirty="0"/>
              <a:t>arc-factored</a:t>
            </a:r>
            <a:r>
              <a:rPr lang="zh-CN" altLang="en-US" sz="1400" dirty="0"/>
              <a:t>找最大生成树</a:t>
            </a:r>
            <a:r>
              <a:rPr lang="en-US" altLang="zh-CN" sz="1400" dirty="0"/>
              <a:t>(MST)</a:t>
            </a:r>
            <a:r>
              <a:rPr lang="zh-CN" altLang="en-US" sz="1400" dirty="0"/>
              <a:t>，</a:t>
            </a:r>
            <a:r>
              <a:rPr lang="en-US" altLang="zh-CN" sz="1400" dirty="0"/>
              <a:t>Eisner</a:t>
            </a:r>
            <a:r>
              <a:rPr lang="zh-CN" altLang="en-US" sz="1400" dirty="0"/>
              <a:t>等</a:t>
            </a:r>
            <a:r>
              <a:rPr lang="en-US" altLang="zh-CN" sz="1400" dirty="0"/>
              <a:t>DP</a:t>
            </a:r>
            <a:r>
              <a:rPr lang="zh-CN" altLang="en-US" sz="1400" dirty="0"/>
              <a:t>算法。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1690</Words>
  <Application>Microsoft Office PowerPoint</Application>
  <PresentationFormat>宽屏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等线</vt:lpstr>
      <vt:lpstr>等线 Light</vt:lpstr>
      <vt:lpstr>宋体</vt:lpstr>
      <vt:lpstr>Microsoft YaHei</vt:lpstr>
      <vt:lpstr>Microsoft YaHei</vt:lpstr>
      <vt:lpstr>系统字体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xunsong li</dc:creator>
  <cp:lastModifiedBy>PC</cp:lastModifiedBy>
  <cp:revision>40</cp:revision>
  <dcterms:created xsi:type="dcterms:W3CDTF">2021-09-13T09:31:29Z</dcterms:created>
  <dcterms:modified xsi:type="dcterms:W3CDTF">2021-09-13T11:28:13Z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