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84" r:id="rId4"/>
    <p:sldId id="608" r:id="rId6"/>
    <p:sldId id="603" r:id="rId7"/>
    <p:sldId id="604" r:id="rId8"/>
    <p:sldId id="609" r:id="rId9"/>
    <p:sldId id="612" r:id="rId10"/>
    <p:sldId id="613" r:id="rId11"/>
    <p:sldId id="611" r:id="rId12"/>
    <p:sldId id="610" r:id="rId13"/>
    <p:sldId id="606" r:id="rId14"/>
    <p:sldId id="60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16" autoAdjust="0"/>
  </p:normalViewPr>
  <p:slideViewPr>
    <p:cSldViewPr snapToGrid="0">
      <p:cViewPr varScale="1">
        <p:scale>
          <a:sx n="84" d="100"/>
          <a:sy n="84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689E5-963E-4507-AE57-7C046DEF11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CDD29-F260-4640-8913-FA27223535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E4E50-030A-7B4A-9CEE-6C656B2B894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不定类别的多分类问题，而一般</a:t>
            </a:r>
            <a:r>
              <a:rPr lang="en-US" altLang="zh-CN" sz="1000" dirty="0"/>
              <a:t>MLP</a:t>
            </a:r>
            <a:r>
              <a:rPr lang="zh-CN" altLang="en-US" sz="1000" dirty="0"/>
              <a:t>是一个固定类别的分类器，无法处理不定类别分类？（</a:t>
            </a:r>
            <a:r>
              <a:rPr lang="en-US" altLang="zh-CN" sz="1000" dirty="0"/>
              <a:t>1</a:t>
            </a:r>
            <a:r>
              <a:rPr lang="zh-CN" altLang="en-US" sz="1000" dirty="0"/>
              <a:t>）（</a:t>
            </a:r>
            <a:r>
              <a:rPr lang="en-US" altLang="zh-CN" sz="1000" dirty="0"/>
              <a:t>2</a:t>
            </a:r>
            <a:r>
              <a:rPr lang="zh-CN" altLang="en-US" sz="1000" dirty="0"/>
              <a:t>）式子 先过了一遍</a:t>
            </a:r>
            <a:r>
              <a:rPr lang="en-US" altLang="zh-CN" sz="1000" dirty="0"/>
              <a:t>MLP</a:t>
            </a:r>
            <a:r>
              <a:rPr lang="zh-CN" altLang="en-US" sz="1000" dirty="0"/>
              <a:t>，两个</a:t>
            </a:r>
            <a:r>
              <a:rPr lang="en-US" altLang="zh-CN" sz="1000" dirty="0"/>
              <a:t>MLP</a:t>
            </a:r>
            <a:r>
              <a:rPr lang="zh-CN" altLang="en-US" sz="1000" dirty="0"/>
              <a:t>是</a:t>
            </a:r>
            <a:r>
              <a:rPr lang="en-US" altLang="zh-CN" sz="1000" dirty="0"/>
              <a:t>dep</a:t>
            </a:r>
            <a:r>
              <a:rPr lang="zh-CN" altLang="en-US" sz="1000" dirty="0"/>
              <a:t>专用和</a:t>
            </a:r>
            <a:r>
              <a:rPr lang="en-US" altLang="zh-CN" sz="1000" dirty="0"/>
              <a:t>head</a:t>
            </a:r>
            <a:r>
              <a:rPr lang="zh-CN" altLang="en-US" sz="1000" dirty="0"/>
              <a:t>专用，使得特征降维，</a:t>
            </a:r>
            <a:r>
              <a:rPr lang="en-US" altLang="zh-CN" sz="1000" dirty="0"/>
              <a:t>d</a:t>
            </a:r>
            <a:r>
              <a:rPr lang="zh-CN" altLang="en-US" sz="1000" dirty="0"/>
              <a:t>个</a:t>
            </a:r>
            <a:r>
              <a:rPr lang="en-US" altLang="zh-CN" sz="1000" dirty="0"/>
              <a:t>token</a:t>
            </a:r>
            <a:r>
              <a:rPr lang="zh-CN" altLang="en-US" sz="1000" dirty="0"/>
              <a:t>的</a:t>
            </a:r>
            <a:r>
              <a:rPr lang="en-US" altLang="zh-CN" sz="1000" dirty="0"/>
              <a:t>h</a:t>
            </a:r>
            <a:r>
              <a:rPr lang="zh-CN" altLang="en-US" sz="1000" dirty="0"/>
              <a:t>构成了</a:t>
            </a:r>
            <a:r>
              <a:rPr lang="en-US" altLang="zh-CN" sz="1000" dirty="0"/>
              <a:t>H-dep</a:t>
            </a:r>
            <a:r>
              <a:rPr lang="zh-CN" altLang="en-US" sz="1000" dirty="0"/>
              <a:t>和</a:t>
            </a:r>
            <a:r>
              <a:rPr lang="en-US" altLang="zh-CN" sz="1000" dirty="0"/>
              <a:t>H-arc   </a:t>
            </a:r>
            <a:r>
              <a:rPr lang="zh-CN" altLang="en-US" sz="1000" dirty="0"/>
              <a:t>第三个是两个矩阵连乘（两次仿射变换），每个</a:t>
            </a:r>
            <a:r>
              <a:rPr lang="en-US" altLang="zh-CN" sz="1000" dirty="0"/>
              <a:t>token</a:t>
            </a:r>
            <a:r>
              <a:rPr lang="zh-CN" altLang="en-US" sz="1000" dirty="0"/>
              <a:t>以</a:t>
            </a:r>
            <a:r>
              <a:rPr lang="en-US" altLang="zh-CN" sz="1000" dirty="0"/>
              <a:t>dep</a:t>
            </a:r>
            <a:r>
              <a:rPr lang="zh-CN" altLang="en-US" sz="1000" dirty="0"/>
              <a:t>的身份和以</a:t>
            </a:r>
            <a:r>
              <a:rPr lang="en-US" altLang="zh-CN" sz="1000" dirty="0"/>
              <a:t>head</a:t>
            </a:r>
            <a:r>
              <a:rPr lang="zh-CN" altLang="en-US" sz="1000" dirty="0"/>
              <a:t>的身份的每个</a:t>
            </a:r>
            <a:r>
              <a:rPr lang="en-US" altLang="zh-CN" sz="1000" dirty="0"/>
              <a:t>token</a:t>
            </a:r>
            <a:r>
              <a:rPr lang="zh-CN" altLang="en-US" sz="1000" dirty="0"/>
              <a:t>进行一次点积，得到</a:t>
            </a:r>
            <a:r>
              <a:rPr lang="en-US" altLang="zh-CN" sz="1000" dirty="0"/>
              <a:t>arc</a:t>
            </a:r>
            <a:r>
              <a:rPr lang="zh-CN" altLang="en-US" sz="1000" dirty="0"/>
              <a:t>的分数矩阵。</a:t>
            </a:r>
            <a:endParaRPr lang="en-US" altLang="zh-CN" sz="1000" dirty="0"/>
          </a:p>
          <a:p>
            <a:r>
              <a:rPr lang="en-US" altLang="zh-CN" sz="1000" dirty="0"/>
              <a:t>Head</a:t>
            </a:r>
            <a:r>
              <a:rPr lang="zh-CN" altLang="en-US" sz="1000" dirty="0"/>
              <a:t>是支配词，是被修饰的词语。</a:t>
            </a:r>
            <a:r>
              <a:rPr lang="en-US" altLang="zh-CN" sz="1000" dirty="0"/>
              <a:t>Dep</a:t>
            </a:r>
            <a:r>
              <a:rPr lang="zh-CN" altLang="en-US" sz="1000" dirty="0"/>
              <a:t>是</a:t>
            </a:r>
            <a:r>
              <a:rPr lang="en-US" altLang="zh-CN" sz="1000" dirty="0"/>
              <a:t>dependent</a:t>
            </a:r>
            <a:r>
              <a:rPr lang="zh-CN" altLang="en-US" sz="1000" dirty="0"/>
              <a:t>，从属词，修饰词。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AMR</a:t>
            </a:r>
            <a:r>
              <a:rPr lang="zh-CN" altLang="en-US" sz="1200" dirty="0"/>
              <a:t> </a:t>
            </a:r>
            <a:r>
              <a:rPr lang="en-US" altLang="zh-CN" sz="1200" dirty="0"/>
              <a:t>parser</a:t>
            </a:r>
            <a:r>
              <a:rPr lang="zh-CN" altLang="en-US" sz="1200" dirty="0"/>
              <a:t>是将</a:t>
            </a:r>
            <a:r>
              <a:rPr lang="en-US" altLang="zh-CN" sz="1200" dirty="0"/>
              <a:t>sentence</a:t>
            </a:r>
            <a:r>
              <a:rPr lang="zh-CN" altLang="en-US" sz="1200" dirty="0"/>
              <a:t>解析为</a:t>
            </a:r>
            <a:r>
              <a:rPr lang="en-US" altLang="zh-CN" sz="1200" dirty="0"/>
              <a:t>AMR</a:t>
            </a:r>
            <a:r>
              <a:rPr lang="zh-CN" altLang="en-US" sz="1200" dirty="0"/>
              <a:t>结构的过程，</a:t>
            </a:r>
            <a:r>
              <a:rPr lang="en-US" altLang="zh-CN" sz="1200" dirty="0"/>
              <a:t>AMR generator</a:t>
            </a:r>
            <a:r>
              <a:rPr lang="zh-CN" altLang="en-US" sz="1200" dirty="0"/>
              <a:t>是将</a:t>
            </a:r>
            <a:r>
              <a:rPr lang="en-US" altLang="zh-CN" sz="1200" dirty="0"/>
              <a:t>AMR</a:t>
            </a:r>
            <a:r>
              <a:rPr lang="zh-CN" altLang="en-US" sz="1200" dirty="0"/>
              <a:t>结构还原成</a:t>
            </a:r>
            <a:r>
              <a:rPr lang="en-US" altLang="zh-CN" sz="1200" dirty="0"/>
              <a:t>sentence</a:t>
            </a:r>
            <a:r>
              <a:rPr lang="zh-CN" altLang="en-US" sz="1200" dirty="0"/>
              <a:t>，由于</a:t>
            </a:r>
            <a:r>
              <a:rPr lang="en-US" altLang="zh-CN" sz="1200" dirty="0"/>
              <a:t>AMR</a:t>
            </a:r>
            <a:r>
              <a:rPr lang="zh-CN" altLang="en-US" sz="1200" dirty="0"/>
              <a:t>是</a:t>
            </a:r>
            <a:endParaRPr lang="en-US" altLang="zh-CN" sz="1200" dirty="0"/>
          </a:p>
          <a:p>
            <a:r>
              <a:rPr lang="zh-CN" altLang="en-US" sz="1200" dirty="0"/>
              <a:t>语义结构，所以每次输出的</a:t>
            </a:r>
            <a:r>
              <a:rPr lang="en-US" altLang="zh-CN" sz="1200" dirty="0"/>
              <a:t>sentence</a:t>
            </a:r>
            <a:r>
              <a:rPr lang="zh-CN" altLang="en-US" sz="1200" dirty="0"/>
              <a:t>不一定完全一致。</a:t>
            </a:r>
            <a:endParaRPr lang="en-US" altLang="zh-CN" sz="1200" dirty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AMR</a:t>
            </a:r>
            <a:r>
              <a:rPr lang="zh-CN" altLang="en-US" sz="1200" dirty="0"/>
              <a:t> </a:t>
            </a:r>
            <a:r>
              <a:rPr lang="en-US" altLang="zh-CN" sz="1200" dirty="0"/>
              <a:t>parser</a:t>
            </a:r>
            <a:r>
              <a:rPr lang="zh-CN" altLang="en-US" sz="1200" dirty="0"/>
              <a:t>是将</a:t>
            </a:r>
            <a:r>
              <a:rPr lang="en-US" altLang="zh-CN" sz="1200" dirty="0"/>
              <a:t>sentence</a:t>
            </a:r>
            <a:r>
              <a:rPr lang="zh-CN" altLang="en-US" sz="1200" dirty="0"/>
              <a:t>解析为</a:t>
            </a:r>
            <a:r>
              <a:rPr lang="en-US" altLang="zh-CN" sz="1200" dirty="0"/>
              <a:t>AMR</a:t>
            </a:r>
            <a:r>
              <a:rPr lang="zh-CN" altLang="en-US" sz="1200" dirty="0"/>
              <a:t>结构的过程，</a:t>
            </a:r>
            <a:r>
              <a:rPr lang="en-US" altLang="zh-CN" sz="1200" dirty="0"/>
              <a:t>AMR generator</a:t>
            </a:r>
            <a:r>
              <a:rPr lang="zh-CN" altLang="en-US" sz="1200" dirty="0"/>
              <a:t>是将</a:t>
            </a:r>
            <a:r>
              <a:rPr lang="en-US" altLang="zh-CN" sz="1200" dirty="0"/>
              <a:t>AMR</a:t>
            </a:r>
            <a:r>
              <a:rPr lang="zh-CN" altLang="en-US" sz="1200" dirty="0"/>
              <a:t>结构还原成</a:t>
            </a:r>
            <a:r>
              <a:rPr lang="en-US" altLang="zh-CN" sz="1200" dirty="0"/>
              <a:t>sentence</a:t>
            </a:r>
            <a:r>
              <a:rPr lang="zh-CN" altLang="en-US" sz="1200" dirty="0"/>
              <a:t>，由于</a:t>
            </a:r>
            <a:r>
              <a:rPr lang="en-US" altLang="zh-CN" sz="1200" dirty="0"/>
              <a:t>AMR</a:t>
            </a:r>
            <a:r>
              <a:rPr lang="zh-CN" altLang="en-US" sz="1200" dirty="0"/>
              <a:t>是</a:t>
            </a:r>
            <a:endParaRPr lang="en-US" altLang="zh-CN" sz="1200" dirty="0"/>
          </a:p>
          <a:p>
            <a:r>
              <a:rPr lang="zh-CN" altLang="en-US" sz="1200" dirty="0"/>
              <a:t>语义结构，所以每次输出的</a:t>
            </a:r>
            <a:r>
              <a:rPr lang="en-US" altLang="zh-CN" sz="1200" dirty="0"/>
              <a:t>sentence</a:t>
            </a:r>
            <a:r>
              <a:rPr lang="zh-CN" altLang="en-US" sz="1200" dirty="0"/>
              <a:t>不一定完全一致。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s2s</a:t>
            </a:r>
            <a:r>
              <a:rPr lang="zh-CN" altLang="en-US" sz="1200" dirty="0"/>
              <a:t>这类方法会损失</a:t>
            </a:r>
            <a:r>
              <a:rPr lang="en-US" altLang="zh-CN" sz="1200" dirty="0"/>
              <a:t>AMR</a:t>
            </a:r>
            <a:r>
              <a:rPr lang="zh-CN" altLang="en-US" sz="1200" dirty="0"/>
              <a:t>结构信息，某些相邻结点在序列中可能距离很远，不利于信息传递。本文使用图上的</a:t>
            </a:r>
            <a:r>
              <a:rPr lang="en-US" altLang="zh-CN" sz="1200" dirty="0"/>
              <a:t>LSTM</a:t>
            </a:r>
            <a:r>
              <a:rPr lang="zh-CN" altLang="en-US" sz="1200" dirty="0"/>
              <a:t>对每个结点编码，再利用</a:t>
            </a:r>
            <a:r>
              <a:rPr lang="en-US" altLang="zh-CN" sz="1200" dirty="0"/>
              <a:t>Encoder-Decoder</a:t>
            </a:r>
            <a:r>
              <a:rPr lang="zh-CN" altLang="en-US" sz="1200" dirty="0"/>
              <a:t>方法得到</a:t>
            </a:r>
            <a:r>
              <a:rPr lang="en-US" altLang="zh-CN" sz="1200" dirty="0"/>
              <a:t>Text</a:t>
            </a:r>
            <a:r>
              <a:rPr lang="zh-CN" altLang="en-US" sz="1200" dirty="0"/>
              <a:t>。采用多步信息传递，每步传递时，每个结点接收从相邻结点传递的信息，更新自己的信息。更新机制类似</a:t>
            </a:r>
            <a:r>
              <a:rPr lang="en-US" altLang="zh-CN" sz="1200" dirty="0"/>
              <a:t>LSTM</a:t>
            </a:r>
            <a:r>
              <a:rPr lang="zh-CN" altLang="en-US" sz="1200" dirty="0"/>
              <a:t>。可以看出，该方法很类似</a:t>
            </a:r>
            <a:r>
              <a:rPr lang="en-US" altLang="zh-CN" sz="1200" dirty="0"/>
              <a:t>GCN</a:t>
            </a:r>
            <a:r>
              <a:rPr lang="zh-CN" altLang="en-US" sz="1200" dirty="0"/>
              <a:t>，不过采用了</a:t>
            </a:r>
            <a:r>
              <a:rPr lang="en-US" altLang="zh-CN" sz="1200" dirty="0"/>
              <a:t>LSTM</a:t>
            </a:r>
            <a:r>
              <a:rPr lang="zh-CN" altLang="en-US" sz="1200" dirty="0"/>
              <a:t>的门机制和遗忘机制。另外，在生成时为了解决时间、人名等生成问题，采用</a:t>
            </a:r>
            <a:r>
              <a:rPr lang="en-US" altLang="zh-CN" sz="1200" dirty="0"/>
              <a:t>Copy</a:t>
            </a:r>
            <a:r>
              <a:rPr lang="zh-CN" altLang="en-US" sz="1200" dirty="0"/>
              <a:t>机制，利用一个门机制控制生成的单词是使用生成还是复制。（这个</a:t>
            </a:r>
            <a:r>
              <a:rPr lang="en-US" altLang="zh-CN" sz="1200" dirty="0"/>
              <a:t>copy</a:t>
            </a:r>
            <a:r>
              <a:rPr lang="zh-CN" altLang="en-US" sz="1200" dirty="0"/>
              <a:t>机制这里可以注意一下）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(1)</a:t>
            </a:r>
            <a:r>
              <a:rPr lang="zh-CN" altLang="en-US" sz="1200" dirty="0"/>
              <a:t>折叠的意思，抽取出表示同样概念的节点。将由多个节点构成的命名实体或时间实体看作是一个单独的节点。</a:t>
            </a:r>
            <a:r>
              <a:rPr lang="en-US" altLang="zh-CN" sz="1200" dirty="0" err="1"/>
              <a:t>eg</a:t>
            </a:r>
            <a:r>
              <a:rPr lang="en-US" altLang="zh-CN" sz="1200" dirty="0"/>
              <a:t> </a:t>
            </a:r>
            <a:r>
              <a:rPr lang="zh-CN" altLang="en-US" sz="1200" dirty="0"/>
              <a:t>人</a:t>
            </a:r>
            <a:r>
              <a:rPr lang="en-US" altLang="zh-CN" sz="1200" dirty="0"/>
              <a:t>A</a:t>
            </a:r>
            <a:r>
              <a:rPr lang="zh-CN" altLang="en-US" sz="1200" dirty="0"/>
              <a:t>，名字，李四</a:t>
            </a:r>
            <a:endParaRPr lang="en-US" altLang="zh-CN" sz="1200" dirty="0"/>
          </a:p>
          <a:p>
            <a:r>
              <a:rPr lang="en-US" sz="1200" dirty="0"/>
              <a:t>(2)</a:t>
            </a:r>
            <a:r>
              <a:rPr lang="zh-CN" altLang="en-US" sz="1200" dirty="0"/>
              <a:t> </a:t>
            </a:r>
            <a:r>
              <a:rPr lang="en-US" altLang="zh-CN" sz="1200" dirty="0"/>
              <a:t>merging:</a:t>
            </a:r>
            <a:r>
              <a:rPr lang="zh-CN" altLang="en-US" sz="1200" dirty="0"/>
              <a:t>将这些节点进行融合，然后多个句子的</a:t>
            </a:r>
            <a:r>
              <a:rPr lang="en-US" altLang="zh-CN" sz="1200" dirty="0"/>
              <a:t>AMR</a:t>
            </a:r>
            <a:r>
              <a:rPr lang="zh-CN" altLang="en-US" sz="1200" dirty="0"/>
              <a:t>构成一个新的总图</a:t>
            </a:r>
            <a:endParaRPr lang="en-US" altLang="zh-CN" sz="1200" dirty="0"/>
          </a:p>
          <a:p>
            <a:r>
              <a:rPr lang="en-US" sz="1200" dirty="0"/>
              <a:t>(3)</a:t>
            </a:r>
            <a:r>
              <a:rPr lang="zh-CN" altLang="en-US" sz="1200" dirty="0"/>
              <a:t>对总图进行扩张，添加新的节点给所有可能存在关系的节点对。比如 </a:t>
            </a:r>
            <a:r>
              <a:rPr lang="en-US" sz="1200" dirty="0"/>
              <a:t>the dog running in the garden</a:t>
            </a:r>
            <a:r>
              <a:rPr lang="zh-CN" altLang="en-US" sz="1200" dirty="0"/>
              <a:t>就可以得到</a:t>
            </a:r>
            <a:r>
              <a:rPr lang="en-US" sz="1200" dirty="0"/>
              <a:t>the dog is in the garden </a:t>
            </a:r>
            <a:r>
              <a:rPr lang="zh-CN" altLang="en-US" sz="1200" dirty="0"/>
              <a:t>的新内容。</a:t>
            </a:r>
            <a:endParaRPr lang="en-US" altLang="zh-CN" sz="1200" dirty="0"/>
          </a:p>
          <a:p>
            <a:r>
              <a:rPr lang="en-US" sz="1200" dirty="0"/>
              <a:t>(4)</a:t>
            </a:r>
            <a:r>
              <a:rPr lang="zh-CN" altLang="en-US" sz="1200" dirty="0"/>
              <a:t> </a:t>
            </a:r>
            <a:r>
              <a:rPr lang="en-US" altLang="zh-CN" sz="1200" dirty="0"/>
              <a:t>subgraph prediction: </a:t>
            </a:r>
            <a:r>
              <a:rPr lang="zh-CN" altLang="en-US" sz="1200" dirty="0"/>
              <a:t>结构化的预测问题 ，对总图求解最优摘要图（子图是从扩张的总图中进行最大化的信息抽取） 进行整数线性规划（</a:t>
            </a:r>
            <a:r>
              <a:rPr lang="en-US" altLang="zh-CN" sz="1200" dirty="0"/>
              <a:t>ILP</a:t>
            </a:r>
            <a:r>
              <a:rPr lang="zh-CN" altLang="en-US" sz="1200" dirty="0"/>
              <a:t>），边上的权重是参数，用的是和</a:t>
            </a:r>
            <a:r>
              <a:rPr lang="en-US" altLang="zh-CN" sz="1200" dirty="0"/>
              <a:t>gold summary</a:t>
            </a:r>
            <a:r>
              <a:rPr lang="zh-CN" altLang="en-US" sz="1200" dirty="0"/>
              <a:t>的</a:t>
            </a:r>
            <a:r>
              <a:rPr lang="en-US" altLang="zh-CN" sz="1200" dirty="0"/>
              <a:t>loss</a:t>
            </a:r>
            <a:r>
              <a:rPr lang="zh-CN" altLang="en-US" sz="1200" dirty="0"/>
              <a:t>，问题出在作者假设了这是树</a:t>
            </a:r>
            <a:endParaRPr lang="en-US" altLang="zh-CN" sz="1200" dirty="0"/>
          </a:p>
          <a:p>
            <a:r>
              <a:rPr lang="zh-CN" altLang="en-US" sz="1200" dirty="0"/>
              <a:t>这里并没有产生文本，用启发式的方法生成了一个词袋。</a:t>
            </a:r>
            <a:r>
              <a:rPr lang="zh-CN" altLang="en-US" dirty="0"/>
              <a:t>这个作者后续做了一系列基于这个方面的拓展，比如多文档。</a:t>
            </a:r>
            <a:endParaRPr lang="en-US" altLang="zh-CN" dirty="0"/>
          </a:p>
          <a:p>
            <a:r>
              <a:rPr lang="zh-CN" altLang="en-US" sz="1200" dirty="0"/>
              <a:t>而且</a:t>
            </a:r>
            <a:r>
              <a:rPr lang="en-US" altLang="zh-CN" sz="1200" dirty="0"/>
              <a:t>AMR</a:t>
            </a:r>
            <a:r>
              <a:rPr lang="zh-CN" altLang="en-US" sz="1200" dirty="0"/>
              <a:t>是图，因为有存在论元共享的现象，所以存在可重入性，所以可以用</a:t>
            </a:r>
            <a:r>
              <a:rPr lang="en-US" altLang="zh-CN" sz="1200" dirty="0" err="1"/>
              <a:t>levi</a:t>
            </a:r>
            <a:r>
              <a:rPr lang="en-US" altLang="zh-CN" sz="1200" dirty="0"/>
              <a:t> graph</a:t>
            </a:r>
            <a:r>
              <a:rPr lang="zh-CN" altLang="en-US" sz="1200" dirty="0"/>
              <a:t>，就转成了二部图。怎样对边的权值进行编码？</a:t>
            </a:r>
            <a:endParaRPr lang="en-US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在上一篇中只有命名实体和日期考虑到了融合，是</a:t>
            </a:r>
            <a:r>
              <a:rPr lang="en-US" altLang="zh-CN" sz="1000" dirty="0"/>
              <a:t>rule based</a:t>
            </a:r>
            <a:r>
              <a:rPr lang="zh-CN" altLang="en-US" sz="1000" dirty="0"/>
              <a:t>的，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标题 1"/>
          <p:cNvSpPr txBox="1"/>
          <p:nvPr userDrawn="1"/>
        </p:nvSpPr>
        <p:spPr>
          <a:xfrm>
            <a:off x="1849743" y="4233861"/>
            <a:ext cx="6509947" cy="566739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 sz="186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168400" y="952500"/>
            <a:ext cx="9855200" cy="4953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609600" y="230042"/>
            <a:ext cx="10363200" cy="592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9259976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5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 algn="r">
              <a:defRPr sz="1200"/>
            </a:lvl1pPr>
          </a:lstStyle>
          <a:p>
            <a:fld id="{FD4F6516-883E-5242-B756-5F986E094651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6257"/>
            <a:ext cx="10972800" cy="7609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35" b="0">
                <a:solidFill>
                  <a:srgbClr val="182E66"/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cxnSp>
        <p:nvCxnSpPr>
          <p:cNvPr id="16" name="直接连接符 5"/>
          <p:cNvCxnSpPr/>
          <p:nvPr userDrawn="1"/>
        </p:nvCxnSpPr>
        <p:spPr>
          <a:xfrm>
            <a:off x="-1306" y="916463"/>
            <a:ext cx="121724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-1" y="331341"/>
            <a:ext cx="507983" cy="584776"/>
          </a:xfrm>
          <a:prstGeom prst="rect">
            <a:avLst/>
          </a:prstGeom>
          <a:solidFill>
            <a:srgbClr val="182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内容占位符 2"/>
          <p:cNvSpPr>
            <a:spLocks noGrp="1"/>
          </p:cNvSpPr>
          <p:nvPr>
            <p:ph sz="half" idx="13"/>
          </p:nvPr>
        </p:nvSpPr>
        <p:spPr>
          <a:xfrm>
            <a:off x="609600" y="1116734"/>
            <a:ext cx="10972800" cy="5239271"/>
          </a:xfrm>
          <a:prstGeom prst="rect">
            <a:avLst/>
          </a:prstGeom>
        </p:spPr>
        <p:txBody>
          <a:bodyPr lIns="90000"/>
          <a:lstStyle>
            <a:lvl1pPr marL="313055" indent="-313055">
              <a:buClr>
                <a:srgbClr val="1C2E62"/>
              </a:buClr>
              <a:buSzPct val="80000"/>
              <a:buFont typeface="Wingdings" panose="05000000000000000000" pitchFamily="2" charset="2"/>
              <a:buChar char="l"/>
              <a:defRPr sz="2665">
                <a:latin typeface="微软雅黑"/>
                <a:ea typeface="微软雅黑"/>
                <a:cs typeface="微软雅黑"/>
              </a:defRPr>
            </a:lvl1pPr>
            <a:lvl2pPr marL="798830" indent="-189230">
              <a:buClr>
                <a:srgbClr val="1C2E62"/>
              </a:buClr>
              <a:buFont typeface="Arial" panose="020B0604020202090204" pitchFamily="34" charset="0"/>
              <a:buChar char="•"/>
              <a:defRPr sz="2135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428115" indent="-208915">
              <a:buFont typeface="Arial" panose="020B0604020202090204" pitchFamily="34" charset="0"/>
              <a:buChar char="•"/>
              <a:defRPr sz="1865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4950" y="206144"/>
            <a:ext cx="615553" cy="615553"/>
          </a:xfrm>
          <a:prstGeom prst="rect">
            <a:avLst/>
          </a:prstGeom>
        </p:spPr>
      </p:pic>
      <p:pic>
        <p:nvPicPr>
          <p:cNvPr id="12" name="Picture 2" descr="子科技大学校徽图案带校名LOGO图片素材|png - 设计盒子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12"/>
          <a:stretch>
            <a:fillRect/>
          </a:stretch>
        </p:blipFill>
        <p:spPr bwMode="auto">
          <a:xfrm>
            <a:off x="11430503" y="160691"/>
            <a:ext cx="740635" cy="68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71359"/>
            <a:ext cx="5384800" cy="4054805"/>
          </a:xfrm>
          <a:prstGeom prst="rect">
            <a:avLst/>
          </a:prstGeom>
        </p:spPr>
        <p:txBody>
          <a:bodyPr/>
          <a:lstStyle>
            <a:lvl1pPr>
              <a:defRPr sz="2135">
                <a:latin typeface="微软雅黑"/>
                <a:ea typeface="微软雅黑"/>
                <a:cs typeface="微软雅黑"/>
              </a:defRPr>
            </a:lvl1pPr>
            <a:lvl2pPr>
              <a:defRPr sz="16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65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71359"/>
            <a:ext cx="5384800" cy="4054805"/>
          </a:xfrm>
          <a:prstGeom prst="rect">
            <a:avLst/>
          </a:prstGeom>
        </p:spPr>
        <p:txBody>
          <a:bodyPr/>
          <a:lstStyle>
            <a:lvl1pPr>
              <a:defRPr sz="2135">
                <a:latin typeface="微软雅黑"/>
                <a:ea typeface="微软雅黑"/>
                <a:cs typeface="微软雅黑"/>
              </a:defRPr>
            </a:lvl1pPr>
            <a:lvl2pPr>
              <a:defRPr sz="16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65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cxnSp>
        <p:nvCxnSpPr>
          <p:cNvPr id="9" name="直接连接符 5"/>
          <p:cNvCxnSpPr/>
          <p:nvPr userDrawn="1"/>
        </p:nvCxnSpPr>
        <p:spPr>
          <a:xfrm>
            <a:off x="9779" y="816707"/>
            <a:ext cx="121724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15"/>
          <p:cNvCxnSpPr/>
          <p:nvPr userDrawn="1"/>
        </p:nvCxnSpPr>
        <p:spPr>
          <a:xfrm>
            <a:off x="10160751" y="815791"/>
            <a:ext cx="202147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609600" y="214211"/>
            <a:ext cx="10363200" cy="592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4"/>
          </p:nvPr>
        </p:nvSpPr>
        <p:spPr>
          <a:xfrm>
            <a:off x="9259974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5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6509947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065730"/>
            <a:ext cx="6509947" cy="3661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6509947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接连接符 5"/>
          <p:cNvCxnSpPr/>
          <p:nvPr userDrawn="1"/>
        </p:nvCxnSpPr>
        <p:spPr>
          <a:xfrm>
            <a:off x="9779" y="816707"/>
            <a:ext cx="121724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15"/>
          <p:cNvCxnSpPr/>
          <p:nvPr userDrawn="1"/>
        </p:nvCxnSpPr>
        <p:spPr>
          <a:xfrm>
            <a:off x="10160751" y="815791"/>
            <a:ext cx="202147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9259974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5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 hasCustomPrompt="1"/>
          </p:nvPr>
        </p:nvSpPr>
        <p:spPr>
          <a:xfrm>
            <a:off x="812800" y="1394271"/>
            <a:ext cx="10566400" cy="5049688"/>
          </a:xfrm>
          <a:prstGeom prst="rect">
            <a:avLst/>
          </a:prstGeom>
        </p:spPr>
        <p:txBody>
          <a:bodyPr/>
          <a:lstStyle>
            <a:lvl1pPr marL="300355" indent="-300355">
              <a:lnSpc>
                <a:spcPct val="100000"/>
              </a:lnSpc>
              <a:buClr>
                <a:srgbClr val="C00000"/>
              </a:buClr>
              <a:buSzPct val="75000"/>
              <a:buFont typeface="Wingdings" panose="05000000000000000000" pitchFamily="2" charset="2"/>
              <a:buChar char="l"/>
              <a:defRPr b="0">
                <a:latin typeface="+mn-lt"/>
                <a:ea typeface="黑体" panose="02010609060101010101" pitchFamily="49" charset="-122"/>
              </a:defRPr>
            </a:lvl1pPr>
            <a:lvl2pPr marL="800100" indent="-306705">
              <a:lnSpc>
                <a:spcPct val="100000"/>
              </a:lnSpc>
              <a:buClr>
                <a:schemeClr val="tx1"/>
              </a:buClr>
              <a:buSzPct val="100000"/>
              <a:buFont typeface="系统字体"/>
              <a:buChar char="—"/>
              <a:defRPr>
                <a:latin typeface="+mn-lt"/>
                <a:ea typeface="黑体" panose="02010609060101010101" pitchFamily="49" charset="-122"/>
              </a:defRPr>
            </a:lvl2pPr>
            <a:lvl3pPr marL="1143000" indent="-228600">
              <a:buClr>
                <a:schemeClr val="tx1"/>
              </a:buClr>
              <a:buFont typeface="Arial" panose="020B0604020202090204" pitchFamily="34" charset="0"/>
              <a:buChar char="•"/>
              <a:defRPr>
                <a:latin typeface="+mn-lt"/>
                <a:ea typeface="黑体" panose="02010609060101010101" pitchFamily="49" charset="-122"/>
              </a:defRPr>
            </a:lvl3pPr>
          </a:lstStyle>
          <a:p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level2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level3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914401" y="1108614"/>
            <a:ext cx="9534047" cy="118023"/>
            <a:chOff x="812800" y="1097595"/>
            <a:chExt cx="9534046" cy="118023"/>
          </a:xfrm>
        </p:grpSpPr>
        <p:sp>
          <p:nvSpPr>
            <p:cNvPr id="12" name="Rectangle 2"/>
            <p:cNvSpPr/>
            <p:nvPr/>
          </p:nvSpPr>
          <p:spPr bwMode="auto">
            <a:xfrm>
              <a:off x="812800" y="1107618"/>
              <a:ext cx="5292000" cy="108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zh-CN" altLang="en-US" sz="1800"/>
            </a:p>
          </p:txBody>
        </p:sp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812800" y="1097595"/>
              <a:ext cx="9534046" cy="1575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812800" y="308923"/>
            <a:ext cx="10566400" cy="967796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latin typeface="+mn-lt"/>
                <a:ea typeface="黑体" panose="02010609060101010101" pitchFamily="49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5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Calibri Light" panose="020F0502020204030204" pitchFamily="34" charset="0"/>
                <a:ea typeface="宋体" panose="02010600030101010101" pitchFamily="2" charset="-122"/>
                <a:cs typeface="Calibri Light" panose="020F0502020204030204" pitchFamily="34" charset="0"/>
              </a:defRPr>
            </a:lvl1pPr>
          </a:lstStyle>
          <a:p>
            <a:fld id="{2C955C39-D9E8-BB40-9080-35AB47FDCF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直接连接符 6"/>
          <p:cNvCxnSpPr/>
          <p:nvPr/>
        </p:nvCxnSpPr>
        <p:spPr>
          <a:xfrm>
            <a:off x="609600" y="1427149"/>
            <a:ext cx="10972800" cy="1588"/>
          </a:xfrm>
          <a:prstGeom prst="line">
            <a:avLst/>
          </a:prstGeom>
          <a:ln w="57150" cap="flat" cmpd="sng" algn="ctr">
            <a:gradFill flip="none" rotWithShape="1">
              <a:gsLst>
                <a:gs pos="0">
                  <a:schemeClr val="accent1"/>
                </a:gs>
                <a:gs pos="20000">
                  <a:schemeClr val="accent2"/>
                </a:gs>
                <a:gs pos="40000">
                  <a:schemeClr val="accent3"/>
                </a:gs>
                <a:gs pos="60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0" scaled="1"/>
            </a:gra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6350" cmpd="dbl">
                  <a:solidFill>
                    <a:schemeClr val="bg2">
                      <a:lumMod val="25000"/>
                      <a:alpha val="5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1pPr>
            <a:lvl2pPr>
              <a:defRPr sz="24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2pPr>
            <a:lvl3pPr>
              <a:defRPr sz="20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3pPr>
            <a:lvl4pPr>
              <a:defRPr sz="18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4pPr>
            <a:lvl5pPr>
              <a:defRPr sz="18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0485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EBED-CB34-4533-A5FD-C8B2023C7DC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E458-C5A4-488B-A25F-D52B30F08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2528-A937-4096-9F97-B5A6632617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>
            <a:off x="1910137" y="2403419"/>
            <a:ext cx="6198056" cy="2494951"/>
            <a:chOff x="2411459" y="1594479"/>
            <a:chExt cx="4648542" cy="1871213"/>
          </a:xfrm>
          <a:solidFill>
            <a:srgbClr val="D9D9D9"/>
          </a:solidFill>
        </p:grpSpPr>
        <p:sp>
          <p:nvSpPr>
            <p:cNvPr id="11" name="文本框 10"/>
            <p:cNvSpPr txBox="1"/>
            <p:nvPr/>
          </p:nvSpPr>
          <p:spPr>
            <a:xfrm>
              <a:off x="2411459" y="1594479"/>
              <a:ext cx="4622752" cy="66744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5335" spc="131" dirty="0">
                <a:solidFill>
                  <a:srgbClr val="193375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24225" y="3111268"/>
              <a:ext cx="4635776" cy="3544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865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1" lang="zh-CN" alt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D4F6516-883E-5242-B756-5F986E094651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hf hdr="0" ftr="0"/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9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9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9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9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3645909" y="4478971"/>
            <a:ext cx="507973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735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New Tai Lue" charset="0"/>
                <a:cs typeface="Microsoft New Tai Lue" charset="0"/>
              </a:rPr>
              <a:t> Fan </a:t>
            </a:r>
            <a:r>
              <a:rPr kumimoji="1" lang="en-US" altLang="zh-CN" sz="3735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New Tai Lue" charset="0"/>
                <a:cs typeface="Microsoft New Tai Lue" charset="0"/>
              </a:rPr>
              <a:t>Siqi</a:t>
            </a:r>
            <a:r>
              <a:rPr kumimoji="1" lang="en-US" altLang="zh-CN" sz="3735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New Tai Lue" charset="0"/>
                <a:cs typeface="Microsoft New Tai Lue" charset="0"/>
              </a:rPr>
              <a:t>   </a:t>
            </a:r>
            <a:endParaRPr kumimoji="1" lang="zh-CN" altLang="en-US" sz="3735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Microsoft New Tai Lue" charset="0"/>
              <a:cs typeface="Microsoft New Tai Lue" charset="0"/>
            </a:endParaRPr>
          </a:p>
        </p:txBody>
      </p:sp>
      <p:sp>
        <p:nvSpPr>
          <p:cNvPr id="5" name="矩形 27"/>
          <p:cNvSpPr/>
          <p:nvPr/>
        </p:nvSpPr>
        <p:spPr>
          <a:xfrm>
            <a:off x="0" y="2354078"/>
            <a:ext cx="12192000" cy="1603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44" tIns="57123" rIns="114244" bIns="57123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5865" b="1" dirty="0"/>
              <a:t>Research Meeting</a:t>
            </a:r>
            <a:endParaRPr lang="en-US" altLang="zh-CN" sz="5865" b="1" dirty="0"/>
          </a:p>
          <a:p>
            <a:pPr algn="ctr"/>
            <a:r>
              <a:rPr lang="en-US" altLang="zh-CN" sz="2800" b="1" dirty="0"/>
              <a:t>Week 2</a:t>
            </a:r>
            <a:endParaRPr lang="zh-CN" altLang="en-US" sz="2800" b="1" dirty="0"/>
          </a:p>
        </p:txBody>
      </p:sp>
      <p:sp>
        <p:nvSpPr>
          <p:cNvPr id="6" name="等腰三角形 115"/>
          <p:cNvSpPr/>
          <p:nvPr/>
        </p:nvSpPr>
        <p:spPr>
          <a:xfrm flipV="1">
            <a:off x="5887742" y="3957387"/>
            <a:ext cx="416516" cy="25020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44" tIns="57123" rIns="114244" bIns="571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110"/>
          </a:p>
        </p:txBody>
      </p:sp>
      <p:sp>
        <p:nvSpPr>
          <p:cNvPr id="2" name="TextBox 1"/>
          <p:cNvSpPr txBox="1"/>
          <p:nvPr/>
        </p:nvSpPr>
        <p:spPr>
          <a:xfrm>
            <a:off x="-4511040" y="169468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483437" y="5535038"/>
            <a:ext cx="340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2021-9-20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Discussion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4085" y="1644590"/>
            <a:ext cx="8028623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在使用</a:t>
            </a:r>
            <a:r>
              <a:rPr lang="en-US" altLang="zh-CN" sz="1400" dirty="0" err="1"/>
              <a:t>amr</a:t>
            </a:r>
            <a:r>
              <a:rPr lang="zh-CN" altLang="en-US" sz="1400" dirty="0"/>
              <a:t>生成</a:t>
            </a:r>
            <a:r>
              <a:rPr lang="en-US" altLang="zh-CN" sz="1400" dirty="0"/>
              <a:t>text</a:t>
            </a:r>
            <a:r>
              <a:rPr lang="zh-CN" altLang="en-US" sz="1400" dirty="0"/>
              <a:t>的时候可以考虑这个标签公式，以及使用隐马尔可夫在</a:t>
            </a:r>
            <a:r>
              <a:rPr lang="en-US" altLang="zh-CN" sz="1400" dirty="0"/>
              <a:t>GPT</a:t>
            </a:r>
            <a:r>
              <a:rPr lang="zh-CN" altLang="en-US" sz="1400" dirty="0"/>
              <a:t>的</a:t>
            </a:r>
            <a:r>
              <a:rPr lang="en-US" altLang="zh-CN" sz="1400" dirty="0"/>
              <a:t>pre train</a:t>
            </a:r>
            <a:r>
              <a:rPr lang="zh-CN" altLang="en-US" sz="1400" dirty="0"/>
              <a:t>上，看看能不能将公式进行简化（类似布朗聚类）。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关于几句话的合并。因为表示的是概念，这里主要是几个</a:t>
            </a:r>
            <a:r>
              <a:rPr lang="en-US" altLang="zh-CN" sz="1400" dirty="0"/>
              <a:t>AMR</a:t>
            </a:r>
            <a:r>
              <a:rPr lang="zh-CN" altLang="en-US" sz="1400" dirty="0"/>
              <a:t>图如何进行合并的问题，换成</a:t>
            </a:r>
            <a:r>
              <a:rPr lang="en-US" altLang="zh-CN" sz="1400" dirty="0"/>
              <a:t>AMR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在</a:t>
            </a:r>
            <a:r>
              <a:rPr lang="en-US" altLang="zh-CN" sz="1400" dirty="0"/>
              <a:t>cross </a:t>
            </a:r>
            <a:r>
              <a:rPr lang="en-US" altLang="zh-CN" sz="1400" dirty="0" err="1"/>
              <a:t>ligual</a:t>
            </a:r>
            <a:r>
              <a:rPr lang="zh-CN" altLang="en-US" sz="1400" dirty="0"/>
              <a:t>的问题上，</a:t>
            </a:r>
            <a:r>
              <a:rPr lang="en-US" altLang="zh-CN" sz="1400" dirty="0"/>
              <a:t>2021</a:t>
            </a:r>
            <a:r>
              <a:rPr lang="zh-CN" altLang="en-US" sz="1400" dirty="0"/>
              <a:t>一篇论文对中英的意思一样的一段文本进行摘要。没有用</a:t>
            </a:r>
            <a:r>
              <a:rPr lang="en-US" altLang="zh-CN" sz="1400" dirty="0"/>
              <a:t>AMR</a:t>
            </a:r>
            <a:endParaRPr lang="en-US" altLang="zh-CN" sz="1400" dirty="0"/>
          </a:p>
          <a:p>
            <a:r>
              <a:rPr lang="zh-CN" altLang="en-US" sz="1400" dirty="0"/>
              <a:t>对中英的</a:t>
            </a:r>
            <a:r>
              <a:rPr lang="en-US" altLang="zh-CN" sz="1400" dirty="0"/>
              <a:t>AMR</a:t>
            </a:r>
            <a:r>
              <a:rPr lang="zh-CN" altLang="en-US" sz="1400" dirty="0"/>
              <a:t>库进行比较，然后讨论跨语言的问题。</a:t>
            </a:r>
            <a:endParaRPr lang="en-US" altLang="zh-CN" sz="1400" dirty="0"/>
          </a:p>
          <a:p>
            <a:endParaRPr lang="en-US" altLang="zh-CN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2406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Plan for this week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8385" y="391597"/>
            <a:ext cx="7122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Last week review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8" name="TextBox 2"/>
          <p:cNvSpPr txBox="1"/>
          <p:nvPr/>
        </p:nvSpPr>
        <p:spPr>
          <a:xfrm>
            <a:off x="718385" y="1332171"/>
            <a:ext cx="2154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AMR parsing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608965"/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608965"/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8385" y="1764942"/>
            <a:ext cx="52480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Transition based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Graph based</a:t>
            </a:r>
            <a:endParaRPr lang="en-US" altLang="zh-CN" sz="1400" dirty="0"/>
          </a:p>
          <a:p>
            <a:r>
              <a:rPr lang="en-US" altLang="zh-CN" sz="1400" dirty="0"/>
              <a:t>         Deep biaffine</a:t>
            </a:r>
            <a:r>
              <a:rPr lang="zh-CN" altLang="en-US" sz="1400" dirty="0"/>
              <a:t>的网络结构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8" name="TextBox 2"/>
          <p:cNvSpPr txBox="1"/>
          <p:nvPr/>
        </p:nvSpPr>
        <p:spPr>
          <a:xfrm>
            <a:off x="659524" y="3642378"/>
            <a:ext cx="3620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Downstream application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608965"/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608965"/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3431" y="1332170"/>
            <a:ext cx="4167188" cy="46204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363326" y="2394284"/>
            <a:ext cx="2791327" cy="360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2386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Biaffine Attention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38375" y="1144831"/>
            <a:ext cx="3058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arc-score prediction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38375" y="1659305"/>
                <a:ext cx="4557462" cy="2263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Encoder</a:t>
                </a:r>
                <a:endParaRPr lang="en-US" altLang="zh-CN" sz="1600" b="1" dirty="0"/>
              </a:p>
              <a:p>
                <a:endParaRPr lang="en-US" altLang="zh-CN" sz="1400" b="1" dirty="0"/>
              </a:p>
              <a:p>
                <a:r>
                  <a:rPr lang="en-US" altLang="zh-CN" sz="1600" dirty="0"/>
                  <a:t>Input</a:t>
                </a:r>
                <a:r>
                  <a:rPr lang="zh-CN" altLang="en-US" sz="1600" b="1" dirty="0"/>
                  <a:t>：</a:t>
                </a:r>
                <a:endParaRPr lang="en-US" altLang="zh-CN" sz="1600" b="1" dirty="0"/>
              </a:p>
              <a:p>
                <a:r>
                  <a:rPr lang="en-US" altLang="zh-CN" sz="1400" dirty="0"/>
                  <a:t>word</a:t>
                </a:r>
                <a:r>
                  <a:rPr lang="zh-CN" altLang="en-US" sz="1400" dirty="0"/>
                  <a:t>和</a:t>
                </a:r>
                <a:r>
                  <a:rPr lang="en-US" altLang="zh-CN" sz="1400" dirty="0"/>
                  <a:t>pos</a:t>
                </a:r>
                <a:r>
                  <a:rPr lang="zh-CN" altLang="en-US" sz="1400" dirty="0"/>
                  <a:t>的</a:t>
                </a:r>
                <a:r>
                  <a:rPr lang="en-US" altLang="zh-CN" sz="1400" dirty="0"/>
                  <a:t>embedding</a:t>
                </a:r>
                <a:r>
                  <a:rPr lang="zh-CN" altLang="en-US" sz="1400" dirty="0"/>
                  <a:t>拼接，</a:t>
                </a:r>
                <a:r>
                  <a:rPr lang="en-US" altLang="zh-CN" sz="1400" dirty="0" err="1"/>
                  <a:t>BiLSTM</a:t>
                </a:r>
                <a:r>
                  <a:rPr lang="zh-CN" altLang="en-US" sz="1400" dirty="0"/>
                  <a:t>提取特征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400" dirty="0"/>
              </a:p>
              <a:p>
                <a:endParaRPr lang="en-US" altLang="zh-CN" sz="1400" dirty="0"/>
              </a:p>
              <a:p>
                <a:r>
                  <a:rPr lang="en-US" altLang="zh-CN" sz="1400" b="1" dirty="0"/>
                  <a:t>Output:</a:t>
                </a:r>
                <a:endParaRPr lang="en-US" altLang="zh-CN" sz="1400" b="1" dirty="0"/>
              </a:p>
              <a:p>
                <a:r>
                  <a:rPr lang="zh-CN" altLang="en-US" sz="1400" dirty="0"/>
                  <a:t>若有</a:t>
                </a:r>
                <a:r>
                  <a:rPr lang="en-US" altLang="zh-CN" sz="1400" dirty="0"/>
                  <a:t>n</a:t>
                </a:r>
                <a:r>
                  <a:rPr lang="zh-CN" altLang="en-US" sz="1400" dirty="0"/>
                  <a:t>个单词，对每个</a:t>
                </a:r>
                <a:r>
                  <a:rPr lang="en-US" altLang="zh-CN" sz="1400" dirty="0"/>
                  <a:t>token</a:t>
                </a:r>
                <a:r>
                  <a:rPr lang="zh-CN" altLang="en-US" sz="1400" dirty="0"/>
                  <a:t>需要得到一个分数向量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 pitchFamily="18" charset="0"/>
                        <a:ea typeface="Cambria Math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altLang="zh-CN" sz="1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  <m:r>
                              <a:rPr lang="en-US" altLang="zh-CN" sz="1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+</m:t>
                            </m:r>
                            <m:r>
                              <a:rPr lang="en-US" altLang="zh-CN" sz="14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itchFamily="18" charset="0"/>
                            <a:ea typeface="Cambria Math" pitchFamily="18" charset="0"/>
                          </a:rPr>
                          <m:t>∗</m:t>
                        </m:r>
                        <m:r>
                          <a:rPr lang="en-US" altLang="zh-CN" sz="1400" b="0" i="1" smtClean="0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1400" b="0" i="1" smtClean="0">
                        <a:latin typeface="Cambria Math" pitchFamily="18" charset="0"/>
                        <a:ea typeface="Cambria Math" pitchFamily="18" charset="0"/>
                      </a:rPr>
                      <m:t>,</m:t>
                    </m:r>
                    <m:r>
                      <a:rPr lang="zh-CN" altLang="en-US" sz="1400" i="1">
                        <a:latin typeface="Cambria Math" pitchFamily="18" charset="0"/>
                        <a:ea typeface="Cambria Math" pitchFamily="18" charset="0"/>
                      </a:rPr>
                      <m:t>所有</m:t>
                    </m:r>
                  </m:oMath>
                </a14:m>
                <a:r>
                  <a:rPr lang="en-US" altLang="zh-CN" sz="1400" dirty="0"/>
                  <a:t>token</a:t>
                </a:r>
                <a:r>
                  <a:rPr lang="zh-CN" altLang="en-US" sz="1400" dirty="0"/>
                  <a:t>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itchFamily="18" charset="0"/>
                          </a:rPr>
                          <m:t>𝑑</m:t>
                        </m:r>
                        <m:r>
                          <a:rPr lang="en-US" altLang="zh-CN" sz="1400" b="0" i="1" smtClean="0">
                            <a:latin typeface="Cambria Math" pitchFamily="18" charset="0"/>
                          </a:rPr>
                          <m:t>∗</m:t>
                        </m:r>
                        <m:r>
                          <a:rPr lang="en-US" altLang="zh-CN" sz="1400" b="0" i="1" smtClean="0">
                            <a:latin typeface="Cambria Math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sz="1400" i="1">
                        <a:latin typeface="Cambria Math" pitchFamily="18" charset="0"/>
                      </a:rPr>
                      <m:t>的</m:t>
                    </m:r>
                  </m:oMath>
                </a14:m>
                <a:r>
                  <a:rPr lang="zh-CN" altLang="en-US" sz="1400" dirty="0"/>
                  <a:t>分数矩阵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itchFamily="18" charset="0"/>
                          </a:rPr>
                          <m:t>arc</m:t>
                        </m:r>
                        <m:r>
                          <a:rPr lang="en-US" altLang="zh-CN" sz="1400" b="0" i="1" smtClean="0">
                            <a:latin typeface="Cambria Math" pitchFamily="18" charset="0"/>
                          </a:rPr>
                          <m:t>)</m:t>
                        </m:r>
                      </m:sup>
                    </m:sSup>
                  </m:oMath>
                </a14:m>
                <a:br>
                  <a:rPr lang="en-US" altLang="zh-CN" sz="1600" dirty="0"/>
                </a:br>
                <a:endParaRPr lang="en-US" altLang="zh-CN" sz="16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75" y="1659305"/>
                <a:ext cx="4557462" cy="2263140"/>
              </a:xfrm>
              <a:prstGeom prst="rect">
                <a:avLst/>
              </a:prstGeom>
              <a:blipFill rotWithShape="1">
                <a:blip r:embed="rId1"/>
                <a:stretch>
                  <a:fillRect l="-4" t="-2" r="6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20" y="1659305"/>
            <a:ext cx="6776511" cy="33360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6" y="3745021"/>
            <a:ext cx="3124200" cy="13335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14948" y="51102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维度变化：</a:t>
            </a:r>
            <a:endParaRPr lang="zh-CN" altLang="en-US" sz="1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58" y="5390079"/>
            <a:ext cx="3724275" cy="5524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8375" y="5198695"/>
            <a:ext cx="772031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Decoder</a:t>
            </a:r>
            <a:endParaRPr lang="en-US" altLang="zh-CN" sz="1600" b="1" dirty="0"/>
          </a:p>
          <a:p>
            <a:r>
              <a:rPr lang="en-US" altLang="zh-CN" sz="1600" dirty="0"/>
              <a:t>     </a:t>
            </a:r>
            <a:r>
              <a:rPr lang="zh-CN" altLang="en-US" sz="1400" dirty="0"/>
              <a:t>概率最高的作为该</a:t>
            </a:r>
            <a:r>
              <a:rPr lang="en-US" altLang="zh-CN" sz="1400" dirty="0"/>
              <a:t>token</a:t>
            </a:r>
            <a:r>
              <a:rPr lang="zh-CN" altLang="en-US" sz="1400" dirty="0"/>
              <a:t>的</a:t>
            </a:r>
            <a:r>
              <a:rPr lang="en-US" altLang="zh-CN" sz="1400" dirty="0"/>
              <a:t>head</a:t>
            </a:r>
            <a:r>
              <a:rPr lang="zh-CN" altLang="en-US" sz="1400" dirty="0"/>
              <a:t>词，测试中可以用</a:t>
            </a:r>
            <a:r>
              <a:rPr lang="en-US" altLang="zh-CN" sz="1400" dirty="0"/>
              <a:t>MST</a:t>
            </a:r>
            <a:r>
              <a:rPr lang="zh-CN" altLang="en-US" sz="1400" dirty="0"/>
              <a:t>检测是否是一棵树的标准样式。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  <p:pic>
        <p:nvPicPr>
          <p:cNvPr id="5" name="图片 4" descr="截屏2021-09-20 下午12.00.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355" y="5337175"/>
            <a:ext cx="2599055" cy="658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2386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Biaffine Attention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38375" y="1197640"/>
            <a:ext cx="2995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arc-label prediction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862" y="1941709"/>
            <a:ext cx="7400925" cy="419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93862" y="2643213"/>
                <a:ext cx="802862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从</a:t>
                </a:r>
                <a:r>
                  <a:rPr lang="en-US" altLang="zh-CN" sz="1400" dirty="0"/>
                  <a:t>arc</a:t>
                </a:r>
                <a:r>
                  <a:rPr lang="zh-CN" altLang="en-US" sz="1400" dirty="0"/>
                  <a:t>两端的概率来考虑对标签进行分类</a:t>
                </a:r>
                <a:endParaRPr lang="en-US" altLang="zh-CN" sz="1400" dirty="0"/>
              </a:p>
              <a:p>
                <a:pPr marL="342900" indent="-342900">
                  <a:buAutoNum type="arabicPeriod"/>
                </a:pPr>
                <a:r>
                  <a:rPr lang="zh-CN" altLang="en-US" sz="1400" dirty="0"/>
                  <a:t>依存关系的先验概率</a:t>
                </a:r>
                <a:endParaRPr lang="en-US" altLang="zh-CN" sz="1400" dirty="0"/>
              </a:p>
              <a:p>
                <a:pPr marL="342900" indent="-342900">
                  <a:buAutoNum type="arabicPeriod"/>
                </a:pPr>
                <a:r>
                  <a:rPr lang="zh-CN" altLang="en-US" sz="1400" dirty="0"/>
                  <a:t>已知词语作为</a:t>
                </a:r>
                <a:r>
                  <a:rPr lang="en-US" altLang="zh-CN" sz="1400" dirty="0"/>
                  <a:t>head</a:t>
                </a:r>
                <a:r>
                  <a:rPr lang="zh-CN" altLang="en-US" sz="1400" dirty="0"/>
                  <a:t>或</a:t>
                </a:r>
                <a:r>
                  <a:rPr lang="en-US" altLang="zh-CN" sz="1400" dirty="0"/>
                  <a:t>dep</a:t>
                </a:r>
                <a:r>
                  <a:rPr lang="zh-CN" altLang="en-US" sz="1400" dirty="0"/>
                  <a:t>接受某种依存关系的后验概率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sz="1400" dirty="0"/>
                  <a:t>第一项是同时已知</a:t>
                </a:r>
                <a:r>
                  <a:rPr lang="en-US" altLang="zh-CN" sz="1400" dirty="0" err="1"/>
                  <a:t>i</a:t>
                </a:r>
                <a:r>
                  <a:rPr lang="zh-CN" altLang="en-US" sz="1400" dirty="0"/>
                  <a:t>作为</a:t>
                </a:r>
                <a:r>
                  <a:rPr lang="en-US" altLang="zh-CN" sz="1400" dirty="0"/>
                  <a:t>dep</a:t>
                </a:r>
                <a:r>
                  <a:rPr lang="zh-CN" altLang="en-US" sz="1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dirty="0"/>
                  <a:t>作为</a:t>
                </a:r>
                <a:r>
                  <a:rPr lang="en-US" altLang="zh-CN" sz="1400" dirty="0"/>
                  <a:t>head</a:t>
                </a:r>
                <a:r>
                  <a:rPr lang="zh-CN" altLang="en-US" sz="1400" dirty="0"/>
                  <a:t>情况下的后验概率，第二项是已知</a:t>
                </a:r>
                <a:r>
                  <a:rPr lang="en-US" altLang="zh-CN" sz="1400" dirty="0" err="1"/>
                  <a:t>i</a:t>
                </a:r>
                <a:r>
                  <a:rPr lang="zh-CN" altLang="en-US" sz="1400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dirty="0"/>
                  <a:t>是</a:t>
                </a:r>
                <a:r>
                  <a:rPr lang="en-US" altLang="zh-CN" sz="1400" dirty="0"/>
                  <a:t>arc</a:t>
                </a:r>
                <a:r>
                  <a:rPr lang="zh-CN" altLang="en-US" sz="1400" dirty="0"/>
                  <a:t>两端的后验概率，第三项偏置是什么都不知道时</a:t>
                </a:r>
                <a:r>
                  <a:rPr lang="en-US" altLang="zh-CN" sz="1400" dirty="0"/>
                  <a:t>label</a:t>
                </a:r>
                <a:r>
                  <a:rPr lang="zh-CN" altLang="en-US" sz="1400" dirty="0"/>
                  <a:t>的先验概率。</a:t>
                </a:r>
                <a:endParaRPr lang="en-US" altLang="zh-CN" sz="1400" dirty="0"/>
              </a:p>
              <a:p>
                <a:pPr marL="342900" indent="-342900">
                  <a:buAutoNum type="arabicPeriod"/>
                </a:pPr>
                <a:r>
                  <a:rPr lang="zh-CN" altLang="en-US" sz="1400" dirty="0"/>
                  <a:t>维度变化（假设</a:t>
                </a:r>
                <a:r>
                  <a:rPr lang="en-US" altLang="zh-CN" sz="1400" dirty="0"/>
                  <a:t>m</a:t>
                </a:r>
                <a:r>
                  <a:rPr lang="zh-CN" altLang="en-US" sz="1400" dirty="0"/>
                  <a:t>个</a:t>
                </a:r>
                <a:r>
                  <a:rPr lang="en-US" altLang="zh-CN" sz="1400" dirty="0"/>
                  <a:t>label</a:t>
                </a:r>
                <a:r>
                  <a:rPr lang="zh-CN" altLang="en-US" sz="1400" dirty="0"/>
                  <a:t>）</a:t>
                </a:r>
                <a:endParaRPr lang="en-US" altLang="zh-CN" sz="1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62" y="2643213"/>
                <a:ext cx="8028623" cy="1446550"/>
              </a:xfrm>
              <a:prstGeom prst="rect">
                <a:avLst/>
              </a:prstGeom>
              <a:blipFill rotWithShape="1">
                <a:blip r:embed="rId2"/>
                <a:stretch>
                  <a:fillRect l="-5" t="-24" r="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158" y="4134042"/>
            <a:ext cx="3314700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70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NLG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38375" y="1197640"/>
            <a:ext cx="23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Sentence level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8114" y="1941709"/>
            <a:ext cx="10736739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 Discriminative Graph-Based Parser for the Abstract Meaning Representation(2014 ACL)</a:t>
            </a:r>
            <a:endParaRPr lang="en-US" altLang="zh-CN" dirty="0"/>
          </a:p>
          <a:p>
            <a:pPr lvl="1"/>
            <a:r>
              <a:rPr lang="en-US" altLang="zh-CN" dirty="0"/>
              <a:t>1.generating an appropriate spanning tree for the AMR</a:t>
            </a:r>
            <a:endParaRPr lang="en-US" altLang="zh-CN" dirty="0"/>
          </a:p>
          <a:p>
            <a:pPr lvl="1"/>
            <a:r>
              <a:rPr lang="en-US" altLang="zh-CN" dirty="0"/>
              <a:t>    BFS, visiting child nodes in lexicographic order of the relation label.</a:t>
            </a:r>
            <a:endParaRPr lang="en-US" altLang="zh-CN" dirty="0"/>
          </a:p>
          <a:p>
            <a:pPr lvl="1"/>
            <a:r>
              <a:rPr lang="en-US" altLang="zh-CN" dirty="0"/>
              <a:t>2. decodes into a string using a weighted tree-to-string transducer to generate English.</a:t>
            </a:r>
            <a:endParaRPr lang="en-US" altLang="zh-CN" dirty="0"/>
          </a:p>
          <a:p>
            <a:pPr lvl="1"/>
            <a:r>
              <a:rPr lang="en-US" altLang="zh-CN" dirty="0"/>
              <a:t>    1-xRLNs transducers, purely lexical rule. </a:t>
            </a:r>
            <a:r>
              <a:rPr lang="zh-CN" altLang="en-US" dirty="0"/>
              <a:t> </a:t>
            </a:r>
            <a:r>
              <a:rPr lang="en-US" altLang="zh-CN" dirty="0"/>
              <a:t>Similar with CFG.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Generation from Abstract Meaning Representation using Tree Transducers (2016 ACL)</a:t>
            </a:r>
            <a:endParaRPr lang="en-US" altLang="zh-CN" dirty="0"/>
          </a:p>
          <a:p>
            <a:pPr lvl="1"/>
            <a:r>
              <a:rPr lang="en-US" altLang="zh-CN" dirty="0"/>
              <a:t>finding a maximum spanning, connected subgraph, embedded within a </a:t>
            </a:r>
            <a:r>
              <a:rPr lang="en-US" altLang="zh-CN" dirty="0" err="1"/>
              <a:t>Lagrangian</a:t>
            </a:r>
            <a:r>
              <a:rPr lang="en-US" altLang="zh-CN" dirty="0"/>
              <a:t> relaxation of an optimization problem that imposes linguistically inspired constraints.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AMR-to-text generation as a Traveling Salesman Problem(2017 EMNLP)</a:t>
            </a:r>
            <a:endParaRPr lang="en-US" altLang="zh-CN" dirty="0"/>
          </a:p>
          <a:p>
            <a:pPr lvl="1"/>
            <a:r>
              <a:rPr lang="en-US" altLang="zh-CN" dirty="0"/>
              <a:t>1.partitioning the AMR graph into smaller fragments</a:t>
            </a:r>
            <a:endParaRPr lang="en-US" altLang="zh-CN" dirty="0"/>
          </a:p>
          <a:p>
            <a:pPr lvl="1"/>
            <a:r>
              <a:rPr lang="en-US" altLang="zh-CN" dirty="0"/>
              <a:t>2.generating the translation for each fragment, before finally deciding the order by solving an asymmetric generalized traveling salesman problem.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以上都是基于统计的方法</a:t>
            </a:r>
            <a:r>
              <a:rPr lang="en-US" altLang="zh-CN" dirty="0"/>
              <a:t>,</a:t>
            </a:r>
            <a:r>
              <a:rPr lang="zh-CN" altLang="en-US" dirty="0"/>
              <a:t>着重考虑如何对如何对图结构建模并且遍历图。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70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NLG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04085" y="1197640"/>
            <a:ext cx="23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Sentence level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8327" y="1659305"/>
            <a:ext cx="1029534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Deep learning</a:t>
            </a:r>
            <a:r>
              <a:rPr lang="zh-CN" altLang="en-US" sz="1600" dirty="0"/>
              <a:t>开始考虑对</a:t>
            </a:r>
            <a:r>
              <a:rPr lang="en-US" altLang="zh-CN" sz="1600" dirty="0"/>
              <a:t>AMR</a:t>
            </a:r>
            <a:r>
              <a:rPr lang="zh-CN" altLang="en-US" sz="1600" dirty="0"/>
              <a:t>序列或者图进行编码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Neural AMR: Sequence-to-Sequence Models for Parsing and Generation(2017 ACL)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linearization order is DFS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encoder: a stacked bidirectional-LSTM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decoder:a</a:t>
            </a:r>
            <a:r>
              <a:rPr lang="en-US" altLang="zh-CN" dirty="0"/>
              <a:t> stacked LSTM</a:t>
            </a:r>
            <a:endParaRPr lang="en-US" altLang="zh-CN" dirty="0"/>
          </a:p>
          <a:p>
            <a:r>
              <a:rPr lang="en-US" altLang="zh-CN" sz="1600" dirty="0"/>
              <a:t>s2s</a:t>
            </a:r>
            <a:r>
              <a:rPr lang="zh-CN" altLang="en-US" sz="1600" dirty="0"/>
              <a:t>会对</a:t>
            </a:r>
            <a:r>
              <a:rPr lang="en-US" altLang="zh-CN" sz="1600" dirty="0"/>
              <a:t>AMR</a:t>
            </a:r>
            <a:r>
              <a:rPr lang="zh-CN" altLang="en-US" sz="1600" dirty="0"/>
              <a:t>进行序列化损失大量的图结构信息，于是出现了</a:t>
            </a:r>
            <a:r>
              <a:rPr lang="en-US" altLang="zh-CN" sz="1600" dirty="0"/>
              <a:t>g2s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 Graph-to-Sequence Model for AMR-to-Text Generation(2018 ACL)</a:t>
            </a:r>
            <a:endParaRPr lang="en-US" altLang="zh-CN" dirty="0"/>
          </a:p>
          <a:p>
            <a:r>
              <a:rPr lang="zh-CN" altLang="en-US" sz="1600" dirty="0"/>
              <a:t>图上的</a:t>
            </a:r>
            <a:r>
              <a:rPr lang="en-US" altLang="zh-CN" sz="1600" dirty="0"/>
              <a:t>LSTM</a:t>
            </a:r>
            <a:r>
              <a:rPr lang="zh-CN" altLang="en-US" sz="1600" dirty="0"/>
              <a:t>对任意两两结点建模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Modeling graph structure in transformer for better </a:t>
            </a:r>
            <a:r>
              <a:rPr lang="en-US" altLang="zh-CN" dirty="0" err="1"/>
              <a:t>amr</a:t>
            </a:r>
            <a:r>
              <a:rPr lang="en-US" altLang="zh-CN" dirty="0"/>
              <a:t>-to-text generation(2019 EMNLP)</a:t>
            </a:r>
            <a:endParaRPr lang="en-US" altLang="zh-CN" dirty="0"/>
          </a:p>
          <a:p>
            <a:r>
              <a:rPr lang="zh-CN" altLang="en-US" sz="1600" dirty="0"/>
              <a:t>图上的</a:t>
            </a:r>
            <a:r>
              <a:rPr lang="en-US" altLang="zh-CN" sz="1600" dirty="0"/>
              <a:t>transformer</a:t>
            </a:r>
            <a:r>
              <a:rPr lang="zh-CN" altLang="en-US" sz="1600" dirty="0"/>
              <a:t>对任意两两节点建模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Structural Information Preserving for Graph-to-Text Generation(2020 ACL) </a:t>
            </a:r>
            <a:endParaRPr lang="en-US" altLang="zh-CN" dirty="0"/>
          </a:p>
          <a:p>
            <a:r>
              <a:rPr lang="zh-CN" altLang="en-US" sz="1600" dirty="0"/>
              <a:t>加了基于</a:t>
            </a:r>
            <a:r>
              <a:rPr lang="en-US" altLang="zh-CN" sz="1600" dirty="0"/>
              <a:t>biaffine</a:t>
            </a:r>
            <a:r>
              <a:rPr lang="zh-CN" altLang="en-US" sz="1600" dirty="0"/>
              <a:t>的</a:t>
            </a:r>
            <a:r>
              <a:rPr lang="en-US" altLang="zh-CN" sz="1600" dirty="0"/>
              <a:t>loss</a:t>
            </a:r>
            <a:r>
              <a:rPr lang="zh-CN" altLang="en-US" sz="1600" dirty="0"/>
              <a:t>去</a:t>
            </a:r>
            <a:r>
              <a:rPr lang="en-US" altLang="zh-CN" sz="1600" dirty="0" err="1"/>
              <a:t>recontruct</a:t>
            </a:r>
            <a:r>
              <a:rPr lang="en-US" altLang="zh-CN" sz="1600" dirty="0"/>
              <a:t> triple relation and linearized graph</a:t>
            </a:r>
            <a:endParaRPr lang="en-US" altLang="zh-CN" sz="1600" dirty="0"/>
          </a:p>
          <a:p>
            <a:r>
              <a:rPr lang="en-US" altLang="zh-CN" dirty="0"/>
              <a:t>Improve: AMR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levi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，解决梯度爆炸和重入性的问题</a:t>
            </a:r>
            <a:r>
              <a:rPr lang="en-US" altLang="zh-CN" dirty="0"/>
              <a:t>,</a:t>
            </a:r>
            <a:r>
              <a:rPr lang="zh-CN" altLang="en-US" dirty="0"/>
              <a:t>然后继续对图进行编码和俩</a:t>
            </a:r>
            <a:r>
              <a:rPr lang="en-US" altLang="zh-CN" dirty="0"/>
              <a:t>loss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GPT-too: A Language-Model-First Approach for AMR-to-Text Generation(2020 ACL)</a:t>
            </a:r>
            <a:endParaRPr lang="en-US" altLang="zh-CN" dirty="0"/>
          </a:p>
          <a:p>
            <a:r>
              <a:rPr lang="en-US" altLang="zh-CN" sz="1600" dirty="0"/>
              <a:t>1.encode</a:t>
            </a:r>
            <a:r>
              <a:rPr lang="zh-CN" altLang="en-US" sz="1600" dirty="0"/>
              <a:t>：微调</a:t>
            </a:r>
            <a:r>
              <a:rPr lang="en-US" altLang="zh-CN" sz="1600" dirty="0"/>
              <a:t>pre-trained</a:t>
            </a:r>
            <a:r>
              <a:rPr lang="zh-CN" altLang="en-US" sz="1600" dirty="0"/>
              <a:t>模型，在</a:t>
            </a:r>
            <a:r>
              <a:rPr lang="en-US" altLang="zh-CN" sz="1600" dirty="0"/>
              <a:t>GPT</a:t>
            </a:r>
            <a:r>
              <a:rPr lang="zh-CN" altLang="en-US" sz="1600" dirty="0"/>
              <a:t>的基础上，公式类似</a:t>
            </a:r>
            <a:r>
              <a:rPr lang="en-US" altLang="zh-CN" sz="1600" dirty="0"/>
              <a:t>HMM</a:t>
            </a:r>
            <a:endParaRPr lang="en-US" altLang="zh-CN" sz="1600" dirty="0"/>
          </a:p>
          <a:p>
            <a:r>
              <a:rPr lang="en-US" altLang="zh-CN" sz="1600" dirty="0"/>
              <a:t>2.decode</a:t>
            </a:r>
            <a:r>
              <a:rPr lang="zh-CN" altLang="en-US" sz="1600" dirty="0"/>
              <a:t>：基于</a:t>
            </a:r>
            <a:r>
              <a:rPr lang="en-US" altLang="zh-CN" sz="1600" dirty="0"/>
              <a:t>cycle-</a:t>
            </a:r>
            <a:r>
              <a:rPr lang="en-US" altLang="zh-CN" sz="1600" dirty="0" err="1"/>
              <a:t>consistenc</a:t>
            </a:r>
            <a:r>
              <a:rPr lang="zh-CN" altLang="en-US" sz="1600" dirty="0"/>
              <a:t>的</a:t>
            </a:r>
            <a:r>
              <a:rPr lang="en-US" altLang="zh-CN" sz="1600" dirty="0"/>
              <a:t>beam search</a:t>
            </a:r>
            <a:r>
              <a:rPr lang="zh-CN" altLang="en-US" sz="1600" dirty="0"/>
              <a:t>对</a:t>
            </a:r>
            <a:r>
              <a:rPr lang="en-US" altLang="zh-CN" sz="1600" dirty="0"/>
              <a:t>output</a:t>
            </a:r>
            <a:r>
              <a:rPr lang="zh-CN" altLang="en-US" sz="1600" dirty="0"/>
              <a:t>进行</a:t>
            </a:r>
            <a:r>
              <a:rPr lang="en-US" altLang="zh-CN" sz="1600" dirty="0" err="1"/>
              <a:t>resocre</a:t>
            </a:r>
            <a:endParaRPr lang="en-US" altLang="zh-CN" sz="1600" dirty="0"/>
          </a:p>
          <a:p>
            <a:endParaRPr lang="en-US" altLang="zh-CN" dirty="0"/>
          </a:p>
        </p:txBody>
      </p:sp>
      <p:pic>
        <p:nvPicPr>
          <p:cNvPr id="2" name="图片 1" descr="截屏2021-09-20 下午8.52.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0950" y="5481955"/>
            <a:ext cx="2942590" cy="1150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70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NLG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38375" y="1197640"/>
            <a:ext cx="3117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Multi-sentence level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4085" y="1854618"/>
            <a:ext cx="692108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Toward Abstractive Summarization Using Semantic Representations(2018 ACL).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AMR parsing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combining and transforming those graphs into a single summary AMR graph</a:t>
            </a:r>
            <a:endParaRPr lang="en-US" altLang="zh-CN" sz="1600" dirty="0"/>
          </a:p>
          <a:p>
            <a:r>
              <a:rPr lang="en-US" altLang="zh-CN" sz="1600" dirty="0"/>
              <a:t>       (1)collapsing</a:t>
            </a:r>
            <a:endParaRPr lang="en-US" altLang="zh-CN" sz="1600" dirty="0"/>
          </a:p>
          <a:p>
            <a:r>
              <a:rPr lang="en-US" altLang="zh-CN" sz="1600" dirty="0"/>
              <a:t>       (2)merging</a:t>
            </a:r>
            <a:endParaRPr lang="en-US" altLang="zh-CN" sz="1600" dirty="0"/>
          </a:p>
          <a:p>
            <a:r>
              <a:rPr lang="en-US" altLang="zh-CN" sz="1600" dirty="0"/>
              <a:t>       (3)expansion:</a:t>
            </a:r>
            <a:endParaRPr lang="en-US" altLang="zh-CN" sz="1600" dirty="0"/>
          </a:p>
          <a:p>
            <a:r>
              <a:rPr lang="en-US" altLang="zh-CN" sz="1600" dirty="0"/>
              <a:t>       (4)subgraph prediction</a:t>
            </a:r>
            <a:endParaRPr lang="en-US" altLang="zh-CN" sz="1600" dirty="0"/>
          </a:p>
          <a:p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pPr marL="342900" indent="-342900">
              <a:buAutoNum type="arabicPeriod" startAt="3"/>
            </a:pPr>
            <a:r>
              <a:rPr lang="en-US" altLang="zh-CN" sz="1600" dirty="0"/>
              <a:t>Generating text</a:t>
            </a:r>
            <a:endParaRPr lang="en-US" altLang="zh-CN" sz="1600" dirty="0"/>
          </a:p>
          <a:p>
            <a:pPr marL="342900" indent="-342900">
              <a:buAutoNum type="arabicPeriod" startAt="3"/>
            </a:pPr>
            <a:endParaRPr lang="en-US" altLang="zh-CN" sz="1600" dirty="0"/>
          </a:p>
          <a:p>
            <a:pPr marL="342900" indent="-342900">
              <a:buAutoNum type="arabicPeriod" startAt="3"/>
            </a:pP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Improve: </a:t>
            </a:r>
            <a:r>
              <a:rPr lang="en-US" altLang="zh-CN" sz="1600" dirty="0" err="1"/>
              <a:t>levi</a:t>
            </a:r>
            <a:r>
              <a:rPr lang="en-US" altLang="zh-CN" sz="1600" dirty="0"/>
              <a:t> graph</a:t>
            </a:r>
            <a:endParaRPr lang="en-US" altLang="zh-CN" sz="1600" dirty="0"/>
          </a:p>
          <a:p>
            <a:r>
              <a:rPr lang="zh-CN" altLang="en-US" sz="1400" dirty="0"/>
              <a:t>       二部图的匹配问题</a:t>
            </a:r>
            <a:endParaRPr lang="en-US" altLang="zh-CN" sz="14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6818" y="1854618"/>
            <a:ext cx="4385182" cy="40889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45" y="3234340"/>
            <a:ext cx="4157019" cy="2808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70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NLG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38375" y="1197640"/>
            <a:ext cx="3117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Multi-sentence level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4181" y="1941709"/>
            <a:ext cx="1029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End-to-End AMR Coreference Resolution (2021 ACL)</a:t>
            </a:r>
            <a:endParaRPr lang="en-US" altLang="zh-CN" sz="1600" dirty="0"/>
          </a:p>
          <a:p>
            <a:r>
              <a:rPr lang="zh-CN" altLang="en-US" sz="1600" dirty="0"/>
              <a:t>重点在于如何共指消解，</a:t>
            </a:r>
            <a:r>
              <a:rPr lang="en-US" altLang="zh-CN" sz="1600" dirty="0"/>
              <a:t>AMR</a:t>
            </a:r>
            <a:r>
              <a:rPr lang="zh-CN" altLang="en-US" sz="1600" dirty="0"/>
              <a:t>中也就是</a:t>
            </a:r>
            <a:r>
              <a:rPr lang="en-US" altLang="zh-CN" sz="1600" dirty="0"/>
              <a:t>concept merging</a:t>
            </a:r>
            <a:r>
              <a:rPr lang="zh-CN" altLang="en-US" sz="1600" dirty="0"/>
              <a:t>，</a:t>
            </a:r>
            <a:r>
              <a:rPr lang="en-US" altLang="zh-CN" sz="1600" dirty="0"/>
              <a:t>In this paper, define as a missing-link prediction problem.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181" y="2613505"/>
            <a:ext cx="4664566" cy="30468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0" y="2929683"/>
            <a:ext cx="57310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Represent AMR using Graph Recurrent Network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Concept identification                                    </a:t>
            </a:r>
            <a:endParaRPr lang="pt-BR" altLang="zh-CN" dirty="0"/>
          </a:p>
          <a:p>
            <a:r>
              <a:rPr lang="pt-BR" altLang="zh-CN" dirty="0"/>
              <a:t>concept types T = {func, ent, ver0, ver1, ver2, reg}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 startAt="3"/>
            </a:pPr>
            <a:r>
              <a:rPr lang="en-US" altLang="zh-CN" dirty="0"/>
              <a:t>Antecedent prediction </a:t>
            </a:r>
            <a:endParaRPr lang="en-US" altLang="zh-CN" dirty="0"/>
          </a:p>
          <a:p>
            <a:r>
              <a:rPr lang="zh-CN" altLang="en-US" sz="1600" dirty="0"/>
              <a:t>对每个</a:t>
            </a:r>
            <a:r>
              <a:rPr lang="en-US" altLang="zh-CN" sz="1600" dirty="0"/>
              <a:t>mention pair</a:t>
            </a:r>
            <a:r>
              <a:rPr lang="zh-CN" altLang="en-US" sz="1600" dirty="0"/>
              <a:t>做一个二分类或者对每个</a:t>
            </a:r>
            <a:r>
              <a:rPr lang="en-US" altLang="zh-CN" sz="1600" dirty="0"/>
              <a:t>mention</a:t>
            </a:r>
            <a:r>
              <a:rPr lang="zh-CN" altLang="en-US" sz="1600" dirty="0"/>
              <a:t>预测一个先行词通过</a:t>
            </a:r>
            <a:r>
              <a:rPr lang="en-US" altLang="zh-CN" sz="1600" dirty="0" err="1"/>
              <a:t>softmax</a:t>
            </a:r>
            <a:r>
              <a:rPr lang="zh-CN" altLang="en-US" sz="1600" dirty="0"/>
              <a:t>来得到分数最高的</a:t>
            </a:r>
            <a:r>
              <a:rPr lang="en-US" altLang="zh-CN" sz="1600" dirty="0"/>
              <a:t>coreference link.</a:t>
            </a:r>
            <a:endParaRPr lang="zh-CN" altLang="en-US" sz="1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143" y="3941283"/>
            <a:ext cx="3971925" cy="371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44" y="4330194"/>
            <a:ext cx="2552700" cy="7715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344" y="5101719"/>
            <a:ext cx="2428875" cy="35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Multi-media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38375" y="1197640"/>
            <a:ext cx="2445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Image retrieval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381000" indent="-381000" defTabSz="608965">
              <a:buFont typeface="Arial" panose="020B060402020209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381000" indent="-381000" defTabSz="608965">
              <a:buFont typeface="Arial" panose="020B060402020209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381000" indent="-381000" defTabSz="608965">
              <a:buFont typeface="Arial" panose="020B060402020209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381000" indent="-381000" defTabSz="608965">
              <a:buFont typeface="Arial" panose="020B060402020209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381000" indent="-381000" defTabSz="608965">
              <a:buFont typeface="Arial" panose="020B060402020209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381000" indent="-381000" defTabSz="608965">
              <a:buFont typeface="Arial" panose="020B060402020209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Image caption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4182" y="1941709"/>
            <a:ext cx="685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Generating Semantically Precise Scene Graphs from Textual Descriptions for Improved Image Retrieval(2015 ACL)</a:t>
            </a:r>
            <a:endParaRPr lang="en-US" altLang="zh-CN" sz="1600" dirty="0"/>
          </a:p>
          <a:p>
            <a:r>
              <a:rPr lang="zh-CN" altLang="en-US" sz="1600" dirty="0"/>
              <a:t>      这篇检索用的语言学框架是依存句法树</a:t>
            </a:r>
            <a:endParaRPr lang="en-US" altLang="zh-CN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954182" y="4372241"/>
            <a:ext cx="685431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Unified Visual-Semantic Embeddings: Bridging Vision and Language with Structured Meaning Representations(CVPR 2019)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zh-CN" altLang="en-US" sz="1600" dirty="0"/>
              <a:t>学习视觉和语言的联合表示空间，不同层次的文本语义与图像的区域相一致。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1549" y="1611166"/>
            <a:ext cx="3906495" cy="3635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3599</Words>
  <Application>WPS 演示</Application>
  <PresentationFormat>宽屏</PresentationFormat>
  <Paragraphs>187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41" baseType="lpstr">
      <vt:lpstr>Arial</vt:lpstr>
      <vt:lpstr>方正书宋_GBK</vt:lpstr>
      <vt:lpstr>Wingdings</vt:lpstr>
      <vt:lpstr>微软雅黑</vt:lpstr>
      <vt:lpstr>Arial</vt:lpstr>
      <vt:lpstr>汉仪旗黑</vt:lpstr>
      <vt:lpstr>黑体</vt:lpstr>
      <vt:lpstr>汉仪中黑KW</vt:lpstr>
      <vt:lpstr>系统字体</vt:lpstr>
      <vt:lpstr>Thonburi</vt:lpstr>
      <vt:lpstr>Calibri Light</vt:lpstr>
      <vt:lpstr>Helvetica Neue</vt:lpstr>
      <vt:lpstr>宋体</vt:lpstr>
      <vt:lpstr>汉仪书宋二KW</vt:lpstr>
      <vt:lpstr>Cambria Math</vt:lpstr>
      <vt:lpstr>Kingsoft Math</vt:lpstr>
      <vt:lpstr>微软雅黑</vt:lpstr>
      <vt:lpstr>Microsoft New Tai Lue</vt:lpstr>
      <vt:lpstr>苹方-简</vt:lpstr>
      <vt:lpstr>Microsoft YaHei</vt:lpstr>
      <vt:lpstr>Calibri</vt:lpstr>
      <vt:lpstr>-apple-system</vt:lpstr>
      <vt:lpstr>宋体</vt:lpstr>
      <vt:lpstr>Arial Unicode MS</vt:lpstr>
      <vt:lpstr>等线</vt:lpstr>
      <vt:lpstr>汉仪中等线KW</vt:lpstr>
      <vt:lpstr>等线 Light</vt:lpstr>
      <vt:lpstr>Calibri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xunsong li</dc:creator>
  <cp:lastModifiedBy>fansiqi</cp:lastModifiedBy>
  <cp:revision>57</cp:revision>
  <dcterms:created xsi:type="dcterms:W3CDTF">2021-09-20T13:01:24Z</dcterms:created>
  <dcterms:modified xsi:type="dcterms:W3CDTF">2021-09-20T13:01:24Z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