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84" r:id="rId4"/>
    <p:sldId id="608" r:id="rId6"/>
    <p:sldId id="609" r:id="rId7"/>
    <p:sldId id="613" r:id="rId8"/>
    <p:sldId id="611" r:id="rId9"/>
    <p:sldId id="614" r:id="rId10"/>
    <p:sldId id="615" r:id="rId11"/>
    <p:sldId id="616" r:id="rId12"/>
    <p:sldId id="617" r:id="rId13"/>
    <p:sldId id="618" r:id="rId14"/>
    <p:sldId id="602" r:id="rId15"/>
    <p:sldId id="61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1916" autoAdjust="0"/>
  </p:normalViewPr>
  <p:slideViewPr>
    <p:cSldViewPr snapToGrid="0">
      <p:cViewPr varScale="1">
        <p:scale>
          <a:sx n="80" d="100"/>
          <a:sy n="80" d="100"/>
        </p:scale>
        <p:origin x="132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89E5-963E-4507-AE57-7C046DEF11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CDD29-F260-4640-8913-FA27223535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>
                <a:sym typeface="+mn-ea"/>
              </a:rPr>
              <a:t>与上一篇相比多了用</a:t>
            </a:r>
            <a:r>
              <a:rPr lang="en-US" altLang="zh-CN" sz="1000" dirty="0">
                <a:sym typeface="+mn-ea"/>
              </a:rPr>
              <a:t>KG(</a:t>
            </a:r>
            <a:r>
              <a:rPr lang="zh-CN" altLang="en-US" sz="1000" dirty="0">
                <a:sym typeface="+mn-ea"/>
              </a:rPr>
              <a:t>生物学的专有名词，实体的</a:t>
            </a:r>
            <a:r>
              <a:rPr lang="en-US" altLang="zh-CN" sz="1000" dirty="0">
                <a:sym typeface="+mn-ea"/>
              </a:rPr>
              <a:t>corpus</a:t>
            </a:r>
            <a:r>
              <a:rPr lang="zh-CN" altLang="en-US" sz="1000" dirty="0">
                <a:sym typeface="+mn-ea"/>
              </a:rPr>
              <a:t>进行</a:t>
            </a:r>
            <a:r>
              <a:rPr lang="en-US" altLang="zh-CN" sz="1000" dirty="0">
                <a:sym typeface="+mn-ea"/>
              </a:rPr>
              <a:t>entity</a:t>
            </a:r>
            <a:r>
              <a:rPr lang="zh-CN" altLang="en-US" sz="1000" dirty="0">
                <a:sym typeface="+mn-ea"/>
              </a:rPr>
              <a:t>的提取</a:t>
            </a:r>
            <a:r>
              <a:rPr lang="en-US" altLang="zh-CN" sz="1000" dirty="0">
                <a:sym typeface="+mn-ea"/>
              </a:rPr>
              <a:t>)</a:t>
            </a:r>
            <a:r>
              <a:rPr lang="zh-CN" altLang="en-US" sz="1000" dirty="0">
                <a:sym typeface="+mn-ea"/>
              </a:rPr>
              <a:t>对</a:t>
            </a:r>
            <a:r>
              <a:rPr lang="en-US" altLang="zh-CN" sz="1000" dirty="0">
                <a:sym typeface="+mn-ea"/>
              </a:rPr>
              <a:t>AMR</a:t>
            </a:r>
            <a:r>
              <a:rPr lang="zh-CN" altLang="en-US" sz="1000" dirty="0">
                <a:sym typeface="+mn-ea"/>
              </a:rPr>
              <a:t>进行</a:t>
            </a:r>
            <a:r>
              <a:rPr lang="en-US" altLang="zh-CN" sz="1000" dirty="0">
                <a:sym typeface="+mn-ea"/>
              </a:rPr>
              <a:t>enrich</a:t>
            </a:r>
            <a:r>
              <a:rPr lang="zh-CN" altLang="en-US" sz="1000" dirty="0">
                <a:sym typeface="+mn-ea"/>
              </a:rPr>
              <a:t>的过程，因为是对文献数据进行</a:t>
            </a:r>
            <a:r>
              <a:rPr lang="en-US" altLang="zh-CN" sz="1000" dirty="0">
                <a:sym typeface="+mn-ea"/>
              </a:rPr>
              <a:t>IE</a:t>
            </a:r>
            <a:r>
              <a:rPr lang="zh-CN" altLang="en-US" sz="1000" dirty="0">
                <a:sym typeface="+mn-ea"/>
              </a:rPr>
              <a:t>，然后对句子的</a:t>
            </a:r>
            <a:r>
              <a:rPr lang="en-US" altLang="zh-CN" sz="1000" dirty="0">
                <a:sym typeface="+mn-ea"/>
              </a:rPr>
              <a:t>identify </a:t>
            </a:r>
            <a:r>
              <a:rPr lang="en-US" altLang="zh-CN" sz="1000" dirty="0" err="1">
                <a:sym typeface="+mn-ea"/>
              </a:rPr>
              <a:t>enentity</a:t>
            </a:r>
            <a:r>
              <a:rPr lang="zh-CN" altLang="en-US" sz="1000" dirty="0">
                <a:sym typeface="+mn-ea"/>
              </a:rPr>
              <a:t>和</a:t>
            </a:r>
            <a:r>
              <a:rPr lang="en-US" altLang="zh-CN" sz="1000" dirty="0">
                <a:sym typeface="+mn-ea"/>
              </a:rPr>
              <a:t>trigger</a:t>
            </a:r>
            <a:r>
              <a:rPr lang="zh-CN" altLang="en-US" sz="1000" dirty="0">
                <a:sym typeface="+mn-ea"/>
              </a:rPr>
              <a:t>的方法换了，其他一样。</a:t>
            </a:r>
            <a:endParaRPr lang="zh-CN" altLang="en-US" sz="10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levi</a:t>
            </a:r>
            <a:r>
              <a:rPr lang="zh-CN" altLang="en-US" sz="1200" dirty="0"/>
              <a:t>解决梯度爆炸和重入性的问题</a:t>
            </a:r>
            <a:endParaRPr lang="en-US" altLang="zh-CN" sz="1200" dirty="0"/>
          </a:p>
          <a:p>
            <a:r>
              <a:rPr lang="en-US" altLang="zh-CN" sz="1200" dirty="0"/>
              <a:t>Graph Transformer to learn attentions among 3 types of input, tokens, concepts, and labels, leading to more informed predictions.</a:t>
            </a:r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levi</a:t>
            </a:r>
            <a:r>
              <a:rPr lang="zh-CN" altLang="en-US" sz="1200" dirty="0"/>
              <a:t>解决梯度爆炸和重入性的问题</a:t>
            </a:r>
            <a:r>
              <a:rPr lang="en-US" altLang="zh-CN" sz="1200" dirty="0"/>
              <a:t>Graph Transformer to learn attentions among 3 types of input, tokens, concepts, and labels, leading to more informed predictions.</a:t>
            </a:r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AMR</a:t>
            </a:r>
            <a:r>
              <a:rPr lang="zh-CN" altLang="en-US" sz="1200" dirty="0"/>
              <a:t> </a:t>
            </a:r>
            <a:r>
              <a:rPr lang="en-US" altLang="zh-CN" sz="1200" dirty="0"/>
              <a:t>parser</a:t>
            </a:r>
            <a:r>
              <a:rPr lang="zh-CN" altLang="en-US" sz="1200" dirty="0"/>
              <a:t>是将</a:t>
            </a:r>
            <a:r>
              <a:rPr lang="en-US" altLang="zh-CN" sz="1200" dirty="0"/>
              <a:t>sentence</a:t>
            </a:r>
            <a:r>
              <a:rPr lang="zh-CN" altLang="en-US" sz="1200" dirty="0"/>
              <a:t>解析为</a:t>
            </a:r>
            <a:r>
              <a:rPr lang="en-US" altLang="zh-CN" sz="1200" dirty="0"/>
              <a:t>AMR</a:t>
            </a:r>
            <a:r>
              <a:rPr lang="zh-CN" altLang="en-US" sz="1200" dirty="0"/>
              <a:t>结构的过程，</a:t>
            </a:r>
            <a:r>
              <a:rPr lang="en-US" altLang="zh-CN" sz="1200" dirty="0"/>
              <a:t>AMR generator</a:t>
            </a:r>
            <a:r>
              <a:rPr lang="zh-CN" altLang="en-US" sz="1200" dirty="0"/>
              <a:t>是将</a:t>
            </a:r>
            <a:r>
              <a:rPr lang="en-US" altLang="zh-CN" sz="1200" dirty="0"/>
              <a:t>AMR</a:t>
            </a:r>
            <a:r>
              <a:rPr lang="zh-CN" altLang="en-US" sz="1200" dirty="0"/>
              <a:t>结构还原成</a:t>
            </a:r>
            <a:r>
              <a:rPr lang="en-US" altLang="zh-CN" sz="1200" dirty="0"/>
              <a:t>sentence</a:t>
            </a:r>
            <a:r>
              <a:rPr lang="zh-CN" altLang="en-US" sz="1200" dirty="0"/>
              <a:t>，由于</a:t>
            </a:r>
            <a:r>
              <a:rPr lang="en-US" altLang="zh-CN" sz="1200" dirty="0"/>
              <a:t>AMR</a:t>
            </a:r>
            <a:r>
              <a:rPr lang="zh-CN" altLang="en-US" sz="1200" dirty="0"/>
              <a:t>是</a:t>
            </a:r>
            <a:endParaRPr lang="en-US" altLang="zh-CN" sz="1200" dirty="0"/>
          </a:p>
          <a:p>
            <a:r>
              <a:rPr lang="zh-CN" altLang="en-US" sz="1200" dirty="0"/>
              <a:t>语义结构，所以每次输出的</a:t>
            </a:r>
            <a:r>
              <a:rPr lang="en-US" altLang="zh-CN" sz="1200" dirty="0"/>
              <a:t>sentence</a:t>
            </a:r>
            <a:r>
              <a:rPr lang="zh-CN" altLang="en-US" sz="1200" dirty="0"/>
              <a:t>不一定完全一致。</a:t>
            </a:r>
            <a:endParaRPr lang="en-US" altLang="zh-CN" sz="12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(1)</a:t>
            </a:r>
            <a:r>
              <a:rPr lang="zh-CN" altLang="en-US" sz="1200" dirty="0"/>
              <a:t>折叠的意思，抽取出表示同样概念的节点。将由多个节点构成的命名实体或时间实体看作是一个单独的节点。</a:t>
            </a:r>
            <a:r>
              <a:rPr lang="en-US" altLang="zh-CN" sz="1200" dirty="0" err="1"/>
              <a:t>eg</a:t>
            </a:r>
            <a:r>
              <a:rPr lang="en-US" altLang="zh-CN" sz="1200" dirty="0"/>
              <a:t> </a:t>
            </a:r>
            <a:r>
              <a:rPr lang="zh-CN" altLang="en-US" sz="1200" dirty="0"/>
              <a:t>人</a:t>
            </a:r>
            <a:r>
              <a:rPr lang="en-US" altLang="zh-CN" sz="1200" dirty="0"/>
              <a:t>A</a:t>
            </a:r>
            <a:r>
              <a:rPr lang="zh-CN" altLang="en-US" sz="1200" dirty="0"/>
              <a:t>，名字，李四</a:t>
            </a:r>
            <a:endParaRPr lang="en-US" altLang="zh-CN" sz="1200" dirty="0"/>
          </a:p>
          <a:p>
            <a:r>
              <a:rPr lang="en-US" sz="1200" dirty="0"/>
              <a:t>(2)</a:t>
            </a:r>
            <a:r>
              <a:rPr lang="zh-CN" altLang="en-US" sz="1200" dirty="0"/>
              <a:t> </a:t>
            </a:r>
            <a:r>
              <a:rPr lang="en-US" altLang="zh-CN" sz="1200" dirty="0"/>
              <a:t>merging:</a:t>
            </a:r>
            <a:r>
              <a:rPr lang="zh-CN" altLang="en-US" sz="1200" dirty="0"/>
              <a:t>将这些节点进行融合，然后多个句子的</a:t>
            </a:r>
            <a:r>
              <a:rPr lang="en-US" altLang="zh-CN" sz="1200" dirty="0"/>
              <a:t>AMR</a:t>
            </a:r>
            <a:r>
              <a:rPr lang="zh-CN" altLang="en-US" sz="1200" dirty="0"/>
              <a:t>构成一个新的总图</a:t>
            </a:r>
            <a:endParaRPr lang="en-US" altLang="zh-CN" sz="1200" dirty="0"/>
          </a:p>
          <a:p>
            <a:r>
              <a:rPr lang="en-US" sz="1200" dirty="0"/>
              <a:t>(3)</a:t>
            </a:r>
            <a:r>
              <a:rPr lang="zh-CN" altLang="en-US" sz="1200" dirty="0"/>
              <a:t>对总图进行扩张，添加新的节点给所有可能存在关系的节点对。比如 </a:t>
            </a:r>
            <a:r>
              <a:rPr lang="en-US" sz="1200" dirty="0"/>
              <a:t>the dog running in the garden</a:t>
            </a:r>
            <a:r>
              <a:rPr lang="zh-CN" altLang="en-US" sz="1200" dirty="0"/>
              <a:t>就可以得到</a:t>
            </a:r>
            <a:r>
              <a:rPr lang="en-US" sz="1200" dirty="0"/>
              <a:t>the dog is in the garden </a:t>
            </a:r>
            <a:r>
              <a:rPr lang="zh-CN" altLang="en-US" sz="1200" dirty="0"/>
              <a:t>的新内容。</a:t>
            </a:r>
            <a:endParaRPr lang="en-US" altLang="zh-CN" sz="1200" dirty="0"/>
          </a:p>
          <a:p>
            <a:r>
              <a:rPr lang="en-US" sz="1200" dirty="0"/>
              <a:t>(4)</a:t>
            </a:r>
            <a:r>
              <a:rPr lang="zh-CN" altLang="en-US" sz="1200" dirty="0"/>
              <a:t> </a:t>
            </a:r>
            <a:r>
              <a:rPr lang="en-US" altLang="zh-CN" sz="1200" dirty="0"/>
              <a:t>subgraph prediction: </a:t>
            </a:r>
            <a:r>
              <a:rPr lang="zh-CN" altLang="en-US" sz="1200" dirty="0"/>
              <a:t>结构化的预测问题 ，对总图求解最优摘要图（子图是从扩张的总图中进行最大化的信息抽取） 进行整数线性规划（</a:t>
            </a:r>
            <a:r>
              <a:rPr lang="en-US" altLang="zh-CN" sz="1200" dirty="0"/>
              <a:t>ILP</a:t>
            </a:r>
            <a:r>
              <a:rPr lang="zh-CN" altLang="en-US" sz="1200" dirty="0"/>
              <a:t>），边上的权重是参数，用的是和</a:t>
            </a:r>
            <a:r>
              <a:rPr lang="en-US" altLang="zh-CN" sz="1200" dirty="0"/>
              <a:t>gold summary</a:t>
            </a:r>
            <a:r>
              <a:rPr lang="zh-CN" altLang="en-US" sz="1200" dirty="0"/>
              <a:t>的</a:t>
            </a:r>
            <a:r>
              <a:rPr lang="en-US" altLang="zh-CN" sz="1200" dirty="0"/>
              <a:t>loss</a:t>
            </a:r>
            <a:r>
              <a:rPr lang="zh-CN" altLang="en-US" sz="1200" dirty="0"/>
              <a:t>，问题出在作者假设了这是树</a:t>
            </a:r>
            <a:endParaRPr lang="en-US" altLang="zh-CN" sz="1200" dirty="0"/>
          </a:p>
          <a:p>
            <a:r>
              <a:rPr lang="zh-CN" altLang="en-US" sz="1200" dirty="0"/>
              <a:t>这里并没有产生文本，用启发式的方法生成了一个词袋。</a:t>
            </a:r>
            <a:r>
              <a:rPr lang="zh-CN" altLang="en-US" dirty="0"/>
              <a:t>这个作者后续做了一系列基于这个方面的拓展，比如多文档。</a:t>
            </a:r>
            <a:endParaRPr lang="en-US" altLang="zh-CN" dirty="0"/>
          </a:p>
          <a:p>
            <a:r>
              <a:rPr lang="zh-CN" altLang="en-US" sz="1200" dirty="0"/>
              <a:t>而且</a:t>
            </a:r>
            <a:r>
              <a:rPr lang="en-US" altLang="zh-CN" sz="1200" dirty="0"/>
              <a:t>AMR</a:t>
            </a:r>
            <a:r>
              <a:rPr lang="zh-CN" altLang="en-US" sz="1200" dirty="0"/>
              <a:t>是图，因为有存在论元共享的现象，所以存在可重入性，所以可以用</a:t>
            </a:r>
            <a:r>
              <a:rPr lang="en-US" altLang="zh-CN" sz="1200" dirty="0" err="1"/>
              <a:t>levi</a:t>
            </a:r>
            <a:r>
              <a:rPr lang="en-US" altLang="zh-CN" sz="1200" dirty="0"/>
              <a:t> graph</a:t>
            </a:r>
            <a:r>
              <a:rPr lang="zh-CN" altLang="en-US" sz="1200" dirty="0"/>
              <a:t>，就转成了二部图。怎样对边的权值进行编码？</a:t>
            </a: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在上一篇中只有命名实体和日期考虑到了融合，是</a:t>
            </a:r>
            <a:r>
              <a:rPr lang="en-US" altLang="zh-CN" sz="1000" dirty="0"/>
              <a:t>rule based</a:t>
            </a:r>
            <a:r>
              <a:rPr lang="zh-CN" altLang="en-US" sz="1000" dirty="0"/>
              <a:t>的，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1.Vi</a:t>
            </a:r>
            <a:r>
              <a:rPr lang="zh-CN" altLang="en-US" sz="1000" dirty="0"/>
              <a:t>这个概念节点对应</a:t>
            </a:r>
            <a:r>
              <a:rPr lang="en-US" sz="1000" dirty="0" err="1"/>
              <a:t>mi,n</a:t>
            </a:r>
            <a:r>
              <a:rPr lang="en-US" altLang="zh-CN" sz="1000" dirty="0" err="1"/>
              <a:t>i</a:t>
            </a:r>
            <a:r>
              <a:rPr lang="zh-CN" altLang="en-US" sz="1000" dirty="0"/>
              <a:t>在原来的句子中下标，边</a:t>
            </a:r>
            <a:r>
              <a:rPr lang="en-US" altLang="zh-CN" sz="1000" dirty="0" err="1"/>
              <a:t>eij</a:t>
            </a:r>
            <a:r>
              <a:rPr lang="zh-CN" altLang="en-US" sz="1000" dirty="0"/>
              <a:t>表示原来</a:t>
            </a:r>
            <a:r>
              <a:rPr lang="en-US" altLang="zh-CN" sz="1000" dirty="0"/>
              <a:t>vi</a:t>
            </a:r>
            <a:r>
              <a:rPr lang="zh-CN" altLang="en-US" sz="1000" dirty="0"/>
              <a:t>，</a:t>
            </a:r>
            <a:r>
              <a:rPr lang="en-US" altLang="zh-CN" sz="1000" dirty="0" err="1"/>
              <a:t>vj</a:t>
            </a:r>
            <a:r>
              <a:rPr lang="zh-CN" altLang="en-US" sz="1000" dirty="0"/>
              <a:t>概念节点对应的</a:t>
            </a:r>
            <a:r>
              <a:rPr lang="en-US" altLang="zh-CN" sz="1000" dirty="0"/>
              <a:t>AMR</a:t>
            </a:r>
            <a:r>
              <a:rPr lang="zh-CN" altLang="en-US" sz="1000" dirty="0"/>
              <a:t>关系类型。</a:t>
            </a:r>
            <a:endParaRPr lang="en-US" altLang="zh-CN" sz="1000" dirty="0"/>
          </a:p>
          <a:p>
            <a:r>
              <a:rPr lang="en-US" altLang="zh-CN" sz="1000" dirty="0"/>
              <a:t>2.</a:t>
            </a:r>
            <a:r>
              <a:rPr lang="zh-CN" altLang="en-US" sz="1000" dirty="0"/>
              <a:t>是对纯句子的操作，找到实体和事件触发词，</a:t>
            </a:r>
            <a:endParaRPr lang="en-US" altLang="zh-CN" sz="1000" dirty="0"/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</a:t>
            </a:r>
            <a:r>
              <a:rPr lang="en-US" altLang="zh-CN" sz="1000" dirty="0"/>
              <a:t>CRF</a:t>
            </a:r>
            <a:r>
              <a:rPr lang="zh-CN" altLang="en-US" sz="1000" dirty="0"/>
              <a:t>那里</a:t>
            </a:r>
            <a:r>
              <a:rPr lang="en-US" altLang="zh-CN" sz="1000" dirty="0"/>
              <a:t>l</a:t>
            </a:r>
            <a:r>
              <a:rPr lang="zh-CN" altLang="en-US" sz="1000" dirty="0"/>
              <a:t>两个相当于发射概率矩阵和转移概率矩阵</a:t>
            </a:r>
            <a:endParaRPr lang="en-US" altLang="zh-CN" sz="1000" dirty="0"/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</a:t>
            </a:r>
            <a:r>
              <a:rPr lang="en-US" altLang="zh-CN" sz="1000" dirty="0"/>
              <a:t>ai ,</a:t>
            </a:r>
            <a:r>
              <a:rPr lang="en-US" altLang="zh-CN" sz="1000" dirty="0" err="1"/>
              <a:t>bi,pi,qi</a:t>
            </a:r>
            <a:r>
              <a:rPr lang="en-US" altLang="zh-CN" sz="1000" dirty="0"/>
              <a:t> </a:t>
            </a:r>
            <a:r>
              <a:rPr lang="en-US" altLang="zh-CN" sz="1200" dirty="0"/>
              <a:t>denote the starting and ending indices of the word spans. </a:t>
            </a:r>
            <a:endParaRPr lang="en-US" altLang="zh-CN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从</a:t>
            </a:r>
            <a:r>
              <a:rPr lang="en-US" altLang="zh-CN" sz="1000" dirty="0"/>
              <a:t>entity</a:t>
            </a:r>
            <a:r>
              <a:rPr lang="zh-CN" altLang="en-US" sz="1000" dirty="0"/>
              <a:t>的角度来看，第</a:t>
            </a:r>
            <a:r>
              <a:rPr lang="en-US" altLang="zh-CN" sz="1000" dirty="0"/>
              <a:t>2</a:t>
            </a:r>
            <a:r>
              <a:rPr lang="zh-CN" altLang="en-US" sz="1000" dirty="0"/>
              <a:t>步得到的</a:t>
            </a:r>
            <a:r>
              <a:rPr lang="en-US" altLang="zh-CN" sz="1000" dirty="0"/>
              <a:t>ai</a:t>
            </a:r>
            <a:r>
              <a:rPr lang="zh-CN" altLang="en-US" sz="1000" dirty="0"/>
              <a:t>，</a:t>
            </a:r>
            <a:r>
              <a:rPr lang="en-US" altLang="zh-CN" sz="1000" dirty="0"/>
              <a:t>bi</a:t>
            </a:r>
            <a:r>
              <a:rPr lang="zh-CN" altLang="en-US" sz="1000" dirty="0"/>
              <a:t>放入</a:t>
            </a:r>
            <a:r>
              <a:rPr lang="en-US" altLang="zh-CN" sz="1000" dirty="0"/>
              <a:t>AMR</a:t>
            </a:r>
            <a:r>
              <a:rPr lang="zh-CN" altLang="en-US" sz="1000" dirty="0"/>
              <a:t>图中进行聚合，然后</a:t>
            </a:r>
            <a:r>
              <a:rPr lang="en-US" altLang="zh-CN" sz="1000" dirty="0"/>
              <a:t>GAT</a:t>
            </a:r>
            <a:r>
              <a:rPr lang="zh-CN" altLang="en-US" sz="1000" dirty="0"/>
              <a:t>获取邻居信息，最后得到更新的</a:t>
            </a:r>
            <a:r>
              <a:rPr lang="en-US" altLang="zh-CN" sz="1000" dirty="0"/>
              <a:t>updated representation</a:t>
            </a:r>
            <a:endParaRPr lang="en-US" altLang="zh-CN" sz="1000" dirty="0"/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）初始化节点并且对齐</a:t>
            </a:r>
            <a:r>
              <a:rPr lang="en-US" altLang="zh-CN" sz="1000" dirty="0"/>
              <a:t>AMR</a:t>
            </a:r>
            <a:r>
              <a:rPr lang="zh-CN" altLang="en-US" sz="1000" dirty="0"/>
              <a:t>图中的每一个节点</a:t>
            </a:r>
            <a:r>
              <a:rPr lang="en-US" altLang="zh-CN" sz="1000" dirty="0"/>
              <a:t> </a:t>
            </a:r>
            <a:r>
              <a:rPr lang="zh-CN" altLang="en-US" sz="1000" dirty="0"/>
              <a:t>对齐的时候，有三种情况。</a:t>
            </a:r>
            <a:endParaRPr lang="en-US" altLang="zh-CN" sz="1000" dirty="0"/>
          </a:p>
          <a:p>
            <a:r>
              <a:rPr lang="en-US" altLang="zh-CN" sz="1000" dirty="0" err="1"/>
              <a:t>a.entity</a:t>
            </a:r>
            <a:r>
              <a:rPr lang="zh-CN" altLang="en-US" sz="1000" dirty="0"/>
              <a:t>和</a:t>
            </a:r>
            <a:r>
              <a:rPr lang="en-US" altLang="zh-CN" sz="1000" dirty="0"/>
              <a:t>trigger</a:t>
            </a:r>
            <a:r>
              <a:rPr lang="zh-CN" altLang="en-US" sz="1000" dirty="0"/>
              <a:t>与</a:t>
            </a:r>
            <a:r>
              <a:rPr lang="en-US" altLang="zh-CN" sz="1000" dirty="0"/>
              <a:t>AMR</a:t>
            </a:r>
            <a:r>
              <a:rPr lang="zh-CN" altLang="en-US" sz="1000" dirty="0"/>
              <a:t>有一致对齐的，直接用</a:t>
            </a:r>
            <a:r>
              <a:rPr lang="en-US" altLang="zh-CN" sz="1000" dirty="0"/>
              <a:t>hi0</a:t>
            </a:r>
            <a:endParaRPr lang="en-US" altLang="zh-CN" sz="1000" dirty="0"/>
          </a:p>
          <a:p>
            <a:r>
              <a:rPr lang="en-US" altLang="zh-CN" sz="1000" dirty="0"/>
              <a:t>b.</a:t>
            </a:r>
            <a:r>
              <a:rPr lang="zh-CN" altLang="en-US" sz="1000" dirty="0"/>
              <a:t>不对齐，但是</a:t>
            </a:r>
            <a:r>
              <a:rPr lang="en-US" altLang="zh-CN" sz="1000" dirty="0"/>
              <a:t>AMR</a:t>
            </a:r>
            <a:r>
              <a:rPr lang="zh-CN" altLang="en-US" sz="1000" dirty="0"/>
              <a:t>标签与对</a:t>
            </a:r>
            <a:r>
              <a:rPr lang="en-US" altLang="zh-CN" sz="1000" dirty="0"/>
              <a:t>entity</a:t>
            </a:r>
            <a:r>
              <a:rPr lang="zh-CN" altLang="en-US" sz="1000" dirty="0"/>
              <a:t>或者</a:t>
            </a:r>
            <a:r>
              <a:rPr lang="en-US" altLang="zh-CN" sz="1000" dirty="0"/>
              <a:t>trigger</a:t>
            </a:r>
            <a:r>
              <a:rPr lang="zh-CN" altLang="en-US" sz="1000" dirty="0"/>
              <a:t>是</a:t>
            </a:r>
            <a:r>
              <a:rPr lang="en-US" altLang="zh-CN" sz="1000" dirty="0"/>
              <a:t>nearest</a:t>
            </a:r>
            <a:r>
              <a:rPr lang="zh-CN" altLang="en-US" sz="1000" dirty="0"/>
              <a:t>的，就增加一个新的</a:t>
            </a:r>
            <a:r>
              <a:rPr lang="en-US" altLang="zh-CN" sz="1000" dirty="0"/>
              <a:t>node</a:t>
            </a:r>
            <a:r>
              <a:rPr lang="zh-CN" altLang="en-US" sz="1000" dirty="0"/>
              <a:t>，边用论文里的表一聚合的进行连接。</a:t>
            </a:r>
            <a:endParaRPr lang="en-US" altLang="zh-CN" sz="1000" dirty="0"/>
          </a:p>
          <a:p>
            <a:r>
              <a:rPr lang="en-US" altLang="zh-CN" sz="1000" dirty="0"/>
              <a:t>c.</a:t>
            </a:r>
            <a:r>
              <a:rPr lang="zh-CN" altLang="en-US" sz="1000" dirty="0"/>
              <a:t>不对齐，也没有最近的，就用</a:t>
            </a:r>
            <a:r>
              <a:rPr lang="en-US" altLang="zh-CN" sz="1000" dirty="0"/>
              <a:t>AMR</a:t>
            </a:r>
            <a:r>
              <a:rPr lang="zh-CN" altLang="en-US" sz="1000" dirty="0"/>
              <a:t>中的</a:t>
            </a:r>
            <a:r>
              <a:rPr lang="en-US" altLang="zh-CN" sz="1000" dirty="0"/>
              <a:t>vi</a:t>
            </a:r>
            <a:r>
              <a:rPr lang="zh-CN" altLang="en-US" sz="1000" dirty="0"/>
              <a:t>表示节点</a:t>
            </a:r>
            <a:endParaRPr lang="en-US" altLang="zh-CN" sz="1000" dirty="0"/>
          </a:p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</a:t>
            </a:r>
            <a:r>
              <a:rPr lang="en-US" altLang="zh-CN" sz="1000" dirty="0"/>
              <a:t>message passing</a:t>
            </a:r>
            <a:r>
              <a:rPr lang="zh-CN" altLang="en-US" sz="1000" dirty="0"/>
              <a:t>好像有很多种方法，</a:t>
            </a:r>
            <a:r>
              <a:rPr lang="en-US" altLang="zh-CN" sz="1000" dirty="0"/>
              <a:t>GNN</a:t>
            </a:r>
            <a:r>
              <a:rPr lang="zh-CN" altLang="en-US" sz="1000" dirty="0"/>
              <a:t>一系列的，这里用的根据</a:t>
            </a:r>
            <a:r>
              <a:rPr lang="en-US" altLang="zh-CN" sz="1000" dirty="0"/>
              <a:t>GAT</a:t>
            </a:r>
            <a:r>
              <a:rPr lang="zh-CN" altLang="en-US" sz="1000" dirty="0"/>
              <a:t>结合邻居信息更新节点</a:t>
            </a:r>
            <a:endParaRPr lang="en-US" altLang="zh-CN" sz="1000" dirty="0"/>
          </a:p>
          <a:p>
            <a:r>
              <a:rPr lang="en-US" altLang="zh-CN" sz="1000" dirty="0" err="1"/>
              <a:t>Eij</a:t>
            </a:r>
            <a:r>
              <a:rPr lang="zh-CN" altLang="en-US" sz="1000" dirty="0"/>
              <a:t>是节点</a:t>
            </a:r>
            <a:r>
              <a:rPr lang="en-US" altLang="zh-CN" sz="1000" dirty="0" err="1"/>
              <a:t>i</a:t>
            </a:r>
            <a:r>
              <a:rPr lang="zh-CN" altLang="en-US" sz="1000" dirty="0"/>
              <a:t>和节点</a:t>
            </a:r>
            <a:r>
              <a:rPr lang="en-US" altLang="zh-CN" sz="1000" dirty="0"/>
              <a:t>j</a:t>
            </a:r>
            <a:r>
              <a:rPr lang="zh-CN" altLang="en-US" sz="1000" dirty="0"/>
              <a:t>构成的</a:t>
            </a:r>
            <a:r>
              <a:rPr lang="en-US" altLang="zh-CN" sz="1000" dirty="0"/>
              <a:t>edge</a:t>
            </a:r>
            <a:r>
              <a:rPr lang="zh-CN" altLang="en-US" sz="1000" dirty="0"/>
              <a:t>的特征，也就是</a:t>
            </a:r>
            <a:r>
              <a:rPr lang="en-US" altLang="zh-CN" sz="1000" dirty="0"/>
              <a:t>trigger</a:t>
            </a:r>
            <a:r>
              <a:rPr lang="zh-CN" altLang="en-US" sz="1000" dirty="0"/>
              <a:t>对齐</a:t>
            </a:r>
            <a:r>
              <a:rPr lang="en-US" altLang="zh-CN" sz="1000" dirty="0"/>
              <a:t>AMR</a:t>
            </a:r>
            <a:r>
              <a:rPr lang="zh-CN" altLang="en-US" sz="1000" dirty="0"/>
              <a:t>图后的特征，对齐的方式同</a:t>
            </a:r>
            <a:r>
              <a:rPr lang="en-US" altLang="zh-CN" sz="1000" dirty="0"/>
              <a:t>entity</a:t>
            </a:r>
            <a:r>
              <a:rPr lang="zh-CN" altLang="en-US" sz="1000" dirty="0"/>
              <a:t>的</a:t>
            </a:r>
            <a:endParaRPr lang="en-US" altLang="zh-CN" sz="1000" dirty="0"/>
          </a:p>
          <a:p>
            <a:endParaRPr lang="en-US" altLang="zh-CN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Training</a:t>
            </a:r>
            <a:endParaRPr lang="en-US" altLang="zh-CN" sz="1000" dirty="0"/>
          </a:p>
          <a:p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使用分离的针对特定任务（这里是四个任务，就是前面定义的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entity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trigger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-apple-system"/>
              </a:rPr>
              <a:t>relation,argument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）的前馈神经网络来计算每个结点的标签分数</a:t>
            </a: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c(G)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是局部特征分数。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f(G)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是全局特征向量，这里有点没太看明白，论文里好像是手工设计了一套全局特征类型模板，学习每个特征的权重。</a:t>
            </a: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f(g)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u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的点成是图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G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的全局特征分数，将它们的和作为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G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的全局分数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g(G)</a:t>
            </a: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最后，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我们假定一条语句的最佳（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Gold-standard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）图应该拥有最高的全局分数。所以，我们最小化该损失函数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ghat-g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是在前面对句子进行挖掘，使用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CRF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捕捉标签之间联系的时候</a:t>
            </a:r>
            <a:r>
              <a:rPr lang="zh-CN" altLang="en-US" sz="1200" dirty="0"/>
              <a:t>训练阶段最大化标准标签路径的对数似然估计，局部特征分数，全局分数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Decoding</a:t>
            </a: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计算所有候选图的全局分数，选择分数最高的作为最终结果，这里是基于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beam search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的解码，分别对节点和边进行扩展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，每次对节点和边进行扩展的时候，如果超过了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beam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的宽度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，就对我们对候选对象按全局分数从高到低进行排序，只保留分数最高的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个。</a:t>
            </a: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最后一步之后，返回全局分数最高的图，作为输入语句中提取的信息网络。</a:t>
            </a:r>
            <a:endParaRPr lang="zh-CN" altLang="en-US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标题 1"/>
          <p:cNvSpPr txBox="1"/>
          <p:nvPr userDrawn="1"/>
        </p:nvSpPr>
        <p:spPr>
          <a:xfrm>
            <a:off x="1849743" y="4233861"/>
            <a:ext cx="6509947" cy="566739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sz="186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68400" y="952500"/>
            <a:ext cx="98552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230042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9259976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 algn="r">
              <a:defRPr sz="1200"/>
            </a:lvl1pPr>
          </a:lstStyle>
          <a:p>
            <a:fld id="{FD4F6516-883E-5242-B756-5F986E094651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6257"/>
            <a:ext cx="10972800" cy="760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35" b="0">
                <a:solidFill>
                  <a:srgbClr val="182E66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cxnSp>
        <p:nvCxnSpPr>
          <p:cNvPr id="16" name="直接连接符 5"/>
          <p:cNvCxnSpPr/>
          <p:nvPr userDrawn="1"/>
        </p:nvCxnSpPr>
        <p:spPr>
          <a:xfrm>
            <a:off x="-1306" y="916463"/>
            <a:ext cx="121724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-1" y="331341"/>
            <a:ext cx="507983" cy="584776"/>
          </a:xfrm>
          <a:prstGeom prst="rect">
            <a:avLst/>
          </a:prstGeom>
          <a:solidFill>
            <a:srgbClr val="18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内容占位符 2"/>
          <p:cNvSpPr>
            <a:spLocks noGrp="1"/>
          </p:cNvSpPr>
          <p:nvPr>
            <p:ph sz="half" idx="13"/>
          </p:nvPr>
        </p:nvSpPr>
        <p:spPr>
          <a:xfrm>
            <a:off x="609600" y="1116734"/>
            <a:ext cx="10972800" cy="5239271"/>
          </a:xfrm>
          <a:prstGeom prst="rect">
            <a:avLst/>
          </a:prstGeom>
        </p:spPr>
        <p:txBody>
          <a:bodyPr lIns="90000"/>
          <a:lstStyle>
            <a:lvl1pPr marL="313055" indent="-313055">
              <a:buClr>
                <a:srgbClr val="1C2E62"/>
              </a:buClr>
              <a:buSzPct val="80000"/>
              <a:buFont typeface="Wingdings" panose="05000000000000000000" pitchFamily="2" charset="2"/>
              <a:buChar char="l"/>
              <a:defRPr sz="2665">
                <a:latin typeface="微软雅黑"/>
                <a:ea typeface="微软雅黑"/>
                <a:cs typeface="微软雅黑"/>
              </a:defRPr>
            </a:lvl1pPr>
            <a:lvl2pPr marL="798830" indent="-189230">
              <a:buClr>
                <a:srgbClr val="1C2E62"/>
              </a:buClr>
              <a:buFont typeface="Arial" panose="020B0604020202090204" pitchFamily="34" charset="0"/>
              <a:buChar char="•"/>
              <a:defRPr sz="2135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428115" indent="-208915">
              <a:buFont typeface="Arial" panose="020B0604020202090204" pitchFamily="34" charset="0"/>
              <a:buChar char="•"/>
              <a:defRPr sz="18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4950" y="206144"/>
            <a:ext cx="615553" cy="615553"/>
          </a:xfrm>
          <a:prstGeom prst="rect">
            <a:avLst/>
          </a:prstGeom>
        </p:spPr>
      </p:pic>
      <p:pic>
        <p:nvPicPr>
          <p:cNvPr id="12" name="Picture 2" descr="子科技大学校徽图案带校名LOGO图片素材|png - 设计盒子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12"/>
          <a:stretch>
            <a:fillRect/>
          </a:stretch>
        </p:blipFill>
        <p:spPr bwMode="auto">
          <a:xfrm>
            <a:off x="11430503" y="160691"/>
            <a:ext cx="740635" cy="6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5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5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cxnSp>
        <p:nvCxnSpPr>
          <p:cNvPr id="9" name="直接连接符 5"/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15"/>
          <p:cNvCxnSpPr/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609600" y="214211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6509947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65730"/>
            <a:ext cx="6509947" cy="3661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6509947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接连接符 5"/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15"/>
          <p:cNvCxnSpPr/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 hasCustomPrompt="1"/>
          </p:nvPr>
        </p:nvSpPr>
        <p:spPr>
          <a:xfrm>
            <a:off x="812800" y="1394271"/>
            <a:ext cx="10566400" cy="5049688"/>
          </a:xfrm>
          <a:prstGeom prst="rect">
            <a:avLst/>
          </a:prstGeom>
        </p:spPr>
        <p:txBody>
          <a:bodyPr/>
          <a:lstStyle>
            <a:lvl1pPr marL="300355" indent="-300355">
              <a:lnSpc>
                <a:spcPct val="100000"/>
              </a:lnSpc>
              <a:buClr>
                <a:srgbClr val="C00000"/>
              </a:buClr>
              <a:buSzPct val="75000"/>
              <a:buFont typeface="Wingdings" panose="05000000000000000000" pitchFamily="2" charset="2"/>
              <a:buChar char="l"/>
              <a:defRPr b="0">
                <a:latin typeface="+mn-lt"/>
                <a:ea typeface="黑体" panose="02010609060101010101" pitchFamily="49" charset="-122"/>
              </a:defRPr>
            </a:lvl1pPr>
            <a:lvl2pPr marL="800100" indent="-306705">
              <a:lnSpc>
                <a:spcPct val="100000"/>
              </a:lnSpc>
              <a:buClr>
                <a:schemeClr val="tx1"/>
              </a:buClr>
              <a:buSzPct val="100000"/>
              <a:buFont typeface="系统字体"/>
              <a:buChar char="—"/>
              <a:defRPr>
                <a:latin typeface="+mn-lt"/>
                <a:ea typeface="黑体" panose="02010609060101010101" pitchFamily="49" charset="-122"/>
              </a:defRPr>
            </a:lvl2pPr>
            <a:lvl3pPr marL="1143000" indent="-228600">
              <a:buClr>
                <a:schemeClr val="tx1"/>
              </a:buClr>
              <a:buFont typeface="Arial" panose="020B0604020202090204" pitchFamily="34" charset="0"/>
              <a:buChar char="•"/>
              <a:defRPr>
                <a:latin typeface="+mn-lt"/>
                <a:ea typeface="黑体" panose="02010609060101010101" pitchFamily="49" charset="-122"/>
              </a:defRPr>
            </a:lvl3pPr>
          </a:lstStyle>
          <a:p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level2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level3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14401" y="1108614"/>
            <a:ext cx="9534047" cy="118023"/>
            <a:chOff x="812800" y="1097595"/>
            <a:chExt cx="9534046" cy="118023"/>
          </a:xfrm>
        </p:grpSpPr>
        <p:sp>
          <p:nvSpPr>
            <p:cNvPr id="12" name="Rectangle 2"/>
            <p:cNvSpPr/>
            <p:nvPr/>
          </p:nvSpPr>
          <p:spPr bwMode="auto">
            <a:xfrm>
              <a:off x="812800" y="1107618"/>
              <a:ext cx="5292000" cy="108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zh-CN" altLang="en-US" sz="1800"/>
            </a:p>
          </p:txBody>
        </p:sp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812800" y="1097595"/>
              <a:ext cx="9534046" cy="1575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12800" y="308923"/>
            <a:ext cx="10566400" cy="967796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+mn-lt"/>
                <a:ea typeface="黑体" panose="02010609060101010101" pitchFamily="49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Calibri Light" panose="020F0502020204030204" pitchFamily="34" charset="0"/>
                <a:ea typeface="宋体" panose="02010600030101010101" pitchFamily="2" charset="-122"/>
                <a:cs typeface="Calibri Light" panose="020F0502020204030204" pitchFamily="34" charset="0"/>
              </a:defRPr>
            </a:lvl1pPr>
          </a:lstStyle>
          <a:p>
            <a:fld id="{2C955C39-D9E8-BB40-9080-35AB47FDCF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/>
          <p:nvPr/>
        </p:nvCxnSpPr>
        <p:spPr>
          <a:xfrm>
            <a:off x="609600" y="1427149"/>
            <a:ext cx="10972800" cy="1588"/>
          </a:xfrm>
          <a:prstGeom prst="line">
            <a:avLst/>
          </a:prstGeom>
          <a:ln w="57150" cap="flat" cmpd="sng" algn="ctr">
            <a:gradFill flip="none" rotWithShape="1">
              <a:gsLst>
                <a:gs pos="0">
                  <a:schemeClr val="accent1"/>
                </a:gs>
                <a:gs pos="20000">
                  <a:schemeClr val="accent2"/>
                </a:gs>
                <a:gs pos="40000">
                  <a:schemeClr val="accent3"/>
                </a:gs>
                <a:gs pos="60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6350" cmpd="dbl">
                  <a:solidFill>
                    <a:schemeClr val="bg2">
                      <a:lumMod val="25000"/>
                      <a:alpha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1pPr>
            <a:lvl2pPr>
              <a:defRPr sz="24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2pPr>
            <a:lvl3pPr>
              <a:defRPr sz="20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3pPr>
            <a:lvl4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4pPr>
            <a:lvl5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EBED-CB34-4533-A5FD-C8B2023C7DC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1910137" y="2403419"/>
            <a:ext cx="6198056" cy="2494951"/>
            <a:chOff x="2411459" y="1594479"/>
            <a:chExt cx="4648542" cy="1871213"/>
          </a:xfrm>
          <a:solidFill>
            <a:srgbClr val="D9D9D9"/>
          </a:solidFill>
        </p:grpSpPr>
        <p:sp>
          <p:nvSpPr>
            <p:cNvPr id="11" name="文本框 10"/>
            <p:cNvSpPr txBox="1"/>
            <p:nvPr/>
          </p:nvSpPr>
          <p:spPr>
            <a:xfrm>
              <a:off x="2411459" y="1594479"/>
              <a:ext cx="4622752" cy="6674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5335" spc="131" dirty="0">
                <a:solidFill>
                  <a:srgbClr val="193375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24225" y="3111268"/>
              <a:ext cx="4635776" cy="3544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865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1" lang="zh-CN" alt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D4F6516-883E-5242-B756-5F986E094651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hf hdr="0" ftr="0"/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9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9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9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9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5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s://aclanthology.org/2020.acl-main.713.pdf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8.xml"/><Relationship Id="rId1" Type="http://schemas.openxmlformats.org/officeDocument/2006/relationships/hyperlink" Target="https://arxiv.org/abs/1710.10903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hyperlink" Target="https://aclanthology.org/2020.acl-main.71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3645909" y="4478971"/>
            <a:ext cx="507973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5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Fan </a:t>
            </a:r>
            <a:r>
              <a:rPr kumimoji="1" lang="en-US" altLang="zh-CN" sz="3735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Siqi</a:t>
            </a:r>
            <a:r>
              <a:rPr kumimoji="1" lang="en-US" altLang="zh-CN" sz="3735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  </a:t>
            </a:r>
            <a:endParaRPr kumimoji="1" lang="zh-CN" altLang="en-US" sz="3735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Microsoft New Tai Lue" charset="0"/>
              <a:cs typeface="Microsoft New Tai Lue" charset="0"/>
            </a:endParaRPr>
          </a:p>
        </p:txBody>
      </p:sp>
      <p:sp>
        <p:nvSpPr>
          <p:cNvPr id="5" name="矩形 27"/>
          <p:cNvSpPr/>
          <p:nvPr/>
        </p:nvSpPr>
        <p:spPr>
          <a:xfrm>
            <a:off x="0" y="2354078"/>
            <a:ext cx="12192000" cy="160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865" b="1" dirty="0"/>
              <a:t>Research Meeting</a:t>
            </a:r>
            <a:endParaRPr lang="en-US" altLang="zh-CN" sz="5865" b="1" dirty="0"/>
          </a:p>
          <a:p>
            <a:pPr algn="ctr"/>
            <a:r>
              <a:rPr lang="en-US" altLang="zh-CN" sz="2800" b="1" dirty="0"/>
              <a:t>Week 3</a:t>
            </a:r>
            <a:endParaRPr lang="zh-CN" altLang="en-US" sz="2800" b="1" dirty="0"/>
          </a:p>
        </p:txBody>
      </p:sp>
      <p:sp>
        <p:nvSpPr>
          <p:cNvPr id="6" name="等腰三角形 115"/>
          <p:cNvSpPr/>
          <p:nvPr/>
        </p:nvSpPr>
        <p:spPr>
          <a:xfrm flipV="1">
            <a:off x="5887742" y="3957387"/>
            <a:ext cx="416516" cy="2502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10"/>
          </a:p>
        </p:txBody>
      </p:sp>
      <p:sp>
        <p:nvSpPr>
          <p:cNvPr id="2" name="TextBox 1"/>
          <p:cNvSpPr txBox="1"/>
          <p:nvPr/>
        </p:nvSpPr>
        <p:spPr>
          <a:xfrm>
            <a:off x="-4511040" y="169468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483437" y="5535038"/>
            <a:ext cx="340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2021-9-27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3192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+mn-ea"/>
              </a:rPr>
              <a:t>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04085" y="1197640"/>
            <a:ext cx="361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Knowledge-graph enrich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8327" y="1659305"/>
            <a:ext cx="10295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Fine-grained Information Extraction from Biomedical Literature based on Knowledge-enriched Abstract Meaning Representation</a:t>
            </a:r>
            <a:r>
              <a:rPr lang="en-US" altLang="zh-CN" dirty="0"/>
              <a:t>(2021 ACL)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9191" y="2224773"/>
            <a:ext cx="8068009" cy="3965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Discussion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04085" y="1197640"/>
            <a:ext cx="1118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285750" indent="-285750" defTabSz="608965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上面的都是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sentence level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用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GAT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node alignment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的方式进行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entity link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，对多句子进行文本摘要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285750" indent="-285750" defTabSz="608965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没有利用起来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AMR</a:t>
            </a: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图的特点，具有重入性，即概念节点，可能充当一个动词的主语，另一个动词的间接宾语。这增加了模型的学习难度。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r>
              <a:rPr lang="en-US" altLang="zh-CN" sz="16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Eg</a:t>
            </a:r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 The boy wants to girl to believe him.</a:t>
            </a:r>
            <a:endParaRPr lang="en-US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642" y="3429000"/>
            <a:ext cx="4176531" cy="18158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16" y="3054133"/>
            <a:ext cx="370522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40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Plan for this week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385" y="391597"/>
            <a:ext cx="712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Last week review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8" name="TextBox 2"/>
          <p:cNvSpPr txBox="1"/>
          <p:nvPr/>
        </p:nvSpPr>
        <p:spPr>
          <a:xfrm>
            <a:off x="718385" y="1332171"/>
            <a:ext cx="215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AMR parsing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8385" y="1764942"/>
            <a:ext cx="52480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Transition based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Graph based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8" name="TextBox 2"/>
          <p:cNvSpPr txBox="1"/>
          <p:nvPr/>
        </p:nvSpPr>
        <p:spPr>
          <a:xfrm>
            <a:off x="659524" y="3642378"/>
            <a:ext cx="362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Downstream application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431" y="1332170"/>
            <a:ext cx="4167188" cy="46204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63326" y="2394284"/>
            <a:ext cx="2791327" cy="360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8385" y="4100472"/>
            <a:ext cx="52480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NLG(sentence </a:t>
            </a:r>
            <a:r>
              <a:rPr lang="en-US" altLang="zh-CN" sz="2000" dirty="0" err="1"/>
              <a:t>level;multisentence-level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Information Extraction</a:t>
            </a:r>
            <a:endParaRPr lang="en-US" altLang="zh-CN" sz="2000" dirty="0"/>
          </a:p>
          <a:p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70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NLG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23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Sentence level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181" y="1659305"/>
            <a:ext cx="1073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 Discriminative Graph-Based Parser for the Abstract Meaning Representation(2014 ACL)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Generation from Abstract Meaning Representation using Tree Transducers (2016 ACL)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AMR-to-text generation as a Traveling Salesman Problem(2017 EMNLP)</a:t>
            </a:r>
            <a:endParaRPr lang="en-US" altLang="zh-CN" dirty="0"/>
          </a:p>
          <a:p>
            <a:r>
              <a:rPr lang="zh-CN" altLang="en-US" sz="1600" dirty="0"/>
              <a:t>以上都是基于统计的方法</a:t>
            </a:r>
            <a:r>
              <a:rPr lang="en-US" altLang="zh-CN" sz="1600" dirty="0"/>
              <a:t>,</a:t>
            </a:r>
            <a:r>
              <a:rPr lang="zh-CN" altLang="en-US" sz="1600" dirty="0"/>
              <a:t>着重考虑如何对如何对图结构建模并且遍历图。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954181" y="2859634"/>
            <a:ext cx="102953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Deep learning</a:t>
            </a:r>
            <a:r>
              <a:rPr lang="zh-CN" altLang="en-US" sz="1600" dirty="0"/>
              <a:t>开始考虑对</a:t>
            </a:r>
            <a:r>
              <a:rPr lang="en-US" altLang="zh-CN" sz="1600" dirty="0"/>
              <a:t>AMR</a:t>
            </a:r>
            <a:r>
              <a:rPr lang="zh-CN" altLang="en-US" sz="1600" dirty="0"/>
              <a:t>序列或者图进行编码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Neural AMR: Sequence-to-Sequence Models for Parsing and Generation(2017 ACL)</a:t>
            </a:r>
            <a:endParaRPr lang="en-US" altLang="zh-CN" dirty="0"/>
          </a:p>
          <a:p>
            <a:r>
              <a:rPr lang="en-US" altLang="zh-CN" sz="1600" dirty="0"/>
              <a:t>s2s</a:t>
            </a:r>
            <a:r>
              <a:rPr lang="zh-CN" altLang="en-US" sz="1600" dirty="0"/>
              <a:t>会对</a:t>
            </a:r>
            <a:r>
              <a:rPr lang="en-US" altLang="zh-CN" sz="1600" dirty="0"/>
              <a:t>AMR</a:t>
            </a:r>
            <a:r>
              <a:rPr lang="zh-CN" altLang="en-US" sz="1600" dirty="0"/>
              <a:t>进行序列化损失大量的图结构信息，于是出现了</a:t>
            </a:r>
            <a:r>
              <a:rPr lang="en-US" altLang="zh-CN" sz="1600" dirty="0"/>
              <a:t>g2s</a:t>
            </a:r>
            <a:r>
              <a:rPr lang="zh-CN" altLang="en-US" sz="1600" dirty="0"/>
              <a:t>，下面都是对图进行编码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 Graph-to-Sequence Model for AMR-to-Text Generation(2018 ACL)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Modeling graph structure in transformer for better </a:t>
            </a:r>
            <a:r>
              <a:rPr lang="en-US" altLang="zh-CN" dirty="0" err="1"/>
              <a:t>amr</a:t>
            </a:r>
            <a:r>
              <a:rPr lang="en-US" altLang="zh-CN" dirty="0"/>
              <a:t>-to-text generation(2019 EMNLP)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Structural Information Preserving for Graph-to-Text Generation(2020 ACL)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GPT-too: A Language-Model-First Approach for AMR-to-Text Generation(2020 ACL)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70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NLG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3117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Multi-sentence level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4085" y="1854618"/>
            <a:ext cx="6921089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Toward Abstractive Summarization Using Semantic Representations(2018 ACL).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AMR parsing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combining and transforming those graphs into a single summary AMR graph</a:t>
            </a:r>
            <a:endParaRPr lang="en-US" altLang="zh-CN" sz="1600" dirty="0"/>
          </a:p>
          <a:p>
            <a:r>
              <a:rPr lang="en-US" altLang="zh-CN" sz="1600" dirty="0"/>
              <a:t>       (1)collapsing</a:t>
            </a:r>
            <a:endParaRPr lang="en-US" altLang="zh-CN" sz="1600" dirty="0"/>
          </a:p>
          <a:p>
            <a:r>
              <a:rPr lang="en-US" altLang="zh-CN" sz="1600" dirty="0"/>
              <a:t>       (2)merging</a:t>
            </a:r>
            <a:endParaRPr lang="en-US" altLang="zh-CN" sz="1600" dirty="0"/>
          </a:p>
          <a:p>
            <a:r>
              <a:rPr lang="en-US" altLang="zh-CN" sz="1600" dirty="0"/>
              <a:t>       (3)expansion</a:t>
            </a:r>
            <a:endParaRPr lang="en-US" altLang="zh-CN" sz="1600" dirty="0"/>
          </a:p>
          <a:p>
            <a:r>
              <a:rPr lang="en-US" altLang="zh-CN" sz="1600" dirty="0"/>
              <a:t>       (4)subgraph prediction</a:t>
            </a:r>
            <a:endParaRPr lang="en-US" altLang="zh-CN" sz="1600" dirty="0"/>
          </a:p>
          <a:p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 startAt="3"/>
            </a:pPr>
            <a:r>
              <a:rPr lang="en-US" altLang="zh-CN" sz="1600" dirty="0"/>
              <a:t>Generating text</a:t>
            </a:r>
            <a:endParaRPr lang="en-US" altLang="zh-CN" sz="1600" dirty="0"/>
          </a:p>
          <a:p>
            <a:pPr marL="342900" indent="-342900">
              <a:buAutoNum type="arabicPeriod" startAt="3"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4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6818" y="1854618"/>
            <a:ext cx="4385182" cy="40889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45" y="3234340"/>
            <a:ext cx="4157019" cy="280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70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NLG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3117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Multi-sentence level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4181" y="1941709"/>
            <a:ext cx="1029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End-to-End AMR Coreference Resolution (2021 ACL)</a:t>
            </a:r>
            <a:endParaRPr lang="en-US" altLang="zh-CN" sz="1600" dirty="0"/>
          </a:p>
          <a:p>
            <a:r>
              <a:rPr lang="zh-CN" altLang="en-US" sz="1600" dirty="0"/>
              <a:t>重点在于如何共指消解，</a:t>
            </a:r>
            <a:r>
              <a:rPr lang="en-US" altLang="zh-CN" sz="1600" dirty="0"/>
              <a:t>AMR</a:t>
            </a:r>
            <a:r>
              <a:rPr lang="zh-CN" altLang="en-US" sz="1600" dirty="0"/>
              <a:t>中也就是</a:t>
            </a:r>
            <a:r>
              <a:rPr lang="en-US" altLang="zh-CN" sz="1600" dirty="0"/>
              <a:t>concept merging,</a:t>
            </a:r>
            <a:r>
              <a:rPr lang="zh-CN" altLang="en-US" sz="1600" dirty="0"/>
              <a:t> </a:t>
            </a:r>
            <a:r>
              <a:rPr lang="en-US" altLang="zh-CN" sz="1600" dirty="0"/>
              <a:t>In this paper, define as a missing-link prediction problem.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181" y="2809085"/>
            <a:ext cx="4664566" cy="304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9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04085" y="1197640"/>
            <a:ext cx="404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Joint 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8327" y="1659305"/>
            <a:ext cx="1124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Abstract Meaning Representation Guided Graph Encoding and Decoding for Joint Information (2021 NAACL)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634" y="2335008"/>
            <a:ext cx="3790277" cy="4371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393249" y="2334676"/>
                <a:ext cx="4689169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Problem formulation:</a:t>
                </a:r>
                <a:endParaRPr lang="en-US" altLang="zh-CN" dirty="0"/>
              </a:p>
              <a:p>
                <a:r>
                  <a:rPr lang="en-US" altLang="zh-CN" dirty="0"/>
                  <a:t>1.Entity Extraction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2.Relation Extraction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3.Event extraction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4.IE Network G=(V,E)</a:t>
                </a:r>
                <a:endParaRPr lang="en-US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an entity mention or event trigger</a:t>
                </a:r>
                <a:endParaRPr lang="en-US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indicates a relation or event argument role.</a:t>
                </a:r>
                <a:endParaRPr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49" y="2334676"/>
                <a:ext cx="4689169" cy="4247317"/>
              </a:xfrm>
              <a:prstGeom prst="rect">
                <a:avLst/>
              </a:prstGeom>
              <a:blipFill rotWithShape="1">
                <a:blip r:embed="rId2"/>
                <a:stretch>
                  <a:fillRect l="-1" t="-10" r="-7128" b="-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059924"/>
            <a:ext cx="3171825" cy="342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684" y="3987561"/>
            <a:ext cx="3362325" cy="304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868" y="4823412"/>
            <a:ext cx="2981325" cy="2952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868" y="5252392"/>
            <a:ext cx="3752850" cy="27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9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04085" y="1197640"/>
            <a:ext cx="404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Joint 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48327" y="1659305"/>
                <a:ext cx="10541831" cy="4973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Abstract Meaning Representation Guided Graph Encoding and Decoding for Joint Information (2021 NAACL)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r>
                  <a:rPr lang="en-US" altLang="zh-CN" dirty="0"/>
                  <a:t>1.AMR Parsing</a:t>
                </a:r>
                <a:endParaRPr lang="en-US" altLang="zh-CN" i="1" dirty="0">
                  <a:latin typeface="Cambria Math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latin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b="0" i="1" smtClean="0">
                        <a:latin typeface="Cambria Math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𝑎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b="0" i="1" smtClean="0">
                        <a:latin typeface="Cambria Math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itchFamily="18" charset="0"/>
                        <a:ea typeface="Cambria Math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2.Identify entity and event triggers  </a:t>
                </a:r>
                <a:r>
                  <a:rPr lang="en-US" altLang="zh-CN" dirty="0">
                    <a:hlinkClick r:id="rId1"/>
                  </a:rPr>
                  <a:t>ONEIE 2020 ACL</a:t>
                </a:r>
                <a:endParaRPr lang="en-US" altLang="zh-CN" dirty="0"/>
              </a:p>
              <a:p>
                <a:pPr indent="0">
                  <a:buNone/>
                </a:pPr>
                <a:r>
                  <a:rPr lang="en-US" altLang="zh-CN" dirty="0" err="1"/>
                  <a:t>(1) RoBERTa</a:t>
                </a:r>
                <a:r>
                  <a:rPr lang="en-US" altLang="zh-CN" dirty="0"/>
                  <a:t> encoder for word representation</a:t>
                </a:r>
                <a:endParaRPr lang="en-US" altLang="zh-CN" dirty="0"/>
              </a:p>
              <a:p>
                <a:r>
                  <a:rPr lang="zh-CN" altLang="en-US" sz="1600" dirty="0"/>
                  <a:t>输入一句包含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个词的语句，使用预训练的</a:t>
                </a:r>
                <a:r>
                  <a:rPr lang="en-US" altLang="zh-CN" sz="1600" dirty="0" err="1"/>
                  <a:t>RoBERTa</a:t>
                </a:r>
                <a:r>
                  <a:rPr lang="zh-CN" altLang="en-US" sz="1600" dirty="0"/>
                  <a:t>模型将每个词表示为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/>
                  <a:t>​ </a:t>
                </a:r>
                <a:endParaRPr lang="zh-CN" altLang="en-US" sz="1600" dirty="0"/>
              </a:p>
              <a:p>
                <a:r>
                  <a:rPr lang="en-US" altLang="zh-CN" dirty="0"/>
                  <a:t>(2) CRF based Sequence Tagging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/>
                  <a:t>一个标签在目标标签集中的分数</a:t>
                </a:r>
                <a:endParaRPr lang="en-US" altLang="zh-CN" sz="1600" dirty="0"/>
              </a:p>
              <a:p>
                <a:r>
                  <a:rPr lang="en-US" altLang="zh-CN" sz="1600" dirty="0"/>
                  <a:t>      </a:t>
                </a:r>
                <a:endParaRPr lang="en-US" altLang="zh-CN" sz="1600" dirty="0"/>
              </a:p>
              <a:p>
                <a:r>
                  <a:rPr lang="en-US" altLang="zh-CN" dirty="0"/>
                  <a:t>     </a:t>
                </a:r>
                <a:r>
                  <a:rPr lang="en-US" altLang="zh-CN" sz="1600" dirty="0"/>
                  <a:t>CRF</a:t>
                </a:r>
                <a:r>
                  <a:rPr lang="zh-CN" altLang="en-US" sz="1600" dirty="0"/>
                  <a:t>捕捉标签之间的联系，计算</a:t>
                </a:r>
                <a:r>
                  <a:rPr lang="en-US" altLang="zh-CN" sz="1600" dirty="0"/>
                  <a:t>tag path</a:t>
                </a:r>
                <a:r>
                  <a:rPr lang="zh-CN" altLang="en-US" sz="1600" dirty="0"/>
                  <a:t>的分数</a:t>
                </a:r>
                <a:endParaRPr lang="en-US" altLang="zh-CN" sz="1600" dirty="0"/>
              </a:p>
              <a:p>
                <a:r>
                  <a:rPr lang="en-US" altLang="zh-CN" sz="1600" dirty="0"/>
                  <a:t>     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     </a:t>
                </a:r>
                <a:r>
                  <a:rPr lang="zh-CN" altLang="en-US" sz="1600" dirty="0"/>
                  <a:t>训练阶段最大化标准标签路径的对数似然估计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      </a:t>
                </a:r>
                <a:r>
                  <a:rPr lang="zh-CN" altLang="en-US" sz="1600" dirty="0"/>
                  <a:t>最终获得了</a:t>
                </a:r>
                <a:r>
                  <a:rPr lang="en-US" altLang="zh-CN" sz="1600" dirty="0"/>
                  <a:t>entity span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trigger span</a:t>
                </a:r>
                <a:endParaRPr lang="en-US" altLang="zh-CN" sz="1600" dirty="0"/>
              </a:p>
              <a:p>
                <a:r>
                  <a:rPr lang="en-US" altLang="zh-CN" sz="1600" dirty="0"/>
                  <a:t>       </a:t>
                </a:r>
                <a:endParaRPr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27" y="1659305"/>
                <a:ext cx="10541831" cy="4973955"/>
              </a:xfrm>
              <a:prstGeom prst="rect">
                <a:avLst/>
              </a:prstGeom>
              <a:blipFill rotWithShape="1">
                <a:blip r:embed="rId2"/>
                <a:stretch>
                  <a:fillRect l="-3" t="-1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70" y="4660705"/>
            <a:ext cx="246697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46" y="4246368"/>
            <a:ext cx="1123950" cy="26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483" y="5441457"/>
            <a:ext cx="2124075" cy="5619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522" y="6347949"/>
            <a:ext cx="1009650" cy="266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9685" y="6347949"/>
            <a:ext cx="933450" cy="31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9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04085" y="1197640"/>
            <a:ext cx="404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Joint 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8327" y="1659305"/>
            <a:ext cx="10541831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Abstract Meaning Representation Guided Graph Encoding and Decoding for Joint Information (2021 NAACL)</a:t>
            </a:r>
            <a:endParaRPr lang="en-US" altLang="zh-CN" dirty="0"/>
          </a:p>
          <a:p>
            <a:r>
              <a:rPr lang="en-US" altLang="zh-CN" dirty="0"/>
              <a:t>3.Semantic Graph Aggregator </a:t>
            </a:r>
            <a:endParaRPr lang="en-US" altLang="zh-CN" dirty="0"/>
          </a:p>
          <a:p>
            <a:r>
              <a:rPr lang="en-US" altLang="zh-CN" dirty="0"/>
              <a:t>(1)Node alignment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(2)Attention based message passing </a:t>
            </a:r>
            <a:r>
              <a:rPr lang="en-US" altLang="zh-CN" dirty="0">
                <a:hlinkClick r:id="rId1"/>
              </a:rPr>
              <a:t>GATs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sz="1600" dirty="0"/>
              <a:t>节点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, j</a:t>
            </a:r>
            <a:r>
              <a:rPr lang="zh-CN" altLang="en-US" sz="1600" dirty="0"/>
              <a:t>之间的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normalized attention score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，</a:t>
            </a:r>
            <a:endParaRPr lang="zh-CN" altLang="en-US" sz="16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聚合邻居节点的特征，传给中心节点（可以理解为节点间</a:t>
            </a: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的相似度计算吗？）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根据邻居信息加权求和更新这个节点的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embedding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10" y="2135551"/>
            <a:ext cx="5796915" cy="25868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76" y="2803608"/>
            <a:ext cx="236220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76" y="3527266"/>
            <a:ext cx="3409950" cy="400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60" y="5399914"/>
            <a:ext cx="3924300" cy="600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011" y="6185483"/>
            <a:ext cx="1533525" cy="638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359" y="6304545"/>
            <a:ext cx="2095500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990505" y="5756699"/>
                <a:ext cx="4714047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最后得到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𝑡</m:t>
                        </m:r>
                      </m:sup>
                    </m:sSubSup>
                    <m:r>
                      <a:rPr lang="zh-CN" altLang="en-US" sz="1600" i="1">
                        <a:latin typeface="Cambria Math" pitchFamily="18" charset="0"/>
                      </a:rPr>
                      <m:t>作为</m:t>
                    </m:r>
                    <m:r>
                      <a:rPr lang="zh-CN" altLang="en-US" sz="1600" i="1" smtClean="0">
                        <a:latin typeface="Cambria Math" pitchFamily="18" charset="0"/>
                      </a:rPr>
                      <m:t>更新</m:t>
                    </m:r>
                  </m:oMath>
                </a14:m>
                <a:r>
                  <a:rPr lang="zh-CN" altLang="en-US" sz="1600" dirty="0"/>
                  <a:t>后的</a:t>
                </a:r>
                <a:r>
                  <a:rPr lang="en-US" altLang="zh-CN" sz="1600" dirty="0"/>
                  <a:t>entity , trigger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feature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05" y="5756699"/>
                <a:ext cx="4714047" cy="350224"/>
              </a:xfrm>
              <a:prstGeom prst="rect">
                <a:avLst/>
              </a:prstGeom>
              <a:blipFill rotWithShape="1">
                <a:blip r:embed="rId8"/>
                <a:stretch>
                  <a:fillRect l="-12" t="-121" r="-19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9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04085" y="1197640"/>
            <a:ext cx="404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Joint Information Extraction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8327" y="1659305"/>
            <a:ext cx="10541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Abstract Meaning Representation Guided Graph Encoding and Decoding for Joint Information (2021 NAACL)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4.Training and Decoding  </a:t>
            </a:r>
            <a:r>
              <a:rPr lang="en-US" altLang="zh-CN" dirty="0">
                <a:hlinkClick r:id="rId1"/>
              </a:rPr>
              <a:t>ONEIE 2020 ACL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Training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00" y="2137670"/>
            <a:ext cx="6484905" cy="22970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98" y="3177504"/>
            <a:ext cx="3190875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98" y="4346995"/>
            <a:ext cx="4124325" cy="695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198" y="4969930"/>
            <a:ext cx="2133600" cy="4000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098" y="5388488"/>
            <a:ext cx="3228975" cy="4000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48327" y="6024216"/>
            <a:ext cx="184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Decoding</a:t>
            </a:r>
            <a:endParaRPr lang="en-US" altLang="zh-CN" dirty="0"/>
          </a:p>
          <a:p>
            <a:r>
              <a:rPr lang="zh-CN" altLang="en-US" sz="1600" dirty="0"/>
              <a:t>基于</a:t>
            </a:r>
            <a:r>
              <a:rPr lang="en-US" altLang="zh-CN" dirty="0"/>
              <a:t>beam search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3249</Words>
  <Application>WPS 演示</Application>
  <PresentationFormat>宽屏</PresentationFormat>
  <Paragraphs>185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42" baseType="lpstr">
      <vt:lpstr>Arial</vt:lpstr>
      <vt:lpstr>方正书宋_GBK</vt:lpstr>
      <vt:lpstr>Wingdings</vt:lpstr>
      <vt:lpstr>微软雅黑</vt:lpstr>
      <vt:lpstr>Arial</vt:lpstr>
      <vt:lpstr>汉仪旗黑</vt:lpstr>
      <vt:lpstr>黑体</vt:lpstr>
      <vt:lpstr>汉仪中黑KW</vt:lpstr>
      <vt:lpstr>系统字体</vt:lpstr>
      <vt:lpstr>Thonburi</vt:lpstr>
      <vt:lpstr>Calibri Light</vt:lpstr>
      <vt:lpstr>Helvetica Neue</vt:lpstr>
      <vt:lpstr>宋体</vt:lpstr>
      <vt:lpstr>汉仪书宋二KW</vt:lpstr>
      <vt:lpstr>Cambria Math</vt:lpstr>
      <vt:lpstr>Kingsoft Math</vt:lpstr>
      <vt:lpstr>微软雅黑</vt:lpstr>
      <vt:lpstr>Microsoft New Tai Lue</vt:lpstr>
      <vt:lpstr>苹方-简</vt:lpstr>
      <vt:lpstr>Microsoft YaHei</vt:lpstr>
      <vt:lpstr>Calibri</vt:lpstr>
      <vt:lpstr>-apple-system</vt:lpstr>
      <vt:lpstr>宋体</vt:lpstr>
      <vt:lpstr>Arial Unicode MS</vt:lpstr>
      <vt:lpstr>等线</vt:lpstr>
      <vt:lpstr>汉仪中等线KW</vt:lpstr>
      <vt:lpstr>等线 Light</vt:lpstr>
      <vt:lpstr>Calibri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xunsong li</dc:creator>
  <cp:lastModifiedBy>fansiqi</cp:lastModifiedBy>
  <cp:revision>65</cp:revision>
  <dcterms:created xsi:type="dcterms:W3CDTF">2021-09-27T13:58:03Z</dcterms:created>
  <dcterms:modified xsi:type="dcterms:W3CDTF">2021-09-27T13:58:03Z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