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E8C4-32F7-4DC5-ADDD-5BFD68ACE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058BF7-26A8-4C98-9207-6574BECB1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065E49-39E6-4D68-B963-B7A826033792}"/>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5" name="Footer Placeholder 4">
            <a:extLst>
              <a:ext uri="{FF2B5EF4-FFF2-40B4-BE49-F238E27FC236}">
                <a16:creationId xmlns:a16="http://schemas.microsoft.com/office/drawing/2014/main" id="{DDBC75C3-8394-4F06-ACB6-837068D22C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6F9B08-CF4A-4AA7-BF7B-7030EC4DD5FC}"/>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16857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2E9B-0005-4D2F-9B9F-736FD5F7E0E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5B8277-60CF-414F-A26E-D599841110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5661CC-F52E-4FC2-8F58-4E42F4B0A8D1}"/>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5" name="Footer Placeholder 4">
            <a:extLst>
              <a:ext uri="{FF2B5EF4-FFF2-40B4-BE49-F238E27FC236}">
                <a16:creationId xmlns:a16="http://schemas.microsoft.com/office/drawing/2014/main" id="{023B660A-EBB1-4C94-A91F-8DDB879EC5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38CF79-608F-4B1E-8EEE-79635BB2800C}"/>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159448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6294B-A9E7-4418-B646-C96B5D9BF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C2181D-9B4C-42A1-9847-42FD189900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9112C2-AE98-468C-A480-AD5071BCD50D}"/>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5" name="Footer Placeholder 4">
            <a:extLst>
              <a:ext uri="{FF2B5EF4-FFF2-40B4-BE49-F238E27FC236}">
                <a16:creationId xmlns:a16="http://schemas.microsoft.com/office/drawing/2014/main" id="{D0B15A35-FA35-462A-920C-44CF1240BE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71EB1A-090E-4DE9-8588-54731663B3F2}"/>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175802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4B79-5818-4075-B1E0-BBC55AF40E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FAC82F-E923-4E2D-AC17-984E5225AD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FEB0EC-356C-4DED-8B30-6FA89AACE65B}"/>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5" name="Footer Placeholder 4">
            <a:extLst>
              <a:ext uri="{FF2B5EF4-FFF2-40B4-BE49-F238E27FC236}">
                <a16:creationId xmlns:a16="http://schemas.microsoft.com/office/drawing/2014/main" id="{5A5588F0-5531-44FB-890C-DA70516FE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2EB1B7-5B20-4685-AF1F-25BAA2FCEFF8}"/>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156503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F69C-6D0C-40D6-8BCE-40215B150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70B5BF-20CE-41ED-AECD-C95A4CA52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B20390-1B2B-4BC5-B039-221EE4269239}"/>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5" name="Footer Placeholder 4">
            <a:extLst>
              <a:ext uri="{FF2B5EF4-FFF2-40B4-BE49-F238E27FC236}">
                <a16:creationId xmlns:a16="http://schemas.microsoft.com/office/drawing/2014/main" id="{DD692FF3-48FF-44C1-97D8-32FBCD92C0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86DBEC-7BAD-46C7-BDEB-6A469DAB12DF}"/>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397661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D811-0A0B-451A-B416-1F79EEE87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18C4E1-8E78-4EC0-B4B2-BB7887AC06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57951B3-DE3A-442A-9D48-19C20E9EA0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0037FF-D320-4E79-8E48-BE3527ADFB88}"/>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6" name="Footer Placeholder 5">
            <a:extLst>
              <a:ext uri="{FF2B5EF4-FFF2-40B4-BE49-F238E27FC236}">
                <a16:creationId xmlns:a16="http://schemas.microsoft.com/office/drawing/2014/main" id="{22C5E5B9-0667-43E4-8F0F-EE090FAAA4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D3034C-54C9-448F-BF08-CE855DAA7507}"/>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267236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18AA-071B-41E2-9A83-080BFB69A5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D61296-15F5-4158-899A-B42DA84A6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6DA6EE-033D-488A-83F3-AEF7C6EF8A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CDD776-5A06-4684-8629-DBD927A1B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B53FD4-F68F-4C2D-A6AB-D07D7C4E2E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848B86-553E-4F8B-8C25-BC1F233708E9}"/>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8" name="Footer Placeholder 7">
            <a:extLst>
              <a:ext uri="{FF2B5EF4-FFF2-40B4-BE49-F238E27FC236}">
                <a16:creationId xmlns:a16="http://schemas.microsoft.com/office/drawing/2014/main" id="{A6C8BB2F-00D7-4472-9993-070871A5CA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3EE7B4-F58A-4444-AA63-1F86AF63BF33}"/>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348120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BC99-EB1A-446C-B1F9-C5F98DF3B8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DF966EB-0F16-46A3-9AE7-058F61D29426}"/>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4" name="Footer Placeholder 3">
            <a:extLst>
              <a:ext uri="{FF2B5EF4-FFF2-40B4-BE49-F238E27FC236}">
                <a16:creationId xmlns:a16="http://schemas.microsoft.com/office/drawing/2014/main" id="{92D57FD4-7765-4FE7-8C3F-689AA79099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34D7297-4848-4FEA-87A2-908E5641F03D}"/>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376819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4642A-B08B-45F1-8559-07317482BA50}"/>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3" name="Footer Placeholder 2">
            <a:extLst>
              <a:ext uri="{FF2B5EF4-FFF2-40B4-BE49-F238E27FC236}">
                <a16:creationId xmlns:a16="http://schemas.microsoft.com/office/drawing/2014/main" id="{B4412306-CBBA-4FED-81B8-A622CF0576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76AAF2-8E4A-42B4-BCF7-D691189B4950}"/>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208317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2488-F40D-4916-ACA2-2E9B83A70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37D64FD-B967-483E-BA3C-0E64CB2FF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F0CAAB-12E5-4656-9BF1-E98F17B26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5C3A46-9A46-47A5-9F32-404740DDE2F7}"/>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6" name="Footer Placeholder 5">
            <a:extLst>
              <a:ext uri="{FF2B5EF4-FFF2-40B4-BE49-F238E27FC236}">
                <a16:creationId xmlns:a16="http://schemas.microsoft.com/office/drawing/2014/main" id="{5FC6BF7D-8126-4E03-A2C1-397D33A9FC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3496F0-C9B9-44FB-A71F-CF7007ED2B95}"/>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365827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E39C-6BE6-4B40-9315-1C2C4F81E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AA9D0F-C9F4-4D98-BBAC-629C2B555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2FFBF89-0E75-4B14-9546-BBD04DEA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9342C5-03AF-4169-868F-C466FA222CEA}"/>
              </a:ext>
            </a:extLst>
          </p:cNvPr>
          <p:cNvSpPr>
            <a:spLocks noGrp="1"/>
          </p:cNvSpPr>
          <p:nvPr>
            <p:ph type="dt" sz="half" idx="10"/>
          </p:nvPr>
        </p:nvSpPr>
        <p:spPr/>
        <p:txBody>
          <a:bodyPr/>
          <a:lstStyle/>
          <a:p>
            <a:fld id="{FBE9A0FA-1EEE-4A18-846E-69F470741AA1}" type="datetimeFigureOut">
              <a:rPr lang="en-GB" smtClean="0"/>
              <a:t>07/12/2018</a:t>
            </a:fld>
            <a:endParaRPr lang="en-GB"/>
          </a:p>
        </p:txBody>
      </p:sp>
      <p:sp>
        <p:nvSpPr>
          <p:cNvPr id="6" name="Footer Placeholder 5">
            <a:extLst>
              <a:ext uri="{FF2B5EF4-FFF2-40B4-BE49-F238E27FC236}">
                <a16:creationId xmlns:a16="http://schemas.microsoft.com/office/drawing/2014/main" id="{A39FD2A1-6977-41C2-97A6-B2E631B8AB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0AF60E-6A97-474C-80E7-048794809C9B}"/>
              </a:ext>
            </a:extLst>
          </p:cNvPr>
          <p:cNvSpPr>
            <a:spLocks noGrp="1"/>
          </p:cNvSpPr>
          <p:nvPr>
            <p:ph type="sldNum" sz="quarter" idx="12"/>
          </p:nvPr>
        </p:nvSpPr>
        <p:spPr/>
        <p:txBody>
          <a:bodyPr/>
          <a:lstStyle/>
          <a:p>
            <a:fld id="{F5866CFE-2A7A-4B7A-B96C-F6D9D3F59BCC}" type="slidenum">
              <a:rPr lang="en-GB" smtClean="0"/>
              <a:t>‹#›</a:t>
            </a:fld>
            <a:endParaRPr lang="en-GB"/>
          </a:p>
        </p:txBody>
      </p:sp>
    </p:spTree>
    <p:extLst>
      <p:ext uri="{BB962C8B-B14F-4D97-AF65-F5344CB8AC3E}">
        <p14:creationId xmlns:p14="http://schemas.microsoft.com/office/powerpoint/2010/main" val="65168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D4ED4-B90B-4383-9247-94633131B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DBA140-0CEE-4927-8882-04D1577BA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9D4A1E-46EA-48FD-A367-AD9DEB231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9A0FA-1EEE-4A18-846E-69F470741AA1}" type="datetimeFigureOut">
              <a:rPr lang="en-GB" smtClean="0"/>
              <a:t>07/12/2018</a:t>
            </a:fld>
            <a:endParaRPr lang="en-GB"/>
          </a:p>
        </p:txBody>
      </p:sp>
      <p:sp>
        <p:nvSpPr>
          <p:cNvPr id="5" name="Footer Placeholder 4">
            <a:extLst>
              <a:ext uri="{FF2B5EF4-FFF2-40B4-BE49-F238E27FC236}">
                <a16:creationId xmlns:a16="http://schemas.microsoft.com/office/drawing/2014/main" id="{682CA4D1-5704-4A62-B6C0-85787F8DA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F40F2EE-E3CE-4877-86D4-630A53DD6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66CFE-2A7A-4B7A-B96C-F6D9D3F59BCC}" type="slidenum">
              <a:rPr lang="en-GB" smtClean="0"/>
              <a:t>‹#›</a:t>
            </a:fld>
            <a:endParaRPr lang="en-GB"/>
          </a:p>
        </p:txBody>
      </p:sp>
    </p:spTree>
    <p:extLst>
      <p:ext uri="{BB962C8B-B14F-4D97-AF65-F5344CB8AC3E}">
        <p14:creationId xmlns:p14="http://schemas.microsoft.com/office/powerpoint/2010/main" val="635479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9AC-8B07-4655-AEB1-59247C03D3E1}"/>
              </a:ext>
            </a:extLst>
          </p:cNvPr>
          <p:cNvSpPr>
            <a:spLocks noGrp="1"/>
          </p:cNvSpPr>
          <p:nvPr>
            <p:ph type="ctrTitle"/>
          </p:nvPr>
        </p:nvSpPr>
        <p:spPr/>
        <p:txBody>
          <a:bodyPr/>
          <a:lstStyle/>
          <a:p>
            <a:r>
              <a:rPr lang="en-GB" dirty="0"/>
              <a:t>Using ILOSTAT’s SMART tool and DSD Constructor</a:t>
            </a:r>
          </a:p>
        </p:txBody>
      </p:sp>
      <p:sp>
        <p:nvSpPr>
          <p:cNvPr id="3" name="Subtitle 2">
            <a:extLst>
              <a:ext uri="{FF2B5EF4-FFF2-40B4-BE49-F238E27FC236}">
                <a16:creationId xmlns:a16="http://schemas.microsoft.com/office/drawing/2014/main" id="{C0D3E31C-0DB2-4707-A7E2-52E9EC9A3179}"/>
              </a:ext>
            </a:extLst>
          </p:cNvPr>
          <p:cNvSpPr>
            <a:spLocks noGrp="1"/>
          </p:cNvSpPr>
          <p:nvPr>
            <p:ph type="subTitle" idx="1"/>
          </p:nvPr>
        </p:nvSpPr>
        <p:spPr/>
        <p:txBody>
          <a:bodyPr/>
          <a:lstStyle/>
          <a:p>
            <a:r>
              <a:rPr lang="en-GB" dirty="0"/>
              <a:t>Indicator 1-2-1</a:t>
            </a:r>
          </a:p>
        </p:txBody>
      </p:sp>
    </p:spTree>
    <p:extLst>
      <p:ext uri="{BB962C8B-B14F-4D97-AF65-F5344CB8AC3E}">
        <p14:creationId xmlns:p14="http://schemas.microsoft.com/office/powerpoint/2010/main" val="3381414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7D8F1F-F1D6-4FB2-9569-6085D6CF3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162550"/>
          </a:xfrm>
          <a:prstGeom prst="rect">
            <a:avLst/>
          </a:prstGeom>
        </p:spPr>
      </p:pic>
      <p:sp>
        <p:nvSpPr>
          <p:cNvPr id="6" name="TextBox 5">
            <a:extLst>
              <a:ext uri="{FF2B5EF4-FFF2-40B4-BE49-F238E27FC236}">
                <a16:creationId xmlns:a16="http://schemas.microsoft.com/office/drawing/2014/main" id="{B60331D0-890E-4B60-93F6-BDDAF1BF2376}"/>
              </a:ext>
            </a:extLst>
          </p:cNvPr>
          <p:cNvSpPr txBox="1"/>
          <p:nvPr/>
        </p:nvSpPr>
        <p:spPr>
          <a:xfrm>
            <a:off x="9079524" y="298938"/>
            <a:ext cx="3112476" cy="1200329"/>
          </a:xfrm>
          <a:prstGeom prst="rect">
            <a:avLst/>
          </a:prstGeom>
          <a:solidFill>
            <a:schemeClr val="bg1"/>
          </a:solidFill>
          <a:ln>
            <a:solidFill>
              <a:schemeClr val="tx1"/>
            </a:solidFill>
          </a:ln>
        </p:spPr>
        <p:txBody>
          <a:bodyPr wrap="square" rtlCol="0">
            <a:spAutoFit/>
          </a:bodyPr>
          <a:lstStyle/>
          <a:p>
            <a:r>
              <a:rPr lang="en-GB" dirty="0"/>
              <a:t>Age is slightly more confusing as there’s a bigger code list to sift through to recode the values</a:t>
            </a:r>
          </a:p>
        </p:txBody>
      </p:sp>
      <p:sp>
        <p:nvSpPr>
          <p:cNvPr id="7" name="TextBox 6">
            <a:extLst>
              <a:ext uri="{FF2B5EF4-FFF2-40B4-BE49-F238E27FC236}">
                <a16:creationId xmlns:a16="http://schemas.microsoft.com/office/drawing/2014/main" id="{0A1C9BE4-B3C0-4679-BAF8-A636800314D2}"/>
              </a:ext>
            </a:extLst>
          </p:cNvPr>
          <p:cNvSpPr txBox="1"/>
          <p:nvPr/>
        </p:nvSpPr>
        <p:spPr>
          <a:xfrm>
            <a:off x="0" y="2171700"/>
            <a:ext cx="1600200" cy="1477328"/>
          </a:xfrm>
          <a:prstGeom prst="rect">
            <a:avLst/>
          </a:prstGeom>
          <a:solidFill>
            <a:schemeClr val="bg1"/>
          </a:solidFill>
          <a:ln>
            <a:solidFill>
              <a:schemeClr val="tx1"/>
            </a:solidFill>
          </a:ln>
        </p:spPr>
        <p:txBody>
          <a:bodyPr wrap="square" rtlCol="0">
            <a:spAutoFit/>
          </a:bodyPr>
          <a:lstStyle/>
          <a:p>
            <a:r>
              <a:rPr lang="en-GB" dirty="0"/>
              <a:t>We have an age column so select that from the dropdown list</a:t>
            </a:r>
          </a:p>
        </p:txBody>
      </p:sp>
      <p:cxnSp>
        <p:nvCxnSpPr>
          <p:cNvPr id="9" name="Straight Arrow Connector 8">
            <a:extLst>
              <a:ext uri="{FF2B5EF4-FFF2-40B4-BE49-F238E27FC236}">
                <a16:creationId xmlns:a16="http://schemas.microsoft.com/office/drawing/2014/main" id="{E82BC9FB-CA18-4944-A127-8FBACB7392A0}"/>
              </a:ext>
            </a:extLst>
          </p:cNvPr>
          <p:cNvCxnSpPr/>
          <p:nvPr/>
        </p:nvCxnSpPr>
        <p:spPr>
          <a:xfrm>
            <a:off x="2637692" y="2171700"/>
            <a:ext cx="6295293" cy="5011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2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6F44BF-3608-44CE-B56C-FEDBA5FF4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12192000" cy="6604000"/>
          </a:xfrm>
          <a:prstGeom prst="rect">
            <a:avLst/>
          </a:prstGeom>
        </p:spPr>
      </p:pic>
      <p:cxnSp>
        <p:nvCxnSpPr>
          <p:cNvPr id="7" name="Straight Arrow Connector 6">
            <a:extLst>
              <a:ext uri="{FF2B5EF4-FFF2-40B4-BE49-F238E27FC236}">
                <a16:creationId xmlns:a16="http://schemas.microsoft.com/office/drawing/2014/main" id="{B1EC09B2-DB03-4303-A9E4-FDE7A496CFF0}"/>
              </a:ext>
            </a:extLst>
          </p:cNvPr>
          <p:cNvCxnSpPr/>
          <p:nvPr/>
        </p:nvCxnSpPr>
        <p:spPr>
          <a:xfrm>
            <a:off x="2655277" y="1582615"/>
            <a:ext cx="6330461" cy="25761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12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32ECD1-992B-4B3C-BA63-83A657239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5025"/>
            <a:ext cx="12192000" cy="5187950"/>
          </a:xfrm>
          <a:prstGeom prst="rect">
            <a:avLst/>
          </a:prstGeom>
        </p:spPr>
      </p:pic>
      <p:cxnSp>
        <p:nvCxnSpPr>
          <p:cNvPr id="7" name="Straight Arrow Connector 6">
            <a:extLst>
              <a:ext uri="{FF2B5EF4-FFF2-40B4-BE49-F238E27FC236}">
                <a16:creationId xmlns:a16="http://schemas.microsoft.com/office/drawing/2014/main" id="{F62F7029-5CB3-44F9-9D2A-709DE216C1D0}"/>
              </a:ext>
            </a:extLst>
          </p:cNvPr>
          <p:cNvCxnSpPr/>
          <p:nvPr/>
        </p:nvCxnSpPr>
        <p:spPr>
          <a:xfrm>
            <a:off x="2672862" y="2743200"/>
            <a:ext cx="6277707" cy="1732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25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A30478-F193-489C-AD6F-B160859B4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12192000" cy="6604000"/>
          </a:xfrm>
          <a:prstGeom prst="rect">
            <a:avLst/>
          </a:prstGeom>
        </p:spPr>
      </p:pic>
      <p:sp>
        <p:nvSpPr>
          <p:cNvPr id="6" name="TextBox 5">
            <a:extLst>
              <a:ext uri="{FF2B5EF4-FFF2-40B4-BE49-F238E27FC236}">
                <a16:creationId xmlns:a16="http://schemas.microsoft.com/office/drawing/2014/main" id="{5BF34BA9-F170-4282-B7DA-FC9DDA1E4068}"/>
              </a:ext>
            </a:extLst>
          </p:cNvPr>
          <p:cNvSpPr txBox="1"/>
          <p:nvPr/>
        </p:nvSpPr>
        <p:spPr>
          <a:xfrm>
            <a:off x="0" y="1195753"/>
            <a:ext cx="3376246" cy="3139321"/>
          </a:xfrm>
          <a:prstGeom prst="rect">
            <a:avLst/>
          </a:prstGeom>
          <a:solidFill>
            <a:schemeClr val="bg1"/>
          </a:solidFill>
          <a:ln>
            <a:solidFill>
              <a:schemeClr val="tx1"/>
            </a:solidFill>
          </a:ln>
        </p:spPr>
        <p:txBody>
          <a:bodyPr wrap="square" rtlCol="0">
            <a:spAutoFit/>
          </a:bodyPr>
          <a:lstStyle/>
          <a:p>
            <a:r>
              <a:rPr lang="en-GB" dirty="0"/>
              <a:t>So after sifting through the age code list I realised that there’s no values for our remaining items:</a:t>
            </a:r>
          </a:p>
          <a:p>
            <a:pPr marL="285750" indent="-285750">
              <a:buFont typeface="Arial" panose="020B0604020202020204" pitchFamily="34" charset="0"/>
              <a:buChar char="•"/>
            </a:pPr>
            <a:r>
              <a:rPr lang="en-GB" dirty="0"/>
              <a:t>25 to 49</a:t>
            </a:r>
          </a:p>
          <a:p>
            <a:pPr marL="285750" indent="-285750">
              <a:buFont typeface="Arial" panose="020B0604020202020204" pitchFamily="34" charset="0"/>
              <a:buChar char="•"/>
            </a:pPr>
            <a:r>
              <a:rPr lang="en-GB" dirty="0"/>
              <a:t>50 to 64</a:t>
            </a:r>
          </a:p>
          <a:p>
            <a:pPr marL="285750" indent="-285750">
              <a:buFont typeface="Arial" panose="020B0604020202020204" pitchFamily="34" charset="0"/>
              <a:buChar char="•"/>
            </a:pPr>
            <a:r>
              <a:rPr lang="en-GB" dirty="0"/>
              <a:t>65 to 74</a:t>
            </a:r>
          </a:p>
          <a:p>
            <a:pPr marL="285750" indent="-285750">
              <a:buFont typeface="Arial" panose="020B0604020202020204" pitchFamily="34" charset="0"/>
              <a:buChar char="•"/>
            </a:pPr>
            <a:r>
              <a:rPr lang="en-GB" dirty="0"/>
              <a:t>Under 16</a:t>
            </a:r>
          </a:p>
          <a:p>
            <a:pPr marL="285750" indent="-285750">
              <a:buFont typeface="Arial" panose="020B0604020202020204" pitchFamily="34" charset="0"/>
              <a:buChar char="•"/>
            </a:pPr>
            <a:endParaRPr lang="en-GB" dirty="0"/>
          </a:p>
          <a:p>
            <a:r>
              <a:rPr lang="en-GB" dirty="0"/>
              <a:t>To add these to the code list I need to load the DSD into ILOSTATS’s DSD Constructor</a:t>
            </a:r>
          </a:p>
        </p:txBody>
      </p:sp>
      <p:sp>
        <p:nvSpPr>
          <p:cNvPr id="7" name="TextBox 6">
            <a:extLst>
              <a:ext uri="{FF2B5EF4-FFF2-40B4-BE49-F238E27FC236}">
                <a16:creationId xmlns:a16="http://schemas.microsoft.com/office/drawing/2014/main" id="{A09DA3EE-AA11-43A4-B016-6D6A216CFD82}"/>
              </a:ext>
            </a:extLst>
          </p:cNvPr>
          <p:cNvSpPr txBox="1"/>
          <p:nvPr/>
        </p:nvSpPr>
        <p:spPr>
          <a:xfrm>
            <a:off x="5178669" y="342900"/>
            <a:ext cx="5961185" cy="369332"/>
          </a:xfrm>
          <a:prstGeom prst="rect">
            <a:avLst/>
          </a:prstGeom>
          <a:solidFill>
            <a:schemeClr val="bg1"/>
          </a:solidFill>
          <a:ln>
            <a:solidFill>
              <a:schemeClr val="tx1"/>
            </a:solidFill>
          </a:ln>
        </p:spPr>
        <p:txBody>
          <a:bodyPr wrap="square" rtlCol="0">
            <a:spAutoFit/>
          </a:bodyPr>
          <a:lstStyle/>
          <a:p>
            <a:r>
              <a:rPr lang="en-GB" dirty="0"/>
              <a:t>To open the age code list double click on the age dimension</a:t>
            </a:r>
          </a:p>
        </p:txBody>
      </p:sp>
      <p:cxnSp>
        <p:nvCxnSpPr>
          <p:cNvPr id="9" name="Straight Arrow Connector 8">
            <a:extLst>
              <a:ext uri="{FF2B5EF4-FFF2-40B4-BE49-F238E27FC236}">
                <a16:creationId xmlns:a16="http://schemas.microsoft.com/office/drawing/2014/main" id="{B65BD5C3-34F7-4AE1-8DF0-E6AF94A9B194}"/>
              </a:ext>
            </a:extLst>
          </p:cNvPr>
          <p:cNvCxnSpPr/>
          <p:nvPr/>
        </p:nvCxnSpPr>
        <p:spPr>
          <a:xfrm flipH="1">
            <a:off x="6875585" y="677008"/>
            <a:ext cx="96715" cy="888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4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0AF60-B9E5-4D0D-A6D0-856ECE1D9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88"/>
            <a:ext cx="12192000" cy="6591300"/>
          </a:xfrm>
          <a:prstGeom prst="rect">
            <a:avLst/>
          </a:prstGeom>
        </p:spPr>
      </p:pic>
      <p:sp>
        <p:nvSpPr>
          <p:cNvPr id="6" name="Rectangle 5">
            <a:extLst>
              <a:ext uri="{FF2B5EF4-FFF2-40B4-BE49-F238E27FC236}">
                <a16:creationId xmlns:a16="http://schemas.microsoft.com/office/drawing/2014/main" id="{984EE8C3-96B2-484F-B4A5-0FB292157EB1}"/>
              </a:ext>
            </a:extLst>
          </p:cNvPr>
          <p:cNvSpPr/>
          <p:nvPr/>
        </p:nvSpPr>
        <p:spPr>
          <a:xfrm>
            <a:off x="3093427" y="4605184"/>
            <a:ext cx="6005146" cy="562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7" name="TextBox 6">
            <a:extLst>
              <a:ext uri="{FF2B5EF4-FFF2-40B4-BE49-F238E27FC236}">
                <a16:creationId xmlns:a16="http://schemas.microsoft.com/office/drawing/2014/main" id="{72112814-990E-435D-A9CA-9A44C8777F3B}"/>
              </a:ext>
            </a:extLst>
          </p:cNvPr>
          <p:cNvSpPr txBox="1"/>
          <p:nvPr/>
        </p:nvSpPr>
        <p:spPr>
          <a:xfrm>
            <a:off x="430823" y="2831123"/>
            <a:ext cx="1688123" cy="2862322"/>
          </a:xfrm>
          <a:prstGeom prst="rect">
            <a:avLst/>
          </a:prstGeom>
          <a:solidFill>
            <a:schemeClr val="bg1"/>
          </a:solidFill>
          <a:ln>
            <a:solidFill>
              <a:schemeClr val="tx1"/>
            </a:solidFill>
          </a:ln>
        </p:spPr>
        <p:txBody>
          <a:bodyPr wrap="square" rtlCol="0">
            <a:spAutoFit/>
          </a:bodyPr>
          <a:lstStyle/>
          <a:p>
            <a:r>
              <a:rPr lang="en-GB" dirty="0"/>
              <a:t>Following the format of the existing codes I added codes for the remaining items by clicking the ‘+’ and filling out each of the three columns</a:t>
            </a:r>
          </a:p>
        </p:txBody>
      </p:sp>
      <p:cxnSp>
        <p:nvCxnSpPr>
          <p:cNvPr id="9" name="Straight Arrow Connector 8">
            <a:extLst>
              <a:ext uri="{FF2B5EF4-FFF2-40B4-BE49-F238E27FC236}">
                <a16:creationId xmlns:a16="http://schemas.microsoft.com/office/drawing/2014/main" id="{CF3C6A11-EFC1-424B-9A49-9A51167A04AA}"/>
              </a:ext>
            </a:extLst>
          </p:cNvPr>
          <p:cNvCxnSpPr/>
          <p:nvPr/>
        </p:nvCxnSpPr>
        <p:spPr>
          <a:xfrm>
            <a:off x="1863969" y="4642338"/>
            <a:ext cx="2409093" cy="56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14E2B9-37FE-4B09-A5D0-1AB0F67BE29B}"/>
              </a:ext>
            </a:extLst>
          </p:cNvPr>
          <p:cNvSpPr txBox="1"/>
          <p:nvPr/>
        </p:nvSpPr>
        <p:spPr>
          <a:xfrm>
            <a:off x="9214340" y="3613500"/>
            <a:ext cx="2769576" cy="923330"/>
          </a:xfrm>
          <a:prstGeom prst="rect">
            <a:avLst/>
          </a:prstGeom>
          <a:solidFill>
            <a:schemeClr val="bg1"/>
          </a:solidFill>
          <a:ln>
            <a:solidFill>
              <a:schemeClr val="tx1"/>
            </a:solidFill>
          </a:ln>
        </p:spPr>
        <p:txBody>
          <a:bodyPr wrap="square" rtlCol="0">
            <a:spAutoFit/>
          </a:bodyPr>
          <a:lstStyle/>
          <a:p>
            <a:r>
              <a:rPr lang="en-GB" dirty="0"/>
              <a:t>After you have finished adding the new codes, click ‘Apply’, then ‘Generate’</a:t>
            </a:r>
          </a:p>
        </p:txBody>
      </p:sp>
      <p:cxnSp>
        <p:nvCxnSpPr>
          <p:cNvPr id="12" name="Straight Arrow Connector 11">
            <a:extLst>
              <a:ext uri="{FF2B5EF4-FFF2-40B4-BE49-F238E27FC236}">
                <a16:creationId xmlns:a16="http://schemas.microsoft.com/office/drawing/2014/main" id="{36352D21-0A27-4D36-BBAF-A049B74C72A2}"/>
              </a:ext>
            </a:extLst>
          </p:cNvPr>
          <p:cNvCxnSpPr/>
          <p:nvPr/>
        </p:nvCxnSpPr>
        <p:spPr>
          <a:xfrm flipH="1">
            <a:off x="8994531" y="4413738"/>
            <a:ext cx="351692" cy="967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E4945B-80A8-4972-8727-BD5DF0CDCC91}"/>
              </a:ext>
            </a:extLst>
          </p:cNvPr>
          <p:cNvCxnSpPr>
            <a:cxnSpLocks/>
          </p:cNvCxnSpPr>
          <p:nvPr/>
        </p:nvCxnSpPr>
        <p:spPr>
          <a:xfrm flipV="1">
            <a:off x="11412415" y="606670"/>
            <a:ext cx="123093" cy="365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68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1F298-005E-479B-9786-962AA9D2D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12192000" cy="6604000"/>
          </a:xfrm>
          <a:prstGeom prst="rect">
            <a:avLst/>
          </a:prstGeom>
        </p:spPr>
      </p:pic>
      <p:sp>
        <p:nvSpPr>
          <p:cNvPr id="6" name="TextBox 5">
            <a:extLst>
              <a:ext uri="{FF2B5EF4-FFF2-40B4-BE49-F238E27FC236}">
                <a16:creationId xmlns:a16="http://schemas.microsoft.com/office/drawing/2014/main" id="{88E5564B-E9E4-4200-B905-56C5336859A8}"/>
              </a:ext>
            </a:extLst>
          </p:cNvPr>
          <p:cNvSpPr txBox="1"/>
          <p:nvPr/>
        </p:nvSpPr>
        <p:spPr>
          <a:xfrm>
            <a:off x="369277" y="2198077"/>
            <a:ext cx="3024554" cy="923330"/>
          </a:xfrm>
          <a:prstGeom prst="rect">
            <a:avLst/>
          </a:prstGeom>
          <a:solidFill>
            <a:schemeClr val="bg1"/>
          </a:solidFill>
          <a:ln>
            <a:solidFill>
              <a:schemeClr val="tx1"/>
            </a:solidFill>
          </a:ln>
        </p:spPr>
        <p:txBody>
          <a:bodyPr wrap="square" rtlCol="0">
            <a:spAutoFit/>
          </a:bodyPr>
          <a:lstStyle/>
          <a:p>
            <a:r>
              <a:rPr lang="en-GB" dirty="0"/>
              <a:t>Change the output name if you don’t want to overwrite the existing DSD</a:t>
            </a:r>
          </a:p>
        </p:txBody>
      </p:sp>
      <p:cxnSp>
        <p:nvCxnSpPr>
          <p:cNvPr id="8" name="Straight Arrow Connector 7">
            <a:extLst>
              <a:ext uri="{FF2B5EF4-FFF2-40B4-BE49-F238E27FC236}">
                <a16:creationId xmlns:a16="http://schemas.microsoft.com/office/drawing/2014/main" id="{1C4D7F83-8059-4542-98C4-AFEA115BF08A}"/>
              </a:ext>
            </a:extLst>
          </p:cNvPr>
          <p:cNvCxnSpPr/>
          <p:nvPr/>
        </p:nvCxnSpPr>
        <p:spPr>
          <a:xfrm>
            <a:off x="3086100" y="2892669"/>
            <a:ext cx="2321169" cy="151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0B0B91-DE18-43E8-9FCB-566968ECE744}"/>
              </a:ext>
            </a:extLst>
          </p:cNvPr>
          <p:cNvSpPr txBox="1"/>
          <p:nvPr/>
        </p:nvSpPr>
        <p:spPr>
          <a:xfrm>
            <a:off x="501162" y="5222631"/>
            <a:ext cx="6831623" cy="646331"/>
          </a:xfrm>
          <a:prstGeom prst="rect">
            <a:avLst/>
          </a:prstGeom>
          <a:solidFill>
            <a:schemeClr val="bg1"/>
          </a:solidFill>
          <a:ln>
            <a:solidFill>
              <a:schemeClr val="tx1"/>
            </a:solidFill>
          </a:ln>
        </p:spPr>
        <p:txBody>
          <a:bodyPr wrap="square" rtlCol="0">
            <a:spAutoFit/>
          </a:bodyPr>
          <a:lstStyle/>
          <a:p>
            <a:r>
              <a:rPr lang="en-GB" dirty="0"/>
              <a:t>Once you have saved the new DSD, make sure you load it into the SMART tool so you use the new features</a:t>
            </a:r>
          </a:p>
        </p:txBody>
      </p:sp>
    </p:spTree>
    <p:extLst>
      <p:ext uri="{BB962C8B-B14F-4D97-AF65-F5344CB8AC3E}">
        <p14:creationId xmlns:p14="http://schemas.microsoft.com/office/powerpoint/2010/main" val="243086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A1AD55-F460-4325-BD79-7C41ED310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184300"/>
          </a:xfrm>
          <a:prstGeom prst="rect">
            <a:avLst/>
          </a:prstGeom>
        </p:spPr>
      </p:pic>
      <p:sp>
        <p:nvSpPr>
          <p:cNvPr id="6" name="TextBox 5">
            <a:extLst>
              <a:ext uri="{FF2B5EF4-FFF2-40B4-BE49-F238E27FC236}">
                <a16:creationId xmlns:a16="http://schemas.microsoft.com/office/drawing/2014/main" id="{4DDA4C7F-073F-4D94-9EE0-1280046021F3}"/>
              </a:ext>
            </a:extLst>
          </p:cNvPr>
          <p:cNvSpPr txBox="1"/>
          <p:nvPr/>
        </p:nvSpPr>
        <p:spPr>
          <a:xfrm>
            <a:off x="175846" y="3305907"/>
            <a:ext cx="4554416" cy="646331"/>
          </a:xfrm>
          <a:prstGeom prst="rect">
            <a:avLst/>
          </a:prstGeom>
          <a:solidFill>
            <a:schemeClr val="bg1"/>
          </a:solidFill>
          <a:ln>
            <a:solidFill>
              <a:schemeClr val="tx1"/>
            </a:solidFill>
          </a:ln>
        </p:spPr>
        <p:txBody>
          <a:bodyPr wrap="square" rtlCol="0">
            <a:spAutoFit/>
          </a:bodyPr>
          <a:lstStyle/>
          <a:p>
            <a:r>
              <a:rPr lang="en-GB" dirty="0"/>
              <a:t>Now that the codes have been added to the age code list, I can finish recoding</a:t>
            </a:r>
          </a:p>
        </p:txBody>
      </p:sp>
      <p:cxnSp>
        <p:nvCxnSpPr>
          <p:cNvPr id="8" name="Straight Arrow Connector 7">
            <a:extLst>
              <a:ext uri="{FF2B5EF4-FFF2-40B4-BE49-F238E27FC236}">
                <a16:creationId xmlns:a16="http://schemas.microsoft.com/office/drawing/2014/main" id="{D3DE6CA8-FBEF-4382-B3CD-43D9D1D022EC}"/>
              </a:ext>
            </a:extLst>
          </p:cNvPr>
          <p:cNvCxnSpPr>
            <a:cxnSpLocks/>
          </p:cNvCxnSpPr>
          <p:nvPr/>
        </p:nvCxnSpPr>
        <p:spPr>
          <a:xfrm>
            <a:off x="2532185" y="2013438"/>
            <a:ext cx="6444761" cy="2514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5BC0AA-A058-46F1-AED3-AFFF6E9E2668}"/>
              </a:ext>
            </a:extLst>
          </p:cNvPr>
          <p:cNvCxnSpPr/>
          <p:nvPr/>
        </p:nvCxnSpPr>
        <p:spPr>
          <a:xfrm>
            <a:off x="2690446" y="1556238"/>
            <a:ext cx="6277708" cy="30948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D2478B-6CDB-490A-A0A9-EBDDD4F845EF}"/>
              </a:ext>
            </a:extLst>
          </p:cNvPr>
          <p:cNvCxnSpPr/>
          <p:nvPr/>
        </p:nvCxnSpPr>
        <p:spPr>
          <a:xfrm>
            <a:off x="2690446" y="1661746"/>
            <a:ext cx="6277708" cy="31564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BBEE732-847E-4DC8-B66B-74DE54B27295}"/>
              </a:ext>
            </a:extLst>
          </p:cNvPr>
          <p:cNvCxnSpPr/>
          <p:nvPr/>
        </p:nvCxnSpPr>
        <p:spPr>
          <a:xfrm>
            <a:off x="2690446" y="1784838"/>
            <a:ext cx="6286500" cy="31916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1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087AFF-1BE1-4F23-A1E1-332007ECD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181600"/>
          </a:xfrm>
          <a:prstGeom prst="rect">
            <a:avLst/>
          </a:prstGeom>
        </p:spPr>
      </p:pic>
      <p:sp>
        <p:nvSpPr>
          <p:cNvPr id="6" name="TextBox 5">
            <a:extLst>
              <a:ext uri="{FF2B5EF4-FFF2-40B4-BE49-F238E27FC236}">
                <a16:creationId xmlns:a16="http://schemas.microsoft.com/office/drawing/2014/main" id="{CA1DF437-F112-4ACA-B58E-45347D87545E}"/>
              </a:ext>
            </a:extLst>
          </p:cNvPr>
          <p:cNvSpPr txBox="1"/>
          <p:nvPr/>
        </p:nvSpPr>
        <p:spPr>
          <a:xfrm>
            <a:off x="5899639" y="2590800"/>
            <a:ext cx="5952392" cy="1754326"/>
          </a:xfrm>
          <a:prstGeom prst="rect">
            <a:avLst/>
          </a:prstGeom>
          <a:solidFill>
            <a:schemeClr val="bg1"/>
          </a:solidFill>
          <a:ln>
            <a:solidFill>
              <a:schemeClr val="tx1"/>
            </a:solidFill>
          </a:ln>
        </p:spPr>
        <p:txBody>
          <a:bodyPr wrap="square" rtlCol="0">
            <a:spAutoFit/>
          </a:bodyPr>
          <a:lstStyle/>
          <a:p>
            <a:r>
              <a:rPr lang="en-GB" dirty="0"/>
              <a:t>If you don’t have a column that corresponds to one of the dimensions, just select the ‘(_T)’ value from the dropdown list.</a:t>
            </a:r>
          </a:p>
          <a:p>
            <a:endParaRPr lang="en-GB" dirty="0"/>
          </a:p>
          <a:p>
            <a:r>
              <a:rPr lang="en-GB" dirty="0"/>
              <a:t>We don’t have columns corresponding to these dimensions so I’ll select ‘(_T)’ for these and then move on to TIME_PERIOD</a:t>
            </a:r>
          </a:p>
        </p:txBody>
      </p:sp>
      <p:sp>
        <p:nvSpPr>
          <p:cNvPr id="7" name="Rectangle 6">
            <a:extLst>
              <a:ext uri="{FF2B5EF4-FFF2-40B4-BE49-F238E27FC236}">
                <a16:creationId xmlns:a16="http://schemas.microsoft.com/office/drawing/2014/main" id="{43100996-54A8-43F7-A52B-A41F2DD01293}"/>
              </a:ext>
            </a:extLst>
          </p:cNvPr>
          <p:cNvSpPr/>
          <p:nvPr/>
        </p:nvSpPr>
        <p:spPr>
          <a:xfrm>
            <a:off x="4273062" y="1951892"/>
            <a:ext cx="1178169" cy="80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09DBFCB5-FD75-4C0F-A7C4-A69DB515008B}"/>
              </a:ext>
            </a:extLst>
          </p:cNvPr>
          <p:cNvCxnSpPr/>
          <p:nvPr/>
        </p:nvCxnSpPr>
        <p:spPr>
          <a:xfrm flipH="1" flipV="1">
            <a:off x="5451231" y="2590800"/>
            <a:ext cx="4659923" cy="119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1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02215C-CD31-48F8-A562-33501A0D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8675"/>
            <a:ext cx="12192000" cy="5200650"/>
          </a:xfrm>
          <a:prstGeom prst="rect">
            <a:avLst/>
          </a:prstGeom>
        </p:spPr>
      </p:pic>
      <p:sp>
        <p:nvSpPr>
          <p:cNvPr id="6" name="TextBox 5">
            <a:extLst>
              <a:ext uri="{FF2B5EF4-FFF2-40B4-BE49-F238E27FC236}">
                <a16:creationId xmlns:a16="http://schemas.microsoft.com/office/drawing/2014/main" id="{64451D93-AE75-4834-9FC7-2DE6F4A022E7}"/>
              </a:ext>
            </a:extLst>
          </p:cNvPr>
          <p:cNvSpPr txBox="1"/>
          <p:nvPr/>
        </p:nvSpPr>
        <p:spPr>
          <a:xfrm>
            <a:off x="6207370" y="3200400"/>
            <a:ext cx="5187461" cy="646331"/>
          </a:xfrm>
          <a:prstGeom prst="rect">
            <a:avLst/>
          </a:prstGeom>
          <a:solidFill>
            <a:schemeClr val="bg1"/>
          </a:solidFill>
          <a:ln>
            <a:solidFill>
              <a:schemeClr val="tx1"/>
            </a:solidFill>
          </a:ln>
        </p:spPr>
        <p:txBody>
          <a:bodyPr wrap="square" rtlCol="0">
            <a:spAutoFit/>
          </a:bodyPr>
          <a:lstStyle/>
          <a:p>
            <a:r>
              <a:rPr lang="en-GB" dirty="0"/>
              <a:t>For the time period dimension we just select the year column from the dropdown list</a:t>
            </a:r>
          </a:p>
        </p:txBody>
      </p:sp>
    </p:spTree>
    <p:extLst>
      <p:ext uri="{BB962C8B-B14F-4D97-AF65-F5344CB8AC3E}">
        <p14:creationId xmlns:p14="http://schemas.microsoft.com/office/powerpoint/2010/main" val="15458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68DFA2-AC40-466D-B3F4-C342B2F2E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887"/>
            <a:ext cx="12192000" cy="5187950"/>
          </a:xfrm>
          <a:prstGeom prst="rect">
            <a:avLst/>
          </a:prstGeom>
        </p:spPr>
      </p:pic>
      <p:sp>
        <p:nvSpPr>
          <p:cNvPr id="6" name="TextBox 5">
            <a:extLst>
              <a:ext uri="{FF2B5EF4-FFF2-40B4-BE49-F238E27FC236}">
                <a16:creationId xmlns:a16="http://schemas.microsoft.com/office/drawing/2014/main" id="{EE48CD28-22AE-4D91-AF62-1CF17F764759}"/>
              </a:ext>
            </a:extLst>
          </p:cNvPr>
          <p:cNvSpPr txBox="1"/>
          <p:nvPr/>
        </p:nvSpPr>
        <p:spPr>
          <a:xfrm>
            <a:off x="4044462" y="729762"/>
            <a:ext cx="1820007" cy="2101361"/>
          </a:xfrm>
          <a:prstGeom prst="rect">
            <a:avLst/>
          </a:prstGeom>
          <a:noFill/>
          <a:ln>
            <a:solidFill>
              <a:srgbClr val="FF0000"/>
            </a:solidFill>
          </a:ln>
        </p:spPr>
        <p:txBody>
          <a:bodyPr wrap="square" rtlCol="0">
            <a:spAutoFit/>
          </a:bodyPr>
          <a:lstStyle/>
          <a:p>
            <a:endParaRPr lang="en-GB" dirty="0"/>
          </a:p>
        </p:txBody>
      </p:sp>
      <p:sp>
        <p:nvSpPr>
          <p:cNvPr id="7" name="TextBox 6">
            <a:extLst>
              <a:ext uri="{FF2B5EF4-FFF2-40B4-BE49-F238E27FC236}">
                <a16:creationId xmlns:a16="http://schemas.microsoft.com/office/drawing/2014/main" id="{3F360279-EC13-46EE-B822-FA69465A03A7}"/>
              </a:ext>
            </a:extLst>
          </p:cNvPr>
          <p:cNvSpPr txBox="1"/>
          <p:nvPr/>
        </p:nvSpPr>
        <p:spPr>
          <a:xfrm>
            <a:off x="4149969" y="3429000"/>
            <a:ext cx="2927839" cy="1477328"/>
          </a:xfrm>
          <a:prstGeom prst="rect">
            <a:avLst/>
          </a:prstGeom>
          <a:solidFill>
            <a:schemeClr val="bg1"/>
          </a:solidFill>
          <a:ln>
            <a:solidFill>
              <a:schemeClr val="tx1"/>
            </a:solidFill>
          </a:ln>
        </p:spPr>
        <p:txBody>
          <a:bodyPr wrap="square" rtlCol="0">
            <a:spAutoFit/>
          </a:bodyPr>
          <a:lstStyle/>
          <a:p>
            <a:r>
              <a:rPr lang="en-GB" dirty="0"/>
              <a:t>Now we move on to the Attributes column – we will only complete the required attributes as we don’t have columns for the others.</a:t>
            </a:r>
          </a:p>
        </p:txBody>
      </p:sp>
      <p:sp>
        <p:nvSpPr>
          <p:cNvPr id="8" name="TextBox 7">
            <a:extLst>
              <a:ext uri="{FF2B5EF4-FFF2-40B4-BE49-F238E27FC236}">
                <a16:creationId xmlns:a16="http://schemas.microsoft.com/office/drawing/2014/main" id="{4D1B2799-991A-4D3E-9088-1FD0F12556D9}"/>
              </a:ext>
            </a:extLst>
          </p:cNvPr>
          <p:cNvSpPr txBox="1"/>
          <p:nvPr/>
        </p:nvSpPr>
        <p:spPr>
          <a:xfrm>
            <a:off x="7539789" y="3112168"/>
            <a:ext cx="3384885" cy="1754326"/>
          </a:xfrm>
          <a:prstGeom prst="rect">
            <a:avLst/>
          </a:prstGeom>
          <a:solidFill>
            <a:schemeClr val="bg1"/>
          </a:solidFill>
          <a:ln>
            <a:solidFill>
              <a:schemeClr val="tx1"/>
            </a:solidFill>
          </a:ln>
        </p:spPr>
        <p:txBody>
          <a:bodyPr wrap="square" rtlCol="0">
            <a:spAutoFit/>
          </a:bodyPr>
          <a:lstStyle/>
          <a:p>
            <a:r>
              <a:rPr lang="en-GB" dirty="0"/>
              <a:t>The dropdown list has things such as ‘Time series break (B)’, ‘Estimated value (E)’, ‘Experimental value (G)’, etc. In this case we will just select ‘Normal value (A)’</a:t>
            </a:r>
          </a:p>
        </p:txBody>
      </p:sp>
    </p:spTree>
    <p:extLst>
      <p:ext uri="{BB962C8B-B14F-4D97-AF65-F5344CB8AC3E}">
        <p14:creationId xmlns:p14="http://schemas.microsoft.com/office/powerpoint/2010/main" val="119040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8F84-40FC-463F-AF37-76C54B89E52F}"/>
              </a:ext>
            </a:extLst>
          </p:cNvPr>
          <p:cNvSpPr>
            <a:spLocks noGrp="1"/>
          </p:cNvSpPr>
          <p:nvPr>
            <p:ph type="title"/>
          </p:nvPr>
        </p:nvSpPr>
        <p:spPr/>
        <p:txBody>
          <a:bodyPr/>
          <a:lstStyle/>
          <a:p>
            <a:r>
              <a:rPr lang="en-GB" dirty="0"/>
              <a:t>Preview of indicator 1.2.1</a:t>
            </a:r>
          </a:p>
        </p:txBody>
      </p:sp>
      <p:pic>
        <p:nvPicPr>
          <p:cNvPr id="4" name="Content Placeholder 3">
            <a:extLst>
              <a:ext uri="{FF2B5EF4-FFF2-40B4-BE49-F238E27FC236}">
                <a16:creationId xmlns:a16="http://schemas.microsoft.com/office/drawing/2014/main" id="{80D7D429-0922-4F85-812B-7612796A9258}"/>
              </a:ext>
            </a:extLst>
          </p:cNvPr>
          <p:cNvPicPr>
            <a:picLocks noGrp="1" noChangeAspect="1"/>
          </p:cNvPicPr>
          <p:nvPr>
            <p:ph idx="1"/>
          </p:nvPr>
        </p:nvPicPr>
        <p:blipFill>
          <a:blip r:embed="rId2"/>
          <a:stretch>
            <a:fillRect/>
          </a:stretch>
        </p:blipFill>
        <p:spPr>
          <a:xfrm>
            <a:off x="313018" y="1658079"/>
            <a:ext cx="2369210" cy="4351338"/>
          </a:xfrm>
          <a:prstGeom prst="rect">
            <a:avLst/>
          </a:prstGeom>
        </p:spPr>
      </p:pic>
      <p:sp>
        <p:nvSpPr>
          <p:cNvPr id="5" name="TextBox 4">
            <a:extLst>
              <a:ext uri="{FF2B5EF4-FFF2-40B4-BE49-F238E27FC236}">
                <a16:creationId xmlns:a16="http://schemas.microsoft.com/office/drawing/2014/main" id="{960B7E2A-9087-462D-A840-496A04871747}"/>
              </a:ext>
            </a:extLst>
          </p:cNvPr>
          <p:cNvSpPr txBox="1"/>
          <p:nvPr/>
        </p:nvSpPr>
        <p:spPr>
          <a:xfrm>
            <a:off x="2754923" y="1818727"/>
            <a:ext cx="3276600" cy="2031325"/>
          </a:xfrm>
          <a:prstGeom prst="rect">
            <a:avLst/>
          </a:prstGeom>
          <a:noFill/>
        </p:spPr>
        <p:txBody>
          <a:bodyPr wrap="square" rtlCol="0">
            <a:spAutoFit/>
          </a:bodyPr>
          <a:lstStyle/>
          <a:p>
            <a:pPr marL="285750" indent="-285750">
              <a:buFont typeface="Arial" panose="020B0604020202020204" pitchFamily="34" charset="0"/>
              <a:buChar char="•"/>
            </a:pPr>
            <a:r>
              <a:rPr lang="en-GB" dirty="0"/>
              <a:t>4 columns: Year (2005-2016), Sex (Male, Female), Age (Under 16, 16 to 24, 25 to 49, 50 to 64, 65 to 74, Over 75) and Value</a:t>
            </a:r>
          </a:p>
          <a:p>
            <a:pPr marL="285750" indent="-285750">
              <a:buFont typeface="Arial" panose="020B0604020202020204" pitchFamily="34" charset="0"/>
              <a:buChar char="•"/>
            </a:pPr>
            <a:r>
              <a:rPr lang="en-GB" dirty="0"/>
              <a:t>Annual</a:t>
            </a:r>
          </a:p>
          <a:p>
            <a:pPr marL="285750" indent="-285750">
              <a:buFont typeface="Arial" panose="020B0604020202020204" pitchFamily="34" charset="0"/>
              <a:buChar char="•"/>
            </a:pPr>
            <a:r>
              <a:rPr lang="en-GB" dirty="0"/>
              <a:t>Percentage</a:t>
            </a:r>
          </a:p>
        </p:txBody>
      </p:sp>
      <p:pic>
        <p:nvPicPr>
          <p:cNvPr id="6" name="Picture 5">
            <a:extLst>
              <a:ext uri="{FF2B5EF4-FFF2-40B4-BE49-F238E27FC236}">
                <a16:creationId xmlns:a16="http://schemas.microsoft.com/office/drawing/2014/main" id="{1CBFABFE-3261-4372-9A76-129A04278A8B}"/>
              </a:ext>
            </a:extLst>
          </p:cNvPr>
          <p:cNvPicPr>
            <a:picLocks noChangeAspect="1"/>
          </p:cNvPicPr>
          <p:nvPr/>
        </p:nvPicPr>
        <p:blipFill>
          <a:blip r:embed="rId3"/>
          <a:stretch>
            <a:fillRect/>
          </a:stretch>
        </p:blipFill>
        <p:spPr>
          <a:xfrm>
            <a:off x="6230413" y="1818727"/>
            <a:ext cx="5450264" cy="4554416"/>
          </a:xfrm>
          <a:prstGeom prst="rect">
            <a:avLst/>
          </a:prstGeom>
        </p:spPr>
      </p:pic>
    </p:spTree>
    <p:extLst>
      <p:ext uri="{BB962C8B-B14F-4D97-AF65-F5344CB8AC3E}">
        <p14:creationId xmlns:p14="http://schemas.microsoft.com/office/powerpoint/2010/main" val="1178805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87804-DF21-4070-94C7-D53E3A912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104"/>
            <a:ext cx="12192000" cy="5194300"/>
          </a:xfrm>
          <a:prstGeom prst="rect">
            <a:avLst/>
          </a:prstGeom>
        </p:spPr>
      </p:pic>
      <p:sp>
        <p:nvSpPr>
          <p:cNvPr id="6" name="TextBox 5">
            <a:extLst>
              <a:ext uri="{FF2B5EF4-FFF2-40B4-BE49-F238E27FC236}">
                <a16:creationId xmlns:a16="http://schemas.microsoft.com/office/drawing/2014/main" id="{EE6F91BD-4A7D-4552-8BCD-74C4CB5657C0}"/>
              </a:ext>
            </a:extLst>
          </p:cNvPr>
          <p:cNvSpPr txBox="1"/>
          <p:nvPr/>
        </p:nvSpPr>
        <p:spPr>
          <a:xfrm>
            <a:off x="6096000" y="3261946"/>
            <a:ext cx="5351585" cy="923330"/>
          </a:xfrm>
          <a:prstGeom prst="rect">
            <a:avLst/>
          </a:prstGeom>
          <a:solidFill>
            <a:schemeClr val="bg1"/>
          </a:solidFill>
          <a:ln>
            <a:solidFill>
              <a:schemeClr val="tx1"/>
            </a:solidFill>
          </a:ln>
        </p:spPr>
        <p:txBody>
          <a:bodyPr wrap="square" rtlCol="0">
            <a:spAutoFit/>
          </a:bodyPr>
          <a:lstStyle/>
          <a:p>
            <a:r>
              <a:rPr lang="en-GB" dirty="0"/>
              <a:t>This drop down list has things like ‘Units (0)’, ‘Hundreds (2)’, ‘Hundred of thousands (5)’ but as we don’t have a multiplier in this case we just select ‘Units (0)’</a:t>
            </a:r>
          </a:p>
        </p:txBody>
      </p:sp>
    </p:spTree>
    <p:extLst>
      <p:ext uri="{BB962C8B-B14F-4D97-AF65-F5344CB8AC3E}">
        <p14:creationId xmlns:p14="http://schemas.microsoft.com/office/powerpoint/2010/main" val="161857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1C5BCA-04BA-4444-B6FC-561F49FEB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646"/>
            <a:ext cx="12192000" cy="5156200"/>
          </a:xfrm>
          <a:prstGeom prst="rect">
            <a:avLst/>
          </a:prstGeom>
        </p:spPr>
      </p:pic>
      <p:sp>
        <p:nvSpPr>
          <p:cNvPr id="6" name="TextBox 5">
            <a:extLst>
              <a:ext uri="{FF2B5EF4-FFF2-40B4-BE49-F238E27FC236}">
                <a16:creationId xmlns:a16="http://schemas.microsoft.com/office/drawing/2014/main" id="{35BB2BBE-CC57-4262-A513-6DDA335AB76D}"/>
              </a:ext>
            </a:extLst>
          </p:cNvPr>
          <p:cNvSpPr txBox="1"/>
          <p:nvPr/>
        </p:nvSpPr>
        <p:spPr>
          <a:xfrm>
            <a:off x="6304085" y="3130062"/>
            <a:ext cx="4853353" cy="1477328"/>
          </a:xfrm>
          <a:prstGeom prst="rect">
            <a:avLst/>
          </a:prstGeom>
          <a:solidFill>
            <a:schemeClr val="bg1"/>
          </a:solidFill>
          <a:ln>
            <a:solidFill>
              <a:schemeClr val="tx1"/>
            </a:solidFill>
          </a:ln>
        </p:spPr>
        <p:txBody>
          <a:bodyPr wrap="square" rtlCol="0">
            <a:spAutoFit/>
          </a:bodyPr>
          <a:lstStyle/>
          <a:p>
            <a:r>
              <a:rPr lang="en-GB" dirty="0"/>
              <a:t>We select ‘Percent (PERCENT)’ from the dropdown list in this case as our values are percentages. There are also things like ‘Per 100,000 live births’ and ‘Per 100,000 population’ in this dropdown list</a:t>
            </a:r>
          </a:p>
        </p:txBody>
      </p:sp>
    </p:spTree>
    <p:extLst>
      <p:ext uri="{BB962C8B-B14F-4D97-AF65-F5344CB8AC3E}">
        <p14:creationId xmlns:p14="http://schemas.microsoft.com/office/powerpoint/2010/main" val="221440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92318F-23BB-4BB5-82A5-47AEE5DB6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4" y="166138"/>
            <a:ext cx="12145136" cy="5205962"/>
          </a:xfrm>
        </p:spPr>
      </p:pic>
      <p:sp>
        <p:nvSpPr>
          <p:cNvPr id="6" name="TextBox 5">
            <a:extLst>
              <a:ext uri="{FF2B5EF4-FFF2-40B4-BE49-F238E27FC236}">
                <a16:creationId xmlns:a16="http://schemas.microsoft.com/office/drawing/2014/main" id="{6D00D2F8-C731-4D0A-AA73-7D93B1FA2B66}"/>
              </a:ext>
            </a:extLst>
          </p:cNvPr>
          <p:cNvSpPr txBox="1"/>
          <p:nvPr/>
        </p:nvSpPr>
        <p:spPr>
          <a:xfrm>
            <a:off x="6040315" y="685800"/>
            <a:ext cx="5064370" cy="1477328"/>
          </a:xfrm>
          <a:prstGeom prst="rect">
            <a:avLst/>
          </a:prstGeom>
          <a:solidFill>
            <a:schemeClr val="bg1"/>
          </a:solidFill>
          <a:ln>
            <a:solidFill>
              <a:schemeClr val="tx1"/>
            </a:solidFill>
          </a:ln>
        </p:spPr>
        <p:txBody>
          <a:bodyPr wrap="square" rtlCol="0">
            <a:spAutoFit/>
          </a:bodyPr>
          <a:lstStyle/>
          <a:p>
            <a:r>
              <a:rPr lang="en-GB" dirty="0"/>
              <a:t>We now move on to the ‘Generate’ stage where we will generate a few outputs </a:t>
            </a:r>
            <a:r>
              <a:rPr lang="en-GB" dirty="0" err="1"/>
              <a:t>inc.</a:t>
            </a:r>
            <a:r>
              <a:rPr lang="en-GB" dirty="0"/>
              <a:t> an SDMX (xml) formatted file. </a:t>
            </a:r>
          </a:p>
          <a:p>
            <a:endParaRPr lang="en-GB" dirty="0"/>
          </a:p>
          <a:p>
            <a:r>
              <a:rPr lang="en-GB" dirty="0"/>
              <a:t>We start by clicking process</a:t>
            </a:r>
          </a:p>
        </p:txBody>
      </p:sp>
      <p:cxnSp>
        <p:nvCxnSpPr>
          <p:cNvPr id="8" name="Straight Arrow Connector 7">
            <a:extLst>
              <a:ext uri="{FF2B5EF4-FFF2-40B4-BE49-F238E27FC236}">
                <a16:creationId xmlns:a16="http://schemas.microsoft.com/office/drawing/2014/main" id="{E9A3E992-9F8D-4229-B539-06D579103CB9}"/>
              </a:ext>
            </a:extLst>
          </p:cNvPr>
          <p:cNvCxnSpPr/>
          <p:nvPr/>
        </p:nvCxnSpPr>
        <p:spPr>
          <a:xfrm flipH="1" flipV="1">
            <a:off x="3411415" y="1143000"/>
            <a:ext cx="2620108" cy="85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5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5ED66B-697F-4FE6-94CE-A708EC6D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192000" cy="6584950"/>
          </a:xfrm>
          <a:prstGeom prst="rect">
            <a:avLst/>
          </a:prstGeom>
        </p:spPr>
      </p:pic>
      <p:sp>
        <p:nvSpPr>
          <p:cNvPr id="6" name="TextBox 5">
            <a:extLst>
              <a:ext uri="{FF2B5EF4-FFF2-40B4-BE49-F238E27FC236}">
                <a16:creationId xmlns:a16="http://schemas.microsoft.com/office/drawing/2014/main" id="{6D6380C2-4E42-47D3-8C4F-F3A5FA033210}"/>
              </a:ext>
            </a:extLst>
          </p:cNvPr>
          <p:cNvSpPr txBox="1"/>
          <p:nvPr/>
        </p:nvSpPr>
        <p:spPr>
          <a:xfrm>
            <a:off x="422030" y="1925515"/>
            <a:ext cx="3481754" cy="923330"/>
          </a:xfrm>
          <a:prstGeom prst="rect">
            <a:avLst/>
          </a:prstGeom>
          <a:solidFill>
            <a:schemeClr val="bg1"/>
          </a:solidFill>
          <a:ln>
            <a:solidFill>
              <a:schemeClr val="tx1"/>
            </a:solidFill>
          </a:ln>
        </p:spPr>
        <p:txBody>
          <a:bodyPr wrap="square" rtlCol="0">
            <a:spAutoFit/>
          </a:bodyPr>
          <a:lstStyle/>
          <a:p>
            <a:r>
              <a:rPr lang="en-GB" dirty="0"/>
              <a:t>Once you have clicked ‘Process’, a preview of your new table will be shown here</a:t>
            </a:r>
          </a:p>
        </p:txBody>
      </p:sp>
      <p:cxnSp>
        <p:nvCxnSpPr>
          <p:cNvPr id="8" name="Straight Arrow Connector 7">
            <a:extLst>
              <a:ext uri="{FF2B5EF4-FFF2-40B4-BE49-F238E27FC236}">
                <a16:creationId xmlns:a16="http://schemas.microsoft.com/office/drawing/2014/main" id="{6D753F83-3DB0-4B29-B532-3AA24D886D6B}"/>
              </a:ext>
            </a:extLst>
          </p:cNvPr>
          <p:cNvCxnSpPr>
            <a:cxnSpLocks/>
          </p:cNvCxnSpPr>
          <p:nvPr/>
        </p:nvCxnSpPr>
        <p:spPr>
          <a:xfrm flipV="1">
            <a:off x="1732085" y="2453053"/>
            <a:ext cx="2602522" cy="184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B53143-B728-4AF6-8E88-BCE3996364DC}"/>
              </a:ext>
            </a:extLst>
          </p:cNvPr>
          <p:cNvSpPr txBox="1"/>
          <p:nvPr/>
        </p:nvSpPr>
        <p:spPr>
          <a:xfrm>
            <a:off x="2795954" y="4009292"/>
            <a:ext cx="3288323" cy="923330"/>
          </a:xfrm>
          <a:prstGeom prst="rect">
            <a:avLst/>
          </a:prstGeom>
          <a:solidFill>
            <a:schemeClr val="bg1"/>
          </a:solidFill>
          <a:ln>
            <a:solidFill>
              <a:schemeClr val="tx1"/>
            </a:solidFill>
          </a:ln>
        </p:spPr>
        <p:txBody>
          <a:bodyPr wrap="square" rtlCol="0">
            <a:spAutoFit/>
          </a:bodyPr>
          <a:lstStyle/>
          <a:p>
            <a:r>
              <a:rPr lang="en-GB" dirty="0"/>
              <a:t>To save the files so they can be used elsewhere, enter a folder and filename and click ‘Export’</a:t>
            </a:r>
          </a:p>
        </p:txBody>
      </p:sp>
      <p:cxnSp>
        <p:nvCxnSpPr>
          <p:cNvPr id="12" name="Straight Arrow Connector 11">
            <a:extLst>
              <a:ext uri="{FF2B5EF4-FFF2-40B4-BE49-F238E27FC236}">
                <a16:creationId xmlns:a16="http://schemas.microsoft.com/office/drawing/2014/main" id="{6AF8E7B4-11C3-43D0-A612-654D7DED739E}"/>
              </a:ext>
            </a:extLst>
          </p:cNvPr>
          <p:cNvCxnSpPr/>
          <p:nvPr/>
        </p:nvCxnSpPr>
        <p:spPr>
          <a:xfrm flipH="1">
            <a:off x="3156438" y="4774223"/>
            <a:ext cx="1907931" cy="290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CAE113-86F5-428C-AABF-D6E26497F85D}"/>
              </a:ext>
            </a:extLst>
          </p:cNvPr>
          <p:cNvCxnSpPr/>
          <p:nvPr/>
        </p:nvCxnSpPr>
        <p:spPr>
          <a:xfrm flipH="1" flipV="1">
            <a:off x="993531" y="3798139"/>
            <a:ext cx="2347546" cy="83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17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DC2AD6-10BD-4E39-A7F6-34CA4FFA804B}"/>
              </a:ext>
            </a:extLst>
          </p:cNvPr>
          <p:cNvPicPr>
            <a:picLocks noChangeAspect="1"/>
          </p:cNvPicPr>
          <p:nvPr/>
        </p:nvPicPr>
        <p:blipFill>
          <a:blip r:embed="rId2"/>
          <a:stretch>
            <a:fillRect/>
          </a:stretch>
        </p:blipFill>
        <p:spPr>
          <a:xfrm>
            <a:off x="4325816" y="76933"/>
            <a:ext cx="7620000" cy="6657975"/>
          </a:xfrm>
          <a:prstGeom prst="rect">
            <a:avLst/>
          </a:prstGeom>
        </p:spPr>
      </p:pic>
      <p:sp>
        <p:nvSpPr>
          <p:cNvPr id="5" name="TextBox 4">
            <a:extLst>
              <a:ext uri="{FF2B5EF4-FFF2-40B4-BE49-F238E27FC236}">
                <a16:creationId xmlns:a16="http://schemas.microsoft.com/office/drawing/2014/main" id="{A46DB857-BE76-4D53-BAA3-98D9AF1F7A12}"/>
              </a:ext>
            </a:extLst>
          </p:cNvPr>
          <p:cNvSpPr txBox="1"/>
          <p:nvPr/>
        </p:nvSpPr>
        <p:spPr>
          <a:xfrm>
            <a:off x="342900" y="905607"/>
            <a:ext cx="3402623" cy="1200329"/>
          </a:xfrm>
          <a:prstGeom prst="rect">
            <a:avLst/>
          </a:prstGeom>
          <a:noFill/>
        </p:spPr>
        <p:txBody>
          <a:bodyPr wrap="square" rtlCol="0">
            <a:spAutoFit/>
          </a:bodyPr>
          <a:lstStyle/>
          <a:p>
            <a:r>
              <a:rPr lang="en-GB" dirty="0"/>
              <a:t>One output is this table which contains all the information we inputted into SMART including the data, dimensions and attributes</a:t>
            </a:r>
          </a:p>
        </p:txBody>
      </p:sp>
    </p:spTree>
    <p:extLst>
      <p:ext uri="{BB962C8B-B14F-4D97-AF65-F5344CB8AC3E}">
        <p14:creationId xmlns:p14="http://schemas.microsoft.com/office/powerpoint/2010/main" val="349524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3081B9-5A02-4998-82CE-5CF55ED78F7D}"/>
              </a:ext>
            </a:extLst>
          </p:cNvPr>
          <p:cNvPicPr>
            <a:picLocks noChangeAspect="1"/>
          </p:cNvPicPr>
          <p:nvPr/>
        </p:nvPicPr>
        <p:blipFill>
          <a:blip r:embed="rId2"/>
          <a:stretch>
            <a:fillRect/>
          </a:stretch>
        </p:blipFill>
        <p:spPr>
          <a:xfrm>
            <a:off x="7366760" y="0"/>
            <a:ext cx="4825240" cy="6858000"/>
          </a:xfrm>
          <a:prstGeom prst="rect">
            <a:avLst/>
          </a:prstGeom>
        </p:spPr>
      </p:pic>
      <p:pic>
        <p:nvPicPr>
          <p:cNvPr id="5" name="Picture 4">
            <a:extLst>
              <a:ext uri="{FF2B5EF4-FFF2-40B4-BE49-F238E27FC236}">
                <a16:creationId xmlns:a16="http://schemas.microsoft.com/office/drawing/2014/main" id="{1DA83EB0-9480-4269-A663-9347B9970D40}"/>
              </a:ext>
            </a:extLst>
          </p:cNvPr>
          <p:cNvPicPr>
            <a:picLocks noChangeAspect="1"/>
          </p:cNvPicPr>
          <p:nvPr/>
        </p:nvPicPr>
        <p:blipFill>
          <a:blip r:embed="rId3"/>
          <a:stretch>
            <a:fillRect/>
          </a:stretch>
        </p:blipFill>
        <p:spPr>
          <a:xfrm>
            <a:off x="1" y="0"/>
            <a:ext cx="6995160" cy="3963331"/>
          </a:xfrm>
          <a:prstGeom prst="rect">
            <a:avLst/>
          </a:prstGeom>
        </p:spPr>
      </p:pic>
      <p:sp>
        <p:nvSpPr>
          <p:cNvPr id="6" name="TextBox 5">
            <a:extLst>
              <a:ext uri="{FF2B5EF4-FFF2-40B4-BE49-F238E27FC236}">
                <a16:creationId xmlns:a16="http://schemas.microsoft.com/office/drawing/2014/main" id="{78E98595-E344-441F-989B-47EFA8701489}"/>
              </a:ext>
            </a:extLst>
          </p:cNvPr>
          <p:cNvSpPr txBox="1"/>
          <p:nvPr/>
        </p:nvSpPr>
        <p:spPr>
          <a:xfrm>
            <a:off x="493776" y="4142232"/>
            <a:ext cx="5175504" cy="1477328"/>
          </a:xfrm>
          <a:prstGeom prst="rect">
            <a:avLst/>
          </a:prstGeom>
          <a:noFill/>
        </p:spPr>
        <p:txBody>
          <a:bodyPr wrap="square" rtlCol="0">
            <a:spAutoFit/>
          </a:bodyPr>
          <a:lstStyle/>
          <a:p>
            <a:r>
              <a:rPr lang="en-GB" dirty="0"/>
              <a:t>Another output is this CSV file which has a column for every dimension and attribute for each observation value.</a:t>
            </a:r>
          </a:p>
          <a:p>
            <a:endParaRPr lang="en-GB" dirty="0"/>
          </a:p>
          <a:p>
            <a:r>
              <a:rPr lang="en-GB" dirty="0"/>
              <a:t>This also comes in .txt format</a:t>
            </a:r>
          </a:p>
        </p:txBody>
      </p:sp>
      <p:cxnSp>
        <p:nvCxnSpPr>
          <p:cNvPr id="8" name="Straight Arrow Connector 7">
            <a:extLst>
              <a:ext uri="{FF2B5EF4-FFF2-40B4-BE49-F238E27FC236}">
                <a16:creationId xmlns:a16="http://schemas.microsoft.com/office/drawing/2014/main" id="{7DBC416E-97BF-41E2-B2AB-81F7233C3EEE}"/>
              </a:ext>
            </a:extLst>
          </p:cNvPr>
          <p:cNvCxnSpPr/>
          <p:nvPr/>
        </p:nvCxnSpPr>
        <p:spPr>
          <a:xfrm flipV="1">
            <a:off x="2962656" y="3822192"/>
            <a:ext cx="0"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281F7D-882E-4326-97C6-2568DB448B02}"/>
              </a:ext>
            </a:extLst>
          </p:cNvPr>
          <p:cNvCxnSpPr/>
          <p:nvPr/>
        </p:nvCxnSpPr>
        <p:spPr>
          <a:xfrm flipV="1">
            <a:off x="3497581" y="4142232"/>
            <a:ext cx="3726179" cy="127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368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1E6D5-3FD5-4FFC-9810-6076DD25BE0C}"/>
              </a:ext>
            </a:extLst>
          </p:cNvPr>
          <p:cNvPicPr>
            <a:picLocks noChangeAspect="1"/>
          </p:cNvPicPr>
          <p:nvPr/>
        </p:nvPicPr>
        <p:blipFill>
          <a:blip r:embed="rId2"/>
          <a:stretch>
            <a:fillRect/>
          </a:stretch>
        </p:blipFill>
        <p:spPr>
          <a:xfrm>
            <a:off x="0" y="745256"/>
            <a:ext cx="12192000" cy="5989280"/>
          </a:xfrm>
          <a:prstGeom prst="rect">
            <a:avLst/>
          </a:prstGeom>
        </p:spPr>
      </p:pic>
      <p:sp>
        <p:nvSpPr>
          <p:cNvPr id="5" name="TextBox 4">
            <a:extLst>
              <a:ext uri="{FF2B5EF4-FFF2-40B4-BE49-F238E27FC236}">
                <a16:creationId xmlns:a16="http://schemas.microsoft.com/office/drawing/2014/main" id="{C7C18A06-6FA2-4A00-A170-26F58780515F}"/>
              </a:ext>
            </a:extLst>
          </p:cNvPr>
          <p:cNvSpPr txBox="1"/>
          <p:nvPr/>
        </p:nvSpPr>
        <p:spPr>
          <a:xfrm>
            <a:off x="128016" y="155448"/>
            <a:ext cx="11731752" cy="369332"/>
          </a:xfrm>
          <a:prstGeom prst="rect">
            <a:avLst/>
          </a:prstGeom>
          <a:noFill/>
        </p:spPr>
        <p:txBody>
          <a:bodyPr wrap="square" rtlCol="0">
            <a:spAutoFit/>
          </a:bodyPr>
          <a:lstStyle/>
          <a:p>
            <a:r>
              <a:rPr lang="en-GB" dirty="0"/>
              <a:t>The final output is this xml file (required for SDMX), which is split by each disaggregation, then gives values for each year</a:t>
            </a:r>
          </a:p>
        </p:txBody>
      </p:sp>
      <p:sp>
        <p:nvSpPr>
          <p:cNvPr id="8" name="Rectangle 7">
            <a:extLst>
              <a:ext uri="{FF2B5EF4-FFF2-40B4-BE49-F238E27FC236}">
                <a16:creationId xmlns:a16="http://schemas.microsoft.com/office/drawing/2014/main" id="{6DE362DD-898C-4E85-A7FE-21587E29C1E5}"/>
              </a:ext>
            </a:extLst>
          </p:cNvPr>
          <p:cNvSpPr/>
          <p:nvPr/>
        </p:nvSpPr>
        <p:spPr>
          <a:xfrm>
            <a:off x="466344" y="3191256"/>
            <a:ext cx="11036808" cy="1920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A9971C1-BBA1-48A7-8A7B-7B348C0791CE}"/>
              </a:ext>
            </a:extLst>
          </p:cNvPr>
          <p:cNvSpPr txBox="1"/>
          <p:nvPr/>
        </p:nvSpPr>
        <p:spPr>
          <a:xfrm>
            <a:off x="7790688" y="3749040"/>
            <a:ext cx="3483864" cy="646331"/>
          </a:xfrm>
          <a:prstGeom prst="rect">
            <a:avLst/>
          </a:prstGeom>
          <a:noFill/>
        </p:spPr>
        <p:txBody>
          <a:bodyPr wrap="square" rtlCol="0">
            <a:spAutoFit/>
          </a:bodyPr>
          <a:lstStyle/>
          <a:p>
            <a:r>
              <a:rPr lang="en-GB" dirty="0"/>
              <a:t>E.g. these are the values for each year for females who are under 16</a:t>
            </a:r>
          </a:p>
        </p:txBody>
      </p:sp>
    </p:spTree>
    <p:extLst>
      <p:ext uri="{BB962C8B-B14F-4D97-AF65-F5344CB8AC3E}">
        <p14:creationId xmlns:p14="http://schemas.microsoft.com/office/powerpoint/2010/main" val="95412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59FB53-A4EC-4DFC-9B02-0DD0C4596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368"/>
            <a:ext cx="12153743" cy="6589608"/>
          </a:xfrm>
        </p:spPr>
      </p:pic>
      <p:sp>
        <p:nvSpPr>
          <p:cNvPr id="6" name="TextBox 5">
            <a:extLst>
              <a:ext uri="{FF2B5EF4-FFF2-40B4-BE49-F238E27FC236}">
                <a16:creationId xmlns:a16="http://schemas.microsoft.com/office/drawing/2014/main" id="{CC56CF42-A575-42EF-8524-6B84C86662A1}"/>
              </a:ext>
            </a:extLst>
          </p:cNvPr>
          <p:cNvSpPr txBox="1"/>
          <p:nvPr/>
        </p:nvSpPr>
        <p:spPr>
          <a:xfrm>
            <a:off x="958362" y="3270738"/>
            <a:ext cx="4343400" cy="923330"/>
          </a:xfrm>
          <a:prstGeom prst="rect">
            <a:avLst/>
          </a:prstGeom>
          <a:solidFill>
            <a:schemeClr val="bg1"/>
          </a:solidFill>
          <a:ln>
            <a:solidFill>
              <a:schemeClr val="tx1"/>
            </a:solidFill>
          </a:ln>
        </p:spPr>
        <p:txBody>
          <a:bodyPr wrap="square" rtlCol="0">
            <a:spAutoFit/>
          </a:bodyPr>
          <a:lstStyle/>
          <a:p>
            <a:r>
              <a:rPr lang="en-GB" dirty="0"/>
              <a:t>First thing to do is upload the indicator csv file and the DSD (data structure definition) that you wish to use.</a:t>
            </a:r>
          </a:p>
        </p:txBody>
      </p:sp>
      <p:cxnSp>
        <p:nvCxnSpPr>
          <p:cNvPr id="8" name="Straight Arrow Connector 7">
            <a:extLst>
              <a:ext uri="{FF2B5EF4-FFF2-40B4-BE49-F238E27FC236}">
                <a16:creationId xmlns:a16="http://schemas.microsoft.com/office/drawing/2014/main" id="{4AA5D0AD-895A-4B8C-9263-909954C7342F}"/>
              </a:ext>
            </a:extLst>
          </p:cNvPr>
          <p:cNvCxnSpPr/>
          <p:nvPr/>
        </p:nvCxnSpPr>
        <p:spPr>
          <a:xfrm flipH="1" flipV="1">
            <a:off x="800100" y="1283677"/>
            <a:ext cx="1494692" cy="198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0C3FE1-F73E-474D-8BBF-045EFC6D53E5}"/>
              </a:ext>
            </a:extLst>
          </p:cNvPr>
          <p:cNvCxnSpPr/>
          <p:nvPr/>
        </p:nvCxnSpPr>
        <p:spPr>
          <a:xfrm flipV="1">
            <a:off x="3736731" y="1283677"/>
            <a:ext cx="1046284" cy="198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758986-E2BC-40F6-AF67-B34027BFD21F}"/>
              </a:ext>
            </a:extLst>
          </p:cNvPr>
          <p:cNvSpPr txBox="1"/>
          <p:nvPr/>
        </p:nvSpPr>
        <p:spPr>
          <a:xfrm>
            <a:off x="7486650" y="4743450"/>
            <a:ext cx="2657475" cy="646331"/>
          </a:xfrm>
          <a:prstGeom prst="rect">
            <a:avLst/>
          </a:prstGeom>
          <a:solidFill>
            <a:schemeClr val="bg1"/>
          </a:solidFill>
          <a:ln>
            <a:solidFill>
              <a:schemeClr val="tx1"/>
            </a:solidFill>
          </a:ln>
        </p:spPr>
        <p:txBody>
          <a:bodyPr wrap="square" rtlCol="0">
            <a:spAutoFit/>
          </a:bodyPr>
          <a:lstStyle/>
          <a:p>
            <a:r>
              <a:rPr lang="en-GB" dirty="0"/>
              <a:t>Then click the arrow to go to the ‘Mapping’ stage</a:t>
            </a:r>
          </a:p>
        </p:txBody>
      </p:sp>
      <p:cxnSp>
        <p:nvCxnSpPr>
          <p:cNvPr id="13" name="Straight Arrow Connector 12">
            <a:extLst>
              <a:ext uri="{FF2B5EF4-FFF2-40B4-BE49-F238E27FC236}">
                <a16:creationId xmlns:a16="http://schemas.microsoft.com/office/drawing/2014/main" id="{FF82E6A2-DDC9-4809-99D5-66C9A3921AB8}"/>
              </a:ext>
            </a:extLst>
          </p:cNvPr>
          <p:cNvCxnSpPr>
            <a:stCxn id="11" idx="3"/>
          </p:cNvCxnSpPr>
          <p:nvPr/>
        </p:nvCxnSpPr>
        <p:spPr>
          <a:xfrm>
            <a:off x="10144125" y="5066616"/>
            <a:ext cx="172549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2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C3F7C9-1020-4226-8721-317EA50F6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1" y="182042"/>
            <a:ext cx="11931873" cy="6456883"/>
          </a:xfrm>
        </p:spPr>
      </p:pic>
      <p:sp>
        <p:nvSpPr>
          <p:cNvPr id="6" name="TextBox 5">
            <a:extLst>
              <a:ext uri="{FF2B5EF4-FFF2-40B4-BE49-F238E27FC236}">
                <a16:creationId xmlns:a16="http://schemas.microsoft.com/office/drawing/2014/main" id="{A328BE44-F401-493F-AD27-93D32317349D}"/>
              </a:ext>
            </a:extLst>
          </p:cNvPr>
          <p:cNvSpPr txBox="1"/>
          <p:nvPr/>
        </p:nvSpPr>
        <p:spPr>
          <a:xfrm>
            <a:off x="764930" y="3253154"/>
            <a:ext cx="3719147" cy="923330"/>
          </a:xfrm>
          <a:prstGeom prst="rect">
            <a:avLst/>
          </a:prstGeom>
          <a:solidFill>
            <a:schemeClr val="bg1"/>
          </a:solidFill>
          <a:ln>
            <a:solidFill>
              <a:schemeClr val="tx1"/>
            </a:solidFill>
          </a:ln>
        </p:spPr>
        <p:txBody>
          <a:bodyPr wrap="square" rtlCol="0">
            <a:spAutoFit/>
          </a:bodyPr>
          <a:lstStyle/>
          <a:p>
            <a:r>
              <a:rPr lang="en-GB" dirty="0"/>
              <a:t>Now go through each of these tabs to assign the correct values relating to your dataset.</a:t>
            </a:r>
          </a:p>
        </p:txBody>
      </p:sp>
      <p:cxnSp>
        <p:nvCxnSpPr>
          <p:cNvPr id="8" name="Straight Arrow Connector 7">
            <a:extLst>
              <a:ext uri="{FF2B5EF4-FFF2-40B4-BE49-F238E27FC236}">
                <a16:creationId xmlns:a16="http://schemas.microsoft.com/office/drawing/2014/main" id="{AAF60C33-F866-4C8D-8013-0985FE098454}"/>
              </a:ext>
            </a:extLst>
          </p:cNvPr>
          <p:cNvCxnSpPr/>
          <p:nvPr/>
        </p:nvCxnSpPr>
        <p:spPr>
          <a:xfrm flipV="1">
            <a:off x="2919046" y="1072662"/>
            <a:ext cx="1116623" cy="2189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2A2C298-EB42-4A12-AD76-AD7C88F53B0C}"/>
              </a:ext>
            </a:extLst>
          </p:cNvPr>
          <p:cNvSpPr/>
          <p:nvPr/>
        </p:nvSpPr>
        <p:spPr>
          <a:xfrm>
            <a:off x="3982915" y="790713"/>
            <a:ext cx="1679331" cy="273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B95195-6AA4-4832-A3F7-165BE503909B}"/>
              </a:ext>
            </a:extLst>
          </p:cNvPr>
          <p:cNvSpPr txBox="1"/>
          <p:nvPr/>
        </p:nvSpPr>
        <p:spPr>
          <a:xfrm>
            <a:off x="6110654" y="2936631"/>
            <a:ext cx="4800600" cy="1200329"/>
          </a:xfrm>
          <a:prstGeom prst="rect">
            <a:avLst/>
          </a:prstGeom>
          <a:noFill/>
        </p:spPr>
        <p:txBody>
          <a:bodyPr wrap="square" rtlCol="0">
            <a:spAutoFit/>
          </a:bodyPr>
          <a:lstStyle/>
          <a:p>
            <a:r>
              <a:rPr lang="en-GB" dirty="0"/>
              <a:t>For the ‘Measures’ tab you just need to specify how your data is aggregated so ‘COUNT’, ‘SUM’, ‘MEAN’ or ‘NONE’ and select from which of the columns is the value column.</a:t>
            </a:r>
          </a:p>
        </p:txBody>
      </p:sp>
      <p:cxnSp>
        <p:nvCxnSpPr>
          <p:cNvPr id="12" name="Straight Arrow Connector 11">
            <a:extLst>
              <a:ext uri="{FF2B5EF4-FFF2-40B4-BE49-F238E27FC236}">
                <a16:creationId xmlns:a16="http://schemas.microsoft.com/office/drawing/2014/main" id="{56A92986-93E5-4329-BE86-6AFFD72C7D6E}"/>
              </a:ext>
            </a:extLst>
          </p:cNvPr>
          <p:cNvCxnSpPr/>
          <p:nvPr/>
        </p:nvCxnSpPr>
        <p:spPr>
          <a:xfrm flipV="1">
            <a:off x="958362" y="1626577"/>
            <a:ext cx="6743700" cy="2989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31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962E62-CA52-4426-AA98-E07159B39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572250"/>
          </a:xfrm>
        </p:spPr>
      </p:pic>
      <p:sp>
        <p:nvSpPr>
          <p:cNvPr id="6" name="TextBox 5">
            <a:extLst>
              <a:ext uri="{FF2B5EF4-FFF2-40B4-BE49-F238E27FC236}">
                <a16:creationId xmlns:a16="http://schemas.microsoft.com/office/drawing/2014/main" id="{2B0956C2-8F33-4B86-B546-209E931911BC}"/>
              </a:ext>
            </a:extLst>
          </p:cNvPr>
          <p:cNvSpPr txBox="1"/>
          <p:nvPr/>
        </p:nvSpPr>
        <p:spPr>
          <a:xfrm>
            <a:off x="4137513" y="3389557"/>
            <a:ext cx="3343275" cy="1477328"/>
          </a:xfrm>
          <a:prstGeom prst="rect">
            <a:avLst/>
          </a:prstGeom>
          <a:solidFill>
            <a:schemeClr val="bg1"/>
          </a:solidFill>
          <a:ln>
            <a:solidFill>
              <a:schemeClr val="tx1"/>
            </a:solidFill>
          </a:ln>
        </p:spPr>
        <p:txBody>
          <a:bodyPr wrap="square" rtlCol="0">
            <a:spAutoFit/>
          </a:bodyPr>
          <a:lstStyle/>
          <a:p>
            <a:r>
              <a:rPr lang="en-GB" dirty="0"/>
              <a:t>For the ‘Dimensions’ tab we go through each of the dimensions and specify which column they link to and encode the </a:t>
            </a:r>
            <a:r>
              <a:rPr lang="en-GB" dirty="0" err="1"/>
              <a:t>diaggregations</a:t>
            </a:r>
            <a:endParaRPr lang="en-GB" dirty="0"/>
          </a:p>
        </p:txBody>
      </p:sp>
      <p:sp>
        <p:nvSpPr>
          <p:cNvPr id="7" name="Rectangle 6">
            <a:extLst>
              <a:ext uri="{FF2B5EF4-FFF2-40B4-BE49-F238E27FC236}">
                <a16:creationId xmlns:a16="http://schemas.microsoft.com/office/drawing/2014/main" id="{83A39268-8ADB-42AB-9A79-00A371E160F6}"/>
              </a:ext>
            </a:extLst>
          </p:cNvPr>
          <p:cNvSpPr/>
          <p:nvPr/>
        </p:nvSpPr>
        <p:spPr>
          <a:xfrm>
            <a:off x="4137513" y="703385"/>
            <a:ext cx="1507149" cy="2461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A0025B80-8B2B-4B68-B302-101012A59E43}"/>
              </a:ext>
            </a:extLst>
          </p:cNvPr>
          <p:cNvCxnSpPr/>
          <p:nvPr/>
        </p:nvCxnSpPr>
        <p:spPr>
          <a:xfrm flipH="1" flipV="1">
            <a:off x="5600700" y="2523392"/>
            <a:ext cx="633046" cy="86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5D41997-560B-4C77-8839-0E4E78EE83BC}"/>
              </a:ext>
            </a:extLst>
          </p:cNvPr>
          <p:cNvSpPr txBox="1"/>
          <p:nvPr/>
        </p:nvSpPr>
        <p:spPr>
          <a:xfrm>
            <a:off x="9425354" y="3059723"/>
            <a:ext cx="1855177" cy="1754326"/>
          </a:xfrm>
          <a:prstGeom prst="rect">
            <a:avLst/>
          </a:prstGeom>
          <a:solidFill>
            <a:schemeClr val="bg1"/>
          </a:solidFill>
          <a:ln>
            <a:solidFill>
              <a:schemeClr val="tx1"/>
            </a:solidFill>
          </a:ln>
        </p:spPr>
        <p:txBody>
          <a:bodyPr wrap="square" rtlCol="0">
            <a:spAutoFit/>
          </a:bodyPr>
          <a:lstStyle/>
          <a:p>
            <a:r>
              <a:rPr lang="en-GB" dirty="0"/>
              <a:t>We have no column for frequency so we select the correct value from the dropdown list</a:t>
            </a:r>
          </a:p>
        </p:txBody>
      </p:sp>
      <p:cxnSp>
        <p:nvCxnSpPr>
          <p:cNvPr id="12" name="Straight Arrow Connector 11">
            <a:extLst>
              <a:ext uri="{FF2B5EF4-FFF2-40B4-BE49-F238E27FC236}">
                <a16:creationId xmlns:a16="http://schemas.microsoft.com/office/drawing/2014/main" id="{F8ABED03-1701-4975-A65A-08C386D61E63}"/>
              </a:ext>
            </a:extLst>
          </p:cNvPr>
          <p:cNvCxnSpPr/>
          <p:nvPr/>
        </p:nvCxnSpPr>
        <p:spPr>
          <a:xfrm flipH="1" flipV="1">
            <a:off x="9038492" y="2110154"/>
            <a:ext cx="1028700" cy="94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95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C9A0AA-32EE-4B2D-A0E9-0080E3FE54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03" y="152591"/>
            <a:ext cx="12244903" cy="6626278"/>
          </a:xfrm>
        </p:spPr>
      </p:pic>
      <p:sp>
        <p:nvSpPr>
          <p:cNvPr id="6" name="TextBox 5">
            <a:extLst>
              <a:ext uri="{FF2B5EF4-FFF2-40B4-BE49-F238E27FC236}">
                <a16:creationId xmlns:a16="http://schemas.microsoft.com/office/drawing/2014/main" id="{36120DF8-9DFA-45B6-AB2A-EB319DE361D1}"/>
              </a:ext>
            </a:extLst>
          </p:cNvPr>
          <p:cNvSpPr txBox="1"/>
          <p:nvPr/>
        </p:nvSpPr>
        <p:spPr>
          <a:xfrm>
            <a:off x="6101862" y="3305908"/>
            <a:ext cx="3754315" cy="1200329"/>
          </a:xfrm>
          <a:prstGeom prst="rect">
            <a:avLst/>
          </a:prstGeom>
          <a:solidFill>
            <a:schemeClr val="bg1"/>
          </a:solidFill>
          <a:ln>
            <a:solidFill>
              <a:schemeClr val="tx1"/>
            </a:solidFill>
          </a:ln>
        </p:spPr>
        <p:txBody>
          <a:bodyPr wrap="square" rtlCol="0">
            <a:spAutoFit/>
          </a:bodyPr>
          <a:lstStyle/>
          <a:p>
            <a:r>
              <a:rPr lang="en-GB" dirty="0"/>
              <a:t>We also don’t have a column for reporting type but since the data covers the UK we select ‘National (N)’ from the dropdown list</a:t>
            </a:r>
          </a:p>
        </p:txBody>
      </p:sp>
    </p:spTree>
    <p:extLst>
      <p:ext uri="{BB962C8B-B14F-4D97-AF65-F5344CB8AC3E}">
        <p14:creationId xmlns:p14="http://schemas.microsoft.com/office/powerpoint/2010/main" val="252844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EFAE70-8E24-4887-ABAB-EAD090CEF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75"/>
            <a:ext cx="12192000" cy="6572250"/>
          </a:xfrm>
          <a:prstGeom prst="rect">
            <a:avLst/>
          </a:prstGeom>
        </p:spPr>
      </p:pic>
      <p:sp>
        <p:nvSpPr>
          <p:cNvPr id="6" name="TextBox 5">
            <a:extLst>
              <a:ext uri="{FF2B5EF4-FFF2-40B4-BE49-F238E27FC236}">
                <a16:creationId xmlns:a16="http://schemas.microsoft.com/office/drawing/2014/main" id="{C8DB6B61-5874-4877-A29F-E12453E23FD8}"/>
              </a:ext>
            </a:extLst>
          </p:cNvPr>
          <p:cNvSpPr txBox="1"/>
          <p:nvPr/>
        </p:nvSpPr>
        <p:spPr>
          <a:xfrm>
            <a:off x="6339254" y="2936631"/>
            <a:ext cx="4237892" cy="923330"/>
          </a:xfrm>
          <a:prstGeom prst="rect">
            <a:avLst/>
          </a:prstGeom>
          <a:solidFill>
            <a:schemeClr val="bg1"/>
          </a:solidFill>
          <a:ln>
            <a:solidFill>
              <a:schemeClr val="tx1"/>
            </a:solidFill>
          </a:ln>
        </p:spPr>
        <p:txBody>
          <a:bodyPr wrap="square" rtlCol="0">
            <a:spAutoFit/>
          </a:bodyPr>
          <a:lstStyle/>
          <a:p>
            <a:r>
              <a:rPr lang="en-GB" dirty="0"/>
              <a:t>We don’t have a series column so we can just select the indicator name from the dropdown list</a:t>
            </a:r>
          </a:p>
        </p:txBody>
      </p:sp>
    </p:spTree>
    <p:extLst>
      <p:ext uri="{BB962C8B-B14F-4D97-AF65-F5344CB8AC3E}">
        <p14:creationId xmlns:p14="http://schemas.microsoft.com/office/powerpoint/2010/main" val="96935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642C4E-0976-4FD9-AFFB-A76B86B80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0"/>
            <a:ext cx="12192000" cy="6591300"/>
          </a:xfrm>
          <a:prstGeom prst="rect">
            <a:avLst/>
          </a:prstGeom>
        </p:spPr>
      </p:pic>
      <p:sp>
        <p:nvSpPr>
          <p:cNvPr id="6" name="TextBox 5">
            <a:extLst>
              <a:ext uri="{FF2B5EF4-FFF2-40B4-BE49-F238E27FC236}">
                <a16:creationId xmlns:a16="http://schemas.microsoft.com/office/drawing/2014/main" id="{DF49BC34-5DBF-4BC4-97EA-8D147F6C71F3}"/>
              </a:ext>
            </a:extLst>
          </p:cNvPr>
          <p:cNvSpPr txBox="1"/>
          <p:nvPr/>
        </p:nvSpPr>
        <p:spPr>
          <a:xfrm>
            <a:off x="6233746" y="2910254"/>
            <a:ext cx="4519246" cy="923330"/>
          </a:xfrm>
          <a:prstGeom prst="rect">
            <a:avLst/>
          </a:prstGeom>
          <a:solidFill>
            <a:schemeClr val="bg1"/>
          </a:solidFill>
          <a:ln>
            <a:solidFill>
              <a:schemeClr val="tx1"/>
            </a:solidFill>
          </a:ln>
        </p:spPr>
        <p:txBody>
          <a:bodyPr wrap="square" rtlCol="0">
            <a:spAutoFit/>
          </a:bodyPr>
          <a:lstStyle/>
          <a:p>
            <a:r>
              <a:rPr lang="en-GB" dirty="0"/>
              <a:t>We don’t have a reference area column so just select the country that the data covers from the drop down list (UK)</a:t>
            </a:r>
          </a:p>
        </p:txBody>
      </p:sp>
    </p:spTree>
    <p:extLst>
      <p:ext uri="{BB962C8B-B14F-4D97-AF65-F5344CB8AC3E}">
        <p14:creationId xmlns:p14="http://schemas.microsoft.com/office/powerpoint/2010/main" val="52628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36005-A339-4A40-8B9D-2CEFC935F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175"/>
            <a:ext cx="12192000" cy="6597650"/>
          </a:xfrm>
          <a:prstGeom prst="rect">
            <a:avLst/>
          </a:prstGeom>
        </p:spPr>
      </p:pic>
      <p:sp>
        <p:nvSpPr>
          <p:cNvPr id="6" name="TextBox 5">
            <a:extLst>
              <a:ext uri="{FF2B5EF4-FFF2-40B4-BE49-F238E27FC236}">
                <a16:creationId xmlns:a16="http://schemas.microsoft.com/office/drawing/2014/main" id="{CD158A37-8131-42CD-B135-204AEC499580}"/>
              </a:ext>
            </a:extLst>
          </p:cNvPr>
          <p:cNvSpPr txBox="1"/>
          <p:nvPr/>
        </p:nvSpPr>
        <p:spPr>
          <a:xfrm>
            <a:off x="9205546" y="483577"/>
            <a:ext cx="2795954" cy="1200329"/>
          </a:xfrm>
          <a:prstGeom prst="rect">
            <a:avLst/>
          </a:prstGeom>
          <a:solidFill>
            <a:schemeClr val="bg1"/>
          </a:solidFill>
          <a:ln>
            <a:solidFill>
              <a:schemeClr val="tx1"/>
            </a:solidFill>
          </a:ln>
        </p:spPr>
        <p:txBody>
          <a:bodyPr wrap="square" rtlCol="0">
            <a:spAutoFit/>
          </a:bodyPr>
          <a:lstStyle/>
          <a:p>
            <a:r>
              <a:rPr lang="en-GB" dirty="0"/>
              <a:t>We have a ‘Sex’ column so we select the corresponding column from the dropdown list</a:t>
            </a:r>
          </a:p>
        </p:txBody>
      </p:sp>
      <p:sp>
        <p:nvSpPr>
          <p:cNvPr id="9" name="TextBox 8">
            <a:extLst>
              <a:ext uri="{FF2B5EF4-FFF2-40B4-BE49-F238E27FC236}">
                <a16:creationId xmlns:a16="http://schemas.microsoft.com/office/drawing/2014/main" id="{B3BB8918-5178-4BC3-A2F6-7D7C235AC3DD}"/>
              </a:ext>
            </a:extLst>
          </p:cNvPr>
          <p:cNvSpPr txBox="1"/>
          <p:nvPr/>
        </p:nvSpPr>
        <p:spPr>
          <a:xfrm>
            <a:off x="2681654" y="3323493"/>
            <a:ext cx="3015761" cy="923330"/>
          </a:xfrm>
          <a:prstGeom prst="rect">
            <a:avLst/>
          </a:prstGeom>
          <a:solidFill>
            <a:schemeClr val="bg1"/>
          </a:solidFill>
          <a:ln>
            <a:solidFill>
              <a:schemeClr val="tx1"/>
            </a:solidFill>
          </a:ln>
        </p:spPr>
        <p:txBody>
          <a:bodyPr wrap="square" rtlCol="0">
            <a:spAutoFit/>
          </a:bodyPr>
          <a:lstStyle/>
          <a:p>
            <a:r>
              <a:rPr lang="en-GB" dirty="0"/>
              <a:t>We then look at the items here and enter our corresponding values here</a:t>
            </a:r>
          </a:p>
        </p:txBody>
      </p:sp>
      <p:cxnSp>
        <p:nvCxnSpPr>
          <p:cNvPr id="11" name="Straight Arrow Connector 10">
            <a:extLst>
              <a:ext uri="{FF2B5EF4-FFF2-40B4-BE49-F238E27FC236}">
                <a16:creationId xmlns:a16="http://schemas.microsoft.com/office/drawing/2014/main" id="{3FAF1639-A6AE-43FD-AF52-579DF854CD25}"/>
              </a:ext>
            </a:extLst>
          </p:cNvPr>
          <p:cNvCxnSpPr/>
          <p:nvPr/>
        </p:nvCxnSpPr>
        <p:spPr>
          <a:xfrm flipH="1">
            <a:off x="8370277" y="1310054"/>
            <a:ext cx="597877" cy="54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342B78-7C1A-4DC9-94B1-164FF7737659}"/>
              </a:ext>
            </a:extLst>
          </p:cNvPr>
          <p:cNvCxnSpPr>
            <a:cxnSpLocks/>
          </p:cNvCxnSpPr>
          <p:nvPr/>
        </p:nvCxnSpPr>
        <p:spPr>
          <a:xfrm flipH="1" flipV="1">
            <a:off x="2382715" y="1951892"/>
            <a:ext cx="430824" cy="174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02CABDE-432E-498A-9A03-5762108F32B3}"/>
              </a:ext>
            </a:extLst>
          </p:cNvPr>
          <p:cNvCxnSpPr>
            <a:stCxn id="9" idx="3"/>
          </p:cNvCxnSpPr>
          <p:nvPr/>
        </p:nvCxnSpPr>
        <p:spPr>
          <a:xfrm flipV="1">
            <a:off x="5697415" y="3138854"/>
            <a:ext cx="254977" cy="64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50FFA28-697B-473A-8EAD-7D60CD78C5E8}"/>
              </a:ext>
            </a:extLst>
          </p:cNvPr>
          <p:cNvSpPr/>
          <p:nvPr/>
        </p:nvSpPr>
        <p:spPr>
          <a:xfrm>
            <a:off x="2110154" y="1371600"/>
            <a:ext cx="1855177" cy="580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8A5319EE-F4A5-482D-9B67-C8C9E6896156}"/>
              </a:ext>
            </a:extLst>
          </p:cNvPr>
          <p:cNvSpPr/>
          <p:nvPr/>
        </p:nvSpPr>
        <p:spPr>
          <a:xfrm>
            <a:off x="5890846" y="2540977"/>
            <a:ext cx="6301154" cy="1160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45FA20E1-0903-41F9-B392-9CA7A5A40F82}"/>
              </a:ext>
            </a:extLst>
          </p:cNvPr>
          <p:cNvCxnSpPr/>
          <p:nvPr/>
        </p:nvCxnSpPr>
        <p:spPr>
          <a:xfrm>
            <a:off x="2464777" y="1683906"/>
            <a:ext cx="6576646" cy="1256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AF086C-2208-4983-991A-EF1A5D2C57A9}"/>
              </a:ext>
            </a:extLst>
          </p:cNvPr>
          <p:cNvCxnSpPr/>
          <p:nvPr/>
        </p:nvCxnSpPr>
        <p:spPr>
          <a:xfrm>
            <a:off x="2532185" y="1855177"/>
            <a:ext cx="6482861" cy="16068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6C514C-C39D-46C5-AEE4-5D7D9CC82522}"/>
              </a:ext>
            </a:extLst>
          </p:cNvPr>
          <p:cNvCxnSpPr/>
          <p:nvPr/>
        </p:nvCxnSpPr>
        <p:spPr>
          <a:xfrm>
            <a:off x="2681654" y="1582615"/>
            <a:ext cx="6333392" cy="1244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3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847</Words>
  <Application>Microsoft Office PowerPoint</Application>
  <PresentationFormat>Widescreen</PresentationFormat>
  <Paragraphs>51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Using ILOSTAT’s SMART tool and DSD Constructor</vt:lpstr>
      <vt:lpstr>Preview of indicator 1.2.1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ILOSTAT’s SMART tool and DSD Constructor</dc:title>
  <dc:creator>Gwilliam, Lucy</dc:creator>
  <cp:lastModifiedBy>Gwilliam, Lucy</cp:lastModifiedBy>
  <cp:revision>9</cp:revision>
  <dcterms:created xsi:type="dcterms:W3CDTF">2018-12-07T08:53:28Z</dcterms:created>
  <dcterms:modified xsi:type="dcterms:W3CDTF">2018-12-07T10:10:46Z</dcterms:modified>
</cp:coreProperties>
</file>