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65" r:id="rId6"/>
    <p:sldId id="264" r:id="rId7"/>
    <p:sldId id="267" r:id="rId8"/>
    <p:sldId id="262" r:id="rId9"/>
    <p:sldId id="260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0"/>
    <p:restoredTop sz="95934"/>
  </p:normalViewPr>
  <p:slideViewPr>
    <p:cSldViewPr snapToGrid="0" snapToObjects="1">
      <p:cViewPr varScale="1">
        <p:scale>
          <a:sx n="107" d="100"/>
          <a:sy n="107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7E17C-38EA-3C41-A58F-50175054CBA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E4A6ADF-BFD2-294F-8157-DF98D25144E4}">
      <dgm:prSet phldrT="[Text]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dirty="0"/>
            <a:t>RQC App</a:t>
          </a:r>
        </a:p>
      </dgm:t>
    </dgm:pt>
    <dgm:pt modelId="{FD778839-EC0E-A64A-9449-D43974BA26D8}" type="parTrans" cxnId="{9B98F63E-2A69-304D-9A68-B7D0DC1B5AF3}">
      <dgm:prSet/>
      <dgm:spPr/>
      <dgm:t>
        <a:bodyPr/>
        <a:lstStyle/>
        <a:p>
          <a:endParaRPr lang="en-US"/>
        </a:p>
      </dgm:t>
    </dgm:pt>
    <dgm:pt modelId="{D7060B88-6543-0747-B972-6FD2D38922E3}" type="sibTrans" cxnId="{9B98F63E-2A69-304D-9A68-B7D0DC1B5AF3}">
      <dgm:prSet/>
      <dgm:spPr/>
      <dgm:t>
        <a:bodyPr/>
        <a:lstStyle/>
        <a:p>
          <a:endParaRPr lang="en-US"/>
        </a:p>
      </dgm:t>
    </dgm:pt>
    <dgm:pt modelId="{B1CCA228-226C-494D-ABF5-8DFF6E365C3D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Requestor Security Roles setting (</a:t>
          </a:r>
          <a:r>
            <a:rPr lang="en-US" b="0" i="0"/>
            <a:t>IT-GBL-ADMINISTRATIVE APPLICATIONS</a:t>
          </a:r>
          <a:r>
            <a:rPr lang="en-US"/>
            <a:t>)  </a:t>
          </a:r>
        </a:p>
      </dgm:t>
    </dgm:pt>
    <dgm:pt modelId="{38E358C4-CD90-9C4C-AA1F-72FDA5959EF0}" type="parTrans" cxnId="{61A97C90-2A48-E247-AC51-F1611BB97486}">
      <dgm:prSet/>
      <dgm:spPr/>
      <dgm:t>
        <a:bodyPr/>
        <a:lstStyle/>
        <a:p>
          <a:endParaRPr lang="en-US"/>
        </a:p>
      </dgm:t>
    </dgm:pt>
    <dgm:pt modelId="{8A3DAE8E-D7B3-4C4B-868B-F3534D214E1B}" type="sibTrans" cxnId="{61A97C90-2A48-E247-AC51-F1611BB97486}">
      <dgm:prSet/>
      <dgm:spPr/>
      <dgm:t>
        <a:bodyPr/>
        <a:lstStyle/>
        <a:p>
          <a:endParaRPr lang="en-US"/>
        </a:p>
      </dgm:t>
    </dgm:pt>
    <dgm:pt modelId="{2D53D2B4-9B5B-D94F-9356-714FA0064100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Requestor Profile Setting (Purchasing) </a:t>
          </a:r>
        </a:p>
      </dgm:t>
    </dgm:pt>
    <dgm:pt modelId="{668324D9-0BEB-3040-862C-E761441EBF85}" type="parTrans" cxnId="{6B284DBB-CF41-924F-901D-11BCD80B8085}">
      <dgm:prSet/>
      <dgm:spPr/>
      <dgm:t>
        <a:bodyPr/>
        <a:lstStyle/>
        <a:p>
          <a:endParaRPr lang="en-US"/>
        </a:p>
      </dgm:t>
    </dgm:pt>
    <dgm:pt modelId="{DDAB434D-54A2-F24E-85F4-76F120FC11F3}" type="sibTrans" cxnId="{6B284DBB-CF41-924F-901D-11BCD80B8085}">
      <dgm:prSet/>
      <dgm:spPr/>
      <dgm:t>
        <a:bodyPr/>
        <a:lstStyle/>
        <a:p>
          <a:endParaRPr lang="en-US"/>
        </a:p>
      </dgm:t>
    </dgm:pt>
    <dgm:pt modelId="{D7101BB7-2C07-8A4D-9F18-D4C5D9AF7E3F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Requestor training (Purchasing) </a:t>
          </a:r>
        </a:p>
      </dgm:t>
    </dgm:pt>
    <dgm:pt modelId="{6D8A42B1-B8F3-5442-ADC4-E83867AA95D8}" type="parTrans" cxnId="{770C30A2-B49A-2B4D-9A09-8E9695E1C686}">
      <dgm:prSet/>
      <dgm:spPr/>
      <dgm:t>
        <a:bodyPr/>
        <a:lstStyle/>
        <a:p>
          <a:endParaRPr lang="en-US"/>
        </a:p>
      </dgm:t>
    </dgm:pt>
    <dgm:pt modelId="{07443276-6D7E-0844-BDA8-9F20020F56AE}" type="sibTrans" cxnId="{770C30A2-B49A-2B4D-9A09-8E9695E1C686}">
      <dgm:prSet/>
      <dgm:spPr/>
      <dgm:t>
        <a:bodyPr/>
        <a:lstStyle/>
        <a:p>
          <a:endParaRPr lang="en-US"/>
        </a:p>
      </dgm:t>
    </dgm:pt>
    <dgm:pt modelId="{4ED40936-E04A-5544-861B-3A415A9AC8F3}" type="pres">
      <dgm:prSet presAssocID="{6FC7E17C-38EA-3C41-A58F-50175054CBA8}" presName="Name0" presStyleCnt="0">
        <dgm:presLayoutVars>
          <dgm:dir/>
          <dgm:resizeHandles val="exact"/>
        </dgm:presLayoutVars>
      </dgm:prSet>
      <dgm:spPr/>
    </dgm:pt>
    <dgm:pt modelId="{8F482AB8-7C29-1145-9849-C449B4149CD9}" type="pres">
      <dgm:prSet presAssocID="{EE4A6ADF-BFD2-294F-8157-DF98D25144E4}" presName="node" presStyleLbl="node1" presStyleIdx="0" presStyleCnt="4">
        <dgm:presLayoutVars>
          <dgm:bulletEnabled val="1"/>
        </dgm:presLayoutVars>
      </dgm:prSet>
      <dgm:spPr/>
    </dgm:pt>
    <dgm:pt modelId="{0605FF02-3923-9547-913D-40F4C2642DE5}" type="pres">
      <dgm:prSet presAssocID="{D7060B88-6543-0747-B972-6FD2D38922E3}" presName="sibTrans" presStyleLbl="sibTrans2D1" presStyleIdx="0" presStyleCnt="3"/>
      <dgm:spPr/>
    </dgm:pt>
    <dgm:pt modelId="{EAE82273-1CE4-0348-BB4E-395E4F5FA727}" type="pres">
      <dgm:prSet presAssocID="{D7060B88-6543-0747-B972-6FD2D38922E3}" presName="connectorText" presStyleLbl="sibTrans2D1" presStyleIdx="0" presStyleCnt="3"/>
      <dgm:spPr/>
    </dgm:pt>
    <dgm:pt modelId="{135C1B24-C43D-5A40-B766-7FB923E24659}" type="pres">
      <dgm:prSet presAssocID="{B1CCA228-226C-494D-ABF5-8DFF6E365C3D}" presName="node" presStyleLbl="node1" presStyleIdx="1" presStyleCnt="4">
        <dgm:presLayoutVars>
          <dgm:bulletEnabled val="1"/>
        </dgm:presLayoutVars>
      </dgm:prSet>
      <dgm:spPr/>
    </dgm:pt>
    <dgm:pt modelId="{DE7C5169-898C-7442-A1BC-A893C44325CA}" type="pres">
      <dgm:prSet presAssocID="{8A3DAE8E-D7B3-4C4B-868B-F3534D214E1B}" presName="sibTrans" presStyleLbl="sibTrans2D1" presStyleIdx="1" presStyleCnt="3"/>
      <dgm:spPr/>
    </dgm:pt>
    <dgm:pt modelId="{72D097BA-2E45-5840-91D1-5CAA41F16EDF}" type="pres">
      <dgm:prSet presAssocID="{8A3DAE8E-D7B3-4C4B-868B-F3534D214E1B}" presName="connectorText" presStyleLbl="sibTrans2D1" presStyleIdx="1" presStyleCnt="3"/>
      <dgm:spPr/>
    </dgm:pt>
    <dgm:pt modelId="{C1573CCE-A780-934D-85B7-02E342C7FEED}" type="pres">
      <dgm:prSet presAssocID="{2D53D2B4-9B5B-D94F-9356-714FA0064100}" presName="node" presStyleLbl="node1" presStyleIdx="2" presStyleCnt="4">
        <dgm:presLayoutVars>
          <dgm:bulletEnabled val="1"/>
        </dgm:presLayoutVars>
      </dgm:prSet>
      <dgm:spPr/>
    </dgm:pt>
    <dgm:pt modelId="{2DAD318E-47F3-584C-BF89-BED73C80A74F}" type="pres">
      <dgm:prSet presAssocID="{DDAB434D-54A2-F24E-85F4-76F120FC11F3}" presName="sibTrans" presStyleLbl="sibTrans2D1" presStyleIdx="2" presStyleCnt="3"/>
      <dgm:spPr/>
    </dgm:pt>
    <dgm:pt modelId="{54D21541-36AD-FF45-BF84-26EB53212625}" type="pres">
      <dgm:prSet presAssocID="{DDAB434D-54A2-F24E-85F4-76F120FC11F3}" presName="connectorText" presStyleLbl="sibTrans2D1" presStyleIdx="2" presStyleCnt="3"/>
      <dgm:spPr/>
    </dgm:pt>
    <dgm:pt modelId="{0BA21B90-83D7-124B-AF77-1517F13E5476}" type="pres">
      <dgm:prSet presAssocID="{D7101BB7-2C07-8A4D-9F18-D4C5D9AF7E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889C907-1A77-1443-94AC-3D377F6AADA7}" type="presOf" srcId="{8A3DAE8E-D7B3-4C4B-868B-F3534D214E1B}" destId="{72D097BA-2E45-5840-91D1-5CAA41F16EDF}" srcOrd="1" destOrd="0" presId="urn:microsoft.com/office/officeart/2005/8/layout/process1"/>
    <dgm:cxn modelId="{BF09B720-D11A-AA4D-8510-9D73E9725B4C}" type="presOf" srcId="{DDAB434D-54A2-F24E-85F4-76F120FC11F3}" destId="{54D21541-36AD-FF45-BF84-26EB53212625}" srcOrd="1" destOrd="0" presId="urn:microsoft.com/office/officeart/2005/8/layout/process1"/>
    <dgm:cxn modelId="{9138472F-BFF6-044D-9D69-148590EEE207}" type="presOf" srcId="{2D53D2B4-9B5B-D94F-9356-714FA0064100}" destId="{C1573CCE-A780-934D-85B7-02E342C7FEED}" srcOrd="0" destOrd="0" presId="urn:microsoft.com/office/officeart/2005/8/layout/process1"/>
    <dgm:cxn modelId="{C568923B-6A77-554E-9BDF-FB46865904BF}" type="presOf" srcId="{8A3DAE8E-D7B3-4C4B-868B-F3534D214E1B}" destId="{DE7C5169-898C-7442-A1BC-A893C44325CA}" srcOrd="0" destOrd="0" presId="urn:microsoft.com/office/officeart/2005/8/layout/process1"/>
    <dgm:cxn modelId="{9B98F63E-2A69-304D-9A68-B7D0DC1B5AF3}" srcId="{6FC7E17C-38EA-3C41-A58F-50175054CBA8}" destId="{EE4A6ADF-BFD2-294F-8157-DF98D25144E4}" srcOrd="0" destOrd="0" parTransId="{FD778839-EC0E-A64A-9449-D43974BA26D8}" sibTransId="{D7060B88-6543-0747-B972-6FD2D38922E3}"/>
    <dgm:cxn modelId="{AD56D141-8E08-CC41-8CFC-270ADCB2F29A}" type="presOf" srcId="{DDAB434D-54A2-F24E-85F4-76F120FC11F3}" destId="{2DAD318E-47F3-584C-BF89-BED73C80A74F}" srcOrd="0" destOrd="0" presId="urn:microsoft.com/office/officeart/2005/8/layout/process1"/>
    <dgm:cxn modelId="{A797F471-277C-2C43-A99F-77F7B02724EF}" type="presOf" srcId="{EE4A6ADF-BFD2-294F-8157-DF98D25144E4}" destId="{8F482AB8-7C29-1145-9849-C449B4149CD9}" srcOrd="0" destOrd="0" presId="urn:microsoft.com/office/officeart/2005/8/layout/process1"/>
    <dgm:cxn modelId="{F583A388-638A-8C4D-A7D0-AEA15854347E}" type="presOf" srcId="{D7101BB7-2C07-8A4D-9F18-D4C5D9AF7E3F}" destId="{0BA21B90-83D7-124B-AF77-1517F13E5476}" srcOrd="0" destOrd="0" presId="urn:microsoft.com/office/officeart/2005/8/layout/process1"/>
    <dgm:cxn modelId="{61A97C90-2A48-E247-AC51-F1611BB97486}" srcId="{6FC7E17C-38EA-3C41-A58F-50175054CBA8}" destId="{B1CCA228-226C-494D-ABF5-8DFF6E365C3D}" srcOrd="1" destOrd="0" parTransId="{38E358C4-CD90-9C4C-AA1F-72FDA5959EF0}" sibTransId="{8A3DAE8E-D7B3-4C4B-868B-F3534D214E1B}"/>
    <dgm:cxn modelId="{B9307E96-B856-DE4D-AC5D-822650AA75AA}" type="presOf" srcId="{D7060B88-6543-0747-B972-6FD2D38922E3}" destId="{0605FF02-3923-9547-913D-40F4C2642DE5}" srcOrd="0" destOrd="0" presId="urn:microsoft.com/office/officeart/2005/8/layout/process1"/>
    <dgm:cxn modelId="{770C30A2-B49A-2B4D-9A09-8E9695E1C686}" srcId="{6FC7E17C-38EA-3C41-A58F-50175054CBA8}" destId="{D7101BB7-2C07-8A4D-9F18-D4C5D9AF7E3F}" srcOrd="3" destOrd="0" parTransId="{6D8A42B1-B8F3-5442-ADC4-E83867AA95D8}" sibTransId="{07443276-6D7E-0844-BDA8-9F20020F56AE}"/>
    <dgm:cxn modelId="{D66986B0-96E9-C94D-8EC5-C7D9D23EF1F7}" type="presOf" srcId="{6FC7E17C-38EA-3C41-A58F-50175054CBA8}" destId="{4ED40936-E04A-5544-861B-3A415A9AC8F3}" srcOrd="0" destOrd="0" presId="urn:microsoft.com/office/officeart/2005/8/layout/process1"/>
    <dgm:cxn modelId="{6B284DBB-CF41-924F-901D-11BCD80B8085}" srcId="{6FC7E17C-38EA-3C41-A58F-50175054CBA8}" destId="{2D53D2B4-9B5B-D94F-9356-714FA0064100}" srcOrd="2" destOrd="0" parTransId="{668324D9-0BEB-3040-862C-E761441EBF85}" sibTransId="{DDAB434D-54A2-F24E-85F4-76F120FC11F3}"/>
    <dgm:cxn modelId="{E2BEC8EB-BA50-694A-AD5D-317AB84FBD2A}" type="presOf" srcId="{B1CCA228-226C-494D-ABF5-8DFF6E365C3D}" destId="{135C1B24-C43D-5A40-B766-7FB923E24659}" srcOrd="0" destOrd="0" presId="urn:microsoft.com/office/officeart/2005/8/layout/process1"/>
    <dgm:cxn modelId="{DCBF10ED-AE39-284E-8D41-DB94FF773925}" type="presOf" srcId="{D7060B88-6543-0747-B972-6FD2D38922E3}" destId="{EAE82273-1CE4-0348-BB4E-395E4F5FA727}" srcOrd="1" destOrd="0" presId="urn:microsoft.com/office/officeart/2005/8/layout/process1"/>
    <dgm:cxn modelId="{88395F6F-FF78-D149-9F95-2E758FEA9A2E}" type="presParOf" srcId="{4ED40936-E04A-5544-861B-3A415A9AC8F3}" destId="{8F482AB8-7C29-1145-9849-C449B4149CD9}" srcOrd="0" destOrd="0" presId="urn:microsoft.com/office/officeart/2005/8/layout/process1"/>
    <dgm:cxn modelId="{C4E3DAEF-4E0F-634D-8B16-EF537512A394}" type="presParOf" srcId="{4ED40936-E04A-5544-861B-3A415A9AC8F3}" destId="{0605FF02-3923-9547-913D-40F4C2642DE5}" srcOrd="1" destOrd="0" presId="urn:microsoft.com/office/officeart/2005/8/layout/process1"/>
    <dgm:cxn modelId="{66124267-DF06-6541-AF56-F47FE6B26FF9}" type="presParOf" srcId="{0605FF02-3923-9547-913D-40F4C2642DE5}" destId="{EAE82273-1CE4-0348-BB4E-395E4F5FA727}" srcOrd="0" destOrd="0" presId="urn:microsoft.com/office/officeart/2005/8/layout/process1"/>
    <dgm:cxn modelId="{3011DCDA-B5D1-7545-A2FA-6B85B2318EE0}" type="presParOf" srcId="{4ED40936-E04A-5544-861B-3A415A9AC8F3}" destId="{135C1B24-C43D-5A40-B766-7FB923E24659}" srcOrd="2" destOrd="0" presId="urn:microsoft.com/office/officeart/2005/8/layout/process1"/>
    <dgm:cxn modelId="{C219C347-3BE8-DC41-AB1F-74DB47E8517A}" type="presParOf" srcId="{4ED40936-E04A-5544-861B-3A415A9AC8F3}" destId="{DE7C5169-898C-7442-A1BC-A893C44325CA}" srcOrd="3" destOrd="0" presId="urn:microsoft.com/office/officeart/2005/8/layout/process1"/>
    <dgm:cxn modelId="{6A807FD4-375F-0E4C-AD4D-99FEF5484517}" type="presParOf" srcId="{DE7C5169-898C-7442-A1BC-A893C44325CA}" destId="{72D097BA-2E45-5840-91D1-5CAA41F16EDF}" srcOrd="0" destOrd="0" presId="urn:microsoft.com/office/officeart/2005/8/layout/process1"/>
    <dgm:cxn modelId="{A6D0A44D-A6F3-6842-837B-D0AD11047145}" type="presParOf" srcId="{4ED40936-E04A-5544-861B-3A415A9AC8F3}" destId="{C1573CCE-A780-934D-85B7-02E342C7FEED}" srcOrd="4" destOrd="0" presId="urn:microsoft.com/office/officeart/2005/8/layout/process1"/>
    <dgm:cxn modelId="{9448D036-3AE0-FF45-92E5-8AE0468CD0D9}" type="presParOf" srcId="{4ED40936-E04A-5544-861B-3A415A9AC8F3}" destId="{2DAD318E-47F3-584C-BF89-BED73C80A74F}" srcOrd="5" destOrd="0" presId="urn:microsoft.com/office/officeart/2005/8/layout/process1"/>
    <dgm:cxn modelId="{B0AA3BC7-FD7D-384D-A041-FE8468489E02}" type="presParOf" srcId="{2DAD318E-47F3-584C-BF89-BED73C80A74F}" destId="{54D21541-36AD-FF45-BF84-26EB53212625}" srcOrd="0" destOrd="0" presId="urn:microsoft.com/office/officeart/2005/8/layout/process1"/>
    <dgm:cxn modelId="{C903F92C-8D5F-A245-9A55-4642BDEA6913}" type="presParOf" srcId="{4ED40936-E04A-5544-861B-3A415A9AC8F3}" destId="{0BA21B90-83D7-124B-AF77-1517F13E547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82AB8-7C29-1145-9849-C449B4149CD9}">
      <dsp:nvSpPr>
        <dsp:cNvPr id="0" name=""/>
        <dsp:cNvSpPr/>
      </dsp:nvSpPr>
      <dsp:spPr>
        <a:xfrm>
          <a:off x="2247" y="308580"/>
          <a:ext cx="982749" cy="75548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RQC App</a:t>
          </a:r>
        </a:p>
      </dsp:txBody>
      <dsp:txXfrm>
        <a:off x="24374" y="330707"/>
        <a:ext cx="938495" cy="711234"/>
      </dsp:txXfrm>
    </dsp:sp>
    <dsp:sp modelId="{0605FF02-3923-9547-913D-40F4C2642DE5}">
      <dsp:nvSpPr>
        <dsp:cNvPr id="0" name=""/>
        <dsp:cNvSpPr/>
      </dsp:nvSpPr>
      <dsp:spPr>
        <a:xfrm>
          <a:off x="1083271" y="564464"/>
          <a:ext cx="208342" cy="243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083271" y="613208"/>
        <a:ext cx="145839" cy="146233"/>
      </dsp:txXfrm>
    </dsp:sp>
    <dsp:sp modelId="{135C1B24-C43D-5A40-B766-7FB923E24659}">
      <dsp:nvSpPr>
        <dsp:cNvPr id="0" name=""/>
        <dsp:cNvSpPr/>
      </dsp:nvSpPr>
      <dsp:spPr>
        <a:xfrm>
          <a:off x="1378096" y="308580"/>
          <a:ext cx="982749" cy="75548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Requestor Security Roles setting (</a:t>
          </a:r>
          <a:r>
            <a:rPr lang="en-US" sz="900" b="0" i="0" kern="1200"/>
            <a:t>IT-GBL-ADMINISTRATIVE APPLICATIONS</a:t>
          </a:r>
          <a:r>
            <a:rPr lang="en-US" sz="900" kern="1200"/>
            <a:t>)  </a:t>
          </a:r>
        </a:p>
      </dsp:txBody>
      <dsp:txXfrm>
        <a:off x="1400223" y="330707"/>
        <a:ext cx="938495" cy="711234"/>
      </dsp:txXfrm>
    </dsp:sp>
    <dsp:sp modelId="{DE7C5169-898C-7442-A1BC-A893C44325CA}">
      <dsp:nvSpPr>
        <dsp:cNvPr id="0" name=""/>
        <dsp:cNvSpPr/>
      </dsp:nvSpPr>
      <dsp:spPr>
        <a:xfrm>
          <a:off x="2459120" y="564464"/>
          <a:ext cx="208342" cy="243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59120" y="613208"/>
        <a:ext cx="145839" cy="146233"/>
      </dsp:txXfrm>
    </dsp:sp>
    <dsp:sp modelId="{C1573CCE-A780-934D-85B7-02E342C7FEED}">
      <dsp:nvSpPr>
        <dsp:cNvPr id="0" name=""/>
        <dsp:cNvSpPr/>
      </dsp:nvSpPr>
      <dsp:spPr>
        <a:xfrm>
          <a:off x="2753945" y="308580"/>
          <a:ext cx="982749" cy="75548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Requestor Profile Setting (Purchasing) </a:t>
          </a:r>
        </a:p>
      </dsp:txBody>
      <dsp:txXfrm>
        <a:off x="2776072" y="330707"/>
        <a:ext cx="938495" cy="711234"/>
      </dsp:txXfrm>
    </dsp:sp>
    <dsp:sp modelId="{2DAD318E-47F3-584C-BF89-BED73C80A74F}">
      <dsp:nvSpPr>
        <dsp:cNvPr id="0" name=""/>
        <dsp:cNvSpPr/>
      </dsp:nvSpPr>
      <dsp:spPr>
        <a:xfrm>
          <a:off x="3834969" y="564464"/>
          <a:ext cx="208342" cy="243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834969" y="613208"/>
        <a:ext cx="145839" cy="146233"/>
      </dsp:txXfrm>
    </dsp:sp>
    <dsp:sp modelId="{0BA21B90-83D7-124B-AF77-1517F13E5476}">
      <dsp:nvSpPr>
        <dsp:cNvPr id="0" name=""/>
        <dsp:cNvSpPr/>
      </dsp:nvSpPr>
      <dsp:spPr>
        <a:xfrm>
          <a:off x="4129794" y="308580"/>
          <a:ext cx="982749" cy="75548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Requestor training (Purchasing) </a:t>
          </a:r>
        </a:p>
      </dsp:txBody>
      <dsp:txXfrm>
        <a:off x="4151921" y="330707"/>
        <a:ext cx="938495" cy="711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7994-AED3-6543-8E3D-B91398D51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F158-F8DD-A54D-9858-CE3DEF8F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195B2-9E8E-2C4E-8F99-018BDD1F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6AB9-25F4-F24B-AFBD-0F0CC1A61373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EA7A-6A9A-A84E-8E27-1A3F451F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90F5-2950-7D47-B56F-0C8AF435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887E-4BD8-154B-8D02-6CFC12318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9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95AA-B092-DB45-A8F9-DF016D0B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2C18B-995E-864A-9094-4E5DA4ED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BCD0-42A4-3849-894E-6BDFBC2D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6AB9-25F4-F24B-AFBD-0F0CC1A61373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B972-BA85-AA45-9BA7-5565C02A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635D5-C01F-DE40-BD6E-E04DACC9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887E-4BD8-154B-8D02-6CFC12318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218D8-9917-C846-8864-AFD442612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25A7D-5239-5D4E-B6C8-84E4AB977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53B9-D7AD-0B4C-9676-AF9918FC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6AB9-25F4-F24B-AFBD-0F0CC1A61373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B9BB-C41D-534B-A8A9-9D13956D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5075-B78E-DC4D-BB33-A624D970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887E-4BD8-154B-8D02-6CFC12318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5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2649-7125-F948-A12D-1198658A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988D-A8EF-3C47-8017-8D4C8059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B44C-DAC6-F249-8C4F-37E28189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6AB9-25F4-F24B-AFBD-0F0CC1A61373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F402-B2D5-EC4E-B6BF-A9AFEA08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48EB-A149-7B41-B3B3-E31BC51F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887E-4BD8-154B-8D02-6CFC12318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2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3E76-9352-1B4E-9A03-10AA76C0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1F86-CCF6-6644-9D5A-C75CFED6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3ACF-EECB-A149-95B3-42DBAEED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6AB9-25F4-F24B-AFBD-0F0CC1A61373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F2F6-E0B3-BF4F-B374-5335344A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540A-A993-8D43-B7FD-B55545D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887E-4BD8-154B-8D02-6CFC12318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0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0C3F-D622-7847-A280-522D5E00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734B-FE01-9242-A8E2-7CA101F40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74EF1-655C-C74E-ABD4-782D88F0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6C2B7-5D77-474E-BE6D-E0D977BA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6AB9-25F4-F24B-AFBD-0F0CC1A61373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7A47-DBBA-D744-A79C-0971544C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54A12-69AD-C94E-BA28-3AD595F2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887E-4BD8-154B-8D02-6CFC12318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2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32C6-A5B5-E447-8CCB-017E579F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1D6E-F238-9B47-8D08-101ECFA8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8267A-EE64-814C-B9BB-F57151B42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E45E7-987B-274D-868E-D522A555E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9E017-E3EB-F042-A4A8-FF4967D31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2AFDE-56A1-BE4F-B1E9-889820BA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6AB9-25F4-F24B-AFBD-0F0CC1A61373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0B2E0-A214-CE49-80CB-83A4B3A1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25D31-C684-EE44-864A-1EF43A82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887E-4BD8-154B-8D02-6CFC12318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8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A815-D844-064A-81CF-51139D7C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7B194-8CAB-5843-AB42-E1EE9F2E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6AB9-25F4-F24B-AFBD-0F0CC1A61373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DB818-DD7A-184B-AE2C-F4AC73E1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0324B-99FA-4945-94D2-556C8B06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887E-4BD8-154B-8D02-6CFC12318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3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5BA1E-A322-6F41-A0AD-3A08B525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6AB9-25F4-F24B-AFBD-0F0CC1A61373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BD2D6-B1AD-544B-9BA4-8D4971B4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4A08-90C5-414E-A8E2-27D7364D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887E-4BD8-154B-8D02-6CFC12318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5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A2AA-A4B7-AA4A-A778-5A958DC6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DDC7-6E0C-DE40-97AE-003D5B091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6E885-8FC9-764D-B7B3-36C2F723B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45228-3AC0-8248-9D58-06791851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6AB9-25F4-F24B-AFBD-0F0CC1A61373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3ED3C-4D88-A04E-AFBD-CDB7E9EB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3FE28-9CFA-E24C-B270-BD06F566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887E-4BD8-154B-8D02-6CFC12318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6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7AD1-25C6-6A4B-99CB-01ACAE5F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FBD2-1995-7947-A7A3-5218890B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AEB63-5374-7144-9011-4350D1EB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C5FA0-AA85-EB49-8F3B-035CE1EF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6AB9-25F4-F24B-AFBD-0F0CC1A61373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D88B2-8072-744A-B08C-6738AA83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8B44D-AD9B-6642-94D4-3D5B901A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887E-4BD8-154B-8D02-6CFC12318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EFAAB-CE19-654E-8090-9B272CF3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5522C-6C30-824B-B555-1896BB7C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B88A-975B-5846-83C7-7B8AA7A9C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6AB9-25F4-F24B-AFBD-0F0CC1A61373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E89F-ABA3-2648-BB81-DC1CE9C31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9145-D669-C147-AAA7-429738868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887E-4BD8-154B-8D02-6CFC12318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2689-DF08-5B4C-B36E-53F7295DA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JAX RQC Access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E9A21-87DA-CF41-9BF5-3C542BE5B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LUCIE HUTCHINS</a:t>
            </a:r>
          </a:p>
        </p:txBody>
      </p:sp>
    </p:spTree>
    <p:extLst>
      <p:ext uri="{BB962C8B-B14F-4D97-AF65-F5344CB8AC3E}">
        <p14:creationId xmlns:p14="http://schemas.microsoft.com/office/powerpoint/2010/main" val="135245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F974-5C4A-4145-8014-B8DA6FAF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/>
              <a:t>Transactions Transfer –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CB9C-5292-7E47-B67D-7F67A5A5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to send notifications?</a:t>
            </a:r>
          </a:p>
          <a:p>
            <a:r>
              <a:rPr lang="en-US" dirty="0"/>
              <a:t>To whom?</a:t>
            </a:r>
          </a:p>
          <a:p>
            <a:r>
              <a:rPr lang="en-US" dirty="0"/>
              <a:t>What should be the format: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Recipients list</a:t>
            </a:r>
          </a:p>
          <a:p>
            <a:pPr lvl="1"/>
            <a:r>
              <a:rPr lang="en-US" dirty="0"/>
              <a:t>Content</a:t>
            </a:r>
          </a:p>
          <a:p>
            <a:pPr marL="0" indent="0">
              <a:buNone/>
            </a:pPr>
            <a:r>
              <a:rPr lang="en-US" dirty="0"/>
              <a:t>Note : Notifications should  automatically be sent out on failure</a:t>
            </a:r>
          </a:p>
          <a:p>
            <a:pPr lvl="1"/>
            <a:r>
              <a:rPr lang="en-US" dirty="0"/>
              <a:t>Outbound: </a:t>
            </a:r>
          </a:p>
          <a:p>
            <a:pPr lvl="2"/>
            <a:r>
              <a:rPr lang="en-US" dirty="0"/>
              <a:t>Lawson team and</a:t>
            </a:r>
          </a:p>
          <a:p>
            <a:pPr lvl="2"/>
            <a:r>
              <a:rPr lang="en-US" dirty="0"/>
              <a:t>Purchasing?</a:t>
            </a:r>
          </a:p>
          <a:p>
            <a:pPr lvl="1"/>
            <a:r>
              <a:rPr lang="en-US" dirty="0"/>
              <a:t>Inbound: </a:t>
            </a:r>
          </a:p>
          <a:p>
            <a:pPr lvl="2"/>
            <a:r>
              <a:rPr lang="en-US" dirty="0"/>
              <a:t>Lawson team and </a:t>
            </a:r>
          </a:p>
          <a:p>
            <a:pPr lvl="2"/>
            <a:r>
              <a:rPr lang="en-US" dirty="0"/>
              <a:t>AP?</a:t>
            </a:r>
          </a:p>
          <a:p>
            <a:r>
              <a:rPr lang="en-US" dirty="0"/>
              <a:t>Notifications sent out only on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4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CF84-7F4B-FE40-AE30-21B49CD3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and Tracking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F88A-930D-4043-964A-B1E1702D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list of POs in each outbound file</a:t>
            </a:r>
          </a:p>
          <a:p>
            <a:r>
              <a:rPr lang="en-US" dirty="0"/>
              <a:t>Store POs in </a:t>
            </a:r>
            <a:r>
              <a:rPr lang="en-US" dirty="0" err="1"/>
              <a:t>PO_invoice</a:t>
            </a:r>
            <a:r>
              <a:rPr lang="en-US" dirty="0"/>
              <a:t> table</a:t>
            </a:r>
          </a:p>
          <a:p>
            <a:pPr lvl="1"/>
            <a:r>
              <a:rPr lang="en-US" dirty="0" err="1"/>
              <a:t>Po_number</a:t>
            </a:r>
            <a:endParaRPr lang="en-US" dirty="0"/>
          </a:p>
          <a:p>
            <a:pPr lvl="1"/>
            <a:r>
              <a:rPr lang="en-US" dirty="0"/>
              <a:t>Vendor</a:t>
            </a:r>
          </a:p>
          <a:p>
            <a:pPr lvl="1"/>
            <a:r>
              <a:rPr lang="en-US" dirty="0"/>
              <a:t>Filename</a:t>
            </a:r>
          </a:p>
          <a:p>
            <a:pPr lvl="1"/>
            <a:r>
              <a:rPr lang="en-US" dirty="0" err="1"/>
              <a:t>Transfer_date</a:t>
            </a:r>
            <a:endParaRPr lang="en-US" dirty="0"/>
          </a:p>
          <a:p>
            <a:pPr lvl="1"/>
            <a:r>
              <a:rPr lang="en-US" dirty="0" err="1"/>
              <a:t>Invoice_date</a:t>
            </a:r>
            <a:endParaRPr lang="en-US" dirty="0"/>
          </a:p>
          <a:p>
            <a:pPr lvl="1"/>
            <a:r>
              <a:rPr lang="en-US" dirty="0" err="1"/>
              <a:t>Invoice_file</a:t>
            </a:r>
            <a:endParaRPr lang="en-US" dirty="0"/>
          </a:p>
          <a:p>
            <a:pPr lvl="1"/>
            <a:r>
              <a:rPr lang="en-US" dirty="0" err="1"/>
              <a:t>Invoice_number</a:t>
            </a:r>
            <a:endParaRPr lang="en-US" dirty="0"/>
          </a:p>
          <a:p>
            <a:pPr lvl="1"/>
            <a:r>
              <a:rPr lang="en-US" dirty="0" err="1"/>
              <a:t>Has_invoice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1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CF84-7F4B-FE40-AE30-21B49CD3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and Tracking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F88A-930D-4043-964A-B1E1702D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POs in </a:t>
            </a:r>
            <a:r>
              <a:rPr lang="en-US" dirty="0" err="1"/>
              <a:t>PO_ack</a:t>
            </a:r>
            <a:r>
              <a:rPr lang="en-US" dirty="0"/>
              <a:t> table</a:t>
            </a:r>
          </a:p>
          <a:p>
            <a:pPr lvl="1"/>
            <a:r>
              <a:rPr lang="en-US" dirty="0" err="1"/>
              <a:t>Po_number</a:t>
            </a:r>
            <a:endParaRPr lang="en-US" dirty="0"/>
          </a:p>
          <a:p>
            <a:pPr lvl="1"/>
            <a:r>
              <a:rPr lang="en-US" dirty="0"/>
              <a:t>Vendor</a:t>
            </a:r>
          </a:p>
          <a:p>
            <a:pPr lvl="1"/>
            <a:r>
              <a:rPr lang="en-US" dirty="0"/>
              <a:t>Filename</a:t>
            </a:r>
          </a:p>
          <a:p>
            <a:pPr lvl="1"/>
            <a:r>
              <a:rPr lang="en-US" dirty="0" err="1"/>
              <a:t>Transfer_date</a:t>
            </a:r>
            <a:endParaRPr lang="en-US" dirty="0"/>
          </a:p>
          <a:p>
            <a:pPr lvl="1"/>
            <a:r>
              <a:rPr lang="en-US" dirty="0" err="1"/>
              <a:t>ack_date</a:t>
            </a:r>
            <a:endParaRPr lang="en-US" dirty="0"/>
          </a:p>
          <a:p>
            <a:pPr lvl="1"/>
            <a:r>
              <a:rPr lang="en-US" dirty="0" err="1"/>
              <a:t>ack_file</a:t>
            </a:r>
            <a:endParaRPr lang="en-US" dirty="0"/>
          </a:p>
          <a:p>
            <a:pPr lvl="1"/>
            <a:r>
              <a:rPr lang="en-US" dirty="0" err="1"/>
              <a:t>Has_ack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4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CF84-7F4B-FE40-AE30-21B49CD3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and Tracking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F88A-930D-4043-964A-B1E1702D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POs in </a:t>
            </a:r>
            <a:r>
              <a:rPr lang="en-US" dirty="0" err="1"/>
              <a:t>PO_advship</a:t>
            </a:r>
            <a:r>
              <a:rPr lang="en-US" dirty="0"/>
              <a:t> table</a:t>
            </a:r>
          </a:p>
          <a:p>
            <a:pPr lvl="1"/>
            <a:r>
              <a:rPr lang="en-US" dirty="0" err="1"/>
              <a:t>Po_number</a:t>
            </a:r>
            <a:endParaRPr lang="en-US" dirty="0"/>
          </a:p>
          <a:p>
            <a:pPr lvl="1"/>
            <a:r>
              <a:rPr lang="en-US" dirty="0"/>
              <a:t>Vendor</a:t>
            </a:r>
          </a:p>
          <a:p>
            <a:pPr lvl="1"/>
            <a:r>
              <a:rPr lang="en-US" dirty="0"/>
              <a:t>Filename</a:t>
            </a:r>
          </a:p>
          <a:p>
            <a:pPr lvl="1"/>
            <a:r>
              <a:rPr lang="en-US" dirty="0" err="1"/>
              <a:t>Transfer_date</a:t>
            </a:r>
            <a:endParaRPr lang="en-US" dirty="0"/>
          </a:p>
          <a:p>
            <a:pPr lvl="1"/>
            <a:r>
              <a:rPr lang="en-US" dirty="0" err="1"/>
              <a:t>advship_date</a:t>
            </a:r>
            <a:endParaRPr lang="en-US" dirty="0"/>
          </a:p>
          <a:p>
            <a:pPr lvl="1"/>
            <a:r>
              <a:rPr lang="en-US" dirty="0" err="1"/>
              <a:t>advship_file</a:t>
            </a:r>
            <a:endParaRPr lang="en-US" dirty="0"/>
          </a:p>
          <a:p>
            <a:pPr lvl="1"/>
            <a:r>
              <a:rPr lang="en-US" dirty="0" err="1"/>
              <a:t>Has_advship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9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F974-5C4A-4145-8014-B8DA6FAF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CB9C-5292-7E47-B67D-7F67A5A5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671" y="1746890"/>
            <a:ext cx="11057586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FBD5A9AE-1246-204D-95E5-45A09D2EC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627618"/>
              </p:ext>
            </p:extLst>
          </p:nvPr>
        </p:nvGraphicFramePr>
        <p:xfrm>
          <a:off x="4207339" y="3619769"/>
          <a:ext cx="5114791" cy="137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59D275B3-4149-D942-9FED-C4A935355FEF}"/>
              </a:ext>
            </a:extLst>
          </p:cNvPr>
          <p:cNvGrpSpPr/>
          <p:nvPr/>
        </p:nvGrpSpPr>
        <p:grpSpPr>
          <a:xfrm>
            <a:off x="5486232" y="2333307"/>
            <a:ext cx="4130345" cy="2659112"/>
            <a:chOff x="0" y="0"/>
            <a:chExt cx="2995917" cy="219196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9EE7132-3F41-E741-82BE-D46A19C3D71B}"/>
                </a:ext>
              </a:extLst>
            </p:cNvPr>
            <p:cNvSpPr/>
            <p:nvPr/>
          </p:nvSpPr>
          <p:spPr>
            <a:xfrm>
              <a:off x="0" y="239949"/>
              <a:ext cx="2995917" cy="1952017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Text Box 21">
              <a:extLst>
                <a:ext uri="{FF2B5EF4-FFF2-40B4-BE49-F238E27FC236}">
                  <a16:creationId xmlns:a16="http://schemas.microsoft.com/office/drawing/2014/main" id="{C4C1CC5B-E0C4-C149-BBD9-804835CB4E55}"/>
                </a:ext>
              </a:extLst>
            </p:cNvPr>
            <p:cNvSpPr txBox="1"/>
            <p:nvPr/>
          </p:nvSpPr>
          <p:spPr>
            <a:xfrm>
              <a:off x="518809" y="0"/>
              <a:ext cx="2170430" cy="24257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Service-Now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8" name="Text Box 19">
            <a:extLst>
              <a:ext uri="{FF2B5EF4-FFF2-40B4-BE49-F238E27FC236}">
                <a16:creationId xmlns:a16="http://schemas.microsoft.com/office/drawing/2014/main" id="{C2BE4661-82EC-494A-93C6-FFB7E55396C3}"/>
              </a:ext>
            </a:extLst>
          </p:cNvPr>
          <p:cNvSpPr txBox="1"/>
          <p:nvPr/>
        </p:nvSpPr>
        <p:spPr>
          <a:xfrm>
            <a:off x="4007142" y="1867528"/>
            <a:ext cx="1224480" cy="49149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JAX SharePoint Tenant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B8FA5731-0FB2-7944-8E50-042E13EF5D36}"/>
              </a:ext>
            </a:extLst>
          </p:cNvPr>
          <p:cNvSpPr/>
          <p:nvPr/>
        </p:nvSpPr>
        <p:spPr>
          <a:xfrm>
            <a:off x="4636911" y="3216851"/>
            <a:ext cx="118160" cy="702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E78DBF78-4880-B44C-BE4B-663D6E43A144}"/>
              </a:ext>
            </a:extLst>
          </p:cNvPr>
          <p:cNvSpPr/>
          <p:nvPr/>
        </p:nvSpPr>
        <p:spPr>
          <a:xfrm>
            <a:off x="4107352" y="2479656"/>
            <a:ext cx="1081459" cy="702931"/>
          </a:xfrm>
          <a:prstGeom prst="can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Models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4E657EC-C2C8-5E47-8A5E-B8434991089B}"/>
              </a:ext>
            </a:extLst>
          </p:cNvPr>
          <p:cNvSpPr/>
          <p:nvPr/>
        </p:nvSpPr>
        <p:spPr>
          <a:xfrm>
            <a:off x="3980093" y="2385927"/>
            <a:ext cx="1335979" cy="235232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8F1CBBF-D97E-474E-A5F9-C7A9D772E3DB}"/>
              </a:ext>
            </a:extLst>
          </p:cNvPr>
          <p:cNvGrpSpPr/>
          <p:nvPr/>
        </p:nvGrpSpPr>
        <p:grpSpPr>
          <a:xfrm>
            <a:off x="1381757" y="1867528"/>
            <a:ext cx="2524234" cy="3029830"/>
            <a:chOff x="0" y="0"/>
            <a:chExt cx="1511029" cy="212711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D441A89-FA6F-724E-8910-3AF30D78CCDE}"/>
                </a:ext>
              </a:extLst>
            </p:cNvPr>
            <p:cNvGrpSpPr/>
            <p:nvPr/>
          </p:nvGrpSpPr>
          <p:grpSpPr>
            <a:xfrm>
              <a:off x="0" y="0"/>
              <a:ext cx="1134894" cy="2127114"/>
              <a:chOff x="0" y="0"/>
              <a:chExt cx="1134894" cy="2127114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FF83B6D4-8189-AE4D-8206-E6779C855AD5}"/>
                  </a:ext>
                </a:extLst>
              </p:cNvPr>
              <p:cNvSpPr/>
              <p:nvPr/>
            </p:nvSpPr>
            <p:spPr>
              <a:xfrm>
                <a:off x="0" y="265889"/>
                <a:ext cx="1134894" cy="1861225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" name="Can 85">
                <a:extLst>
                  <a:ext uri="{FF2B5EF4-FFF2-40B4-BE49-F238E27FC236}">
                    <a16:creationId xmlns:a16="http://schemas.microsoft.com/office/drawing/2014/main" id="{69C4E837-A6FE-3A4A-936A-F7C476854C50}"/>
                  </a:ext>
                </a:extLst>
              </p:cNvPr>
              <p:cNvSpPr/>
              <p:nvPr/>
            </p:nvSpPr>
            <p:spPr>
              <a:xfrm>
                <a:off x="201038" y="473412"/>
                <a:ext cx="843064" cy="554747"/>
              </a:xfrm>
              <a:prstGeom prst="ca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Lawson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603C87BA-A18D-AD4C-B1B4-C7C5672EE3F7}"/>
                  </a:ext>
                </a:extLst>
              </p:cNvPr>
              <p:cNvSpPr/>
              <p:nvPr/>
            </p:nvSpPr>
            <p:spPr>
              <a:xfrm>
                <a:off x="201038" y="1335931"/>
                <a:ext cx="842645" cy="581647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ETL</a:t>
                </a:r>
              </a:p>
            </p:txBody>
          </p:sp>
          <p:sp>
            <p:nvSpPr>
              <p:cNvPr id="88" name="Text Box 13">
                <a:extLst>
                  <a:ext uri="{FF2B5EF4-FFF2-40B4-BE49-F238E27FC236}">
                    <a16:creationId xmlns:a16="http://schemas.microsoft.com/office/drawing/2014/main" id="{8294BD03-50B2-FA45-BB86-9E909E605A7A}"/>
                  </a:ext>
                </a:extLst>
              </p:cNvPr>
              <p:cNvSpPr txBox="1"/>
              <p:nvPr/>
            </p:nvSpPr>
            <p:spPr>
              <a:xfrm>
                <a:off x="103761" y="0"/>
                <a:ext cx="1031132" cy="267477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JAX SSIS </a:t>
                </a:r>
              </a:p>
            </p:txBody>
          </p: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1C40822-04BB-674E-96C0-6F935C0298F8}"/>
                  </a:ext>
                </a:extLst>
              </p:cNvPr>
              <p:cNvSpPr/>
              <p:nvPr/>
            </p:nvSpPr>
            <p:spPr>
              <a:xfrm rot="5400000">
                <a:off x="460625" y="1024828"/>
                <a:ext cx="310413" cy="3081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B3DCF07A-4860-F045-8565-5956CFA0D5AA}"/>
                </a:ext>
              </a:extLst>
            </p:cNvPr>
            <p:cNvSpPr/>
            <p:nvPr/>
          </p:nvSpPr>
          <p:spPr>
            <a:xfrm>
              <a:off x="1134893" y="1335661"/>
              <a:ext cx="376136" cy="1766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86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F974-5C4A-4145-8014-B8DA6FAF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Transfer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CB9C-5292-7E47-B67D-7F67A5A5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Outbound transactions </a:t>
            </a:r>
          </a:p>
          <a:p>
            <a:pPr lvl="1"/>
            <a:r>
              <a:rPr lang="en-US" dirty="0"/>
              <a:t>Staging in SSIS from Lawson</a:t>
            </a:r>
          </a:p>
          <a:p>
            <a:pPr lvl="1"/>
            <a:r>
              <a:rPr lang="en-US" dirty="0"/>
              <a:t>Transfer from SSIS to vendor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Inbound transactions </a:t>
            </a:r>
          </a:p>
          <a:p>
            <a:pPr lvl="1"/>
            <a:r>
              <a:rPr lang="en-US" dirty="0"/>
              <a:t>Staging in SSIS from Vendor</a:t>
            </a:r>
          </a:p>
          <a:p>
            <a:pPr lvl="1"/>
            <a:r>
              <a:rPr lang="en-US" dirty="0"/>
              <a:t>Transfer from SSIS to Lawson</a:t>
            </a:r>
          </a:p>
          <a:p>
            <a:r>
              <a:rPr lang="en-US" dirty="0"/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6647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F974-5C4A-4145-8014-B8DA6FAF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Transfer - Outbound transactions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CB9C-5292-7E47-B67D-7F67A5A5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Outbound transactions  - Staging in SSIS from Lawson</a:t>
            </a:r>
          </a:p>
          <a:p>
            <a:pPr lvl="1"/>
            <a:r>
              <a:rPr lang="en-US" dirty="0"/>
              <a:t>Console logs</a:t>
            </a:r>
          </a:p>
          <a:p>
            <a:pPr lvl="1"/>
            <a:r>
              <a:rPr lang="en-US" b="1" dirty="0"/>
              <a:t>On success:</a:t>
            </a:r>
          </a:p>
          <a:p>
            <a:pPr lvl="2"/>
            <a:r>
              <a:rPr lang="en-US" dirty="0"/>
              <a:t>Database record : vendor, filename, date, status, transaction_leg</a:t>
            </a:r>
          </a:p>
          <a:p>
            <a:pPr lvl="1"/>
            <a:r>
              <a:rPr lang="en-US" b="1" dirty="0"/>
              <a:t>On Failure: </a:t>
            </a:r>
          </a:p>
          <a:p>
            <a:pPr lvl="2"/>
            <a:r>
              <a:rPr lang="en-US" dirty="0"/>
              <a:t>The process tries again - say every 5 minutes - max 5 times.</a:t>
            </a:r>
          </a:p>
          <a:p>
            <a:pPr lvl="3"/>
            <a:r>
              <a:rPr lang="en-US" dirty="0"/>
              <a:t> Then if still failure, then: </a:t>
            </a:r>
          </a:p>
          <a:p>
            <a:pPr lvl="4"/>
            <a:r>
              <a:rPr lang="en-US" dirty="0"/>
              <a:t> </a:t>
            </a:r>
            <a:r>
              <a:rPr lang="en-US" b="1" dirty="0"/>
              <a:t>Error</a:t>
            </a:r>
            <a:r>
              <a:rPr lang="en-US" dirty="0"/>
              <a:t> = Bad connection to Lawson</a:t>
            </a:r>
          </a:p>
          <a:p>
            <a:pPr lvl="4"/>
            <a:r>
              <a:rPr lang="en-US" dirty="0"/>
              <a:t>log db record: vendor, error, date, status, transaction_leg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 notify. </a:t>
            </a:r>
            <a:endParaRPr lang="en-US" b="1" dirty="0">
              <a:solidFill>
                <a:srgbClr val="FF0000"/>
              </a:solidFill>
            </a:endParaRPr>
          </a:p>
          <a:p>
            <a:pPr lvl="5"/>
            <a:r>
              <a:rPr lang="en-US" dirty="0">
                <a:solidFill>
                  <a:srgbClr val="FF0000"/>
                </a:solidFill>
              </a:rPr>
              <a:t>Purchasing create an alias (purchasing and AP)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Lawson team</a:t>
            </a:r>
          </a:p>
          <a:p>
            <a:pPr lvl="3"/>
            <a:r>
              <a:rPr lang="en-US" dirty="0"/>
              <a:t>If success – db record log: vendor, filename, date, status, transaction_leg</a:t>
            </a:r>
          </a:p>
        </p:txBody>
      </p:sp>
    </p:spTree>
    <p:extLst>
      <p:ext uri="{BB962C8B-B14F-4D97-AF65-F5344CB8AC3E}">
        <p14:creationId xmlns:p14="http://schemas.microsoft.com/office/powerpoint/2010/main" val="347295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F974-5C4A-4145-8014-B8DA6FAF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Transfer- Outbound transactions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CB9C-5292-7E47-B67D-7F67A5A5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Transfer from SSIS to vendor</a:t>
            </a:r>
          </a:p>
          <a:p>
            <a:pPr lvl="1"/>
            <a:r>
              <a:rPr lang="en-US" dirty="0"/>
              <a:t>Console logs</a:t>
            </a:r>
          </a:p>
          <a:p>
            <a:pPr lvl="1"/>
            <a:r>
              <a:rPr lang="en-US" b="1" dirty="0"/>
              <a:t>On success:</a:t>
            </a:r>
          </a:p>
          <a:p>
            <a:pPr lvl="2"/>
            <a:r>
              <a:rPr lang="en-US" dirty="0"/>
              <a:t>Database record : vendor, filename, date, status, transaction_leg</a:t>
            </a:r>
          </a:p>
          <a:p>
            <a:pPr lvl="1"/>
            <a:r>
              <a:rPr lang="en-US" b="1" dirty="0"/>
              <a:t>On Failure: </a:t>
            </a:r>
          </a:p>
          <a:p>
            <a:pPr lvl="2"/>
            <a:r>
              <a:rPr lang="en-US" dirty="0"/>
              <a:t>The process tries again - say every 5 minutes - max 5 times.</a:t>
            </a:r>
          </a:p>
          <a:p>
            <a:pPr lvl="3"/>
            <a:r>
              <a:rPr lang="en-US" dirty="0"/>
              <a:t> Then if still failure, then: </a:t>
            </a:r>
          </a:p>
          <a:p>
            <a:pPr lvl="4"/>
            <a:r>
              <a:rPr lang="en-US" dirty="0"/>
              <a:t> </a:t>
            </a:r>
            <a:r>
              <a:rPr lang="en-US" b="1" dirty="0"/>
              <a:t>Error</a:t>
            </a:r>
            <a:r>
              <a:rPr lang="en-US" dirty="0"/>
              <a:t> = Bad connection to </a:t>
            </a:r>
            <a:r>
              <a:rPr lang="en-US" dirty="0" err="1"/>
              <a:t>Vendor_name</a:t>
            </a:r>
            <a:endParaRPr lang="en-US" dirty="0"/>
          </a:p>
          <a:p>
            <a:pPr lvl="4"/>
            <a:r>
              <a:rPr lang="en-US" dirty="0"/>
              <a:t>log db record: vendor, error, date, status, transaction_leg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 notify. </a:t>
            </a:r>
            <a:endParaRPr lang="en-US" b="1" dirty="0">
              <a:solidFill>
                <a:srgbClr val="FF0000"/>
              </a:solidFill>
            </a:endParaRPr>
          </a:p>
          <a:p>
            <a:pPr lvl="5"/>
            <a:r>
              <a:rPr lang="en-US" dirty="0">
                <a:solidFill>
                  <a:srgbClr val="FF0000"/>
                </a:solidFill>
              </a:rPr>
              <a:t>Purchasing – create an alias (purchasing and AP)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Lawson team</a:t>
            </a:r>
          </a:p>
          <a:p>
            <a:pPr lvl="3"/>
            <a:r>
              <a:rPr lang="en-US" dirty="0"/>
              <a:t>If success – db record log: vendor, filename, date, status, transaction_leg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2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F974-5C4A-4145-8014-B8DA6FAF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Transfer – Inbound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CB9C-5292-7E47-B67D-7F67A5A5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Staging  in SSIS from Vendor </a:t>
            </a:r>
          </a:p>
          <a:p>
            <a:pPr lvl="1"/>
            <a:r>
              <a:rPr lang="en-US" dirty="0"/>
              <a:t>Console logs</a:t>
            </a:r>
          </a:p>
          <a:p>
            <a:pPr lvl="1"/>
            <a:r>
              <a:rPr lang="en-US" b="1" dirty="0"/>
              <a:t>On success:</a:t>
            </a:r>
          </a:p>
          <a:p>
            <a:pPr lvl="2"/>
            <a:r>
              <a:rPr lang="en-US" dirty="0"/>
              <a:t>Database record : vendor, filename, date, status, transaction_leg</a:t>
            </a:r>
          </a:p>
          <a:p>
            <a:pPr lvl="1"/>
            <a:r>
              <a:rPr lang="en-US" b="1" dirty="0"/>
              <a:t>On Failure: </a:t>
            </a:r>
          </a:p>
          <a:p>
            <a:pPr lvl="2"/>
            <a:r>
              <a:rPr lang="en-US" dirty="0"/>
              <a:t>The process tries again - say every 5 minutes - max 5 times.</a:t>
            </a:r>
          </a:p>
          <a:p>
            <a:pPr lvl="3"/>
            <a:r>
              <a:rPr lang="en-US" dirty="0"/>
              <a:t> Then if still failure, then: </a:t>
            </a:r>
          </a:p>
          <a:p>
            <a:pPr lvl="4"/>
            <a:r>
              <a:rPr lang="en-US" dirty="0"/>
              <a:t> </a:t>
            </a:r>
            <a:r>
              <a:rPr lang="en-US" b="1" dirty="0"/>
              <a:t>Error</a:t>
            </a:r>
            <a:r>
              <a:rPr lang="en-US" dirty="0"/>
              <a:t> = Bad connection to Vendor</a:t>
            </a:r>
          </a:p>
          <a:p>
            <a:pPr lvl="4"/>
            <a:r>
              <a:rPr lang="en-US" dirty="0"/>
              <a:t>log db record: vendor, error, date, status, transaction_leg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 notify. </a:t>
            </a:r>
            <a:endParaRPr lang="en-US" b="1" dirty="0">
              <a:solidFill>
                <a:srgbClr val="FF0000"/>
              </a:solidFill>
            </a:endParaRPr>
          </a:p>
          <a:p>
            <a:pPr lvl="5"/>
            <a:r>
              <a:rPr lang="en-US" dirty="0">
                <a:solidFill>
                  <a:srgbClr val="FF0000"/>
                </a:solidFill>
              </a:rPr>
              <a:t>AP – create an  email alias 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Lawson team</a:t>
            </a:r>
          </a:p>
          <a:p>
            <a:pPr lvl="3"/>
            <a:r>
              <a:rPr lang="en-US" dirty="0"/>
              <a:t>If success – db record log: vendor, filename, date, status, transaction_leg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0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F974-5C4A-4145-8014-B8DA6FAF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Transfer – Inbound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CB9C-5292-7E47-B67D-7F67A5A5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Transfer from SSIS to Lawson </a:t>
            </a:r>
          </a:p>
          <a:p>
            <a:pPr lvl="1"/>
            <a:r>
              <a:rPr lang="en-US" dirty="0"/>
              <a:t>Console logs</a:t>
            </a:r>
          </a:p>
          <a:p>
            <a:pPr lvl="1"/>
            <a:r>
              <a:rPr lang="en-US" b="1" dirty="0"/>
              <a:t>On success:</a:t>
            </a:r>
          </a:p>
          <a:p>
            <a:pPr lvl="2"/>
            <a:r>
              <a:rPr lang="en-US" dirty="0"/>
              <a:t>Database record : vendor, filename, date, status, transaction_leg</a:t>
            </a:r>
          </a:p>
          <a:p>
            <a:pPr lvl="1"/>
            <a:r>
              <a:rPr lang="en-US" b="1" dirty="0"/>
              <a:t>On Failure: </a:t>
            </a:r>
          </a:p>
          <a:p>
            <a:pPr lvl="2"/>
            <a:r>
              <a:rPr lang="en-US" dirty="0"/>
              <a:t>The process tries again - say every 5 minutes - max 5 times.</a:t>
            </a:r>
          </a:p>
          <a:p>
            <a:pPr lvl="3"/>
            <a:r>
              <a:rPr lang="en-US" dirty="0"/>
              <a:t> Then if still failure, then: </a:t>
            </a:r>
          </a:p>
          <a:p>
            <a:pPr lvl="4"/>
            <a:r>
              <a:rPr lang="en-US" dirty="0"/>
              <a:t> </a:t>
            </a:r>
            <a:r>
              <a:rPr lang="en-US" b="1" dirty="0"/>
              <a:t>Error</a:t>
            </a:r>
            <a:r>
              <a:rPr lang="en-US" dirty="0"/>
              <a:t> = Bad connection to Vendor</a:t>
            </a:r>
          </a:p>
          <a:p>
            <a:pPr lvl="4"/>
            <a:r>
              <a:rPr lang="en-US" dirty="0"/>
              <a:t>log db record: vendor, error, date, status, transaction_leg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 notify. </a:t>
            </a:r>
            <a:endParaRPr lang="en-US" b="1" dirty="0">
              <a:solidFill>
                <a:srgbClr val="FF0000"/>
              </a:solidFill>
            </a:endParaRPr>
          </a:p>
          <a:p>
            <a:pPr lvl="5"/>
            <a:r>
              <a:rPr lang="en-US" dirty="0">
                <a:solidFill>
                  <a:srgbClr val="FF0000"/>
                </a:solidFill>
              </a:rPr>
              <a:t>Purchasing or AP ( create an email alias for 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Lawson team</a:t>
            </a:r>
          </a:p>
          <a:p>
            <a:pPr lvl="3"/>
            <a:r>
              <a:rPr lang="en-US" dirty="0"/>
              <a:t>If success – db record log: vendor, filename, date, status, transaction_leg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3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F974-5C4A-4145-8014-B8DA6FAF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Staging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CB9C-5292-7E47-B67D-7F67A5A5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Information staging</a:t>
            </a:r>
          </a:p>
          <a:p>
            <a:pPr lvl="1"/>
            <a:r>
              <a:rPr lang="en-US" dirty="0"/>
              <a:t>SSIS server File system</a:t>
            </a:r>
          </a:p>
          <a:p>
            <a:pPr lvl="1"/>
            <a:r>
              <a:rPr lang="en-US" dirty="0"/>
              <a:t>SSIS SQL server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SSIS Server File System</a:t>
            </a:r>
          </a:p>
          <a:p>
            <a:pPr lvl="1"/>
            <a:r>
              <a:rPr lang="en-US" dirty="0"/>
              <a:t>The root folder is </a:t>
            </a:r>
          </a:p>
          <a:p>
            <a:pPr lvl="3"/>
            <a:r>
              <a:rPr lang="en-US" dirty="0"/>
              <a:t>E:\SSIS_Support\EDI </a:t>
            </a:r>
          </a:p>
          <a:p>
            <a:pPr lvl="1"/>
            <a:r>
              <a:rPr lang="en-US" dirty="0"/>
              <a:t>Outbound transactions</a:t>
            </a:r>
          </a:p>
          <a:p>
            <a:pPr lvl="2"/>
            <a:r>
              <a:rPr lang="en-US" dirty="0"/>
              <a:t>E:\SSIS_Support\EDI\out</a:t>
            </a:r>
          </a:p>
          <a:p>
            <a:pPr lvl="1"/>
            <a:r>
              <a:rPr lang="en-US" dirty="0"/>
              <a:t>Inbound transactions</a:t>
            </a:r>
          </a:p>
          <a:p>
            <a:pPr lvl="2"/>
            <a:r>
              <a:rPr lang="en-US" dirty="0"/>
              <a:t>E:\SSIS_Support\EDI\in</a:t>
            </a:r>
          </a:p>
          <a:p>
            <a:r>
              <a:rPr lang="en-US" dirty="0"/>
              <a:t>SSIS SQL server</a:t>
            </a:r>
          </a:p>
          <a:p>
            <a:pPr lvl="1"/>
            <a:r>
              <a:rPr lang="en-US" dirty="0"/>
              <a:t>Database: </a:t>
            </a:r>
          </a:p>
          <a:p>
            <a:pPr lvl="2"/>
            <a:r>
              <a:rPr lang="en-US" dirty="0"/>
              <a:t>EDI_Integrations</a:t>
            </a:r>
          </a:p>
          <a:p>
            <a:pPr lvl="1"/>
            <a:r>
              <a:rPr lang="en-US" dirty="0"/>
              <a:t>Database tables : for inbound transactions and for outbound transactions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F974-5C4A-4145-8014-B8DA6FAF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Staging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CB9C-5292-7E47-B67D-7F67A5A5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Outbound transactions root directory </a:t>
            </a:r>
          </a:p>
          <a:p>
            <a:pPr lvl="1"/>
            <a:r>
              <a:rPr lang="en-US" dirty="0"/>
              <a:t>E:\SSIS_Support\EDI\out</a:t>
            </a:r>
          </a:p>
          <a:p>
            <a:pPr lvl="2"/>
            <a:r>
              <a:rPr lang="en-US" dirty="0"/>
              <a:t>archive/      -- stores previous transactions history</a:t>
            </a:r>
          </a:p>
          <a:p>
            <a:pPr lvl="2"/>
            <a:r>
              <a:rPr lang="en-US" dirty="0"/>
              <a:t>log/             -- stores console logs </a:t>
            </a:r>
          </a:p>
          <a:p>
            <a:pPr lvl="2"/>
            <a:r>
              <a:rPr lang="en-US" dirty="0"/>
              <a:t>Each vendor is a directory where the directory name matches the “Carrier” name for that vendor in ED10</a:t>
            </a:r>
          </a:p>
          <a:p>
            <a:r>
              <a:rPr lang="en-US" dirty="0"/>
              <a:t>Inbound transactions root directory </a:t>
            </a:r>
          </a:p>
          <a:p>
            <a:pPr lvl="1"/>
            <a:r>
              <a:rPr lang="en-US" dirty="0"/>
              <a:t>E:\SSIS_Support\EDI\in</a:t>
            </a:r>
          </a:p>
          <a:p>
            <a:pPr lvl="2"/>
            <a:r>
              <a:rPr lang="en-US" dirty="0"/>
              <a:t>archive/</a:t>
            </a:r>
          </a:p>
          <a:p>
            <a:pPr lvl="2"/>
            <a:r>
              <a:rPr lang="en-US" dirty="0"/>
              <a:t>log/</a:t>
            </a:r>
          </a:p>
          <a:p>
            <a:pPr lvl="2"/>
            <a:r>
              <a:rPr lang="en-US" dirty="0"/>
              <a:t>Each vendor is a directory where the directory name matches the “Carrier” name for that vendor in ED10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804</Words>
  <Application>Microsoft Macintosh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JAX RQC Access App </vt:lpstr>
      <vt:lpstr>Information Flow</vt:lpstr>
      <vt:lpstr>Transactions Transfer Process</vt:lpstr>
      <vt:lpstr>Transactions Transfer - Outbound transactions </vt:lpstr>
      <vt:lpstr>Transactions Transfer- Outbound transactions </vt:lpstr>
      <vt:lpstr>Transactions Transfer – Inbound Transactions</vt:lpstr>
      <vt:lpstr>Transactions Transfer – Inbound Transactions</vt:lpstr>
      <vt:lpstr>Information Staging Organization</vt:lpstr>
      <vt:lpstr>Information Staging Organization</vt:lpstr>
      <vt:lpstr>Transactions Transfer – Notifications</vt:lpstr>
      <vt:lpstr>Staging and Tracking POs</vt:lpstr>
      <vt:lpstr>Staging and Tracking POs</vt:lpstr>
      <vt:lpstr>Staging and Tracking 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SSIS</dc:title>
  <dc:creator>Lucie Hutchins</dc:creator>
  <cp:lastModifiedBy>Lucie Hutchins</cp:lastModifiedBy>
  <cp:revision>31</cp:revision>
  <dcterms:created xsi:type="dcterms:W3CDTF">2020-10-12T13:23:17Z</dcterms:created>
  <dcterms:modified xsi:type="dcterms:W3CDTF">2020-10-27T16:39:04Z</dcterms:modified>
</cp:coreProperties>
</file>