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8" r:id="rId4"/>
    <p:sldId id="259" r:id="rId5"/>
    <p:sldId id="260" r:id="rId6"/>
    <p:sldId id="261" r:id="rId7"/>
    <p:sldId id="262" r:id="rId8"/>
    <p:sldId id="264" r:id="rId9"/>
    <p:sldId id="263"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32" y="3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7EB17-5825-5D34-AD19-196F558422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01A381-F2E8-BE22-86F8-58583A4CDC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1DF5E4-A7EE-7957-9236-E19997AFD250}"/>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5" name="页脚占位符 4">
            <a:extLst>
              <a:ext uri="{FF2B5EF4-FFF2-40B4-BE49-F238E27FC236}">
                <a16:creationId xmlns:a16="http://schemas.microsoft.com/office/drawing/2014/main" id="{954F85A7-60B3-97B4-8D6F-332FF01A1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CE8AEC-10DB-41EF-3B18-EDB9F347CB51}"/>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987075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F8E51-CE5E-71CF-D75F-4DB030F233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E152FBE-7F8E-AE61-3A21-C3CDBBB8A4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D9F1B4-8C0B-6FDA-4B65-29DFBB9E6B45}"/>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5" name="页脚占位符 4">
            <a:extLst>
              <a:ext uri="{FF2B5EF4-FFF2-40B4-BE49-F238E27FC236}">
                <a16:creationId xmlns:a16="http://schemas.microsoft.com/office/drawing/2014/main" id="{94D360B7-EE77-A632-AA4C-9D1D2A88D2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E1E9EF-1D8F-921F-DB2C-F423A29A1912}"/>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397724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40E775-2A3E-3670-7D73-54BF645BD1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58ADE71-C173-5EB0-E884-A643106A8E2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7835C1-3638-7049-EE8B-192297920444}"/>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5" name="页脚占位符 4">
            <a:extLst>
              <a:ext uri="{FF2B5EF4-FFF2-40B4-BE49-F238E27FC236}">
                <a16:creationId xmlns:a16="http://schemas.microsoft.com/office/drawing/2014/main" id="{659103F0-2123-B8EB-7C30-9C55EE02C1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35E71-9735-6405-911F-3F55A2DA9604}"/>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392643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2548D-3E60-F977-A286-0312203506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1C6275-DE69-98F7-7F8A-9711267DD7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EEE0BB-CDF4-2F63-93D2-1202A8ADBE05}"/>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5" name="页脚占位符 4">
            <a:extLst>
              <a:ext uri="{FF2B5EF4-FFF2-40B4-BE49-F238E27FC236}">
                <a16:creationId xmlns:a16="http://schemas.microsoft.com/office/drawing/2014/main" id="{78270655-46D8-7E92-4DF2-9F7716234E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83DFC0-C553-B2F8-60E8-39612B75A266}"/>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145419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2BE28-5584-4141-2D9C-93E4B0C46A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F850EF-895D-B284-D508-DF3191131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A564E8B-8598-4747-4C2A-7F119902FE47}"/>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5" name="页脚占位符 4">
            <a:extLst>
              <a:ext uri="{FF2B5EF4-FFF2-40B4-BE49-F238E27FC236}">
                <a16:creationId xmlns:a16="http://schemas.microsoft.com/office/drawing/2014/main" id="{162A88FA-1F6D-1E6C-578C-E5621C57FE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D5F13E-0E64-64CC-2C1E-285F8B99D1FE}"/>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38896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18F54-A403-AECE-E26C-61D0EAC05B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C8359F-2FD8-BB0B-B6CF-1B9DC39B2FF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E4EEF5-34DE-8912-BFD2-C0067139481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487EF68-E828-2CA5-6E24-F00315A9D94E}"/>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6" name="页脚占位符 5">
            <a:extLst>
              <a:ext uri="{FF2B5EF4-FFF2-40B4-BE49-F238E27FC236}">
                <a16:creationId xmlns:a16="http://schemas.microsoft.com/office/drawing/2014/main" id="{40C16DC4-B3BA-724D-8DAB-D644D83FB6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E45B0A-7979-B991-B5DB-722E3694727A}"/>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132840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F5297-5F5B-CE81-77A7-17FD56E339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230CFD-7251-D58C-C3E5-FD1A9A8B0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6758A4-DF7A-7EFD-EEF5-94B9F5BF102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7FF9E4-8492-770F-8B5E-5603941C4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4E04DB-0FDB-0CE7-4F84-78B41D114B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A4B346-3212-5469-1494-4F75851AE644}"/>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8" name="页脚占位符 7">
            <a:extLst>
              <a:ext uri="{FF2B5EF4-FFF2-40B4-BE49-F238E27FC236}">
                <a16:creationId xmlns:a16="http://schemas.microsoft.com/office/drawing/2014/main" id="{1EE8E67A-87DD-0F58-F530-34E59F6F9F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946ED7-8C4C-2923-446A-CCFF6375CE4D}"/>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145053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7B18D-8F95-E52B-3772-2780C0BF55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B49CA7-C31F-71EB-C4F7-ABFA21BF5DCA}"/>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4" name="页脚占位符 3">
            <a:extLst>
              <a:ext uri="{FF2B5EF4-FFF2-40B4-BE49-F238E27FC236}">
                <a16:creationId xmlns:a16="http://schemas.microsoft.com/office/drawing/2014/main" id="{C6B44028-312B-8C0B-61BC-009705236D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580BD8-0C6C-1740-40AC-27DCA7CE401F}"/>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369305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3EC681-E1FF-CB0F-7FB5-3ED0FC475FE1}"/>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3" name="页脚占位符 2">
            <a:extLst>
              <a:ext uri="{FF2B5EF4-FFF2-40B4-BE49-F238E27FC236}">
                <a16:creationId xmlns:a16="http://schemas.microsoft.com/office/drawing/2014/main" id="{47A84DCB-6E93-31A9-B4C5-494FF5DD198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9DC62A-BF2C-EEAC-7E96-601292317284}"/>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380459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B49C5-D83B-1F38-F6E1-CA9DC7856D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4BBDA1-B8D7-FF5E-AEEE-F3C8B606F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5A0321-862A-B0E3-91FF-7A329A9964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E88305-3E8D-6FFB-9C89-73556BAC0150}"/>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6" name="页脚占位符 5">
            <a:extLst>
              <a:ext uri="{FF2B5EF4-FFF2-40B4-BE49-F238E27FC236}">
                <a16:creationId xmlns:a16="http://schemas.microsoft.com/office/drawing/2014/main" id="{6D30E6A3-880E-6536-F6AC-BB1BD7FFAF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3B6AE4-4FA6-92A6-A7B2-B3D5D3F1710D}"/>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109644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28AB4-2F36-B39A-159E-198F7AD50B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5C83D3-488E-C215-B89A-394455F04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645206-A742-AF5A-5F2E-3F4F52500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2770AE-F9FD-7752-3723-DF68C6262D1B}"/>
              </a:ext>
            </a:extLst>
          </p:cNvPr>
          <p:cNvSpPr>
            <a:spLocks noGrp="1"/>
          </p:cNvSpPr>
          <p:nvPr>
            <p:ph type="dt" sz="half" idx="10"/>
          </p:nvPr>
        </p:nvSpPr>
        <p:spPr/>
        <p:txBody>
          <a:bodyPr/>
          <a:lstStyle/>
          <a:p>
            <a:fld id="{6AADE192-465C-4F52-9B07-85167BA3830F}" type="datetimeFigureOut">
              <a:rPr lang="zh-CN" altLang="en-US" smtClean="0"/>
              <a:t>2024/4/13</a:t>
            </a:fld>
            <a:endParaRPr lang="zh-CN" altLang="en-US"/>
          </a:p>
        </p:txBody>
      </p:sp>
      <p:sp>
        <p:nvSpPr>
          <p:cNvPr id="6" name="页脚占位符 5">
            <a:extLst>
              <a:ext uri="{FF2B5EF4-FFF2-40B4-BE49-F238E27FC236}">
                <a16:creationId xmlns:a16="http://schemas.microsoft.com/office/drawing/2014/main" id="{2ED973F4-6F1F-1EBA-677A-536AE5A673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A6142C-D4CC-AC77-F9D7-84CEC9068CB5}"/>
              </a:ext>
            </a:extLst>
          </p:cNvPr>
          <p:cNvSpPr>
            <a:spLocks noGrp="1"/>
          </p:cNvSpPr>
          <p:nvPr>
            <p:ph type="sldNum" sz="quarter" idx="12"/>
          </p:nvPr>
        </p:nvSpPr>
        <p:spPr/>
        <p:txBody>
          <a:body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139840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2CCC4A-56EC-5066-FEFA-407875994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33F53E-55FE-D93E-2E65-DCE2495E55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60CAC0-F353-38BD-EF18-96E520BA5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DE192-465C-4F52-9B07-85167BA3830F}" type="datetimeFigureOut">
              <a:rPr lang="zh-CN" altLang="en-US" smtClean="0"/>
              <a:t>2024/4/13</a:t>
            </a:fld>
            <a:endParaRPr lang="zh-CN" altLang="en-US"/>
          </a:p>
        </p:txBody>
      </p:sp>
      <p:sp>
        <p:nvSpPr>
          <p:cNvPr id="5" name="页脚占位符 4">
            <a:extLst>
              <a:ext uri="{FF2B5EF4-FFF2-40B4-BE49-F238E27FC236}">
                <a16:creationId xmlns:a16="http://schemas.microsoft.com/office/drawing/2014/main" id="{3FF57281-90BE-6A30-69BC-3952342D8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5CE76A-2170-7F48-2F55-BA6557C41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6AB59-0653-4889-822F-DB436F854D1C}" type="slidenum">
              <a:rPr lang="zh-CN" altLang="en-US" smtClean="0"/>
              <a:t>‹#›</a:t>
            </a:fld>
            <a:endParaRPr lang="zh-CN" altLang="en-US"/>
          </a:p>
        </p:txBody>
      </p:sp>
    </p:spTree>
    <p:extLst>
      <p:ext uri="{BB962C8B-B14F-4D97-AF65-F5344CB8AC3E}">
        <p14:creationId xmlns:p14="http://schemas.microsoft.com/office/powerpoint/2010/main" val="1335944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3B5A520-E6E4-538C-2D44-7569EC3B4260}"/>
              </a:ext>
            </a:extLst>
          </p:cNvPr>
          <p:cNvSpPr txBox="1"/>
          <p:nvPr/>
        </p:nvSpPr>
        <p:spPr>
          <a:xfrm>
            <a:off x="0" y="1763485"/>
            <a:ext cx="12192000" cy="1107996"/>
          </a:xfrm>
          <a:prstGeom prst="rect">
            <a:avLst/>
          </a:prstGeom>
          <a:noFill/>
        </p:spPr>
        <p:txBody>
          <a:bodyPr wrap="square" rtlCol="0">
            <a:spAutoFit/>
          </a:bodyPr>
          <a:lstStyle/>
          <a:p>
            <a:pPr algn="ctr"/>
            <a:r>
              <a:rPr lang="en-US" altLang="zh-CN" sz="6600" dirty="0"/>
              <a:t>Python</a:t>
            </a:r>
            <a:r>
              <a:rPr lang="zh-CN" altLang="en-US" sz="6600" dirty="0"/>
              <a:t>数据分析与可视化</a:t>
            </a:r>
          </a:p>
        </p:txBody>
      </p:sp>
      <p:sp>
        <p:nvSpPr>
          <p:cNvPr id="5" name="文本框 4">
            <a:extLst>
              <a:ext uri="{FF2B5EF4-FFF2-40B4-BE49-F238E27FC236}">
                <a16:creationId xmlns:a16="http://schemas.microsoft.com/office/drawing/2014/main" id="{74443A01-6A3B-F10B-FF5B-FFC7FBE1A84F}"/>
              </a:ext>
            </a:extLst>
          </p:cNvPr>
          <p:cNvSpPr txBox="1"/>
          <p:nvPr/>
        </p:nvSpPr>
        <p:spPr>
          <a:xfrm>
            <a:off x="0" y="3618411"/>
            <a:ext cx="12192000" cy="707886"/>
          </a:xfrm>
          <a:prstGeom prst="rect">
            <a:avLst/>
          </a:prstGeom>
          <a:noFill/>
        </p:spPr>
        <p:txBody>
          <a:bodyPr wrap="square" rtlCol="0">
            <a:spAutoFit/>
          </a:bodyPr>
          <a:lstStyle/>
          <a:p>
            <a:pPr algn="ctr"/>
            <a:r>
              <a:rPr lang="zh-CN" altLang="en-US" sz="4000" dirty="0"/>
              <a:t>湘潭大学 数学与计算科学学院</a:t>
            </a:r>
            <a:endParaRPr lang="en-US" altLang="zh-CN" sz="4000" dirty="0"/>
          </a:p>
        </p:txBody>
      </p:sp>
      <p:sp>
        <p:nvSpPr>
          <p:cNvPr id="2" name="文本框 1">
            <a:extLst>
              <a:ext uri="{FF2B5EF4-FFF2-40B4-BE49-F238E27FC236}">
                <a16:creationId xmlns:a16="http://schemas.microsoft.com/office/drawing/2014/main" id="{4BBFEAE0-EC61-440C-FF07-D2CDCEB4D748}"/>
              </a:ext>
            </a:extLst>
          </p:cNvPr>
          <p:cNvSpPr txBox="1"/>
          <p:nvPr/>
        </p:nvSpPr>
        <p:spPr>
          <a:xfrm>
            <a:off x="0" y="4963886"/>
            <a:ext cx="12192000" cy="646331"/>
          </a:xfrm>
          <a:prstGeom prst="rect">
            <a:avLst/>
          </a:prstGeom>
          <a:noFill/>
        </p:spPr>
        <p:txBody>
          <a:bodyPr wrap="square" rtlCol="0">
            <a:spAutoFit/>
          </a:bodyPr>
          <a:lstStyle/>
          <a:p>
            <a:pPr algn="ctr"/>
            <a:r>
              <a:rPr lang="zh-CN" altLang="en-US" sz="3600" dirty="0"/>
              <a:t>余愿</a:t>
            </a:r>
            <a:endParaRPr lang="en-US" altLang="zh-CN" sz="3600" dirty="0"/>
          </a:p>
        </p:txBody>
      </p:sp>
    </p:spTree>
    <p:extLst>
      <p:ext uri="{BB962C8B-B14F-4D97-AF65-F5344CB8AC3E}">
        <p14:creationId xmlns:p14="http://schemas.microsoft.com/office/powerpoint/2010/main" val="167116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1.2 Python</a:t>
            </a:r>
            <a:r>
              <a:rPr lang="zh-CN" altLang="zh-CN" dirty="0"/>
              <a:t>语言的特点</a:t>
            </a:r>
            <a:endParaRPr lang="zh-CN" altLang="en-US" dirty="0"/>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特点（</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5</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）：动态类型系统</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1522247"/>
            <a:ext cx="12192000" cy="830997"/>
          </a:xfrm>
          <a:prstGeom prst="rect">
            <a:avLst/>
          </a:prstGeom>
          <a:noFill/>
        </p:spPr>
        <p:txBody>
          <a:bodyPr wrap="square" rtlCol="0">
            <a:spAutoFit/>
          </a:bodyPr>
          <a:lstStyle/>
          <a:p>
            <a:r>
              <a:rPr lang="zh-CN"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变量不需要在编译时声明其类型，而是在运行时，变量的类型会根据赋给它的值动态决定。这意味着同一个变量在程序的不同部分可以引用不同类型的对象。</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p:txBody>
      </p:sp>
      <p:pic>
        <p:nvPicPr>
          <p:cNvPr id="3" name="图片 2">
            <a:extLst>
              <a:ext uri="{FF2B5EF4-FFF2-40B4-BE49-F238E27FC236}">
                <a16:creationId xmlns:a16="http://schemas.microsoft.com/office/drawing/2014/main" id="{ED346EBB-E247-81EE-99D7-A9FD579A0979}"/>
              </a:ext>
            </a:extLst>
          </p:cNvPr>
          <p:cNvPicPr>
            <a:picLocks noChangeAspect="1"/>
          </p:cNvPicPr>
          <p:nvPr/>
        </p:nvPicPr>
        <p:blipFill>
          <a:blip r:embed="rId2"/>
          <a:stretch>
            <a:fillRect/>
          </a:stretch>
        </p:blipFill>
        <p:spPr>
          <a:xfrm>
            <a:off x="91440" y="2353244"/>
            <a:ext cx="5891349" cy="2290610"/>
          </a:xfrm>
          <a:prstGeom prst="rect">
            <a:avLst/>
          </a:prstGeom>
        </p:spPr>
      </p:pic>
      <p:pic>
        <p:nvPicPr>
          <p:cNvPr id="7" name="图片 6">
            <a:extLst>
              <a:ext uri="{FF2B5EF4-FFF2-40B4-BE49-F238E27FC236}">
                <a16:creationId xmlns:a16="http://schemas.microsoft.com/office/drawing/2014/main" id="{0F7BAA6B-7E88-3461-9917-E398EC6372A5}"/>
              </a:ext>
            </a:extLst>
          </p:cNvPr>
          <p:cNvPicPr>
            <a:picLocks noChangeAspect="1"/>
          </p:cNvPicPr>
          <p:nvPr/>
        </p:nvPicPr>
        <p:blipFill>
          <a:blip r:embed="rId3"/>
          <a:stretch>
            <a:fillRect/>
          </a:stretch>
        </p:blipFill>
        <p:spPr>
          <a:xfrm>
            <a:off x="6141720" y="2401306"/>
            <a:ext cx="5891349" cy="2194485"/>
          </a:xfrm>
          <a:prstGeom prst="rect">
            <a:avLst/>
          </a:prstGeom>
        </p:spPr>
      </p:pic>
      <p:pic>
        <p:nvPicPr>
          <p:cNvPr id="8" name="图片 7">
            <a:extLst>
              <a:ext uri="{FF2B5EF4-FFF2-40B4-BE49-F238E27FC236}">
                <a16:creationId xmlns:a16="http://schemas.microsoft.com/office/drawing/2014/main" id="{07945452-21E3-1CC0-3CEA-C612F6706450}"/>
              </a:ext>
            </a:extLst>
          </p:cNvPr>
          <p:cNvPicPr>
            <a:picLocks noChangeAspect="1"/>
          </p:cNvPicPr>
          <p:nvPr/>
        </p:nvPicPr>
        <p:blipFill>
          <a:blip r:embed="rId4"/>
          <a:stretch>
            <a:fillRect/>
          </a:stretch>
        </p:blipFill>
        <p:spPr>
          <a:xfrm>
            <a:off x="3642362" y="4691916"/>
            <a:ext cx="5133702" cy="2044655"/>
          </a:xfrm>
          <a:prstGeom prst="rect">
            <a:avLst/>
          </a:prstGeom>
        </p:spPr>
      </p:pic>
    </p:spTree>
    <p:extLst>
      <p:ext uri="{BB962C8B-B14F-4D97-AF65-F5344CB8AC3E}">
        <p14:creationId xmlns:p14="http://schemas.microsoft.com/office/powerpoint/2010/main" val="2723421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1.2 Python</a:t>
            </a:r>
            <a:r>
              <a:rPr lang="zh-CN" altLang="zh-CN" dirty="0"/>
              <a:t>语言的特点</a:t>
            </a:r>
            <a:endParaRPr lang="zh-CN" altLang="en-US" dirty="0"/>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特点（</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5</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）：动态类型系统</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1901070"/>
            <a:ext cx="12192000" cy="4154984"/>
          </a:xfrm>
          <a:prstGeom prst="rect">
            <a:avLst/>
          </a:prstGeom>
          <a:noFill/>
        </p:spPr>
        <p:txBody>
          <a:bodyPr wrap="square" rtlCol="0">
            <a:spAutoFit/>
          </a:bodyPr>
          <a:lstStyle/>
          <a:p>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优点</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灵活性高</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：变量可以被赋予任何类型的值，这使得代码更加灵活，易于编写和阅读。</a:t>
            </a: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开发效率</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：由于不需要声明变量类型，减少了编码工作量，可以加快开发速度。</a:t>
            </a: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易于使用</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：动态类型简化了函数和数据结构的使用，使得它们能够更容易地处理不同类型的数据。</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缺点</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运行时错误</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：类型错误可能只有在运行时才被发现，这可能导致程序的运行失败。</a:t>
            </a: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性能问题</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：动态类型的语言通常比静态类型的语言运行速度慢，因为类型检查发生在运行时。</a:t>
            </a: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代码维护性</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：在大型项目中，缺乏类型信息可能会导致代码难以理解和维护。</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359183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1.2 Python</a:t>
            </a:r>
            <a:r>
              <a:rPr lang="zh-CN" altLang="zh-CN" dirty="0"/>
              <a:t>语言的特点</a:t>
            </a:r>
            <a:endParaRPr lang="zh-CN" altLang="en-US" dirty="0"/>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特点（</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6</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）：支持多种编程范式</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1603678"/>
            <a:ext cx="12192000"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面向对象编程（</a:t>
            </a:r>
            <a:r>
              <a:rPr lang="en-US" altLang="zh-CN"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OOP</a:t>
            </a: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：是</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的核心特性之一，使用类和对象来模拟现实世界。</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的一切都可以是对象，如字符串、函数、模块，支持继承、多态和封装等</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OOP</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核心概念。</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面向过程编程</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：关注于编写一系列计算步骤或命令来解决问题，允许使用函数和变量处理数据，适用于简单直接的问题解决。</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函数式编程</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：将计算视为数学函数的应用，强调无状态和数据不可变性。</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通过高阶函数、匿名函数（</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lambda</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表达式）和内置函数（如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map()</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filter()</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和</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reduce()</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）支持函数式编程风格。</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p:txBody>
      </p:sp>
      <p:sp>
        <p:nvSpPr>
          <p:cNvPr id="2" name="文本框 1">
            <a:extLst>
              <a:ext uri="{FF2B5EF4-FFF2-40B4-BE49-F238E27FC236}">
                <a16:creationId xmlns:a16="http://schemas.microsoft.com/office/drawing/2014/main" id="{E7691FE8-8589-836E-674D-AACAB8842196}"/>
              </a:ext>
            </a:extLst>
          </p:cNvPr>
          <p:cNvSpPr txBox="1"/>
          <p:nvPr/>
        </p:nvSpPr>
        <p:spPr>
          <a:xfrm>
            <a:off x="0" y="5930537"/>
            <a:ext cx="12192000" cy="923330"/>
          </a:xfrm>
          <a:prstGeom prst="rect">
            <a:avLst/>
          </a:prstGeom>
          <a:noFill/>
        </p:spPr>
        <p:txBody>
          <a:bodyPr wrap="square" rtlCol="0">
            <a:spAutoFit/>
          </a:bodyPr>
          <a:lstStyle/>
          <a:p>
            <a:r>
              <a:rPr lang="zh-CN" altLang="en-US" dirty="0"/>
              <a:t>评价：</a:t>
            </a:r>
            <a:r>
              <a:rPr lang="en-US" altLang="zh-CN" b="0" i="0" dirty="0">
                <a:solidFill>
                  <a:srgbClr val="0D0D0D"/>
                </a:solidFill>
                <a:effectLst/>
                <a:latin typeface="Söhne"/>
              </a:rPr>
              <a:t>Python</a:t>
            </a:r>
            <a:r>
              <a:rPr lang="zh-CN" altLang="en-US" b="0" i="0" dirty="0">
                <a:solidFill>
                  <a:srgbClr val="0D0D0D"/>
                </a:solidFill>
                <a:effectLst/>
                <a:latin typeface="Söhne"/>
              </a:rPr>
              <a:t>作为一种多范式语言，旨在通过多样的编程范式增强其灵活性和表达能力。开发者可基于任务特性、偏好或标准选用适宜范式。例如，面向对象编程适合复杂的软件项目；函数式编程优于数据分析；过程式编程适用于脚本和自动化。</a:t>
            </a:r>
            <a:endParaRPr lang="zh-CN" altLang="en-US" dirty="0"/>
          </a:p>
        </p:txBody>
      </p:sp>
    </p:spTree>
    <p:extLst>
      <p:ext uri="{BB962C8B-B14F-4D97-AF65-F5344CB8AC3E}">
        <p14:creationId xmlns:p14="http://schemas.microsoft.com/office/powerpoint/2010/main" val="388019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1.2 Python</a:t>
            </a:r>
            <a:r>
              <a:rPr lang="zh-CN" altLang="zh-CN" dirty="0"/>
              <a:t>语言的特点</a:t>
            </a:r>
            <a:endParaRPr lang="zh-CN" altLang="en-US" dirty="0"/>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特点（</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7</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）：丰富的库</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1603678"/>
            <a:ext cx="12192000" cy="415498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定义：</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库是一组预编写的代码，用于在项目中执行特定任务。</a:t>
            </a:r>
          </a:p>
          <a:p>
            <a:pPr marL="342900" indent="-342900">
              <a:buFont typeface="Arial" panose="020B0604020202020204" pitchFamily="34" charset="0"/>
              <a:buChar char="•"/>
            </a:pPr>
            <a:endPar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优点：</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利用库可以提高开发效率，避免重复工作，使开发者专注于解决核心问题。</a:t>
            </a: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en-US" altLang="zh-CN"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库覆盖广泛：</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包括</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Web</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开发（如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Flask</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Django</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）、数据科学（如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NumPy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Pandas</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）、数值计算和科学计算（如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NumPy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SciPy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）、机器学习（如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TensorFlow</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PyTorch</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）、网络爬虫（如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Scrapy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BeautifulSoup</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）等。</a:t>
            </a: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b="1"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库分类：</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分为标准库和第三方库（扩展库）。标准库随</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安装提供，覆盖文件操作、系统管理等基础任务（如</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os</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 datetime, </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json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）。第三方库由社区开发，通过工具如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pip</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安装（如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NumPy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Pandas</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SciPy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393947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1.3 Python</a:t>
            </a:r>
            <a:r>
              <a:rPr lang="zh-CN" altLang="zh-CN" dirty="0"/>
              <a:t>语言的</a:t>
            </a:r>
            <a:r>
              <a:rPr lang="zh-CN" altLang="en-US" dirty="0"/>
              <a:t>应用</a:t>
            </a:r>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应用（</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1</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Web</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开发</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2165380"/>
            <a:ext cx="12192000"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优势：</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拥有强大框架如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Django</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和</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Flask</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，简化了网站开发流程，实现用户管理、数据库交互和模板渲染等。其高效和易学特性支持快速开发。</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地位：</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广受欢迎于</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Web</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开发，众多顶尖网站如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Instagram</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Pinterest</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Spotify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均由</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打造。</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63944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1.3 Python</a:t>
            </a:r>
            <a:r>
              <a:rPr lang="zh-CN" altLang="zh-CN" dirty="0"/>
              <a:t>语言的</a:t>
            </a:r>
            <a:r>
              <a:rPr lang="zh-CN" altLang="en-US" dirty="0"/>
              <a:t>应用</a:t>
            </a:r>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应用（</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2</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）：数据科学与数据分析</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2165380"/>
            <a:ext cx="12192000"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优势：</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提供了如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Pandas</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NumPy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SciPy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等强大的数据处理库，及</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Matplotlib</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Seaborn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等可视化工具，简化了数据分析和可视化的过程。其易用性让专注于分析而非编程成为可能。</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地位：作为数据科学和分析的首选，</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是必备的技能之一。</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应用案例：</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Netflix</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依赖</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的数据分析和机器学习能力（如使用</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Pandas</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和</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Scikit-learn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）来推荐内容，展示了其在实际应用中的强大功能。</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其他数据分析场景：气候模型分析、粒子物理研究、生物计算与基因组学、金融行业等。</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99112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1.3 Python</a:t>
            </a:r>
            <a:r>
              <a:rPr lang="zh-CN" altLang="zh-CN" dirty="0"/>
              <a:t>语言的</a:t>
            </a:r>
            <a:r>
              <a:rPr lang="zh-CN" altLang="en-US" dirty="0"/>
              <a:t>应用</a:t>
            </a:r>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应用（</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3</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）：人工智能与机器学习</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2165380"/>
            <a:ext cx="12192000" cy="3046988"/>
          </a:xfrm>
          <a:prstGeom prst="rect">
            <a:avLst/>
          </a:prstGeom>
          <a:noFill/>
        </p:spPr>
        <p:txBody>
          <a:bodyPr wrap="square" rtlCol="0">
            <a:spAutoFit/>
          </a:bodyPr>
          <a:lstStyle/>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优势：</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因其丰富的</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AI</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和机器学习库（如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TensorFlow</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PyTorch</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Scikit-learn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等）而流行，覆盖数据处理至深度学习全流程。简洁的语法便于开发复杂算法。</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地位：作为首选的机器学习和深度学习语言，</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的广泛应用和强大社区支撑其</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AI</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领域的领先地位。</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应用实例：谷歌的</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TensorFlow</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，作为主流深度学习工具，以</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为接口语言，广泛用于语音识别和图像识别等</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AI</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应用。</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103412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1.3 Python</a:t>
            </a:r>
            <a:r>
              <a:rPr lang="zh-CN" altLang="zh-CN" dirty="0"/>
              <a:t>语言的</a:t>
            </a:r>
            <a:r>
              <a:rPr lang="zh-CN" altLang="en-US" dirty="0"/>
              <a:t>应用</a:t>
            </a:r>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应用（</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4</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）：科学工程中的数值计算</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1603678"/>
            <a:ext cx="12192000" cy="452431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优势：</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通过如</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NumPy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和</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SciPy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等库，为数值计算提供了强大支持，使得在科学研究和工程设计中的复杂数值问题求解变得更加高效和简便。</a:t>
            </a:r>
          </a:p>
          <a:p>
            <a:pPr marL="342900" indent="-342900">
              <a:buFont typeface="Arial" panose="020B0604020202020204" pitchFamily="34" charset="0"/>
              <a:buChar char="•"/>
            </a:pP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应用实例：</a:t>
            </a:r>
          </a:p>
          <a:p>
            <a:pPr marL="342900" indent="-342900">
              <a:buFont typeface="Wingdings" panose="05000000000000000000" pitchFamily="2" charset="2"/>
              <a:buChar char="ü"/>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结构工程分析：使用</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进行结构力学计算和模拟，如通过</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SciPy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进行线性代数运算，模拟建筑结构在不同负荷下的响应，这对于建筑设计和安全评估至关重要。</a:t>
            </a:r>
          </a:p>
          <a:p>
            <a:pPr marL="342900" indent="-342900">
              <a:buFont typeface="Wingdings" panose="05000000000000000000" pitchFamily="2" charset="2"/>
              <a:buChar char="ü"/>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流体动力学模拟：</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在计算流体动力学（</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CFD</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）领域内的应用，例如使用</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PyFoam</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（基于</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OpenFOAM</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的</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库）进行流体流动和热传递过程的模拟。</a:t>
            </a:r>
          </a:p>
          <a:p>
            <a:pPr marL="342900" indent="-342900">
              <a:buFont typeface="Wingdings" panose="05000000000000000000" pitchFamily="2" charset="2"/>
              <a:buChar char="ü"/>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电磁场模拟：在电磁学研究中，</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可通过如</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FiPy</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库进行偏微分方程求解，模拟电磁场分布，广泛应用于无线通信、雷达系统和电子设备设计。</a:t>
            </a:r>
          </a:p>
          <a:p>
            <a:pPr marL="342900" indent="-342900">
              <a:buFont typeface="Wingdings" panose="05000000000000000000" pitchFamily="2" charset="2"/>
              <a:buChar char="ü"/>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分子动力学：</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在材料科学和化学领域的应用之一是通过</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MDAnalysis</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或</a:t>
            </a:r>
            <a:r>
              <a:rPr lang="en-US" altLang="zh-CN" sz="2400" kern="100" dirty="0" err="1">
                <a:solidFill>
                  <a:srgbClr val="0D0D0D"/>
                </a:solidFill>
                <a:latin typeface="Segoe UI" panose="020B0502040204020203" pitchFamily="34" charset="0"/>
                <a:ea typeface="宋体" panose="02010600030101010101" pitchFamily="2" charset="-122"/>
                <a:cs typeface="Segoe UI" panose="020B0502040204020203" pitchFamily="34" charset="0"/>
              </a:rPr>
              <a:t>PyMOL</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等库进行分子动力学模拟，这对于理解物质的微观行为和开发新材料非常重要。</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346573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1.3 Python</a:t>
            </a:r>
            <a:r>
              <a:rPr lang="zh-CN" altLang="zh-CN" dirty="0"/>
              <a:t>语言的</a:t>
            </a:r>
            <a:r>
              <a:rPr lang="zh-CN" altLang="en-US" dirty="0"/>
              <a:t>应用</a:t>
            </a:r>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应用（</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5</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）：自动化脚本与系统运维</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1603678"/>
            <a:ext cx="12192000" cy="341632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优势：</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简化了脚本编写，易于完成自动化任务（如文件管理、网络请求、数据采集）。对系统管理员而言，其自动化和接口调用功能大幅提升工作效率，减轻重复性工作负担。</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地位：</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是自动化与系统运维领域的首选工具之一，因其易用性在</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IT</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运维和测试中被广泛采用。</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应用实例：</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Dropbox</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使用</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执行后端服务和运维任务，如自动化部署和系统监控，提高了任务执行的效率和可靠性。</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12218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A20B7-D475-CBC7-842B-79C8D45C5613}"/>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6439DBAD-5350-3BC4-FA90-76A72758CEC4}"/>
              </a:ext>
            </a:extLst>
          </p:cNvPr>
          <p:cNvSpPr>
            <a:spLocks noGrp="1"/>
          </p:cNvSpPr>
          <p:nvPr>
            <p:ph idx="1"/>
          </p:nvPr>
        </p:nvSpPr>
        <p:spPr/>
        <p:txBody>
          <a:bodyPr/>
          <a:lstStyle/>
          <a:p>
            <a:r>
              <a:rPr lang="zh-CN" altLang="en-US" dirty="0"/>
              <a:t>历史概述</a:t>
            </a:r>
            <a:endParaRPr lang="en-US" altLang="zh-CN" dirty="0"/>
          </a:p>
          <a:p>
            <a:r>
              <a:rPr lang="zh-CN" altLang="en-US" dirty="0"/>
              <a:t>语言特点：</a:t>
            </a:r>
            <a:endParaRPr lang="en-US" altLang="zh-CN" dirty="0"/>
          </a:p>
          <a:p>
            <a:pPr marL="0" indent="0">
              <a:buNone/>
            </a:pPr>
            <a:r>
              <a:rPr lang="zh-CN" altLang="en-US" dirty="0"/>
              <a:t>解释型，一切皆为对象，自动内存管理，动态类型，多范式，丰富的库。</a:t>
            </a:r>
            <a:endParaRPr lang="en-US" altLang="zh-CN" dirty="0"/>
          </a:p>
          <a:p>
            <a:r>
              <a:rPr lang="zh-CN" altLang="en-US" dirty="0"/>
              <a:t>应用领域：</a:t>
            </a:r>
            <a:endParaRPr lang="en-US" altLang="zh-CN" dirty="0"/>
          </a:p>
          <a:p>
            <a:pPr marL="0" indent="0">
              <a:buNone/>
            </a:pPr>
            <a:r>
              <a:rPr lang="en-US" altLang="zh-CN" dirty="0"/>
              <a:t>Web</a:t>
            </a:r>
            <a:r>
              <a:rPr lang="zh-CN" altLang="en-US" dirty="0"/>
              <a:t>开发，数据分析，人工智能，科学计算，自动运维</a:t>
            </a:r>
          </a:p>
        </p:txBody>
      </p:sp>
    </p:spTree>
    <p:extLst>
      <p:ext uri="{BB962C8B-B14F-4D97-AF65-F5344CB8AC3E}">
        <p14:creationId xmlns:p14="http://schemas.microsoft.com/office/powerpoint/2010/main" val="162058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298AE-2040-531E-3814-02D04D976F1A}"/>
              </a:ext>
            </a:extLst>
          </p:cNvPr>
          <p:cNvSpPr>
            <a:spLocks noGrp="1"/>
          </p:cNvSpPr>
          <p:nvPr>
            <p:ph type="title"/>
          </p:nvPr>
        </p:nvSpPr>
        <p:spPr>
          <a:xfrm>
            <a:off x="0" y="2545918"/>
            <a:ext cx="12192000" cy="883082"/>
          </a:xfrm>
        </p:spPr>
        <p:txBody>
          <a:bodyPr>
            <a:normAutofit fontScale="90000"/>
          </a:bodyPr>
          <a:lstStyle/>
          <a:p>
            <a:pPr algn="ctr"/>
            <a:r>
              <a:rPr lang="zh-CN" altLang="en-US" sz="6000" b="1" dirty="0"/>
              <a:t>第一章  </a:t>
            </a:r>
            <a:r>
              <a:rPr lang="en-US" altLang="zh-CN" sz="6000" b="1" dirty="0"/>
              <a:t>Python</a:t>
            </a:r>
            <a:r>
              <a:rPr lang="zh-CN" altLang="en-US" sz="6000" b="1" dirty="0"/>
              <a:t>语言概述</a:t>
            </a:r>
          </a:p>
        </p:txBody>
      </p:sp>
    </p:spTree>
    <p:extLst>
      <p:ext uri="{BB962C8B-B14F-4D97-AF65-F5344CB8AC3E}">
        <p14:creationId xmlns:p14="http://schemas.microsoft.com/office/powerpoint/2010/main" val="1827573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F49E3-38C8-9333-6987-68BAD3DC323C}"/>
              </a:ext>
            </a:extLst>
          </p:cNvPr>
          <p:cNvSpPr>
            <a:spLocks noGrp="1"/>
          </p:cNvSpPr>
          <p:nvPr>
            <p:ph type="title"/>
          </p:nvPr>
        </p:nvSpPr>
        <p:spPr>
          <a:xfrm>
            <a:off x="0" y="0"/>
            <a:ext cx="12192000" cy="796834"/>
          </a:xfrm>
        </p:spPr>
        <p:txBody>
          <a:bodyPr/>
          <a:lstStyle/>
          <a:p>
            <a:r>
              <a:rPr lang="zh-CN" altLang="en-US" dirty="0"/>
              <a:t>作业</a:t>
            </a:r>
          </a:p>
        </p:txBody>
      </p:sp>
      <p:sp>
        <p:nvSpPr>
          <p:cNvPr id="3" name="内容占位符 2">
            <a:extLst>
              <a:ext uri="{FF2B5EF4-FFF2-40B4-BE49-F238E27FC236}">
                <a16:creationId xmlns:a16="http://schemas.microsoft.com/office/drawing/2014/main" id="{283A1DCB-BFFD-59E0-C3CA-FB50D0B21A78}"/>
              </a:ext>
            </a:extLst>
          </p:cNvPr>
          <p:cNvSpPr>
            <a:spLocks noGrp="1"/>
          </p:cNvSpPr>
          <p:nvPr>
            <p:ph idx="1"/>
          </p:nvPr>
        </p:nvSpPr>
        <p:spPr>
          <a:xfrm>
            <a:off x="733697" y="1407614"/>
            <a:ext cx="10515600" cy="4351338"/>
          </a:xfrm>
        </p:spPr>
        <p:txBody>
          <a:bodyPr>
            <a:normAutofit/>
          </a:bodyPr>
          <a:lstStyle/>
          <a:p>
            <a:pPr algn="just"/>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请简述</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Python</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语言的特点，并简要地</a:t>
            </a: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作出</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说明。</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Python</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中一切皆为对象，“对象”的定义是什么？核心特性是什么？有什么优势？</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Python</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中的动态类型系统的含义是什么？优缺点是什么？</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请列出</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5</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个以上的</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Python</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常用标准库和</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10</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个以上的</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Python</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扩展库，并说明它的作用。各选取</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2</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种库，给出调用实例。</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4728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7E6EB-3804-8A65-857B-6BCB1C4DA34F}"/>
              </a:ext>
            </a:extLst>
          </p:cNvPr>
          <p:cNvSpPr>
            <a:spLocks noGrp="1"/>
          </p:cNvSpPr>
          <p:nvPr>
            <p:ph type="title"/>
          </p:nvPr>
        </p:nvSpPr>
        <p:spPr>
          <a:xfrm>
            <a:off x="0" y="0"/>
            <a:ext cx="12192000" cy="823595"/>
          </a:xfrm>
        </p:spPr>
        <p:txBody>
          <a:bodyPr/>
          <a:lstStyle/>
          <a:p>
            <a:r>
              <a:rPr lang="zh-CN" altLang="en-US" dirty="0"/>
              <a:t>备用题</a:t>
            </a:r>
          </a:p>
        </p:txBody>
      </p:sp>
      <p:sp>
        <p:nvSpPr>
          <p:cNvPr id="3" name="内容占位符 2">
            <a:extLst>
              <a:ext uri="{FF2B5EF4-FFF2-40B4-BE49-F238E27FC236}">
                <a16:creationId xmlns:a16="http://schemas.microsoft.com/office/drawing/2014/main" id="{77C0C5F0-4E9B-0115-360E-A2EE6E025321}"/>
              </a:ext>
            </a:extLst>
          </p:cNvPr>
          <p:cNvSpPr>
            <a:spLocks noGrp="1"/>
          </p:cNvSpPr>
          <p:nvPr>
            <p:ph idx="1"/>
          </p:nvPr>
        </p:nvSpPr>
        <p:spPr>
          <a:xfrm>
            <a:off x="838200" y="1172481"/>
            <a:ext cx="10515600" cy="3621588"/>
          </a:xfrm>
        </p:spPr>
        <p:txBody>
          <a:bodyPr>
            <a:normAutofit fontScale="92500" lnSpcReduction="10000"/>
          </a:bodyPr>
          <a:lstStyle/>
          <a:p>
            <a:r>
              <a:rPr lang="zh-CN" altLang="en-US" b="1" i="0" dirty="0">
                <a:solidFill>
                  <a:srgbClr val="0D0D0D"/>
                </a:solidFill>
                <a:effectLst/>
                <a:latin typeface="Söhne"/>
              </a:rPr>
              <a:t>下列哪个库是</a:t>
            </a:r>
            <a:r>
              <a:rPr lang="en-US" altLang="zh-CN" b="1" i="0" dirty="0">
                <a:solidFill>
                  <a:srgbClr val="0D0D0D"/>
                </a:solidFill>
                <a:effectLst/>
                <a:latin typeface="Söhne"/>
              </a:rPr>
              <a:t>Python</a:t>
            </a:r>
            <a:r>
              <a:rPr lang="zh-CN" altLang="en-US" b="1" i="0" dirty="0">
                <a:solidFill>
                  <a:srgbClr val="0D0D0D"/>
                </a:solidFill>
                <a:effectLst/>
                <a:latin typeface="Söhne"/>
              </a:rPr>
              <a:t>在数据分析中最常用的？（  ）</a:t>
            </a:r>
            <a:r>
              <a:rPr lang="zh-CN" altLang="en-US" b="0" i="0" dirty="0">
                <a:solidFill>
                  <a:srgbClr val="0D0D0D"/>
                </a:solidFill>
                <a:effectLst/>
                <a:latin typeface="Söhne"/>
              </a:rPr>
              <a:t> </a:t>
            </a:r>
            <a:endParaRPr lang="en-US" altLang="zh-CN" b="0" i="0" dirty="0">
              <a:solidFill>
                <a:srgbClr val="0D0D0D"/>
              </a:solidFill>
              <a:effectLst/>
              <a:latin typeface="Söhne"/>
            </a:endParaRPr>
          </a:p>
          <a:p>
            <a:r>
              <a:rPr lang="en-US" altLang="zh-CN" b="0" i="0" dirty="0">
                <a:solidFill>
                  <a:srgbClr val="0D0D0D"/>
                </a:solidFill>
                <a:effectLst/>
                <a:latin typeface="Söhne"/>
              </a:rPr>
              <a:t>A. Django </a:t>
            </a:r>
          </a:p>
          <a:p>
            <a:r>
              <a:rPr lang="en-US" altLang="zh-CN" b="0" i="0" dirty="0">
                <a:solidFill>
                  <a:srgbClr val="0D0D0D"/>
                </a:solidFill>
                <a:effectLst/>
                <a:latin typeface="Söhne"/>
              </a:rPr>
              <a:t>B. Flask </a:t>
            </a:r>
          </a:p>
          <a:p>
            <a:r>
              <a:rPr lang="en-US" altLang="zh-CN" b="0" i="0" dirty="0">
                <a:solidFill>
                  <a:srgbClr val="0D0D0D"/>
                </a:solidFill>
                <a:effectLst/>
                <a:latin typeface="Söhne"/>
              </a:rPr>
              <a:t>C. Pandas </a:t>
            </a:r>
          </a:p>
          <a:p>
            <a:r>
              <a:rPr lang="en-US" altLang="zh-CN" b="0" i="0" dirty="0">
                <a:solidFill>
                  <a:srgbClr val="0D0D0D"/>
                </a:solidFill>
                <a:effectLst/>
                <a:latin typeface="Söhne"/>
              </a:rPr>
              <a:t>D. </a:t>
            </a:r>
            <a:r>
              <a:rPr lang="en-US" altLang="zh-CN" b="0" i="0" dirty="0" err="1">
                <a:solidFill>
                  <a:srgbClr val="0D0D0D"/>
                </a:solidFill>
                <a:effectLst/>
                <a:latin typeface="Söhne"/>
              </a:rPr>
              <a:t>PyTorch</a:t>
            </a:r>
            <a:endParaRPr lang="en-US" altLang="zh-CN" b="0" i="0" dirty="0">
              <a:solidFill>
                <a:srgbClr val="0D0D0D"/>
              </a:solidFill>
              <a:effectLst/>
              <a:latin typeface="Söhne"/>
            </a:endParaRPr>
          </a:p>
          <a:p>
            <a:endParaRPr lang="en-US" altLang="zh-CN" dirty="0">
              <a:solidFill>
                <a:srgbClr val="0D0D0D"/>
              </a:solidFill>
              <a:latin typeface="Söhne"/>
            </a:endParaRPr>
          </a:p>
          <a:p>
            <a:r>
              <a:rPr lang="zh-CN" altLang="en-US" b="1" i="0" dirty="0">
                <a:solidFill>
                  <a:srgbClr val="0D0D0D"/>
                </a:solidFill>
                <a:effectLst/>
                <a:latin typeface="Söhne"/>
              </a:rPr>
              <a:t>在</a:t>
            </a:r>
            <a:r>
              <a:rPr lang="en-US" altLang="zh-CN" b="1" i="0" dirty="0">
                <a:solidFill>
                  <a:srgbClr val="0D0D0D"/>
                </a:solidFill>
                <a:effectLst/>
                <a:latin typeface="Söhne"/>
              </a:rPr>
              <a:t>Python</a:t>
            </a:r>
            <a:r>
              <a:rPr lang="zh-CN" altLang="en-US" b="1" i="0" dirty="0">
                <a:solidFill>
                  <a:srgbClr val="0D0D0D"/>
                </a:solidFill>
                <a:effectLst/>
                <a:latin typeface="Söhne"/>
              </a:rPr>
              <a:t>中，</a:t>
            </a:r>
            <a:r>
              <a:rPr lang="en-US" altLang="zh-CN" b="1" i="0" dirty="0">
                <a:solidFill>
                  <a:srgbClr val="0D0D0D"/>
                </a:solidFill>
                <a:effectLst/>
                <a:latin typeface="Söhne"/>
              </a:rPr>
              <a:t>NumPy</a:t>
            </a:r>
            <a:r>
              <a:rPr lang="zh-CN" altLang="en-US" b="1" i="0" dirty="0">
                <a:solidFill>
                  <a:srgbClr val="0D0D0D"/>
                </a:solidFill>
                <a:effectLst/>
                <a:latin typeface="Söhne"/>
              </a:rPr>
              <a:t>库主要用于科学计算和处理大型多维数组。</a:t>
            </a:r>
            <a:r>
              <a:rPr lang="en-US" altLang="zh-CN" b="1" i="0" dirty="0">
                <a:solidFill>
                  <a:srgbClr val="0D0D0D"/>
                </a:solidFill>
                <a:effectLst/>
                <a:latin typeface="Söhne"/>
              </a:rPr>
              <a:t>(</a:t>
            </a:r>
            <a:r>
              <a:rPr lang="zh-CN" altLang="en-US" b="1" i="0" dirty="0">
                <a:solidFill>
                  <a:srgbClr val="0D0D0D"/>
                </a:solidFill>
                <a:effectLst/>
                <a:latin typeface="Söhne"/>
              </a:rPr>
              <a:t>对</a:t>
            </a:r>
            <a:r>
              <a:rPr lang="en-US" altLang="zh-CN" b="1" i="0" dirty="0">
                <a:solidFill>
                  <a:srgbClr val="0D0D0D"/>
                </a:solidFill>
                <a:effectLst/>
                <a:latin typeface="Söhne"/>
              </a:rPr>
              <a:t>/</a:t>
            </a:r>
            <a:r>
              <a:rPr lang="zh-CN" altLang="en-US" b="1" i="0" dirty="0">
                <a:solidFill>
                  <a:srgbClr val="0D0D0D"/>
                </a:solidFill>
                <a:effectLst/>
                <a:latin typeface="Söhne"/>
              </a:rPr>
              <a:t>错</a:t>
            </a:r>
            <a:r>
              <a:rPr lang="en-US" altLang="zh-CN" b="1" i="0" dirty="0">
                <a:solidFill>
                  <a:srgbClr val="0D0D0D"/>
                </a:solidFill>
                <a:effectLst/>
                <a:latin typeface="Söhne"/>
              </a:rPr>
              <a:t>)</a:t>
            </a:r>
            <a:endParaRPr lang="zh-CN" altLang="en-US" dirty="0"/>
          </a:p>
        </p:txBody>
      </p:sp>
    </p:spTree>
    <p:extLst>
      <p:ext uri="{BB962C8B-B14F-4D97-AF65-F5344CB8AC3E}">
        <p14:creationId xmlns:p14="http://schemas.microsoft.com/office/powerpoint/2010/main" val="208239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A4761-C0FF-F1FE-DD44-C5FE7F77EE63}"/>
              </a:ext>
            </a:extLst>
          </p:cNvPr>
          <p:cNvSpPr>
            <a:spLocks noGrp="1"/>
          </p:cNvSpPr>
          <p:nvPr>
            <p:ph type="title"/>
          </p:nvPr>
        </p:nvSpPr>
        <p:spPr>
          <a:xfrm>
            <a:off x="0" y="18255"/>
            <a:ext cx="12192000" cy="896145"/>
          </a:xfrm>
        </p:spPr>
        <p:txBody>
          <a:bodyPr/>
          <a:lstStyle/>
          <a:p>
            <a:r>
              <a:rPr lang="zh-CN" altLang="en-US" dirty="0"/>
              <a:t>说在课前</a:t>
            </a:r>
          </a:p>
        </p:txBody>
      </p:sp>
      <p:sp>
        <p:nvSpPr>
          <p:cNvPr id="3" name="内容占位符 2">
            <a:extLst>
              <a:ext uri="{FF2B5EF4-FFF2-40B4-BE49-F238E27FC236}">
                <a16:creationId xmlns:a16="http://schemas.microsoft.com/office/drawing/2014/main" id="{92429FCC-8E71-AA86-6265-2F3010F0DE27}"/>
              </a:ext>
            </a:extLst>
          </p:cNvPr>
          <p:cNvSpPr>
            <a:spLocks noGrp="1"/>
          </p:cNvSpPr>
          <p:nvPr>
            <p:ph idx="1"/>
          </p:nvPr>
        </p:nvSpPr>
        <p:spPr/>
        <p:txBody>
          <a:bodyPr/>
          <a:lstStyle/>
          <a:p>
            <a:r>
              <a:rPr lang="zh-CN" altLang="en-US" dirty="0"/>
              <a:t>课时安排：线下</a:t>
            </a:r>
            <a:r>
              <a:rPr lang="en-US" altLang="zh-CN" dirty="0"/>
              <a:t>32</a:t>
            </a:r>
            <a:r>
              <a:rPr lang="zh-CN" altLang="en-US" dirty="0"/>
              <a:t>学时</a:t>
            </a:r>
            <a:r>
              <a:rPr lang="en-US" altLang="zh-CN" dirty="0"/>
              <a:t>+</a:t>
            </a:r>
            <a:r>
              <a:rPr lang="zh-CN" altLang="en-US" dirty="0"/>
              <a:t>线上</a:t>
            </a:r>
            <a:r>
              <a:rPr lang="en-US" altLang="zh-CN" dirty="0"/>
              <a:t>16</a:t>
            </a:r>
            <a:r>
              <a:rPr lang="zh-CN" altLang="en-US" dirty="0"/>
              <a:t>学时，学分</a:t>
            </a:r>
            <a:r>
              <a:rPr lang="en-US" altLang="zh-CN" dirty="0"/>
              <a:t>3</a:t>
            </a:r>
            <a:r>
              <a:rPr lang="zh-CN" altLang="en-US" dirty="0"/>
              <a:t>个。</a:t>
            </a:r>
            <a:endParaRPr lang="en-US" altLang="zh-CN" dirty="0"/>
          </a:p>
          <a:p>
            <a:r>
              <a:rPr lang="zh-CN" altLang="en-US"/>
              <a:t>需要多多练习和实操，才能真正入门掌握。</a:t>
            </a:r>
            <a:endParaRPr lang="zh-CN" altLang="en-US" dirty="0"/>
          </a:p>
        </p:txBody>
      </p:sp>
      <p:pic>
        <p:nvPicPr>
          <p:cNvPr id="4" name="图片 3">
            <a:extLst>
              <a:ext uri="{FF2B5EF4-FFF2-40B4-BE49-F238E27FC236}">
                <a16:creationId xmlns:a16="http://schemas.microsoft.com/office/drawing/2014/main" id="{4FD3D8EA-E266-3B92-48CB-3C29BCEDD571}"/>
              </a:ext>
            </a:extLst>
          </p:cNvPr>
          <p:cNvPicPr>
            <a:picLocks noChangeAspect="1"/>
          </p:cNvPicPr>
          <p:nvPr/>
        </p:nvPicPr>
        <p:blipFill>
          <a:blip r:embed="rId2"/>
          <a:stretch>
            <a:fillRect/>
          </a:stretch>
        </p:blipFill>
        <p:spPr>
          <a:xfrm>
            <a:off x="8706173" y="1927549"/>
            <a:ext cx="3187061" cy="4249414"/>
          </a:xfrm>
          <a:prstGeom prst="rect">
            <a:avLst/>
          </a:prstGeom>
        </p:spPr>
      </p:pic>
    </p:spTree>
    <p:extLst>
      <p:ext uri="{BB962C8B-B14F-4D97-AF65-F5344CB8AC3E}">
        <p14:creationId xmlns:p14="http://schemas.microsoft.com/office/powerpoint/2010/main" val="3426326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6BAA-ABAE-1D44-6844-A505EA27B02F}"/>
              </a:ext>
            </a:extLst>
          </p:cNvPr>
          <p:cNvSpPr>
            <a:spLocks noGrp="1"/>
          </p:cNvSpPr>
          <p:nvPr>
            <p:ph type="title"/>
          </p:nvPr>
        </p:nvSpPr>
        <p:spPr>
          <a:xfrm>
            <a:off x="0" y="0"/>
            <a:ext cx="12192000" cy="836023"/>
          </a:xfrm>
        </p:spPr>
        <p:txBody>
          <a:bodyPr/>
          <a:lstStyle/>
          <a:p>
            <a:r>
              <a:rPr lang="en-US" altLang="zh-CN" dirty="0"/>
              <a:t>1.1 Python</a:t>
            </a:r>
            <a:r>
              <a:rPr lang="zh-CN" altLang="zh-CN" dirty="0"/>
              <a:t>语言的</a:t>
            </a:r>
            <a:r>
              <a:rPr lang="zh-CN" altLang="en-US" dirty="0"/>
              <a:t>历史</a:t>
            </a:r>
            <a:r>
              <a:rPr lang="zh-CN" altLang="zh-CN" dirty="0"/>
              <a:t>简述</a:t>
            </a:r>
            <a:endParaRPr lang="zh-CN" altLang="en-US" dirty="0"/>
          </a:p>
        </p:txBody>
      </p:sp>
      <p:sp>
        <p:nvSpPr>
          <p:cNvPr id="5" name="文本框 4">
            <a:extLst>
              <a:ext uri="{FF2B5EF4-FFF2-40B4-BE49-F238E27FC236}">
                <a16:creationId xmlns:a16="http://schemas.microsoft.com/office/drawing/2014/main" id="{0110EC24-0036-BFB9-0495-D39C404F425D}"/>
              </a:ext>
            </a:extLst>
          </p:cNvPr>
          <p:cNvSpPr txBox="1"/>
          <p:nvPr/>
        </p:nvSpPr>
        <p:spPr>
          <a:xfrm>
            <a:off x="470264" y="1515291"/>
            <a:ext cx="6492240" cy="4154984"/>
          </a:xfrm>
          <a:prstGeom prst="rect">
            <a:avLst/>
          </a:prstGeom>
          <a:noFill/>
        </p:spPr>
        <p:txBody>
          <a:bodyPr wrap="square" rtlCol="0">
            <a:spAutoFit/>
          </a:bodyPr>
          <a:lstStyle/>
          <a:p>
            <a:pPr marL="342900" indent="-342900" algn="just">
              <a:buFont typeface="Wingdings" panose="05000000000000000000" pitchFamily="2" charset="2"/>
              <a:buChar char="p"/>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1991</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年，荷兰程序员</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Guido van Rossum</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（盖多·范罗素穆）发布了</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Python</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语言的第</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个版本。</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Python</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的英语原意是“巨蟒”。</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20</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世纪</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70</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年代，英国热播了一部喜剧《</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Monty Python’s Flying Circus (</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巨蟒剧团飞翔的马戏团</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Guido</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是这部剧的狂热粉丝，所以将这门高级语言取名为</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Python</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p"/>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2008</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年，发布了</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Python 3.0</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。目前最新稳定版本为</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Python 3.12</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，发布时间为</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2023-10-02</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indent="-342900" algn="just">
              <a:buFont typeface="Wingdings" panose="05000000000000000000" pitchFamily="2" charset="2"/>
              <a:buChar char="p"/>
            </a:pP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官方网站为</a:t>
            </a:r>
            <a:r>
              <a:rPr lang="en-US" altLang="zh-CN" sz="2400" u="sng"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2"/>
              </a:rPr>
              <a:t>https://www.python.org/</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sz="2400" dirty="0"/>
          </a:p>
        </p:txBody>
      </p:sp>
      <p:pic>
        <p:nvPicPr>
          <p:cNvPr id="8" name="图片 7">
            <a:extLst>
              <a:ext uri="{FF2B5EF4-FFF2-40B4-BE49-F238E27FC236}">
                <a16:creationId xmlns:a16="http://schemas.microsoft.com/office/drawing/2014/main" id="{5A85D7FC-9F58-4DB9-D989-A477838E2B0D}"/>
              </a:ext>
            </a:extLst>
          </p:cNvPr>
          <p:cNvPicPr>
            <a:picLocks noChangeAspect="1"/>
          </p:cNvPicPr>
          <p:nvPr/>
        </p:nvPicPr>
        <p:blipFill>
          <a:blip r:embed="rId3"/>
          <a:stretch>
            <a:fillRect/>
          </a:stretch>
        </p:blipFill>
        <p:spPr>
          <a:xfrm>
            <a:off x="7579088" y="1365613"/>
            <a:ext cx="1631950" cy="2506980"/>
          </a:xfrm>
          <a:prstGeom prst="rect">
            <a:avLst/>
          </a:prstGeom>
        </p:spPr>
      </p:pic>
      <p:pic>
        <p:nvPicPr>
          <p:cNvPr id="9" name="图片 8">
            <a:extLst>
              <a:ext uri="{FF2B5EF4-FFF2-40B4-BE49-F238E27FC236}">
                <a16:creationId xmlns:a16="http://schemas.microsoft.com/office/drawing/2014/main" id="{A7463465-1BC1-E556-83F5-F0D57C05376D}"/>
              </a:ext>
            </a:extLst>
          </p:cNvPr>
          <p:cNvPicPr>
            <a:picLocks noChangeAspect="1"/>
          </p:cNvPicPr>
          <p:nvPr/>
        </p:nvPicPr>
        <p:blipFill>
          <a:blip r:embed="rId4"/>
          <a:stretch>
            <a:fillRect/>
          </a:stretch>
        </p:blipFill>
        <p:spPr>
          <a:xfrm>
            <a:off x="9708151" y="1573667"/>
            <a:ext cx="2392407" cy="2019116"/>
          </a:xfrm>
          <a:prstGeom prst="rect">
            <a:avLst/>
          </a:prstGeom>
        </p:spPr>
      </p:pic>
      <p:pic>
        <p:nvPicPr>
          <p:cNvPr id="10" name="图片 9" descr="IT12A01: FUNDAMENTALS OF PYTHON PROGRAMMING (SF) (SYNCHRONOUS E-LEARNING) -  NTUC LearningHub">
            <a:extLst>
              <a:ext uri="{FF2B5EF4-FFF2-40B4-BE49-F238E27FC236}">
                <a16:creationId xmlns:a16="http://schemas.microsoft.com/office/drawing/2014/main" id="{41A7960A-45F2-2751-039F-5FEF61B8F0F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08151" y="4338360"/>
            <a:ext cx="2392407" cy="1345986"/>
          </a:xfrm>
          <a:prstGeom prst="rect">
            <a:avLst/>
          </a:prstGeom>
          <a:noFill/>
          <a:ln>
            <a:noFill/>
          </a:ln>
        </p:spPr>
      </p:pic>
      <p:sp>
        <p:nvSpPr>
          <p:cNvPr id="11" name="箭头: 右 10">
            <a:extLst>
              <a:ext uri="{FF2B5EF4-FFF2-40B4-BE49-F238E27FC236}">
                <a16:creationId xmlns:a16="http://schemas.microsoft.com/office/drawing/2014/main" id="{ADCD41BA-A47A-E78E-F175-7B6B28F05D2F}"/>
              </a:ext>
            </a:extLst>
          </p:cNvPr>
          <p:cNvSpPr/>
          <p:nvPr/>
        </p:nvSpPr>
        <p:spPr>
          <a:xfrm>
            <a:off x="9211038" y="2481943"/>
            <a:ext cx="497113" cy="4963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6CBCFCD4-7C50-176A-141E-3FB6DA80B8FA}"/>
              </a:ext>
            </a:extLst>
          </p:cNvPr>
          <p:cNvSpPr/>
          <p:nvPr/>
        </p:nvSpPr>
        <p:spPr>
          <a:xfrm>
            <a:off x="10577781" y="3592783"/>
            <a:ext cx="653143" cy="6134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060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6BAA-ABAE-1D44-6844-A505EA27B02F}"/>
              </a:ext>
            </a:extLst>
          </p:cNvPr>
          <p:cNvSpPr>
            <a:spLocks noGrp="1"/>
          </p:cNvSpPr>
          <p:nvPr>
            <p:ph type="title"/>
          </p:nvPr>
        </p:nvSpPr>
        <p:spPr>
          <a:xfrm>
            <a:off x="0" y="0"/>
            <a:ext cx="12192000" cy="836023"/>
          </a:xfrm>
        </p:spPr>
        <p:txBody>
          <a:bodyPr/>
          <a:lstStyle/>
          <a:p>
            <a:r>
              <a:rPr lang="en-US" altLang="zh-CN" dirty="0"/>
              <a:t>1.2 Python</a:t>
            </a:r>
            <a:r>
              <a:rPr lang="zh-CN" altLang="zh-CN" dirty="0"/>
              <a:t>语言的特点</a:t>
            </a:r>
            <a:endParaRPr lang="zh-CN" altLang="en-US" dirty="0"/>
          </a:p>
        </p:txBody>
      </p:sp>
      <p:sp>
        <p:nvSpPr>
          <p:cNvPr id="4" name="文本框 3">
            <a:extLst>
              <a:ext uri="{FF2B5EF4-FFF2-40B4-BE49-F238E27FC236}">
                <a16:creationId xmlns:a16="http://schemas.microsoft.com/office/drawing/2014/main" id="{4450C156-987C-9F9C-DEE1-ABA258102A41}"/>
              </a:ext>
            </a:extLst>
          </p:cNvPr>
          <p:cNvSpPr txBox="1"/>
          <p:nvPr/>
        </p:nvSpPr>
        <p:spPr>
          <a:xfrm>
            <a:off x="0" y="1031967"/>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特点（</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1</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zh-CN" sz="3200" b="1"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免费自由开放（跨平台、可移植、可扩展）</a:t>
            </a:r>
            <a:endParaRPr lang="en-US" altLang="zh-CN" sz="3200" b="1" dirty="0">
              <a:solidFill>
                <a:srgbClr val="FF0000"/>
              </a:solidFill>
            </a:endParaRPr>
          </a:p>
        </p:txBody>
      </p:sp>
      <p:sp>
        <p:nvSpPr>
          <p:cNvPr id="13" name="文本框 12">
            <a:extLst>
              <a:ext uri="{FF2B5EF4-FFF2-40B4-BE49-F238E27FC236}">
                <a16:creationId xmlns:a16="http://schemas.microsoft.com/office/drawing/2014/main" id="{C94A59E2-2C41-95B2-F79D-E903BEE573AC}"/>
              </a:ext>
            </a:extLst>
          </p:cNvPr>
          <p:cNvSpPr txBox="1"/>
          <p:nvPr/>
        </p:nvSpPr>
        <p:spPr>
          <a:xfrm>
            <a:off x="812073" y="2046516"/>
            <a:ext cx="10071463" cy="2308324"/>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Python</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是一种</a:t>
            </a:r>
            <a:r>
              <a:rPr lang="zh-CN" altLang="en-US" sz="2400" b="1" kern="100" dirty="0">
                <a:effectLst/>
                <a:latin typeface="Calibri" panose="020F0502020204030204" pitchFamily="34" charset="0"/>
                <a:ea typeface="宋体" panose="02010600030101010101" pitchFamily="2" charset="-122"/>
                <a:cs typeface="Times New Roman" panose="02020603050405020304" pitchFamily="18" charset="0"/>
              </a:rPr>
              <a:t>开源</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的编程语言，允许自由使用、阅读、修改和分发其源代码。</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这一特性确保了</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Python</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具有良好的跨平台性、可扩展性和移植性，能够在多种操作系统上无缝运行，只要应用代码未调用特定操作系统资源。</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Python</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的核心，包括解释器、内置函数和模块以及运行时环境的管理，均用</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C</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语言编写。</a:t>
            </a:r>
            <a:endParaRPr lang="zh-CN" altLang="en-US" sz="2400" dirty="0"/>
          </a:p>
        </p:txBody>
      </p:sp>
    </p:spTree>
    <p:extLst>
      <p:ext uri="{BB962C8B-B14F-4D97-AF65-F5344CB8AC3E}">
        <p14:creationId xmlns:p14="http://schemas.microsoft.com/office/powerpoint/2010/main" val="263427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6BAA-ABAE-1D44-6844-A505EA27B02F}"/>
              </a:ext>
            </a:extLst>
          </p:cNvPr>
          <p:cNvSpPr>
            <a:spLocks noGrp="1"/>
          </p:cNvSpPr>
          <p:nvPr>
            <p:ph type="title"/>
          </p:nvPr>
        </p:nvSpPr>
        <p:spPr>
          <a:xfrm>
            <a:off x="0" y="0"/>
            <a:ext cx="12192000" cy="836023"/>
          </a:xfrm>
        </p:spPr>
        <p:txBody>
          <a:bodyPr/>
          <a:lstStyle/>
          <a:p>
            <a:r>
              <a:rPr lang="en-US" altLang="zh-CN" dirty="0"/>
              <a:t>1.2 Python</a:t>
            </a:r>
            <a:r>
              <a:rPr lang="zh-CN" altLang="zh-CN" dirty="0"/>
              <a:t>语言的特点</a:t>
            </a:r>
            <a:endParaRPr lang="zh-CN" altLang="en-US" dirty="0"/>
          </a:p>
        </p:txBody>
      </p:sp>
      <p:sp>
        <p:nvSpPr>
          <p:cNvPr id="4" name="文本框 3">
            <a:extLst>
              <a:ext uri="{FF2B5EF4-FFF2-40B4-BE49-F238E27FC236}">
                <a16:creationId xmlns:a16="http://schemas.microsoft.com/office/drawing/2014/main" id="{4450C156-987C-9F9C-DEE1-ABA258102A41}"/>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特点（</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2</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解释型（脚本型）</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03DCFD21-F3C1-4690-F9E9-B90809020AE5}"/>
              </a:ext>
            </a:extLst>
          </p:cNvPr>
          <p:cNvSpPr txBox="1"/>
          <p:nvPr/>
        </p:nvSpPr>
        <p:spPr>
          <a:xfrm>
            <a:off x="0" y="1595021"/>
            <a:ext cx="12192000" cy="5262979"/>
          </a:xfrm>
          <a:prstGeom prst="rect">
            <a:avLst/>
          </a:prstGeom>
          <a:noFill/>
        </p:spPr>
        <p:txBody>
          <a:bodyPr wrap="square" rtlCol="0">
            <a:spAutoFit/>
          </a:bodyPr>
          <a:lstStyle/>
          <a:p>
            <a:pPr marL="342900" indent="-342900" algn="just">
              <a:buFont typeface="Arial" panose="020B0604020202020204" pitchFamily="34" charset="0"/>
              <a:buChar char="•"/>
            </a:pP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程序设计语言包括：</a:t>
            </a:r>
            <a:r>
              <a:rPr lang="zh-CN" altLang="zh-CN" sz="2400" b="1"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机器语言、汇编语言和高级语言</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ü"/>
            </a:pP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机器语言是计算机硬件直接执行的二进制代码；</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marL="342900" indent="-342900" algn="just">
              <a:buFont typeface="Wingdings" panose="05000000000000000000" pitchFamily="2" charset="2"/>
              <a:buChar char="ü"/>
            </a:pP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汇编语言使用符号表示机器指令，通过汇编器转为机器语言，易于人理解；</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marL="342900" indent="-342900" algn="just">
              <a:buFont typeface="Wingdings" panose="05000000000000000000" pitchFamily="2" charset="2"/>
              <a:buChar char="ü"/>
            </a:pP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高级语言接近人语，通过编译器或解释器转为机器语言，目标是提升开发效率和代码的可读性、可移植性。</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algn="just"/>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lgn="just">
              <a:buFont typeface="Arial" panose="020B0604020202020204" pitchFamily="34" charset="0"/>
              <a:buChar char="•"/>
            </a:pP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Python</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是一种解释型（脚本）语言</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源程序有两种执行方式，编译或解释。编译是将源代码一次性转换成目标代码的过程，</a:t>
            </a:r>
            <a:r>
              <a:rPr lang="zh-CN" altLang="zh-CN" sz="2400" b="1"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解释是将源代码逐条转换成目标代码的同时逐条运行的过程</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。根据源程序的执行方式，高级语言可以分为静态语言和脚本语言。其中，采用编译执行的编程语言叫做静态语言（如</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C</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C++</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和</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Java</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a:t>
            </a:r>
            <a:r>
              <a:rPr lang="zh-CN" altLang="zh-CN" sz="2400" b="1"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采用解释执行的语言叫做脚本语言</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（如</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Python</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JavaScript</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和</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PHP</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执行过程对比</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algn="just"/>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编译型语言：编写</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预处理</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编译</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汇编</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链接</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运行；解释型语言：编写</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读取</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解析</a:t>
            </a:r>
            <a:r>
              <a:rPr lang="en-US" altLang="zh-CN" sz="2400" kern="100" dirty="0">
                <a:solidFill>
                  <a:srgbClr val="0D0D0D"/>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执行。解释型语言侧重于开发效率和灵活性，而编译型语言侧重于运行效率和性能优化。</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6897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6BAA-ABAE-1D44-6844-A505EA27B02F}"/>
              </a:ext>
            </a:extLst>
          </p:cNvPr>
          <p:cNvSpPr>
            <a:spLocks noGrp="1"/>
          </p:cNvSpPr>
          <p:nvPr>
            <p:ph type="title"/>
          </p:nvPr>
        </p:nvSpPr>
        <p:spPr>
          <a:xfrm>
            <a:off x="0" y="0"/>
            <a:ext cx="12192000" cy="836023"/>
          </a:xfrm>
        </p:spPr>
        <p:txBody>
          <a:bodyPr/>
          <a:lstStyle/>
          <a:p>
            <a:r>
              <a:rPr lang="en-US" altLang="zh-CN" dirty="0"/>
              <a:t>1.2 Python</a:t>
            </a:r>
            <a:r>
              <a:rPr lang="zh-CN" altLang="zh-CN" dirty="0"/>
              <a:t>语言的特点</a:t>
            </a:r>
            <a:endParaRPr lang="zh-CN" altLang="en-US" dirty="0"/>
          </a:p>
        </p:txBody>
      </p:sp>
      <p:sp>
        <p:nvSpPr>
          <p:cNvPr id="4" name="文本框 3">
            <a:extLst>
              <a:ext uri="{FF2B5EF4-FFF2-40B4-BE49-F238E27FC236}">
                <a16:creationId xmlns:a16="http://schemas.microsoft.com/office/drawing/2014/main" id="{4450C156-987C-9F9C-DEE1-ABA258102A41}"/>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特点（</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3</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Python</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中一切皆为对象（灵活性、可操作性、动态性）</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03DCFD21-F3C1-4690-F9E9-B90809020AE5}"/>
              </a:ext>
            </a:extLst>
          </p:cNvPr>
          <p:cNvSpPr txBox="1"/>
          <p:nvPr/>
        </p:nvSpPr>
        <p:spPr>
          <a:xfrm>
            <a:off x="0" y="1603678"/>
            <a:ext cx="12192000" cy="4524315"/>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认识“对象”</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对象的定义是具有属性（数据）和方法（操作数据的函数）的实体。</a:t>
            </a:r>
          </a:p>
          <a:p>
            <a:pPr algn="just"/>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对象的核心特性包括：身份（每个对象都有一个唯一的标识符，通常是它在内存中的地址），类型（定义了对象可以存储的数据类型和它可以进行的操作（即方法））和值（对象表示的数据）。</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marL="342900" indent="-342900" algn="just">
              <a:buFont typeface="Arial" panose="020B0604020202020204" pitchFamily="34" charset="0"/>
              <a:buChar char="•"/>
            </a:pP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理解“</a:t>
            </a:r>
            <a:r>
              <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中一切皆为对象”</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algn="just"/>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在</a:t>
            </a:r>
            <a:r>
              <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中，所有的数据类型，包括基本类型（如整数、字符串）、数据结构（如列表、字典）、函数、类、模块、甚至是代码本身，都以对象的形式存在的。</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marL="342900" indent="-342900" algn="just">
              <a:buFont typeface="Arial" panose="020B0604020202020204" pitchFamily="34" charset="0"/>
              <a:buChar char="•"/>
            </a:pP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设计优点：</a:t>
            </a:r>
          </a:p>
          <a:p>
            <a:pPr marL="342900" indent="-342900" algn="just">
              <a:buFont typeface="Wingdings" panose="05000000000000000000" pitchFamily="2" charset="2"/>
              <a:buChar char="ü"/>
            </a:pPr>
            <a:r>
              <a:rPr lang="zh-CN" altLang="en-US" sz="2400" b="1"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一致性</a:t>
            </a: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：采用统一直观的编程范式，所有对象均适用相同语法与原理。</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marL="342900" indent="-342900" algn="just">
              <a:buFont typeface="Wingdings" panose="05000000000000000000" pitchFamily="2" charset="2"/>
              <a:buChar char="ü"/>
            </a:pPr>
            <a:r>
              <a:rPr lang="zh-CN" altLang="en-US" sz="2400" b="1"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灵活性</a:t>
            </a: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：支持运行时对象的动态操作，包括创建、修改与删除，增强表达力。</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marL="342900" indent="-342900" algn="just">
              <a:buFont typeface="Wingdings" panose="05000000000000000000" pitchFamily="2" charset="2"/>
              <a:buChar char="ü"/>
            </a:pPr>
            <a:r>
              <a:rPr lang="zh-CN" altLang="en-US" sz="2400" b="1"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封装性</a:t>
            </a:r>
            <a:r>
              <a:rPr lang="zh-CN" altLang="en-US"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：天然的对象封装机制，内聚数据与相关操作，促进代码清晰和有序。</a:t>
            </a:r>
            <a:endParaRPr lang="en-US" altLang="zh-CN" sz="2400" kern="1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p:txBody>
      </p:sp>
    </p:spTree>
    <p:extLst>
      <p:ext uri="{BB962C8B-B14F-4D97-AF65-F5344CB8AC3E}">
        <p14:creationId xmlns:p14="http://schemas.microsoft.com/office/powerpoint/2010/main" val="302499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6BAA-ABAE-1D44-6844-A505EA27B02F}"/>
              </a:ext>
            </a:extLst>
          </p:cNvPr>
          <p:cNvSpPr>
            <a:spLocks noGrp="1"/>
          </p:cNvSpPr>
          <p:nvPr>
            <p:ph type="title"/>
          </p:nvPr>
        </p:nvSpPr>
        <p:spPr>
          <a:xfrm>
            <a:off x="0" y="0"/>
            <a:ext cx="12192000" cy="836023"/>
          </a:xfrm>
        </p:spPr>
        <p:txBody>
          <a:bodyPr/>
          <a:lstStyle/>
          <a:p>
            <a:r>
              <a:rPr lang="en-US" altLang="zh-CN" dirty="0"/>
              <a:t>1.2 Python</a:t>
            </a:r>
            <a:r>
              <a:rPr lang="zh-CN" altLang="zh-CN" dirty="0"/>
              <a:t>语言的特点</a:t>
            </a:r>
            <a:endParaRPr lang="zh-CN" altLang="en-US" dirty="0"/>
          </a:p>
        </p:txBody>
      </p:sp>
      <p:sp>
        <p:nvSpPr>
          <p:cNvPr id="4" name="文本框 3">
            <a:extLst>
              <a:ext uri="{FF2B5EF4-FFF2-40B4-BE49-F238E27FC236}">
                <a16:creationId xmlns:a16="http://schemas.microsoft.com/office/drawing/2014/main" id="{4450C156-987C-9F9C-DEE1-ABA258102A41}"/>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特点（</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3</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Python</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中一切皆为对象（灵活性、可操作性、动态性）</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03DCFD21-F3C1-4690-F9E9-B90809020AE5}"/>
              </a:ext>
            </a:extLst>
          </p:cNvPr>
          <p:cNvSpPr txBox="1"/>
          <p:nvPr/>
        </p:nvSpPr>
        <p:spPr>
          <a:xfrm>
            <a:off x="0" y="1603678"/>
            <a:ext cx="12192000" cy="523220"/>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800" b="1" kern="100" dirty="0">
                <a:solidFill>
                  <a:srgbClr val="FF0000"/>
                </a:solidFill>
                <a:effectLst/>
                <a:latin typeface="Segoe UI" panose="020B0502040204020203" pitchFamily="34" charset="0"/>
                <a:ea typeface="宋体" panose="02010600030101010101" pitchFamily="2" charset="-122"/>
                <a:cs typeface="Segoe UI" panose="020B0502040204020203" pitchFamily="34" charset="0"/>
              </a:rPr>
              <a:t>举例说明“对象”</a:t>
            </a:r>
            <a:endParaRPr lang="en-US" altLang="zh-CN" sz="2800" b="1" kern="100" dirty="0">
              <a:solidFill>
                <a:srgbClr val="FF0000"/>
              </a:solidFill>
              <a:effectLst/>
              <a:latin typeface="Segoe UI" panose="020B0502040204020203" pitchFamily="34" charset="0"/>
              <a:ea typeface="宋体" panose="02010600030101010101" pitchFamily="2" charset="-122"/>
              <a:cs typeface="Segoe UI" panose="020B0502040204020203" pitchFamily="34" charset="0"/>
            </a:endParaRPr>
          </a:p>
        </p:txBody>
      </p:sp>
      <p:sp>
        <p:nvSpPr>
          <p:cNvPr id="6" name="文本框 5">
            <a:extLst>
              <a:ext uri="{FF2B5EF4-FFF2-40B4-BE49-F238E27FC236}">
                <a16:creationId xmlns:a16="http://schemas.microsoft.com/office/drawing/2014/main" id="{4C81F207-BB87-6DE8-8E32-A06F1670DFCB}"/>
              </a:ext>
            </a:extLst>
          </p:cNvPr>
          <p:cNvSpPr txBox="1"/>
          <p:nvPr/>
        </p:nvSpPr>
        <p:spPr>
          <a:xfrm>
            <a:off x="408540" y="5254322"/>
            <a:ext cx="11590476" cy="1015663"/>
          </a:xfrm>
          <a:prstGeom prst="rect">
            <a:avLst/>
          </a:prstGeom>
          <a:noFill/>
        </p:spPr>
        <p:txBody>
          <a:bodyPr wrap="square" rtlCol="0">
            <a:spAutoFit/>
          </a:bodyPr>
          <a:lstStyle/>
          <a:p>
            <a:pPr marL="457200" indent="-457200">
              <a:buFont typeface="Arial" panose="020B0604020202020204" pitchFamily="34" charset="0"/>
              <a:buChar char="•"/>
            </a:pPr>
            <a:r>
              <a:rPr lang="zh-CN" altLang="zh-CN" sz="20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代码‘</a:t>
            </a:r>
            <a:r>
              <a:rPr lang="en-US" altLang="zh-CN" sz="2000" dirty="0">
                <a:solidFill>
                  <a:srgbClr val="0D0D0D"/>
                </a:solidFill>
                <a:effectLst/>
                <a:latin typeface="Segoe UI" panose="020B0502040204020203" pitchFamily="34" charset="0"/>
                <a:ea typeface="宋体" panose="02010600030101010101" pitchFamily="2" charset="-122"/>
              </a:rPr>
              <a:t>x=42</a:t>
            </a:r>
            <a:r>
              <a:rPr lang="zh-CN" altLang="zh-CN" sz="20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’。这里的</a:t>
            </a:r>
            <a:r>
              <a:rPr lang="en-US" altLang="zh-CN" sz="2000" dirty="0">
                <a:solidFill>
                  <a:srgbClr val="0D0D0D"/>
                </a:solidFill>
                <a:effectLst/>
                <a:latin typeface="Segoe UI" panose="020B0502040204020203" pitchFamily="34" charset="0"/>
                <a:ea typeface="宋体" panose="02010600030101010101" pitchFamily="2" charset="-122"/>
              </a:rPr>
              <a:t>42</a:t>
            </a:r>
            <a:r>
              <a:rPr lang="zh-CN" altLang="zh-CN" sz="20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不仅仅是一个数字，它是一个</a:t>
            </a:r>
            <a:r>
              <a:rPr lang="en-US" altLang="zh-CN" sz="2000" dirty="0">
                <a:solidFill>
                  <a:srgbClr val="0D0D0D"/>
                </a:solidFill>
                <a:effectLst/>
                <a:latin typeface="Segoe UI" panose="020B0502040204020203" pitchFamily="34" charset="0"/>
                <a:ea typeface="宋体" panose="02010600030101010101" pitchFamily="2" charset="-122"/>
              </a:rPr>
              <a:t>int</a:t>
            </a:r>
            <a:r>
              <a:rPr lang="zh-CN" altLang="zh-CN" sz="20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类型的对象。</a:t>
            </a:r>
            <a:endParaRPr lang="en-US" altLang="zh-CN" sz="20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marL="457200" indent="-457200">
              <a:buFont typeface="Arial" panose="020B0604020202020204" pitchFamily="34" charset="0"/>
              <a:buChar char="•"/>
            </a:pPr>
            <a:r>
              <a:rPr lang="zh-CN" altLang="zh-CN" sz="20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这意味着它不仅包含值</a:t>
            </a:r>
            <a:r>
              <a:rPr lang="en-US" altLang="zh-CN" sz="2000" dirty="0">
                <a:solidFill>
                  <a:srgbClr val="0D0D0D"/>
                </a:solidFill>
                <a:effectLst/>
                <a:latin typeface="Segoe UI" panose="020B0502040204020203" pitchFamily="34" charset="0"/>
                <a:ea typeface="宋体" panose="02010600030101010101" pitchFamily="2" charset="-122"/>
              </a:rPr>
              <a:t>42</a:t>
            </a:r>
            <a:r>
              <a:rPr lang="zh-CN" altLang="zh-CN" sz="2000" dirty="0">
                <a:solidFill>
                  <a:srgbClr val="0D0D0D"/>
                </a:solidFill>
                <a:effectLst/>
                <a:latin typeface="Segoe UI" panose="020B0502040204020203" pitchFamily="34" charset="0"/>
                <a:ea typeface="宋体" panose="02010600030101010101" pitchFamily="2" charset="-122"/>
                <a:cs typeface="Segoe UI" panose="020B0502040204020203" pitchFamily="34" charset="0"/>
              </a:rPr>
              <a:t>，还有一系列与整数相关的属性和方法。</a:t>
            </a:r>
            <a:endParaRPr lang="en-US" altLang="zh-CN" sz="2000" dirty="0">
              <a:solidFill>
                <a:srgbClr val="0D0D0D"/>
              </a:solidFill>
              <a:effectLst/>
              <a:latin typeface="Segoe UI" panose="020B0502040204020203" pitchFamily="34" charset="0"/>
              <a:ea typeface="宋体" panose="02010600030101010101" pitchFamily="2" charset="-122"/>
              <a:cs typeface="Segoe UI" panose="020B0502040204020203" pitchFamily="34" charset="0"/>
            </a:endParaRPr>
          </a:p>
          <a:p>
            <a:pPr marL="457200" indent="-457200">
              <a:buFont typeface="Arial" panose="020B0604020202020204" pitchFamily="34" charset="0"/>
              <a:buChar char="•"/>
            </a:pPr>
            <a:r>
              <a:rPr lang="zh-CN" altLang="zh-CN" sz="2000" dirty="0">
                <a:solidFill>
                  <a:srgbClr val="0D0D0D"/>
                </a:solidFill>
                <a:latin typeface="Segoe UI" panose="020B0502040204020203" pitchFamily="34" charset="0"/>
                <a:ea typeface="宋体" panose="02010600030101010101" pitchFamily="2" charset="-122"/>
                <a:cs typeface="Segoe UI" panose="020B0502040204020203" pitchFamily="34" charset="0"/>
              </a:rPr>
              <a:t>使用</a:t>
            </a:r>
            <a:r>
              <a:rPr lang="en-US" altLang="zh-CN" sz="2000" dirty="0" err="1">
                <a:solidFill>
                  <a:srgbClr val="0D0D0D"/>
                </a:solidFill>
                <a:latin typeface="Segoe UI" panose="020B0502040204020203" pitchFamily="34" charset="0"/>
                <a:ea typeface="宋体" panose="02010600030101010101" pitchFamily="2" charset="-122"/>
                <a:cs typeface="Segoe UI" panose="020B0502040204020203" pitchFamily="34" charset="0"/>
              </a:rPr>
              <a:t>dir</a:t>
            </a:r>
            <a:r>
              <a:rPr lang="en-US" altLang="zh-CN" sz="2000" dirty="0">
                <a:solidFill>
                  <a:srgbClr val="0D0D0D"/>
                </a:solidFill>
                <a:latin typeface="Segoe UI" panose="020B0502040204020203" pitchFamily="34" charset="0"/>
                <a:ea typeface="宋体" panose="02010600030101010101" pitchFamily="2" charset="-122"/>
                <a:cs typeface="Segoe UI" panose="020B0502040204020203" pitchFamily="34" charset="0"/>
              </a:rPr>
              <a:t>(x)</a:t>
            </a:r>
            <a:r>
              <a:rPr lang="zh-CN" altLang="zh-CN" sz="2000" dirty="0">
                <a:solidFill>
                  <a:srgbClr val="0D0D0D"/>
                </a:solidFill>
                <a:latin typeface="Segoe UI" panose="020B0502040204020203" pitchFamily="34" charset="0"/>
                <a:ea typeface="宋体" panose="02010600030101010101" pitchFamily="2" charset="-122"/>
                <a:cs typeface="Segoe UI" panose="020B0502040204020203" pitchFamily="34" charset="0"/>
              </a:rPr>
              <a:t>查看</a:t>
            </a:r>
            <a:r>
              <a:rPr lang="en-US" altLang="zh-CN" sz="2000" dirty="0">
                <a:solidFill>
                  <a:srgbClr val="0D0D0D"/>
                </a:solidFill>
                <a:latin typeface="Segoe UI" panose="020B0502040204020203" pitchFamily="34" charset="0"/>
                <a:ea typeface="宋体" panose="02010600030101010101" pitchFamily="2" charset="-122"/>
                <a:cs typeface="Segoe UI" panose="020B0502040204020203" pitchFamily="34" charset="0"/>
              </a:rPr>
              <a:t>x</a:t>
            </a:r>
            <a:r>
              <a:rPr lang="zh-CN" altLang="zh-CN" sz="2000" dirty="0">
                <a:solidFill>
                  <a:srgbClr val="0D0D0D"/>
                </a:solidFill>
                <a:latin typeface="Segoe UI" panose="020B0502040204020203" pitchFamily="34" charset="0"/>
                <a:ea typeface="宋体" panose="02010600030101010101" pitchFamily="2" charset="-122"/>
                <a:cs typeface="Segoe UI" panose="020B0502040204020203" pitchFamily="34" charset="0"/>
              </a:rPr>
              <a:t>的所有属性和方法</a:t>
            </a:r>
            <a:r>
              <a:rPr lang="zh-CN" altLang="en-US" sz="20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p>
        </p:txBody>
      </p:sp>
      <p:pic>
        <p:nvPicPr>
          <p:cNvPr id="10" name="图片 9">
            <a:extLst>
              <a:ext uri="{FF2B5EF4-FFF2-40B4-BE49-F238E27FC236}">
                <a16:creationId xmlns:a16="http://schemas.microsoft.com/office/drawing/2014/main" id="{007D1633-44B3-9D2D-9A9E-5978220D7E60}"/>
              </a:ext>
            </a:extLst>
          </p:cNvPr>
          <p:cNvPicPr>
            <a:picLocks noChangeAspect="1"/>
          </p:cNvPicPr>
          <p:nvPr/>
        </p:nvPicPr>
        <p:blipFill>
          <a:blip r:embed="rId2"/>
          <a:stretch>
            <a:fillRect/>
          </a:stretch>
        </p:blipFill>
        <p:spPr>
          <a:xfrm>
            <a:off x="198647" y="2312055"/>
            <a:ext cx="11698254" cy="2664894"/>
          </a:xfrm>
          <a:prstGeom prst="rect">
            <a:avLst/>
          </a:prstGeom>
        </p:spPr>
      </p:pic>
    </p:spTree>
    <p:extLst>
      <p:ext uri="{BB962C8B-B14F-4D97-AF65-F5344CB8AC3E}">
        <p14:creationId xmlns:p14="http://schemas.microsoft.com/office/powerpoint/2010/main" val="241547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10C9FF6-5217-5E1F-C443-4EFB51D857BC}"/>
              </a:ext>
            </a:extLst>
          </p:cNvPr>
          <p:cNvSpPr>
            <a:spLocks noGrp="1"/>
          </p:cNvSpPr>
          <p:nvPr>
            <p:ph type="title"/>
          </p:nvPr>
        </p:nvSpPr>
        <p:spPr>
          <a:xfrm>
            <a:off x="0" y="0"/>
            <a:ext cx="12192000" cy="836023"/>
          </a:xfrm>
        </p:spPr>
        <p:txBody>
          <a:bodyPr/>
          <a:lstStyle/>
          <a:p>
            <a:r>
              <a:rPr lang="en-US" altLang="zh-CN" dirty="0"/>
              <a:t>1.2 Python</a:t>
            </a:r>
            <a:r>
              <a:rPr lang="zh-CN" altLang="zh-CN" dirty="0"/>
              <a:t>语言的特点</a:t>
            </a:r>
            <a:endParaRPr lang="zh-CN" altLang="en-US" dirty="0"/>
          </a:p>
        </p:txBody>
      </p:sp>
      <p:sp>
        <p:nvSpPr>
          <p:cNvPr id="5" name="文本框 4">
            <a:extLst>
              <a:ext uri="{FF2B5EF4-FFF2-40B4-BE49-F238E27FC236}">
                <a16:creationId xmlns:a16="http://schemas.microsoft.com/office/drawing/2014/main" id="{1322DFDF-76C8-59B3-DF56-24C0DDC57C3A}"/>
              </a:ext>
            </a:extLst>
          </p:cNvPr>
          <p:cNvSpPr txBox="1"/>
          <p:nvPr/>
        </p:nvSpPr>
        <p:spPr>
          <a:xfrm>
            <a:off x="0" y="927463"/>
            <a:ext cx="12192000" cy="584775"/>
          </a:xfrm>
          <a:prstGeom prst="rect">
            <a:avLst/>
          </a:prstGeom>
          <a:noFill/>
        </p:spPr>
        <p:txBody>
          <a:bodyPr wrap="square" rtlCol="0">
            <a:spAutoFit/>
          </a:bodyPr>
          <a:lstStyle/>
          <a:p>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特点（</a:t>
            </a:r>
            <a:r>
              <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4</a:t>
            </a:r>
            <a:r>
              <a:rPr lang="zh-CN" altLang="en-US"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rPr>
              <a:t>）：自动内存管理机制</a:t>
            </a:r>
            <a:endParaRPr lang="en-US" altLang="zh-CN" sz="3200" b="1"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67B2B10-E8E5-CD3C-7173-3DA2B613C8F8}"/>
              </a:ext>
            </a:extLst>
          </p:cNvPr>
          <p:cNvSpPr txBox="1"/>
          <p:nvPr/>
        </p:nvSpPr>
        <p:spPr>
          <a:xfrm>
            <a:off x="0" y="1622848"/>
            <a:ext cx="12192000" cy="341632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优势：</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的自动内存管理和垃圾回收机制免去了手动处理内存分配细节的需求，让程序员可以更专注于问题解决，同时降低了内存泄漏等错误的风险。</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buFont typeface="Arial" panose="020B0604020202020204" pitchFamily="34" charset="0"/>
              <a:buChar char="•"/>
            </a:pP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lgn="just">
              <a:buFont typeface="Arial" panose="020B0604020202020204" pitchFamily="34" charset="0"/>
              <a:buChar char="•"/>
            </a:pPr>
            <a:r>
              <a:rPr lang="zh-CN"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原理：</a:t>
            </a:r>
          </a:p>
          <a:p>
            <a:pPr marL="342900" indent="-342900" algn="just">
              <a:buFont typeface="Wingdings" panose="05000000000000000000" pitchFamily="2" charset="2"/>
              <a:buChar char="ü"/>
            </a:pPr>
            <a:r>
              <a:rPr lang="zh-CN"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引用计数：</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跟踪对象被引用的次数。引用计数为</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0</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表示对象不再被引用，将被垃圾回收器回收。</a:t>
            </a:r>
            <a:endPar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endParaRPr>
          </a:p>
          <a:p>
            <a:pPr marL="342900" indent="-342900" algn="just">
              <a:buFont typeface="Wingdings" panose="05000000000000000000" pitchFamily="2" charset="2"/>
              <a:buChar char="ü"/>
            </a:pPr>
            <a:r>
              <a:rPr lang="zh-CN"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垃圾回收（</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GC</a:t>
            </a:r>
            <a:r>
              <a:rPr lang="zh-CN"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Python</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使用垃圾回收器处理循环引用导致的不可达对象，即使这些对象的引用计数不为</a:t>
            </a:r>
            <a:r>
              <a:rPr lang="en-US" altLang="zh-CN"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0</a:t>
            </a:r>
            <a:r>
              <a:rPr lang="zh-CN" altLang="en-US" sz="2400" kern="100" dirty="0">
                <a:solidFill>
                  <a:srgbClr val="0D0D0D"/>
                </a:solidFill>
                <a:latin typeface="Segoe UI" panose="020B0502040204020203" pitchFamily="34" charset="0"/>
                <a:ea typeface="宋体" panose="02010600030101010101" pitchFamily="2" charset="-122"/>
                <a:cs typeface="Segoe UI" panose="020B0502040204020203" pitchFamily="34" charset="0"/>
              </a:rPr>
              <a:t>（循环引用）。</a:t>
            </a:r>
          </a:p>
        </p:txBody>
      </p:sp>
    </p:spTree>
    <p:extLst>
      <p:ext uri="{BB962C8B-B14F-4D97-AF65-F5344CB8AC3E}">
        <p14:creationId xmlns:p14="http://schemas.microsoft.com/office/powerpoint/2010/main" val="24642561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2286</Words>
  <Application>Microsoft Office PowerPoint</Application>
  <PresentationFormat>宽屏</PresentationFormat>
  <Paragraphs>140</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Söhne</vt:lpstr>
      <vt:lpstr>等线</vt:lpstr>
      <vt:lpstr>等线 Light</vt:lpstr>
      <vt:lpstr>Arial</vt:lpstr>
      <vt:lpstr>Calibri</vt:lpstr>
      <vt:lpstr>Segoe UI</vt:lpstr>
      <vt:lpstr>Wingdings</vt:lpstr>
      <vt:lpstr>Office 主题​​</vt:lpstr>
      <vt:lpstr>PowerPoint 演示文稿</vt:lpstr>
      <vt:lpstr>第一章  Python语言概述</vt:lpstr>
      <vt:lpstr>说在课前</vt:lpstr>
      <vt:lpstr>1.1 Python语言的历史简述</vt:lpstr>
      <vt:lpstr>1.2 Python语言的特点</vt:lpstr>
      <vt:lpstr>1.2 Python语言的特点</vt:lpstr>
      <vt:lpstr>1.2 Python语言的特点</vt:lpstr>
      <vt:lpstr>1.2 Python语言的特点</vt:lpstr>
      <vt:lpstr>1.2 Python语言的特点</vt:lpstr>
      <vt:lpstr>1.2 Python语言的特点</vt:lpstr>
      <vt:lpstr>1.2 Python语言的特点</vt:lpstr>
      <vt:lpstr>1.2 Python语言的特点</vt:lpstr>
      <vt:lpstr>1.2 Python语言的特点</vt:lpstr>
      <vt:lpstr>1.3 Python语言的应用</vt:lpstr>
      <vt:lpstr>1.3 Python语言的应用</vt:lpstr>
      <vt:lpstr>1.3 Python语言的应用</vt:lpstr>
      <vt:lpstr>1.3 Python语言的应用</vt:lpstr>
      <vt:lpstr>1.3 Python语言的应用</vt:lpstr>
      <vt:lpstr>小结</vt:lpstr>
      <vt:lpstr>作业</vt:lpstr>
      <vt:lpstr>备用题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Yu</dc:creator>
  <cp:lastModifiedBy>Yuan Yu</cp:lastModifiedBy>
  <cp:revision>44</cp:revision>
  <dcterms:created xsi:type="dcterms:W3CDTF">2024-04-08T18:00:57Z</dcterms:created>
  <dcterms:modified xsi:type="dcterms:W3CDTF">2024-04-12T22:58:51Z</dcterms:modified>
</cp:coreProperties>
</file>