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4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16862-34A6-E8E8-ED52-AC1E7AC95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3EAB52-CF71-C40B-1C6C-17A075919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BC310-1491-4E1C-E05C-27279185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5C1-CA26-4493-B5D1-202A5D695B14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0E065-4740-4836-0706-A2733E37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A9D572-AB27-9B62-7502-6CD5D4F8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509C-6A74-43D9-8A0B-6CFF33248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4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5924A-B39E-D6E1-15E2-38E92E7C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D925C7-5413-6844-8025-85842DC57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FCB08-7DD9-683A-586C-0EED92F1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5C1-CA26-4493-B5D1-202A5D695B14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971C8-3C59-12F1-89B4-8161B724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E1B48-B24A-EB19-2DDC-881AB8EE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509C-6A74-43D9-8A0B-6CFF33248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93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535501-03C4-1BE6-6437-CD47FA86C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D65E59-948E-8546-FCCE-DFF5D9313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9D9F3-8C67-6A02-7DAD-452FEEA8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5C1-CA26-4493-B5D1-202A5D695B14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942C1-F867-6DF0-A2EE-A18E41D7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4141C1-B3D7-127F-5DFA-033063BA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509C-6A74-43D9-8A0B-6CFF33248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7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C0BC6-1EFE-C6D9-4323-2FBC78B0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CB32F-7D8C-3686-72C8-E9BA9131D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FCE5A-E731-F23B-2E2B-51F342F4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5C1-CA26-4493-B5D1-202A5D695B14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4B5E0-5E64-D318-A018-10A6E081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1AEC8F-48B8-27D5-8582-FA1A3F1D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509C-6A74-43D9-8A0B-6CFF33248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0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03209-BF94-BE4F-F5A0-9C8A243B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1316CA-956E-D406-FF53-74D6717E2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0B4DB-527A-CDC6-A751-120C075B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5C1-CA26-4493-B5D1-202A5D695B14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A37F4-A079-5728-AEA8-EA42AC27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EB871-F1C6-AEC2-AE0C-7613911C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509C-6A74-43D9-8A0B-6CFF33248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1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32320-50BF-5C4E-D754-8B2961E4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8B182C-8889-BA4D-40F4-7DD3C1A35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DC5C9E-449E-9928-A375-04A5252F7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BB3206-198B-B3C7-A7B7-15F97E46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5C1-CA26-4493-B5D1-202A5D695B14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564BA3-EBA6-97B3-49DF-4854EC74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62AFB3-7732-9414-2C9F-650B9BF5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509C-6A74-43D9-8A0B-6CFF33248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61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ECA41-BBB5-5506-9612-3FD385CB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66A5A7-3AE2-DA7C-86E6-F9ED0A2FE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F9999E-84E9-F5F1-3369-474270622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0E0819-D89C-CC86-82B6-2727DBF0D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F40E07-AE84-464B-8482-F5443F46D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0D4B59-F5D7-7F53-5E59-EA642839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5C1-CA26-4493-B5D1-202A5D695B14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2D2373-F996-3180-22E7-AB3B6987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48DC73-C874-1CF1-CD02-23D59E20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509C-6A74-43D9-8A0B-6CFF33248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69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2766A-5CDB-D3CB-745C-D0CDBFD6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5AD67B-7229-773F-5D76-5E54DD5D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5C1-CA26-4493-B5D1-202A5D695B14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440835-5539-F299-046D-B8D31EB5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3090C9-CD2E-0622-6530-BE367742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509C-6A74-43D9-8A0B-6CFF33248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09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DC0EFE-E316-E34C-1A13-5150698B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5C1-CA26-4493-B5D1-202A5D695B14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ADE7C9-4C9C-8ADE-1FE9-365DC792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8DE446-10D5-DA37-138C-00BE8E85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509C-6A74-43D9-8A0B-6CFF33248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53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69468-F895-592A-8138-766710F1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179C7-D26E-2B68-EB54-BE4BE4E1C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43501-DCAF-404C-721E-8DF04D9CD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B345A3-B070-6E7C-AEFC-3C730FA6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5C1-CA26-4493-B5D1-202A5D695B14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E58EB1-ADD0-11B3-9BCF-E3037402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5BF47-A25F-A7E0-9E80-23914A19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509C-6A74-43D9-8A0B-6CFF33248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3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98CD1-0CE8-93F0-B71C-B8D65EF1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A94A8D-41C7-B45E-BA02-0C46551E4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F9117B-44FB-897B-48B7-8783D1DCF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1E0B1B-FFF3-3435-67F4-E4DE918F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675C1-CA26-4493-B5D1-202A5D695B14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F4D4AD-E5EF-B1C9-E64B-E4AF5431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732117-33D3-2180-E313-3B331104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509C-6A74-43D9-8A0B-6CFF33248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45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2614E3-C0C3-9E49-FDD3-30A53F46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B4717C-374F-CAD1-696C-853499BC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3C7710-2254-ED35-4C93-7B0021C28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675C1-CA26-4493-B5D1-202A5D695B14}" type="datetimeFigureOut">
              <a:rPr lang="zh-CN" altLang="en-US" smtClean="0"/>
              <a:t>2024/4/12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16604-F93B-C8A4-DAF6-794304764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2C78B-ABB3-0A5D-E5D5-F9DB4F4CA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7509C-6A74-43D9-8A0B-6CFF33248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21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3B5A520-E6E4-538C-2D44-7569EC3B4260}"/>
              </a:ext>
            </a:extLst>
          </p:cNvPr>
          <p:cNvSpPr txBox="1"/>
          <p:nvPr/>
        </p:nvSpPr>
        <p:spPr>
          <a:xfrm>
            <a:off x="0" y="1763485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Python</a:t>
            </a:r>
            <a:r>
              <a:rPr lang="zh-CN" altLang="en-US" sz="6600" dirty="0"/>
              <a:t>数据分析与可视化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443A01-6A3B-F10B-FF5B-FFC7FBE1A84F}"/>
              </a:ext>
            </a:extLst>
          </p:cNvPr>
          <p:cNvSpPr txBox="1"/>
          <p:nvPr/>
        </p:nvSpPr>
        <p:spPr>
          <a:xfrm>
            <a:off x="0" y="361841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湘潭大学 数学与计算科学学院</a:t>
            </a:r>
            <a:endParaRPr lang="en-US" altLang="zh-CN" sz="4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BFEAE0-EC61-440C-FF07-D2CDCEB4D748}"/>
              </a:ext>
            </a:extLst>
          </p:cNvPr>
          <p:cNvSpPr txBox="1"/>
          <p:nvPr/>
        </p:nvSpPr>
        <p:spPr>
          <a:xfrm>
            <a:off x="0" y="496388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余愿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67116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76BAA-ABAE-1D44-6844-A505EA27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2.2 Python</a:t>
            </a:r>
            <a:r>
              <a:rPr lang="zh-CN" altLang="en-US" dirty="0"/>
              <a:t>的几种开发环境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A08A87-76EA-926E-B8D0-DD5283868E6A}"/>
              </a:ext>
            </a:extLst>
          </p:cNvPr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开发环境（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en-US" altLang="zh-CN" sz="3200" b="1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Jupyter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Notebook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2F50B7-A03B-7AF1-6F9C-24DDF0D7E2D4}"/>
              </a:ext>
            </a:extLst>
          </p:cNvPr>
          <p:cNvSpPr txBox="1"/>
          <p:nvPr/>
        </p:nvSpPr>
        <p:spPr>
          <a:xfrm>
            <a:off x="636813" y="2057828"/>
            <a:ext cx="10918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描述：</a:t>
            </a:r>
            <a:r>
              <a:rPr lang="en-US" altLang="zh-CN" sz="24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Jupyter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Notebook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是一个基于网页的交互式计算环境，允许创建和分享包含实时代码、数学方程、可视化和文本的文档。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优点：适合数据分析、科学计算、机器学习等领域，支持代码段落逐一执行并即时显示结果。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缺点：不太适合开发大型应用程序或脚本。</a:t>
            </a:r>
          </a:p>
        </p:txBody>
      </p:sp>
    </p:spTree>
    <p:extLst>
      <p:ext uri="{BB962C8B-B14F-4D97-AF65-F5344CB8AC3E}">
        <p14:creationId xmlns:p14="http://schemas.microsoft.com/office/powerpoint/2010/main" val="1913785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76BAA-ABAE-1D44-6844-A505EA27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2.2 Python</a:t>
            </a:r>
            <a:r>
              <a:rPr lang="zh-CN" altLang="en-US" dirty="0"/>
              <a:t>的几种开发环境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A08A87-76EA-926E-B8D0-DD5283868E6A}"/>
              </a:ext>
            </a:extLst>
          </p:cNvPr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本课程采用的开发环境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2F50B7-A03B-7AF1-6F9C-24DDF0D7E2D4}"/>
              </a:ext>
            </a:extLst>
          </p:cNvPr>
          <p:cNvSpPr txBox="1"/>
          <p:nvPr/>
        </p:nvSpPr>
        <p:spPr>
          <a:xfrm>
            <a:off x="493122" y="1812686"/>
            <a:ext cx="109183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推荐选择：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Visual Studio Code (VS Code)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对于新入门的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开发者，我推荐使用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Visual Studio Code (VS Code) 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作为开发环境。原因如下：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zh-CN" altLang="en-US" sz="24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易于安装和配置：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VS Code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的安装过程简单，针对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开发的插件（如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 for </a:t>
            </a:r>
            <a:r>
              <a:rPr lang="en-US" altLang="zh-CN" sz="24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VSCode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）安装也非常直接。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轻量级且功能强大：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VS Code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提供了代码编辑、智能提示、代码调试、版本控制等一系列高级功能，同时保持了运行速度的快捷。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强大的社区支持：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VS Code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有着活跃的社区和丰富的插件生态，无论是开发过程中遇到的问题还是对特定功能的需求，都能找到解决方案或相应插件。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免费开源：无需担心许可费用，适合个人学习和商业项目开发。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综合考虑，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VS Code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不仅适合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初学者，也能满足开发者随着技能提升后对更高级功能的需求。</a:t>
            </a:r>
          </a:p>
        </p:txBody>
      </p:sp>
    </p:spTree>
    <p:extLst>
      <p:ext uri="{BB962C8B-B14F-4D97-AF65-F5344CB8AC3E}">
        <p14:creationId xmlns:p14="http://schemas.microsoft.com/office/powerpoint/2010/main" val="364845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76BAA-ABAE-1D44-6844-A505EA27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>
            <a:normAutofit/>
          </a:bodyPr>
          <a:lstStyle/>
          <a:p>
            <a:r>
              <a:rPr lang="en-US" altLang="zh-CN" dirty="0"/>
              <a:t>2.3 Windows</a:t>
            </a:r>
            <a:r>
              <a:rPr lang="zh-CN" altLang="en-US" dirty="0"/>
              <a:t>上安装配置</a:t>
            </a:r>
            <a:r>
              <a:rPr lang="en-US" altLang="zh-CN" dirty="0"/>
              <a:t>Python</a:t>
            </a:r>
            <a:r>
              <a:rPr lang="zh-CN" altLang="en-US" dirty="0"/>
              <a:t>开发环境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A08A87-76EA-926E-B8D0-DD5283868E6A}"/>
              </a:ext>
            </a:extLst>
          </p:cNvPr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VS Code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集成开发环境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8C2AC2-8812-F9D4-9A48-9CEB14678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097" y="1812686"/>
            <a:ext cx="8896152" cy="357409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517902E-07D3-E624-EA6C-798C17885A07}"/>
              </a:ext>
            </a:extLst>
          </p:cNvPr>
          <p:cNvSpPr txBox="1"/>
          <p:nvPr/>
        </p:nvSpPr>
        <p:spPr>
          <a:xfrm>
            <a:off x="2886892" y="5582728"/>
            <a:ext cx="6217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（来源：https://www.bilibili.com/video/BV1k24y1K768/）</a:t>
            </a:r>
          </a:p>
        </p:txBody>
      </p:sp>
    </p:spTree>
    <p:extLst>
      <p:ext uri="{BB962C8B-B14F-4D97-AF65-F5344CB8AC3E}">
        <p14:creationId xmlns:p14="http://schemas.microsoft.com/office/powerpoint/2010/main" val="55772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76BAA-ABAE-1D44-6844-A505EA27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>
            <a:normAutofit/>
          </a:bodyPr>
          <a:lstStyle/>
          <a:p>
            <a:r>
              <a:rPr lang="en-US" altLang="zh-CN" dirty="0"/>
              <a:t>2.3 Windows</a:t>
            </a:r>
            <a:r>
              <a:rPr lang="zh-CN" altLang="en-US" dirty="0"/>
              <a:t>上安装配置</a:t>
            </a:r>
            <a:r>
              <a:rPr lang="en-US" altLang="zh-CN" dirty="0"/>
              <a:t>Python</a:t>
            </a:r>
            <a:r>
              <a:rPr lang="zh-CN" altLang="en-US" dirty="0"/>
              <a:t>开发环境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A08A87-76EA-926E-B8D0-DD5283868E6A}"/>
              </a:ext>
            </a:extLst>
          </p:cNvPr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任务（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）安装最新版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1394CA1-6098-36BF-10CC-A4CF75C1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063" y="2851854"/>
            <a:ext cx="7746274" cy="376277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45B85E2-339A-AFF3-491E-188C5C851E2E}"/>
              </a:ext>
            </a:extLst>
          </p:cNvPr>
          <p:cNvSpPr txBox="1"/>
          <p:nvPr/>
        </p:nvSpPr>
        <p:spPr>
          <a:xfrm>
            <a:off x="493122" y="1812686"/>
            <a:ext cx="1091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下载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软件。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官网：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https://www.python.org/</a:t>
            </a:r>
            <a:endParaRPr lang="zh-CN" altLang="en-US" sz="24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52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76BAA-ABAE-1D44-6844-A505EA27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>
            <a:normAutofit/>
          </a:bodyPr>
          <a:lstStyle/>
          <a:p>
            <a:r>
              <a:rPr lang="en-US" altLang="zh-CN" dirty="0"/>
              <a:t>2.3 Windows</a:t>
            </a:r>
            <a:r>
              <a:rPr lang="zh-CN" altLang="en-US" dirty="0"/>
              <a:t>上安装配置</a:t>
            </a:r>
            <a:r>
              <a:rPr lang="en-US" altLang="zh-CN" dirty="0"/>
              <a:t>Python</a:t>
            </a:r>
            <a:r>
              <a:rPr lang="zh-CN" altLang="en-US" dirty="0"/>
              <a:t>开发环境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A08A87-76EA-926E-B8D0-DD5283868E6A}"/>
              </a:ext>
            </a:extLst>
          </p:cNvPr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任务（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）安装最新稳定版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5B85E2-339A-AFF3-491E-188C5C851E2E}"/>
              </a:ext>
            </a:extLst>
          </p:cNvPr>
          <p:cNvSpPr txBox="1"/>
          <p:nvPr/>
        </p:nvSpPr>
        <p:spPr>
          <a:xfrm>
            <a:off x="493122" y="1812686"/>
            <a:ext cx="10918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运行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exe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文件，勾选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PATH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，选择自定义安装（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Customize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）以修改路径。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自定义安装的两个优点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：减轻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盘容量负担，并确保路径无中文，避免软件运行时的问题。</a:t>
            </a:r>
            <a:endParaRPr lang="zh-CN" altLang="en-US" sz="24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FB833F-6E74-62AB-295D-B9A8D92FB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22" y="3013015"/>
            <a:ext cx="5400085" cy="329892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D511684-06FB-F614-9770-99981D495B3B}"/>
              </a:ext>
            </a:extLst>
          </p:cNvPr>
          <p:cNvSpPr/>
          <p:nvPr/>
        </p:nvSpPr>
        <p:spPr>
          <a:xfrm>
            <a:off x="2220686" y="5042263"/>
            <a:ext cx="1972491" cy="5094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7A116A-2E06-775E-9BA7-472562381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982" y="3013015"/>
            <a:ext cx="5341771" cy="32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60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76BAA-ABAE-1D44-6844-A505EA27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>
            <a:normAutofit/>
          </a:bodyPr>
          <a:lstStyle/>
          <a:p>
            <a:r>
              <a:rPr lang="en-US" altLang="zh-CN" dirty="0"/>
              <a:t>2.3 Windows</a:t>
            </a:r>
            <a:r>
              <a:rPr lang="zh-CN" altLang="en-US" dirty="0"/>
              <a:t>上安装配置</a:t>
            </a:r>
            <a:r>
              <a:rPr lang="en-US" altLang="zh-CN" dirty="0"/>
              <a:t>Python</a:t>
            </a:r>
            <a:r>
              <a:rPr lang="zh-CN" altLang="en-US" dirty="0"/>
              <a:t>开发环境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A08A87-76EA-926E-B8D0-DD5283868E6A}"/>
              </a:ext>
            </a:extLst>
          </p:cNvPr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任务（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）安装最新稳定版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5B85E2-339A-AFF3-491E-188C5C851E2E}"/>
              </a:ext>
            </a:extLst>
          </p:cNvPr>
          <p:cNvSpPr txBox="1"/>
          <p:nvPr/>
        </p:nvSpPr>
        <p:spPr>
          <a:xfrm>
            <a:off x="493122" y="1812686"/>
            <a:ext cx="10918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选择下一步（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，勾选，修改路径，然后一直选下一步，在最后的页面可以点击“允许绕过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MAX_PATH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”限制，也可以不点击。</a:t>
            </a:r>
            <a:endParaRPr lang="zh-CN" altLang="en-US" sz="24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4C944C-6C7A-5DF2-2841-666781769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694" y="2736016"/>
            <a:ext cx="3939141" cy="24357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61BEC7-DB6C-8A30-56FF-D7843AF1E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42" y="2736016"/>
            <a:ext cx="3954636" cy="2435727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EFD1EC99-EB39-B28A-45F9-446E739B0D57}"/>
              </a:ext>
            </a:extLst>
          </p:cNvPr>
          <p:cNvSpPr/>
          <p:nvPr/>
        </p:nvSpPr>
        <p:spPr>
          <a:xfrm>
            <a:off x="1862075" y="4341334"/>
            <a:ext cx="483326" cy="3265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F7DC6CB-703C-B115-D907-5863F6BDA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951" y="2914542"/>
            <a:ext cx="3121660" cy="1911985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B8985919-BA89-9727-5AA8-7B480A828D9D}"/>
              </a:ext>
            </a:extLst>
          </p:cNvPr>
          <p:cNvSpPr/>
          <p:nvPr/>
        </p:nvSpPr>
        <p:spPr>
          <a:xfrm>
            <a:off x="9220691" y="4014763"/>
            <a:ext cx="2288920" cy="4963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184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76BAA-ABAE-1D44-6844-A505EA27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>
            <a:normAutofit/>
          </a:bodyPr>
          <a:lstStyle/>
          <a:p>
            <a:r>
              <a:rPr lang="en-US" altLang="zh-CN" dirty="0"/>
              <a:t>2.3 Windows</a:t>
            </a:r>
            <a:r>
              <a:rPr lang="zh-CN" altLang="en-US" dirty="0"/>
              <a:t>上安装配置</a:t>
            </a:r>
            <a:r>
              <a:rPr lang="en-US" altLang="zh-CN" dirty="0"/>
              <a:t>Python</a:t>
            </a:r>
            <a:r>
              <a:rPr lang="zh-CN" altLang="en-US" dirty="0"/>
              <a:t>开发环境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A08A87-76EA-926E-B8D0-DD5283868E6A}"/>
              </a:ext>
            </a:extLst>
          </p:cNvPr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任务（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）安装最新稳定版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5B85E2-339A-AFF3-491E-188C5C851E2E}"/>
              </a:ext>
            </a:extLst>
          </p:cNvPr>
          <p:cNvSpPr txBox="1"/>
          <p:nvPr/>
        </p:nvSpPr>
        <p:spPr>
          <a:xfrm>
            <a:off x="493122" y="1812686"/>
            <a:ext cx="1121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验证是否安装成功，是否成功配置环境变量：打开</a:t>
            </a:r>
            <a:r>
              <a:rPr lang="en-US" altLang="zh-CN" sz="24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cmd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，输入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 --version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E32B66-668A-1B04-F7D8-1120A4785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08" y="2647270"/>
            <a:ext cx="4657143" cy="2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12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76BAA-ABAE-1D44-6844-A505EA27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>
            <a:normAutofit/>
          </a:bodyPr>
          <a:lstStyle/>
          <a:p>
            <a:r>
              <a:rPr lang="en-US" altLang="zh-CN" dirty="0"/>
              <a:t>2.3 Windows</a:t>
            </a:r>
            <a:r>
              <a:rPr lang="zh-CN" altLang="en-US" dirty="0"/>
              <a:t>上安装配置</a:t>
            </a:r>
            <a:r>
              <a:rPr lang="en-US" altLang="zh-CN" dirty="0"/>
              <a:t>Python</a:t>
            </a:r>
            <a:r>
              <a:rPr lang="zh-CN" altLang="en-US" dirty="0"/>
              <a:t>开发环境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A08A87-76EA-926E-B8D0-DD5283868E6A}"/>
              </a:ext>
            </a:extLst>
          </p:cNvPr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任务（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）安装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VS Code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5B85E2-339A-AFF3-491E-188C5C851E2E}"/>
              </a:ext>
            </a:extLst>
          </p:cNvPr>
          <p:cNvSpPr txBox="1"/>
          <p:nvPr/>
        </p:nvSpPr>
        <p:spPr>
          <a:xfrm>
            <a:off x="493122" y="1812686"/>
            <a:ext cx="11211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去官网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https://code.visualstudio.com/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下载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下的</a:t>
            </a:r>
            <a:r>
              <a:rPr lang="zh-CN" alt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系统版本（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System Installer</a:t>
            </a:r>
            <a:r>
              <a:rPr lang="zh-CN" alt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的安装包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750A6E-7F91-38CB-7714-C9B5130B9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2974159"/>
            <a:ext cx="4069600" cy="21726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228CC4-6136-FA36-F61C-997937633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782" y="2998289"/>
            <a:ext cx="6090937" cy="33241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C54465-08F1-884F-636B-E4A260ED4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22" y="5572185"/>
            <a:ext cx="4047490" cy="61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94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76BAA-ABAE-1D44-6844-A505EA27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>
            <a:normAutofit/>
          </a:bodyPr>
          <a:lstStyle/>
          <a:p>
            <a:r>
              <a:rPr lang="en-US" altLang="zh-CN" dirty="0"/>
              <a:t>2.3 Windows</a:t>
            </a:r>
            <a:r>
              <a:rPr lang="zh-CN" altLang="en-US" dirty="0"/>
              <a:t>上安装配置</a:t>
            </a:r>
            <a:r>
              <a:rPr lang="en-US" altLang="zh-CN" dirty="0"/>
              <a:t>Python</a:t>
            </a:r>
            <a:r>
              <a:rPr lang="zh-CN" altLang="en-US" dirty="0"/>
              <a:t>开发环境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A08A87-76EA-926E-B8D0-DD5283868E6A}"/>
              </a:ext>
            </a:extLst>
          </p:cNvPr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任务（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）安装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VS Code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5B85E2-339A-AFF3-491E-188C5C851E2E}"/>
              </a:ext>
            </a:extLst>
          </p:cNvPr>
          <p:cNvSpPr txBox="1"/>
          <p:nvPr/>
        </p:nvSpPr>
        <p:spPr>
          <a:xfrm>
            <a:off x="493122" y="1812686"/>
            <a:ext cx="11211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D0D0D"/>
                </a:solidFill>
                <a:effectLst/>
                <a:latin typeface="Söhne"/>
              </a:rPr>
              <a:t>User Installer vs. System Installer 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的区别</a:t>
            </a:r>
            <a:endParaRPr lang="en-US" altLang="zh-CN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D0D0D"/>
                </a:solidFill>
                <a:effectLst/>
                <a:latin typeface="Söhne"/>
                <a:ea typeface="宋体" panose="02010600030101010101" pitchFamily="2" charset="-122"/>
                <a:cs typeface="Times New Roman" panose="02020603050405020304" pitchFamily="18" charset="0"/>
              </a:rPr>
              <a:t>X64 or Arm64</a:t>
            </a:r>
            <a:r>
              <a:rPr lang="zh-CN" altLang="en-US" sz="2400" dirty="0">
                <a:solidFill>
                  <a:srgbClr val="0D0D0D"/>
                </a:solidFill>
                <a:effectLst/>
                <a:latin typeface="Söhne"/>
                <a:ea typeface="宋体" panose="02010600030101010101" pitchFamily="2" charset="-122"/>
                <a:cs typeface="Times New Roman" panose="02020603050405020304" pitchFamily="18" charset="0"/>
              </a:rPr>
              <a:t>：打开</a:t>
            </a:r>
            <a:r>
              <a:rPr lang="en-US" altLang="zh-CN" sz="2400" dirty="0">
                <a:solidFill>
                  <a:srgbClr val="0D0D0D"/>
                </a:solidFill>
                <a:effectLst/>
                <a:latin typeface="Söhne"/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en-US" sz="2400" dirty="0">
                <a:solidFill>
                  <a:srgbClr val="0D0D0D"/>
                </a:solidFill>
                <a:effectLst/>
                <a:latin typeface="Söhne"/>
                <a:ea typeface="宋体" panose="02010600030101010101" pitchFamily="2" charset="-122"/>
                <a:cs typeface="Times New Roman" panose="02020603050405020304" pitchFamily="18" charset="0"/>
              </a:rPr>
              <a:t>的“系统信息”来选择</a:t>
            </a:r>
            <a:endParaRPr lang="zh-CN" altLang="en-US" sz="24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AC56DE-2AF2-C064-45CC-812A4D987326}"/>
              </a:ext>
            </a:extLst>
          </p:cNvPr>
          <p:cNvSpPr txBox="1"/>
          <p:nvPr/>
        </p:nvSpPr>
        <p:spPr>
          <a:xfrm>
            <a:off x="493122" y="2822138"/>
            <a:ext cx="467976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用户安装器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无需管理员权限，为当前用户安装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VS Code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安装于用户目录，仅当前用户访问。（用户目录不能有中文字符，可能有运行时错误）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适用于无管理员权限或仅需个人使用。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系统安装器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需管理员权限，为所有用户安装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VS Code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安装于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Program Files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，全用户访问。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适用于有管理员权限，需多用户使用或系统级安装。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324848-E71B-DBDE-062F-706F7164B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075" y="2822138"/>
            <a:ext cx="3254666" cy="340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59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76BAA-ABAE-1D44-6844-A505EA27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>
            <a:normAutofit/>
          </a:bodyPr>
          <a:lstStyle/>
          <a:p>
            <a:r>
              <a:rPr lang="en-US" altLang="zh-CN" dirty="0"/>
              <a:t>2.3 Windows</a:t>
            </a:r>
            <a:r>
              <a:rPr lang="zh-CN" altLang="en-US" dirty="0"/>
              <a:t>上安装配置</a:t>
            </a:r>
            <a:r>
              <a:rPr lang="en-US" altLang="zh-CN" dirty="0"/>
              <a:t>Python</a:t>
            </a:r>
            <a:r>
              <a:rPr lang="zh-CN" altLang="en-US" dirty="0"/>
              <a:t>开发环境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A08A87-76EA-926E-B8D0-DD5283868E6A}"/>
              </a:ext>
            </a:extLst>
          </p:cNvPr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任务（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）安装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VS Code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5B85E2-339A-AFF3-491E-188C5C851E2E}"/>
              </a:ext>
            </a:extLst>
          </p:cNvPr>
          <p:cNvSpPr txBox="1"/>
          <p:nvPr/>
        </p:nvSpPr>
        <p:spPr>
          <a:xfrm>
            <a:off x="493122" y="1812686"/>
            <a:ext cx="11211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安装：同意协议，修改路径为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Söhne"/>
              </a:rPr>
              <a:t>D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盘，一直下一步直到完成。注意勾选添加右键使用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latin typeface="Söhne"/>
              </a:rPr>
              <a:t>VS Code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打开文件和文件夹两个选项。</a:t>
            </a:r>
            <a:endParaRPr lang="zh-CN" altLang="en-US" sz="24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8E8E6F-6DF5-CBCA-212F-B5DD8FA1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30" y="2994165"/>
            <a:ext cx="3114040" cy="24403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7A619A-DAAD-7FF4-13B3-D2DE870DA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218" y="2994165"/>
            <a:ext cx="3181350" cy="245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9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298AE-2040-531E-3814-02D04D97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5918"/>
            <a:ext cx="12192000" cy="88308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b="1" dirty="0"/>
              <a:t>第二章  </a:t>
            </a:r>
            <a:r>
              <a:rPr lang="en-US" altLang="zh-CN" sz="6000" b="1" dirty="0"/>
              <a:t>Python</a:t>
            </a:r>
            <a:r>
              <a:rPr lang="zh-CN" altLang="en-US" sz="6000" b="1" dirty="0"/>
              <a:t>开发环境与工具</a:t>
            </a:r>
          </a:p>
        </p:txBody>
      </p:sp>
    </p:spTree>
    <p:extLst>
      <p:ext uri="{BB962C8B-B14F-4D97-AF65-F5344CB8AC3E}">
        <p14:creationId xmlns:p14="http://schemas.microsoft.com/office/powerpoint/2010/main" val="3630000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76BAA-ABAE-1D44-6844-A505EA27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>
            <a:normAutofit/>
          </a:bodyPr>
          <a:lstStyle/>
          <a:p>
            <a:r>
              <a:rPr lang="en-US" altLang="zh-CN" dirty="0"/>
              <a:t>2.3 Windows</a:t>
            </a:r>
            <a:r>
              <a:rPr lang="zh-CN" altLang="en-US" dirty="0"/>
              <a:t>上安装配置</a:t>
            </a:r>
            <a:r>
              <a:rPr lang="en-US" altLang="zh-CN" dirty="0"/>
              <a:t>Python</a:t>
            </a:r>
            <a:r>
              <a:rPr lang="zh-CN" altLang="en-US" dirty="0"/>
              <a:t>开发环境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A08A87-76EA-926E-B8D0-DD5283868E6A}"/>
              </a:ext>
            </a:extLst>
          </p:cNvPr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任务（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）在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VS Code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中安装中文扩展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67B91E-5EBF-4F28-3370-86D96C8FF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09" y="2012315"/>
            <a:ext cx="4336624" cy="32520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A97AC3-59EA-1DBF-0EC8-82AF1A1DA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669" y="1137104"/>
            <a:ext cx="2412091" cy="32520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887DBD-EE11-C5E3-5305-768C2D747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066" y="4494256"/>
            <a:ext cx="6659088" cy="171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21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76BAA-ABAE-1D44-6844-A505EA27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>
            <a:normAutofit/>
          </a:bodyPr>
          <a:lstStyle/>
          <a:p>
            <a:r>
              <a:rPr lang="en-US" altLang="zh-CN" dirty="0"/>
              <a:t>2.3 Windows</a:t>
            </a:r>
            <a:r>
              <a:rPr lang="zh-CN" altLang="en-US" dirty="0"/>
              <a:t>上安装配置</a:t>
            </a:r>
            <a:r>
              <a:rPr lang="en-US" altLang="zh-CN" dirty="0"/>
              <a:t>Python</a:t>
            </a:r>
            <a:r>
              <a:rPr lang="zh-CN" altLang="en-US" dirty="0"/>
              <a:t>开发环境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A08A87-76EA-926E-B8D0-DD5283868E6A}"/>
              </a:ext>
            </a:extLst>
          </p:cNvPr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任务（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）安装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扩展库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5B85E2-339A-AFF3-491E-188C5C851E2E}"/>
              </a:ext>
            </a:extLst>
          </p:cNvPr>
          <p:cNvSpPr txBox="1"/>
          <p:nvPr/>
        </p:nvSpPr>
        <p:spPr>
          <a:xfrm>
            <a:off x="493122" y="1812686"/>
            <a:ext cx="1121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在扩展里搜索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，点击安装，新建</a:t>
            </a:r>
            <a:r>
              <a:rPr lang="en-US" altLang="zh-CN" sz="24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文件脚本，测试是否安装成功。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07435F-90E0-9FF9-E718-18D484CE2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22" y="2470295"/>
            <a:ext cx="4866670" cy="36493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646EB6-B6D6-B03F-5E6A-DE112C651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429" y="2470295"/>
            <a:ext cx="4866670" cy="364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93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76BAA-ABAE-1D44-6844-A505EA27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>
            <a:normAutofit/>
          </a:bodyPr>
          <a:lstStyle/>
          <a:p>
            <a:r>
              <a:rPr lang="en-US" altLang="zh-CN" dirty="0"/>
              <a:t>2.3 Windows</a:t>
            </a:r>
            <a:r>
              <a:rPr lang="zh-CN" altLang="en-US" dirty="0"/>
              <a:t>上安装配置</a:t>
            </a:r>
            <a:r>
              <a:rPr lang="en-US" altLang="zh-CN" dirty="0"/>
              <a:t>Python</a:t>
            </a:r>
            <a:r>
              <a:rPr lang="zh-CN" altLang="en-US" dirty="0"/>
              <a:t>开发环境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A08A87-76EA-926E-B8D0-DD5283868E6A}"/>
              </a:ext>
            </a:extLst>
          </p:cNvPr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任务（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）安装扩展库（以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库安装为例）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5B85E2-339A-AFF3-491E-188C5C851E2E}"/>
              </a:ext>
            </a:extLst>
          </p:cNvPr>
          <p:cNvSpPr txBox="1"/>
          <p:nvPr/>
        </p:nvSpPr>
        <p:spPr>
          <a:xfrm>
            <a:off x="493122" y="1812686"/>
            <a:ext cx="11211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参考链接：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https://blog.csdn.net/m0_53140426/article/details/134374770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正常情况下，上面在安装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时已经自动配置了环境变量。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cmd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 pip install </a:t>
            </a:r>
            <a:r>
              <a:rPr lang="en-US" altLang="zh-CN" sz="24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endParaRPr lang="zh-CN" altLang="en-US" sz="24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65A80E-F1DA-B205-2C28-3592DF78D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208959"/>
            <a:ext cx="9718923" cy="347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31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76BAA-ABAE-1D44-6844-A505EA27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>
            <a:normAutofit/>
          </a:bodyPr>
          <a:lstStyle/>
          <a:p>
            <a:r>
              <a:rPr lang="en-US" altLang="zh-CN" dirty="0"/>
              <a:t>2.4 VS Code</a:t>
            </a:r>
            <a:r>
              <a:rPr lang="zh-CN" altLang="en-US" dirty="0"/>
              <a:t>上运行</a:t>
            </a:r>
            <a:r>
              <a:rPr lang="en-US" altLang="zh-CN" dirty="0"/>
              <a:t>Python</a:t>
            </a:r>
            <a:r>
              <a:rPr lang="zh-CN" altLang="en-US" dirty="0"/>
              <a:t>代码的常见细节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A08A87-76EA-926E-B8D0-DD5283868E6A}"/>
              </a:ext>
            </a:extLst>
          </p:cNvPr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新手必学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VS Code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细节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5B85E2-339A-AFF3-491E-188C5C851E2E}"/>
              </a:ext>
            </a:extLst>
          </p:cNvPr>
          <p:cNvSpPr txBox="1"/>
          <p:nvPr/>
        </p:nvSpPr>
        <p:spPr>
          <a:xfrm>
            <a:off x="490401" y="1616742"/>
            <a:ext cx="104823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zh-CN" altLang="en-US" sz="20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安装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扩展</a:t>
            </a:r>
            <a:endParaRPr lang="en-US" altLang="zh-CN" sz="20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配置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解释器，如果安装了多个。在命令面板中输入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Python: Select Interpreter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来配置。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zh-CN" altLang="en-US" sz="20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命令面板：</a:t>
            </a:r>
            <a:r>
              <a:rPr lang="en-US" altLang="zh-CN" sz="20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Ctrl+Shift+P</a:t>
            </a:r>
            <a:r>
              <a:rPr lang="zh-CN" altLang="en-US" sz="20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快捷键进入，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Esc</a:t>
            </a:r>
            <a:r>
              <a:rPr lang="zh-CN" altLang="en-US" sz="20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退出。</a:t>
            </a:r>
            <a:endParaRPr lang="en-US" altLang="zh-CN" sz="20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运行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文件的几种方式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右键代码文件，选择在终端中运行。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在命令面板中输入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Terminal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显示出下方终端，点击下方加号新建终端。然后输入命令运行。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使用内置按钮运行。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认识工作区概念，并学会如何管理多文件夹工作区：默认打开一个文件夹时，就是一个简单的工作区，如果采用调试的方式运行，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VS Code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会自动在该文件夹下面创建一个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vscode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存放配置文件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launch.json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等。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基本编辑功能：使用</a:t>
            </a:r>
            <a:r>
              <a:rPr lang="en-US" altLang="zh-CN" sz="20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Alt+Z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开启关闭自动换行；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Ctrl+` 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打开集成终端； 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Ctrl+/</a:t>
            </a:r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注释和取消注释。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8DA868-F1A0-C315-8A0D-58B8A258D5EF}"/>
              </a:ext>
            </a:extLst>
          </p:cNvPr>
          <p:cNvSpPr txBox="1"/>
          <p:nvPr/>
        </p:nvSpPr>
        <p:spPr>
          <a:xfrm>
            <a:off x="398961" y="5534561"/>
            <a:ext cx="11211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了解</a:t>
            </a:r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）当你感到很熟练的时候，可以学习使用</a:t>
            </a:r>
            <a:r>
              <a:rPr lang="en-US" altLang="zh-CN" sz="16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launch.json</a:t>
            </a:r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来设置管理调试会话。</a:t>
            </a:r>
            <a:endParaRPr lang="en-US" altLang="zh-CN" sz="16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选择新建</a:t>
            </a:r>
            <a:r>
              <a:rPr lang="en-US" altLang="zh-CN" sz="16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launch.json</a:t>
            </a:r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文件，在跳出来的命令面板中选择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调试器，和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文件，就会在工作文件夹以默认的方式创建一个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/.</a:t>
            </a:r>
            <a:r>
              <a:rPr lang="en-US" altLang="zh-CN" sz="16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vscode</a:t>
            </a:r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launch.json</a:t>
            </a:r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文件。</a:t>
            </a:r>
            <a:endParaRPr lang="en-US" altLang="zh-CN" sz="16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对于超大型项目，使用</a:t>
            </a:r>
            <a:r>
              <a:rPr lang="en-US" altLang="zh-CN" sz="16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launch.json</a:t>
            </a:r>
            <a:r>
              <a:rPr lang="zh-CN" altLang="en-US" sz="16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的好处才能体现：标准化调试环境，条件调试和参数化，自动化任务和钩子，集成高级调试等。</a:t>
            </a:r>
            <a:endParaRPr lang="en-US" altLang="zh-CN" sz="16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872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A20B7-D475-CBC7-842B-79C8D45C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9DBAD-5350-3BC4-FA90-76A72758C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179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程序执行方式：交互式、脚本式、集成开发环境</a:t>
            </a:r>
            <a:endParaRPr lang="en-US" altLang="zh-CN" dirty="0"/>
          </a:p>
          <a:p>
            <a:r>
              <a:rPr lang="zh-CN" altLang="en-US" dirty="0"/>
              <a:t>开发环境概述：</a:t>
            </a:r>
            <a:r>
              <a:rPr lang="en-US" altLang="zh-CN" dirty="0"/>
              <a:t>IDLE</a:t>
            </a:r>
            <a:r>
              <a:rPr lang="zh-CN" altLang="en-US" dirty="0"/>
              <a:t>、</a:t>
            </a:r>
            <a:r>
              <a:rPr lang="en-US" altLang="zh-CN" dirty="0"/>
              <a:t>PyCharm</a:t>
            </a:r>
            <a:r>
              <a:rPr lang="zh-CN" altLang="en-US" dirty="0"/>
              <a:t>、</a:t>
            </a:r>
            <a:r>
              <a:rPr lang="en-US" altLang="zh-CN" dirty="0"/>
              <a:t>VS Code</a:t>
            </a:r>
            <a:r>
              <a:rPr lang="zh-CN" altLang="en-US" dirty="0"/>
              <a:t>、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</a:p>
          <a:p>
            <a:r>
              <a:rPr lang="zh-CN" altLang="en-US" dirty="0"/>
              <a:t>安装配置开发环境与库安装</a:t>
            </a:r>
            <a:endParaRPr lang="en-US" altLang="zh-CN" dirty="0"/>
          </a:p>
          <a:p>
            <a:r>
              <a:rPr lang="zh-CN" altLang="en-US" dirty="0"/>
              <a:t>认识</a:t>
            </a:r>
            <a:r>
              <a:rPr lang="en-US" altLang="zh-CN" dirty="0"/>
              <a:t>VS Code</a:t>
            </a:r>
            <a:r>
              <a:rPr lang="zh-CN" altLang="en-US"/>
              <a:t>基本操作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585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F49E3-38C8-9333-6987-68BAD3DC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6834"/>
          </a:xfrm>
        </p:spPr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A1DCB-BFFD-59E0-C3CA-FB50D0B21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697" y="1407614"/>
            <a:ext cx="10515600" cy="1923415"/>
          </a:xfrm>
        </p:spPr>
        <p:txBody>
          <a:bodyPr>
            <a:normAutofit/>
          </a:bodyPr>
          <a:lstStyle/>
          <a:p>
            <a:pPr algn="just"/>
            <a:r>
              <a:rPr lang="zh-CN" altLang="en-US" sz="2400" kern="1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请在自己的电脑上安装配置基于</a:t>
            </a:r>
            <a:r>
              <a:rPr lang="en-US" altLang="zh-CN" sz="2400" kern="1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VS Code</a:t>
            </a:r>
            <a:r>
              <a:rPr lang="zh-CN" altLang="en-US" sz="2400" kern="1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的</a:t>
            </a:r>
            <a:r>
              <a:rPr lang="en-US" altLang="zh-CN" sz="2400" kern="1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Python</a:t>
            </a:r>
            <a:r>
              <a:rPr lang="zh-CN" altLang="en-US" sz="2400" kern="1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编程环境，并验证是否安装成功，然后用</a:t>
            </a:r>
            <a:r>
              <a:rPr lang="en-US" altLang="zh-CN" sz="2400" kern="1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Python</a:t>
            </a:r>
            <a:r>
              <a:rPr lang="zh-CN" altLang="en-US" sz="2400" kern="1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输出一个</a:t>
            </a:r>
            <a:r>
              <a:rPr lang="en-US" altLang="zh-CN" sz="2400" kern="1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Hello world</a:t>
            </a:r>
            <a:r>
              <a:rPr lang="zh-CN" altLang="en-US" sz="2400" kern="1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。</a:t>
            </a:r>
            <a:endParaRPr lang="en-US" altLang="zh-CN" sz="2400" kern="100" dirty="0">
              <a:solidFill>
                <a:srgbClr val="0D0D0D"/>
              </a:solidFill>
              <a:effectLst/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algn="just"/>
            <a:endParaRPr lang="en-US" altLang="zh-CN" sz="2400" kern="100" dirty="0">
              <a:solidFill>
                <a:srgbClr val="0D0D0D"/>
              </a:solidFill>
              <a:latin typeface="Segoe UI" panose="020B0502040204020203" pitchFamily="34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algn="just"/>
            <a:r>
              <a:rPr lang="zh-CN" altLang="en-US" sz="2400" kern="1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描述</a:t>
            </a:r>
            <a:r>
              <a:rPr lang="en-US" altLang="zh-CN" sz="2400" kern="1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Python</a:t>
            </a:r>
            <a:r>
              <a:rPr lang="zh-CN" altLang="en-US" sz="2400" kern="1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程序的三种执行方式的特点和区别。</a:t>
            </a:r>
          </a:p>
          <a:p>
            <a:pPr marL="0" indent="0" algn="just">
              <a:buNone/>
            </a:pP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287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7E6EB-3804-8A65-857B-6BCB1C4D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595"/>
          </a:xfrm>
        </p:spPr>
        <p:txBody>
          <a:bodyPr/>
          <a:lstStyle/>
          <a:p>
            <a:r>
              <a:rPr lang="zh-CN" altLang="en-US" dirty="0"/>
              <a:t>备用题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0C5F0-4E9B-0115-360E-A2EE6E025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481"/>
            <a:ext cx="10515600" cy="3621588"/>
          </a:xfrm>
        </p:spPr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下面哪个不是</a:t>
            </a:r>
            <a:r>
              <a:rPr lang="en-US" altLang="zh-CN" b="1" i="0" dirty="0">
                <a:solidFill>
                  <a:srgbClr val="0D0D0D"/>
                </a:solidFill>
                <a:effectLst/>
                <a:latin typeface="Söhne"/>
              </a:rPr>
              <a:t>Python</a:t>
            </a: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的开发环境？</a:t>
            </a:r>
          </a:p>
          <a:p>
            <a:r>
              <a:rPr lang="en-US" altLang="zh-CN" b="1" i="0" dirty="0">
                <a:solidFill>
                  <a:srgbClr val="0D0D0D"/>
                </a:solidFill>
                <a:effectLst/>
                <a:latin typeface="Söhne"/>
              </a:rPr>
              <a:t>A. IDLE</a:t>
            </a:r>
          </a:p>
          <a:p>
            <a:r>
              <a:rPr lang="en-US" altLang="zh-CN" b="1" i="0" dirty="0">
                <a:solidFill>
                  <a:srgbClr val="0D0D0D"/>
                </a:solidFill>
                <a:effectLst/>
                <a:latin typeface="Söhne"/>
              </a:rPr>
              <a:t>B. PyCharm</a:t>
            </a:r>
          </a:p>
          <a:p>
            <a:r>
              <a:rPr lang="en-US" altLang="zh-CN" b="1" i="0" dirty="0">
                <a:solidFill>
                  <a:srgbClr val="0D0D0D"/>
                </a:solidFill>
                <a:effectLst/>
                <a:latin typeface="Söhne"/>
              </a:rPr>
              <a:t>C. VS Code</a:t>
            </a:r>
          </a:p>
          <a:p>
            <a:r>
              <a:rPr lang="en-US" altLang="zh-CN" b="1" i="0" dirty="0">
                <a:solidFill>
                  <a:srgbClr val="0D0D0D"/>
                </a:solidFill>
                <a:effectLst/>
                <a:latin typeface="Söhne"/>
              </a:rPr>
              <a:t>D. Eclipse</a:t>
            </a:r>
          </a:p>
          <a:p>
            <a:pPr marL="0" indent="0">
              <a:buNone/>
            </a:pPr>
            <a:endParaRPr lang="en-US" altLang="zh-CN" dirty="0">
              <a:solidFill>
                <a:srgbClr val="0D0D0D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8239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76BAA-ABAE-1D44-6844-A505EA27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2.1 Python</a:t>
            </a:r>
            <a:r>
              <a:rPr lang="zh-CN" altLang="en-US" dirty="0"/>
              <a:t>程序执行方式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A08A87-76EA-926E-B8D0-DD5283868E6A}"/>
              </a:ext>
            </a:extLst>
          </p:cNvPr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方式（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）：交互式执行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2F50B7-A03B-7AF1-6F9C-24DDF0D7E2D4}"/>
              </a:ext>
            </a:extLst>
          </p:cNvPr>
          <p:cNvSpPr txBox="1"/>
          <p:nvPr/>
        </p:nvSpPr>
        <p:spPr>
          <a:xfrm>
            <a:off x="485502" y="1812686"/>
            <a:ext cx="10918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启动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解释器后，进入交互模式（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REPL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Read-Eval-Print Loop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），直接在命令行中输入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代码并立即看到执行结果。这种方式适合于学习和测试小段代码。</a:t>
            </a:r>
            <a:endParaRPr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4D8DBF-FBDF-B1D4-B9F2-126B2995D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9" y="3208959"/>
            <a:ext cx="11045802" cy="253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0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76BAA-ABAE-1D44-6844-A505EA27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2.1 Python</a:t>
            </a:r>
            <a:r>
              <a:rPr lang="zh-CN" altLang="en-US" dirty="0"/>
              <a:t>程序执行方式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A08A87-76EA-926E-B8D0-DD5283868E6A}"/>
              </a:ext>
            </a:extLst>
          </p:cNvPr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方式（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）：脚本式执行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2F50B7-A03B-7AF1-6F9C-24DDF0D7E2D4}"/>
              </a:ext>
            </a:extLst>
          </p:cNvPr>
          <p:cNvSpPr txBox="1"/>
          <p:nvPr/>
        </p:nvSpPr>
        <p:spPr>
          <a:xfrm>
            <a:off x="485502" y="1812686"/>
            <a:ext cx="10918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编写保存在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文件中的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脚本，并通过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解释器运行这些脚本文件。这种方式适合于项目开发、自动化任务、数据分析等，是执行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代码最常见的方式。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50CBAA-228A-4AD4-CB74-B8CFA1EF7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60" y="3013015"/>
            <a:ext cx="7252067" cy="347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9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76BAA-ABAE-1D44-6844-A505EA27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2.1 Python</a:t>
            </a:r>
            <a:r>
              <a:rPr lang="zh-CN" altLang="en-US" dirty="0"/>
              <a:t>程序执行方式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A08A87-76EA-926E-B8D0-DD5283868E6A}"/>
              </a:ext>
            </a:extLst>
          </p:cNvPr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方式（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）：集成开发环境（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IDE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2F50B7-A03B-7AF1-6F9C-24DDF0D7E2D4}"/>
              </a:ext>
            </a:extLst>
          </p:cNvPr>
          <p:cNvSpPr txBox="1"/>
          <p:nvPr/>
        </p:nvSpPr>
        <p:spPr>
          <a:xfrm>
            <a:off x="485502" y="1812686"/>
            <a:ext cx="10918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嵌入到其他语言编写的应用程序中，如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C/C++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程序。通过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Python/C API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，可以在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C/C++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程序中调用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代码。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FCBBB7-D1FD-6BF7-CA90-58D66741D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703" y="2839627"/>
            <a:ext cx="5994796" cy="339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2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76BAA-ABAE-1D44-6844-A505EA27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2.1 Python</a:t>
            </a:r>
            <a:r>
              <a:rPr lang="zh-CN" altLang="en-US" dirty="0"/>
              <a:t>程序执行方式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A08A87-76EA-926E-B8D0-DD5283868E6A}"/>
              </a:ext>
            </a:extLst>
          </p:cNvPr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方式（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）：嵌入式执行（一般不提，了解）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2F50B7-A03B-7AF1-6F9C-24DDF0D7E2D4}"/>
              </a:ext>
            </a:extLst>
          </p:cNvPr>
          <p:cNvSpPr txBox="1"/>
          <p:nvPr/>
        </p:nvSpPr>
        <p:spPr>
          <a:xfrm>
            <a:off x="636813" y="2598003"/>
            <a:ext cx="10918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嵌入到其他语言编写的应用程序中，如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C/C++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程序。通过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Python/C API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，可以在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C/C++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程序中调用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7850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76BAA-ABAE-1D44-6844-A505EA27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2.2 Python</a:t>
            </a:r>
            <a:r>
              <a:rPr lang="zh-CN" altLang="en-US" dirty="0"/>
              <a:t>的几种开发环境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A08A87-76EA-926E-B8D0-DD5283868E6A}"/>
              </a:ext>
            </a:extLst>
          </p:cNvPr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开发环境（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IDLE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2F50B7-A03B-7AF1-6F9C-24DDF0D7E2D4}"/>
              </a:ext>
            </a:extLst>
          </p:cNvPr>
          <p:cNvSpPr txBox="1"/>
          <p:nvPr/>
        </p:nvSpPr>
        <p:spPr>
          <a:xfrm>
            <a:off x="636813" y="1809634"/>
            <a:ext cx="10918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描述：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IDLE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的官方集成开发环境。它随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安装包一起提供，具备基本的编辑、运行、调试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代码的功能。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优点：不需要额外安装，简单易用，适合初学者快速开始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编程。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缺点：功能相对基础，可能不适合复杂项目的开发。</a:t>
            </a:r>
            <a:endParaRPr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687A54-3B53-10C4-9D7B-F4F681D08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7" y="3572185"/>
            <a:ext cx="4288915" cy="30506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2C6CB9-2D5B-5FF0-46FD-678C721D7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051" y="3572184"/>
            <a:ext cx="6259135" cy="305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9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76BAA-ABAE-1D44-6844-A505EA27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2.2 Python</a:t>
            </a:r>
            <a:r>
              <a:rPr lang="zh-CN" altLang="en-US" dirty="0"/>
              <a:t>的几种开发环境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A08A87-76EA-926E-B8D0-DD5283868E6A}"/>
              </a:ext>
            </a:extLst>
          </p:cNvPr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开发环境（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PyCharm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2F50B7-A03B-7AF1-6F9C-24DDF0D7E2D4}"/>
              </a:ext>
            </a:extLst>
          </p:cNvPr>
          <p:cNvSpPr txBox="1"/>
          <p:nvPr/>
        </p:nvSpPr>
        <p:spPr>
          <a:xfrm>
            <a:off x="636813" y="2057828"/>
            <a:ext cx="10918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描述：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PyCharm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是由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JetBrains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开发的一款强大的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 IDE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，提供社区版和专业版。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优点：集成了代码编辑、调试、版本控制、性能分析、项目管理等高级功能。具有代码自动完成、错误检测等智能化特点，大幅提高开发效率。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缺点：资源占用较多，可能对于老旧设备来说运行缓慢。专业版是收费的。</a:t>
            </a:r>
          </a:p>
        </p:txBody>
      </p:sp>
    </p:spTree>
    <p:extLst>
      <p:ext uri="{BB962C8B-B14F-4D97-AF65-F5344CB8AC3E}">
        <p14:creationId xmlns:p14="http://schemas.microsoft.com/office/powerpoint/2010/main" val="3722515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76BAA-ABAE-1D44-6844-A505EA27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6023"/>
          </a:xfrm>
        </p:spPr>
        <p:txBody>
          <a:bodyPr/>
          <a:lstStyle/>
          <a:p>
            <a:r>
              <a:rPr lang="en-US" altLang="zh-CN" dirty="0"/>
              <a:t>2.2 Python</a:t>
            </a:r>
            <a:r>
              <a:rPr lang="zh-CN" altLang="en-US" dirty="0"/>
              <a:t>的几种开发环境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A08A87-76EA-926E-B8D0-DD5283868E6A}"/>
              </a:ext>
            </a:extLst>
          </p:cNvPr>
          <p:cNvSpPr txBox="1"/>
          <p:nvPr/>
        </p:nvSpPr>
        <p:spPr>
          <a:xfrm>
            <a:off x="0" y="103196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开发环境（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Microsoft Visual Studio Code (VS Code)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2F50B7-A03B-7AF1-6F9C-24DDF0D7E2D4}"/>
              </a:ext>
            </a:extLst>
          </p:cNvPr>
          <p:cNvSpPr txBox="1"/>
          <p:nvPr/>
        </p:nvSpPr>
        <p:spPr>
          <a:xfrm>
            <a:off x="636813" y="2057828"/>
            <a:ext cx="10918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描述：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VS Code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Microsoft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开发的一款轻量级但功能强大的代码编辑器，支持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和多种语言的开发。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优点：免费、开源，具有丰富的插件生态，通过安装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插件可以获得类似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IDE</a:t>
            </a: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的开发体验。支持代码高亮、智能提示、代码自动完成、调试等功能。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缺点：虽然有丰富的插件，但配置初期可能会略显复杂。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E758CA-EDE3-56E5-93C7-3C7165FF7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194" y="4000545"/>
            <a:ext cx="4165996" cy="235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5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1697</Words>
  <Application>Microsoft Office PowerPoint</Application>
  <PresentationFormat>宽屏</PresentationFormat>
  <Paragraphs>117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Söhne</vt:lpstr>
      <vt:lpstr>等线</vt:lpstr>
      <vt:lpstr>等线 Light</vt:lpstr>
      <vt:lpstr>Arial</vt:lpstr>
      <vt:lpstr>Calibri</vt:lpstr>
      <vt:lpstr>Segoe UI</vt:lpstr>
      <vt:lpstr>Office 主题​​</vt:lpstr>
      <vt:lpstr>PowerPoint 演示文稿</vt:lpstr>
      <vt:lpstr>第二章  Python开发环境与工具</vt:lpstr>
      <vt:lpstr>2.1 Python程序执行方式</vt:lpstr>
      <vt:lpstr>2.1 Python程序执行方式</vt:lpstr>
      <vt:lpstr>2.1 Python程序执行方式</vt:lpstr>
      <vt:lpstr>2.1 Python程序执行方式</vt:lpstr>
      <vt:lpstr>2.2 Python的几种开发环境</vt:lpstr>
      <vt:lpstr>2.2 Python的几种开发环境</vt:lpstr>
      <vt:lpstr>2.2 Python的几种开发环境</vt:lpstr>
      <vt:lpstr>2.2 Python的几种开发环境</vt:lpstr>
      <vt:lpstr>2.2 Python的几种开发环境</vt:lpstr>
      <vt:lpstr>2.3 Windows上安装配置Python开发环境</vt:lpstr>
      <vt:lpstr>2.3 Windows上安装配置Python开发环境</vt:lpstr>
      <vt:lpstr>2.3 Windows上安装配置Python开发环境</vt:lpstr>
      <vt:lpstr>2.3 Windows上安装配置Python开发环境</vt:lpstr>
      <vt:lpstr>2.3 Windows上安装配置Python开发环境</vt:lpstr>
      <vt:lpstr>2.3 Windows上安装配置Python开发环境</vt:lpstr>
      <vt:lpstr>2.3 Windows上安装配置Python开发环境</vt:lpstr>
      <vt:lpstr>2.3 Windows上安装配置Python开发环境</vt:lpstr>
      <vt:lpstr>2.3 Windows上安装配置Python开发环境</vt:lpstr>
      <vt:lpstr>2.3 Windows上安装配置Python开发环境</vt:lpstr>
      <vt:lpstr>2.3 Windows上安装配置Python开发环境</vt:lpstr>
      <vt:lpstr>2.4 VS Code上运行Python代码的常见细节</vt:lpstr>
      <vt:lpstr>小结</vt:lpstr>
      <vt:lpstr>作业</vt:lpstr>
      <vt:lpstr>备用题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Python语言概述</dc:title>
  <dc:creator>Yuan Yu</dc:creator>
  <cp:lastModifiedBy>Yu Yuan</cp:lastModifiedBy>
  <cp:revision>49</cp:revision>
  <dcterms:created xsi:type="dcterms:W3CDTF">2024-04-09T03:26:16Z</dcterms:created>
  <dcterms:modified xsi:type="dcterms:W3CDTF">2024-04-11T21:35:27Z</dcterms:modified>
</cp:coreProperties>
</file>