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77"/>
  </p:handoutMasterIdLst>
  <p:sldIdLst>
    <p:sldId id="257" r:id="rId3"/>
    <p:sldId id="258" r:id="rId4"/>
    <p:sldId id="383" r:id="rId5"/>
    <p:sldId id="260" r:id="rId6"/>
    <p:sldId id="278" r:id="rId7"/>
    <p:sldId id="279" r:id="rId8"/>
    <p:sldId id="280" r:id="rId9"/>
    <p:sldId id="281" r:id="rId10"/>
    <p:sldId id="282" r:id="rId11"/>
    <p:sldId id="284" r:id="rId12"/>
    <p:sldId id="324" r:id="rId14"/>
    <p:sldId id="287" r:id="rId15"/>
    <p:sldId id="295" r:id="rId16"/>
    <p:sldId id="286" r:id="rId17"/>
    <p:sldId id="296" r:id="rId18"/>
    <p:sldId id="297" r:id="rId19"/>
    <p:sldId id="298" r:id="rId20"/>
    <p:sldId id="299" r:id="rId21"/>
    <p:sldId id="300" r:id="rId22"/>
    <p:sldId id="288" r:id="rId23"/>
    <p:sldId id="303" r:id="rId24"/>
    <p:sldId id="307" r:id="rId25"/>
    <p:sldId id="304" r:id="rId26"/>
    <p:sldId id="305" r:id="rId27"/>
    <p:sldId id="306" r:id="rId28"/>
    <p:sldId id="308" r:id="rId29"/>
    <p:sldId id="341" r:id="rId30"/>
    <p:sldId id="283" r:id="rId31"/>
    <p:sldId id="497" r:id="rId32"/>
    <p:sldId id="285" r:id="rId33"/>
    <p:sldId id="301" r:id="rId34"/>
    <p:sldId id="302" r:id="rId35"/>
    <p:sldId id="289" r:id="rId36"/>
    <p:sldId id="317" r:id="rId37"/>
    <p:sldId id="318" r:id="rId38"/>
    <p:sldId id="319" r:id="rId39"/>
    <p:sldId id="320" r:id="rId40"/>
    <p:sldId id="290" r:id="rId41"/>
    <p:sldId id="326" r:id="rId42"/>
    <p:sldId id="291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293" r:id="rId52"/>
    <p:sldId id="473" r:id="rId53"/>
    <p:sldId id="471" r:id="rId54"/>
    <p:sldId id="323" r:id="rId55"/>
    <p:sldId id="321" r:id="rId56"/>
    <p:sldId id="449" r:id="rId57"/>
    <p:sldId id="450" r:id="rId58"/>
    <p:sldId id="451" r:id="rId59"/>
    <p:sldId id="292" r:id="rId60"/>
    <p:sldId id="335" r:id="rId61"/>
    <p:sldId id="336" r:id="rId62"/>
    <p:sldId id="311" r:id="rId63"/>
    <p:sldId id="312" r:id="rId64"/>
    <p:sldId id="313" r:id="rId65"/>
    <p:sldId id="314" r:id="rId66"/>
    <p:sldId id="315" r:id="rId67"/>
    <p:sldId id="316" r:id="rId68"/>
    <p:sldId id="325" r:id="rId69"/>
    <p:sldId id="337" r:id="rId70"/>
    <p:sldId id="338" r:id="rId71"/>
    <p:sldId id="339" r:id="rId72"/>
    <p:sldId id="340" r:id="rId73"/>
    <p:sldId id="275" r:id="rId74"/>
    <p:sldId id="276" r:id="rId75"/>
    <p:sldId id="277" r:id="rId76"/>
  </p:sldIdLst>
  <p:sldSz cx="12192000" cy="6858000"/>
  <p:notesSz cx="6858000" cy="9144000"/>
  <p:custDataLst>
    <p:tags r:id="rId8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1" Type="http://schemas.openxmlformats.org/officeDocument/2006/relationships/tags" Target="tags/tag1.xml"/><Relationship Id="rId80" Type="http://schemas.openxmlformats.org/officeDocument/2006/relationships/tableStyles" Target="tableStyles.xml"/><Relationship Id="rId8" Type="http://schemas.openxmlformats.org/officeDocument/2006/relationships/slide" Target="slides/slide6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handoutMaster" Target="handoutMasters/handoutMaster1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C60B7-5E3B-4164-9B11-54CD9FE28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深拷贝：两个内存独立；单层可变数据类型，浅拷贝，两个内存独立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A84C5-6B09-4291-9E63-F09CDB225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目的是学完这些基本概念之后可以编写不需要库的程序。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C86-3E34-4A02-9B95-43A4F2B7E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528F-EB77-410A-8596-B01CE0D4AB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C86-3E34-4A02-9B95-43A4F2B7E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528F-EB77-410A-8596-B01CE0D4AB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C86-3E34-4A02-9B95-43A4F2B7E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528F-EB77-410A-8596-B01CE0D4AB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C86-3E34-4A02-9B95-43A4F2B7E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528F-EB77-410A-8596-B01CE0D4AB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C86-3E34-4A02-9B95-43A4F2B7E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528F-EB77-410A-8596-B01CE0D4AB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C86-3E34-4A02-9B95-43A4F2B7E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528F-EB77-410A-8596-B01CE0D4AB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C86-3E34-4A02-9B95-43A4F2B7E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528F-EB77-410A-8596-B01CE0D4AB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C86-3E34-4A02-9B95-43A4F2B7E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528F-EB77-410A-8596-B01CE0D4AB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C86-3E34-4A02-9B95-43A4F2B7E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528F-EB77-410A-8596-B01CE0D4AB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C86-3E34-4A02-9B95-43A4F2B7E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528F-EB77-410A-8596-B01CE0D4AB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C86-3E34-4A02-9B95-43A4F2B7E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528F-EB77-410A-8596-B01CE0D4AB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7C86-3E34-4A02-9B95-43A4F2B7E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528F-EB77-410A-8596-B01CE0D4AB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4.png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0.png"/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image" Target="../media/image11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6348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Python</a:t>
            </a:r>
            <a:r>
              <a:rPr lang="zh-CN" altLang="en-US" sz="6600" dirty="0"/>
              <a:t>数据分析与可视化</a:t>
            </a:r>
            <a:endParaRPr lang="zh-CN" altLang="en-US" sz="66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36184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湘潭大学 数学与计算科学学院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9638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余愿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）：变量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905" y="1713230"/>
            <a:ext cx="11243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含义：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变量也称为对象的引用，而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不是存储数据的容器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通过赋值符号“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”完成赋值。变量名实际上是一个标签，通过“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”绑定到对象上（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引用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）。两个指向同一个内存的变量名，修改其中一个内存上的值（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可变对象），另一个也会改变。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变量存储的是对象的地址，变量通过地址引用对象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动态类型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语言。变量类型无需声明，解释器自动确定变量类型。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03961" y="5479363"/>
            <a:ext cx="283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b="1" dirty="0"/>
              <a:t>内置常量</a:t>
            </a:r>
            <a:r>
              <a:rPr lang="zh-CN" altLang="en-US" dirty="0"/>
              <a:t>共</a:t>
            </a:r>
            <a:r>
              <a:rPr lang="en-US" altLang="zh-CN" dirty="0"/>
              <a:t>6</a:t>
            </a:r>
            <a:r>
              <a:rPr lang="zh-CN" altLang="en-US" dirty="0"/>
              <a:t>个：</a:t>
            </a:r>
            <a:endParaRPr lang="en-US" altLang="zh-CN" dirty="0"/>
          </a:p>
          <a:p>
            <a:r>
              <a:rPr lang="en-US" altLang="zh-CN" dirty="0"/>
              <a:t>False, True, None, Ellipsis, __debug__, </a:t>
            </a:r>
            <a:r>
              <a:rPr lang="en-US" altLang="zh-CN" dirty="0" err="1"/>
              <a:t>NotImplemented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3961" y="3748626"/>
            <a:ext cx="1961905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218" y="3921451"/>
            <a:ext cx="4561836" cy="27400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）：变量：赋值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638" y="1599513"/>
            <a:ext cx="76719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解包赋值：变量的数量必须与序列中的元素数量严格匹配。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链式赋值：如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a=b=value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，是对同一内存的多次引用，等价于：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a=value; b=a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独立赋值：如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a=value; b=value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。如果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是不可变对象，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优化机制会让他们指向同一地址。如果是可变对象，则他们指向不同的地址。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增量赋值。对于不可变对象（如元组、字符串），增量赋值会创建新的对象并重新绑定同一个变量名到这个新对象。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2382" y="5005429"/>
            <a:ext cx="2580952" cy="6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58" y="6010293"/>
            <a:ext cx="5847619" cy="4380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382" y="3952876"/>
            <a:ext cx="3628571" cy="5619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382" y="131812"/>
            <a:ext cx="1914286" cy="7904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524" y="5698"/>
            <a:ext cx="1790476" cy="97142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2382" y="1118232"/>
            <a:ext cx="4047619" cy="73333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382" y="2025018"/>
            <a:ext cx="2552381" cy="7809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2382" y="2979423"/>
            <a:ext cx="2533333" cy="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503" y="5324578"/>
            <a:ext cx="6780952" cy="13714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）：关键字（保留字）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640" y="3941518"/>
            <a:ext cx="6600000" cy="22095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6813" y="1809634"/>
            <a:ext cx="10918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含义：预定义的、具有特殊语法意义的单词，用于定义程序的结构和控制流程等。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提供一个模块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keyword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，可以用来查看当前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解释器支持的所有关键字。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关键字不能被用作变量名、函数名或任何其他标识符名。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）：关键字（保留字）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08" y="1812686"/>
            <a:ext cx="9431383" cy="48547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）：基本数据类型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9932" y="2459504"/>
            <a:ext cx="8912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ea"/>
              <a:buAutoNum type="circleNumDbPlain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整数（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无大小限制的整数，如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123, -456, 0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浮点数（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带有小数的数值，如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123.45, -456.78, 0.0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复数（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complex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由实部和虚部组成，如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+ 2j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布尔值（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逻辑值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True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文本数据，如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'hello', "world"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）：基本数据类型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：整数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813" y="1809634"/>
            <a:ext cx="10918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中，整数的大小仅受限于可用内存。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除法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’/’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操作总是返回一个浮点数，即使两个操作数都是整数。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地板除（向下取整）采用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’//’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，天花板除（向上取整）采用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math.ceil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(a/b)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将整数和字符串直接进行操作，例如，尝试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'123' + 456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会引发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TypeError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216" y="3379294"/>
            <a:ext cx="4346554" cy="34772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06" y="4675058"/>
            <a:ext cx="6380952" cy="8857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）：基本数据类型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：浮点数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905" y="1809750"/>
            <a:ext cx="10918190" cy="1625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在计算机中，浮点数以二进制分数形式存储。因此存在机器精度。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浮点数比较：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0.1+0.2 != 0.3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。采用</a:t>
            </a:r>
            <a:r>
              <a:rPr lang="en-US" altLang="zh-CN" sz="2400" b="1" i="0" dirty="0">
                <a:solidFill>
                  <a:srgbClr val="0D0D0D"/>
                </a:solidFill>
                <a:effectLst/>
                <a:latin typeface="Söhne Mono"/>
              </a:rPr>
              <a:t>abs(a - b) &lt; 1e-9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来比较两个浮点数是否相等。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科学计数法：如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1.23e4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（表示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12300.0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），适合处理非常大或非常小的数。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2" y="6181336"/>
            <a:ext cx="109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了解：更高精度可以采用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Decimal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模块或者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Fraction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模块。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812" y="3429000"/>
            <a:ext cx="6674120" cy="14148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）：基本数据类型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：复数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814" y="1809634"/>
            <a:ext cx="10918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创建复数：通过在数字后添加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指定虚部，如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 + 4j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.real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imag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访问实部和虚部。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内置支持：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支持复数运算，如加、减、乘、除。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cmath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模块：为复数提供幂、对数、平方根等数学函数。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3803896"/>
            <a:ext cx="10918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虚部标识：创建复数时，虚部后的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"j"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与前数字无空格，否则报错。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除法运算：复数除法返回复数结果，即使整除也是复数。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比较运算：复数不能进行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比较，会引发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TypeError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模和相位：用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cmath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abs()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phase()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获取复数的模和相位。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）：基本数据类型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：布尔值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254" y="1812686"/>
            <a:ext cx="10918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类型是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类型的子类。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类型的实例。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True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在数学及比较运算中可视作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非零数值、非空序列、非空字符串都是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，反之为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899" y="3879754"/>
            <a:ext cx="3707310" cy="17503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733" y="3879754"/>
            <a:ext cx="3174630" cy="17503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）：基本数据类型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：字符串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814" y="1809634"/>
            <a:ext cx="10918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字符串是由字符组成的序列，可以使用单引号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、双引号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或三引号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'''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"""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字符串是不可变的，一旦创建，其内容不能更改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4379" y="5423691"/>
            <a:ext cx="1091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易错点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混淆字符串的引号。如果字符串中包含单引号，外部应使用双引号，反之亦然。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忘记了字符串的不可变性。尝试修改字符串中的单个字符会导致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TypeError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813" y="2952416"/>
            <a:ext cx="5856819" cy="18677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481" y="3244128"/>
            <a:ext cx="5038271" cy="12374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9083"/>
            <a:ext cx="12192000" cy="193983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/>
              <a:t>第三章  </a:t>
            </a:r>
            <a:r>
              <a:rPr lang="en-US" altLang="zh-CN" sz="6000" b="1" dirty="0"/>
              <a:t>Python</a:t>
            </a:r>
            <a:r>
              <a:rPr lang="zh-CN" altLang="en-US" sz="6000" b="1" dirty="0"/>
              <a:t>语言基础</a:t>
            </a:r>
            <a:endParaRPr lang="zh-CN" altLang="en-US" sz="6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）：复合数据类型概述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：列表（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814" y="1809634"/>
            <a:ext cx="10918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特点：列表是有序的、可变的数据结构，可以存储不同类型的元素。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创建：使用方括号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[]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创建，或使用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list()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操作：支持元素添加、删除、访问和切片等操作。（后续章节介绍）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创建空列表、单元素列表的方法。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941" y="3613447"/>
            <a:ext cx="5938894" cy="28211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107" y="4024041"/>
            <a:ext cx="4380952" cy="200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）：复合数据类型概述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：元组（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814" y="1809634"/>
            <a:ext cx="10918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特点：元组是有序的、不可变的数据结构，一旦创建内容就不能更改。如果内部某个元素是可变对象，那么这个对象本身可以修改。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创建：使用圆括号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创建，或直接用逗号分隔值（即使没有括号）。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用途：通常用于保护数据不被修改，以及将数据打包成一个单元。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创建空元组、单元素元组的方法。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682" y="3429000"/>
            <a:ext cx="4042735" cy="31748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）：复合数据类型概述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：字典（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Dictionary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814" y="1809634"/>
            <a:ext cx="10918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特点：字典是无序的、可变的数据结构，存储键值对，其中键必须是唯一的。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创建：使用花括号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{}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创建，键和值之间用冒号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分隔。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用途：适用于需要快速查找、添加和删除数据项的场景。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创建空字典、单元素字典的方法。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103" y="3546565"/>
            <a:ext cx="6657858" cy="30632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）：复合数据类型概述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：集合（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814" y="1809634"/>
            <a:ext cx="10918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特点：集合是无序的、可变的数据结构，存储唯一元素，自动去重。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创建：使用花括号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{}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创建，或使用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set()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用途：常用于测试成员资格、删除重复项和计算交集、并集等。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创建空集合和单元素集合。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311" y="3429000"/>
            <a:ext cx="5116534" cy="3047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02433"/>
            <a:ext cx="4894409" cy="21717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）：复合数据类型概述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：不可变集合（</a:t>
            </a:r>
            <a:r>
              <a:rPr lang="en-US" altLang="zh-CN" sz="3200" b="1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FrozenSet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814" y="1809634"/>
            <a:ext cx="1091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特点：与集合相似，但是一旦创建就不能更改。</a:t>
            </a:r>
            <a:endParaRPr lang="zh-CN" altLang="en-US" sz="24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创建：使用 </a:t>
            </a: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frozenset() </a:t>
            </a: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函数。</a:t>
            </a:r>
            <a:endParaRPr lang="zh-CN" altLang="en-US" sz="24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用途：可以作为字典的键或其他集合的元素。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814" y="3429000"/>
            <a:ext cx="6628571" cy="18380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）：复合数据类型概述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：字节串（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814" y="1809634"/>
            <a:ext cx="10918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特点：不可变的字节序列，用于存储二进制数据。</a:t>
            </a:r>
            <a:endParaRPr lang="zh-CN" altLang="en-US" sz="24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创建：使用前缀 </a:t>
            </a: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以及引号定义，例如 </a:t>
            </a: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b'hello'</a:t>
            </a: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814" y="3085941"/>
            <a:ext cx="6695238" cy="18095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）：复合数据类型（概述）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：字节数组（</a:t>
            </a:r>
            <a:r>
              <a:rPr lang="en-US" altLang="zh-CN" sz="3200" b="1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Bytearray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814" y="1809634"/>
            <a:ext cx="10918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特点：可变的字节序列，用于存储和操作二进制数据。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创建：使用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bytearray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814" y="3093560"/>
            <a:ext cx="6676190" cy="224761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）：复合数据类型（概述）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：数组（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814" y="1809634"/>
            <a:ext cx="10918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对象来自标准库的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模块，提供了一种存储单一数据类型的数值数据的紧凑方式。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与列表相比，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通常使用更少的内存，并在处理大量数值数据时提供更快的处理速度。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支持所有通常的序列操作，包括索引、迭代、切片等，同时提供了专门针对数值的优化方法，如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remove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extend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49111" y="4486448"/>
          <a:ext cx="812799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汉字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有符号字节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无符号字节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Unicode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有符号短整数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无符号短整数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有符号整数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无符号整数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有符号长整数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无符号长整数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浮点数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双精度浮点数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095" y="4800202"/>
            <a:ext cx="3161905" cy="102857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）：运算符与表达式（运算符分类）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7285" y="2320833"/>
          <a:ext cx="1135743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269"/>
                <a:gridCol w="1971326"/>
                <a:gridCol w="4954115"/>
                <a:gridCol w="3474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算术运算符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*,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 (</a:t>
                      </a:r>
                      <a:r>
                        <a:rPr lang="zh-CN" altLang="en-US" dirty="0"/>
                        <a:t>除</a:t>
                      </a:r>
                      <a:r>
                        <a:rPr lang="en-US" altLang="zh-CN" dirty="0"/>
                        <a:t>),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// (</a:t>
                      </a:r>
                      <a:r>
                        <a:rPr lang="zh-CN" altLang="en-US" dirty="0"/>
                        <a:t>整除</a:t>
                      </a:r>
                      <a:r>
                        <a:rPr lang="en-US" altLang="zh-CN" dirty="0"/>
                        <a:t>), % (</a:t>
                      </a:r>
                      <a:r>
                        <a:rPr lang="zh-CN" altLang="en-US" dirty="0"/>
                        <a:t>取余</a:t>
                      </a:r>
                      <a:r>
                        <a:rPr lang="en-US" altLang="zh-CN" dirty="0"/>
                        <a:t>), ** (</a:t>
                      </a:r>
                      <a:r>
                        <a:rPr lang="zh-CN" altLang="en-US" dirty="0"/>
                        <a:t>幂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用于执行基本的算术运算。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赋值运算符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=, += (</a:t>
                      </a:r>
                      <a:r>
                        <a:rPr lang="zh-CN" altLang="en-US" dirty="0"/>
                        <a:t>加后赋值</a:t>
                      </a:r>
                      <a:r>
                        <a:rPr lang="en-US" altLang="zh-CN" dirty="0"/>
                        <a:t>), -=, 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用于给变量赋值。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比较运算符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==, !=, &gt;, &lt;, &gt;=, &lt;=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用于比较两个值之间的关系。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逻辑运算符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and, or, not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用于逻辑判断。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位运算符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 (</a:t>
                      </a:r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), | (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), ^ (</a:t>
                      </a:r>
                      <a:r>
                        <a:rPr lang="zh-CN" altLang="en-US" dirty="0"/>
                        <a:t>异或</a:t>
                      </a:r>
                      <a:r>
                        <a:rPr lang="en-US" altLang="zh-CN" dirty="0"/>
                        <a:t>), ~ (</a:t>
                      </a:r>
                      <a:r>
                        <a:rPr lang="zh-CN" altLang="en-US" dirty="0"/>
                        <a:t>取反</a:t>
                      </a:r>
                      <a:r>
                        <a:rPr lang="en-US" altLang="zh-CN" dirty="0"/>
                        <a:t>), &lt;&lt;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左移</a:t>
                      </a:r>
                      <a:r>
                        <a:rPr lang="en-US" altLang="zh-CN" dirty="0"/>
                        <a:t>), &gt;&gt; (</a:t>
                      </a:r>
                      <a:r>
                        <a:rPr lang="zh-CN" altLang="en-US" dirty="0"/>
                        <a:t>右移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用于对二进制数进行位操作。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成员运算符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  (</a:t>
                      </a:r>
                      <a:r>
                        <a:rPr lang="zh-CN" altLang="en-US" dirty="0"/>
                        <a:t>存在于</a:t>
                      </a:r>
                      <a:r>
                        <a:rPr lang="en-US" altLang="zh-CN" dirty="0"/>
                        <a:t>), not in (</a:t>
                      </a:r>
                      <a:r>
                        <a:rPr lang="zh-CN" altLang="en-US" dirty="0"/>
                        <a:t>不存在于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用于测试序列（列表、元组等）中是否存在指定的值。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身份运算符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is (</a:t>
                      </a:r>
                      <a:r>
                        <a:rPr lang="zh-CN" altLang="en-US" dirty="0"/>
                        <a:t>是同一对象</a:t>
                      </a:r>
                      <a:r>
                        <a:rPr lang="en-US" altLang="zh-CN" dirty="0"/>
                        <a:t>), not is (</a:t>
                      </a:r>
                      <a:r>
                        <a:rPr lang="zh-CN" altLang="en-US" dirty="0"/>
                        <a:t>不是同一对象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用于比较两个对象的存储单元。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36814" y="1809634"/>
            <a:ext cx="1091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表达式是计算并返回值的代码片段。比如运算式、函数调用等。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2594610"/>
            <a:ext cx="5753100" cy="3752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6813" y="1809634"/>
            <a:ext cx="109183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下面给出部分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中的运算符优先级，上面的优先运算。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）：运算符与表达式（运算符优先级）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7300"/>
          </a:xfr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本章全面的讲述了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语言的基础，主要内容如下：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基本语法规范：缩进规则（顶级代码，代码块，续行语句）、语句结束规则、注释规则、标识符的命名规则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基本概念：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变量（定义、引用、四种赋值方法）、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基本数据类型（整数、浮点数、复数、布尔值、字符串）、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复合数据类型（列表、元组、字典、集合、不可变集合、字节串、字节数组）、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运算符与表达式（逻辑运算的短路机制）、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语句（简单语句、复合语句）、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模块和包、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函数（内置函数、标准库函数、扩展库函数、自定义函数）、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对象（不可变类型与可变类型，可迭代对象，深拷贝与浅拷贝）、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命名空间与作用域、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面向对象编程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）：运算符与表达式（表达式示例）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178" y="1616742"/>
            <a:ext cx="6433644" cy="507144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）：运算符与表达式（</a:t>
            </a: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逻辑运算的短路机制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814" y="1809634"/>
            <a:ext cx="10918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语言和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Fortran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语言完全不同，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的逻辑表达式返回值不一定是布尔值。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只有当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’and’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运算符或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’or’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运算符的两个操作数都是布尔值时，返回的结果才是布尔值。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‘not’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运算符总是返回布尔值。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’and’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运算符或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’or’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运算符的两个操作数中有一个不是布尔值时，返回结果遵循短路机制。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814" y="4666044"/>
            <a:ext cx="1091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or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运算中存在非布尔值时，遵循如下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短路机制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‘expr1 and expr2’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为假，则返回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的值；否则返回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expr2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的值。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‘expr1 or expr2’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为真，则返回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的值；否则返回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expr2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的值。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）：运算符与表达式（</a:t>
            </a: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逻辑运算的短路机制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154" y="2343246"/>
            <a:ext cx="5151558" cy="16666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631" y="2343246"/>
            <a:ext cx="1714988" cy="16666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）：语句：简单语句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814" y="1809634"/>
            <a:ext cx="10918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语句：执行一个动作或命令的完整的代码单元。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语句执行一个操作，并且没有返回值或者返回值没有被显式地使用。比如创建变量、执行循环或者一个复杂的控制结构等。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可以分为简单语句和复合语句。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814" y="3870593"/>
            <a:ext cx="10918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表达式语句：包括数值计算、调用函数、任何产生或不产生值的表达式。（如若不产生值，这个值并没有被显式地使用）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084" y="4754778"/>
            <a:ext cx="6438095" cy="57142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）：语句：简单语句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9877" y="1969439"/>
            <a:ext cx="1091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赋值语句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774" y="2431104"/>
            <a:ext cx="6390476" cy="6952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9877" y="3126342"/>
            <a:ext cx="1091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C. pass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语句：一个空操作，什么也不做，通常用作占位符。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74" y="3588007"/>
            <a:ext cx="6438095" cy="54285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9877" y="4130864"/>
            <a:ext cx="1091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D. del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语句：删除对象的引用。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74" y="4585358"/>
            <a:ext cx="6390476" cy="3904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9877" y="4975834"/>
            <a:ext cx="1091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E. return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语句：从函数中返回值。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74" y="5437499"/>
            <a:ext cx="6447619" cy="58095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）：语句：简单语句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814" y="1616742"/>
            <a:ext cx="1091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F. import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234" y="2078407"/>
            <a:ext cx="6371429" cy="7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34" y="2949595"/>
            <a:ext cx="6409524" cy="66666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34" y="3742444"/>
            <a:ext cx="6323809" cy="69523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471" y="4563864"/>
            <a:ext cx="6333333" cy="9809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710" y="5666661"/>
            <a:ext cx="6333333" cy="95238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）：语句：简单语句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814" y="1616742"/>
            <a:ext cx="1091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F. import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68" y="2078407"/>
            <a:ext cx="6342857" cy="7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68" y="2906739"/>
            <a:ext cx="6304762" cy="7142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6814" y="3621025"/>
            <a:ext cx="1091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G. break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68" y="4082690"/>
            <a:ext cx="6380952" cy="113333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）：语句：复合语句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155" y="1681728"/>
            <a:ext cx="2771429" cy="14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55" y="3213381"/>
            <a:ext cx="2723809" cy="8285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5" y="4156190"/>
            <a:ext cx="2790476" cy="5619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55" y="4832333"/>
            <a:ext cx="3809524" cy="14476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81728"/>
            <a:ext cx="2695238" cy="5904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473844"/>
            <a:ext cx="2990476" cy="79047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）：模块和包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4" y="1809634"/>
            <a:ext cx="109183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源程序，就是一个模块。通常包括函数、类和变量，可执行的代码。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目的是帮助组织和重用代码，可以通过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语言访问模块。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当所需的模块不在当前运行代码的路径下时，推荐直接将包的环境变量名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PYTHONPATH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修改编辑。对于多个需要复用的模块，可以打包，然后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安装到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环境中。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包是一种包含多个模块的目录结构，允许你更有组织地管理大量的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包目录必须包含一个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__init__.py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文件，这个文件可以为空，或者定义包的初始化代码。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26033"/>
            <a:ext cx="2619048" cy="10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48" y="5826033"/>
            <a:ext cx="2038095" cy="10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237" y="4559367"/>
            <a:ext cx="2000000" cy="9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237" y="5826033"/>
            <a:ext cx="2638095" cy="9714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393" y="4488946"/>
            <a:ext cx="2980952" cy="9904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393" y="5549843"/>
            <a:ext cx="3933333" cy="124761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）：函数：分类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4" y="1809634"/>
            <a:ext cx="10918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内置函数：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自带函数，无需导入，直接使用。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标准库函数：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自带标准库函数，需要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导入，然后使用。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扩展库函数：需要先安装配置，然后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导入，最后使用。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自定义函数：使用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复合语句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创建函数对象。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基本语法规范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语法（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）：缩进规则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（对于顶级代码）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顶级代码：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最外层级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，位于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全作用域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代码，不被包含在任何函数、类定义、或控制流语句内，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在程序启动时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顶级代码要顶格写，不能缩进。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813" y="6067343"/>
            <a:ext cx="109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易错点：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顶级代码没有顶格写。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022" y="3202855"/>
            <a:ext cx="6029395" cy="262317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）：函数之内置函数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4" y="1809634"/>
            <a:ext cx="1091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提示符下，输入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dir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(__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builtins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__)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查看内置函数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个内置函数：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A7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个数字运算内置函数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+B8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个序列运算内置函数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+C16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个对象运算内置函数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+D24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个类型转换内置函数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+E13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个其他内置函数。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2875" y="3775291"/>
          <a:ext cx="108062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537"/>
                <a:gridCol w="1760803"/>
                <a:gridCol w="808590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返回数字表达式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的绝对值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divmod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x,y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返回两个数字表达式的商和余数，即二元组（</a:t>
                      </a:r>
                      <a:r>
                        <a:rPr lang="en-US" altLang="zh-CN" dirty="0"/>
                        <a:t>x//y, </a:t>
                      </a:r>
                      <a:r>
                        <a:rPr lang="en-US" altLang="zh-CN" dirty="0" err="1"/>
                        <a:t>x%y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pow(</a:t>
                      </a:r>
                      <a:r>
                        <a:rPr lang="en-US" altLang="zh-CN" dirty="0" err="1"/>
                        <a:t>x,y</a:t>
                      </a:r>
                      <a:r>
                        <a:rPr lang="en-US" altLang="zh-CN" dirty="0"/>
                        <a:t>[,z])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返回（</a:t>
                      </a:r>
                      <a:r>
                        <a:rPr lang="en-US" altLang="zh-CN" dirty="0"/>
                        <a:t>x**y</a:t>
                      </a:r>
                      <a:r>
                        <a:rPr lang="zh-CN" altLang="en-US" dirty="0"/>
                        <a:t>）</a:t>
                      </a:r>
                      <a:r>
                        <a:rPr lang="en-US" altLang="zh-CN" dirty="0"/>
                        <a:t>%z, </a:t>
                      </a:r>
                      <a:r>
                        <a:rPr lang="zh-CN" altLang="en-US" dirty="0"/>
                        <a:t>省略</a:t>
                      </a:r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表示</a:t>
                      </a:r>
                      <a:r>
                        <a:rPr lang="en-US" altLang="zh-CN" dirty="0"/>
                        <a:t>z=1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round(x[,n])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的四舍五入（保留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位小数），缺省</a:t>
                      </a:r>
                      <a:r>
                        <a:rPr lang="en-US" altLang="zh-CN" dirty="0"/>
                        <a:t>n=0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max(</a:t>
                      </a:r>
                      <a:r>
                        <a:rPr lang="en-US" altLang="zh-CN" dirty="0" err="1"/>
                        <a:t>iterable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返回最大值，也可</a:t>
                      </a:r>
                      <a:r>
                        <a:rPr lang="en-US" altLang="zh-CN" dirty="0"/>
                        <a:t>max(x1,x2,…,</a:t>
                      </a:r>
                      <a:r>
                        <a:rPr lang="en-US" altLang="zh-CN" dirty="0" err="1"/>
                        <a:t>xn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min(</a:t>
                      </a:r>
                      <a:r>
                        <a:rPr lang="en-US" altLang="zh-CN" dirty="0" err="1"/>
                        <a:t>iterable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返回最小值，也可</a:t>
                      </a:r>
                      <a:r>
                        <a:rPr lang="en-US" altLang="zh-CN" dirty="0"/>
                        <a:t>min(x1, x2, …, </a:t>
                      </a:r>
                      <a:r>
                        <a:rPr lang="en-US" altLang="zh-CN" dirty="0" err="1"/>
                        <a:t>xn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sum(</a:t>
                      </a:r>
                      <a:r>
                        <a:rPr lang="en-US" altLang="zh-CN" dirty="0" err="1"/>
                        <a:t>iterable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对元素均为数字型的可迭代对象进行求和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-122829" y="326085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7</a:t>
            </a:r>
            <a:r>
              <a:rPr lang="zh-CN" altLang="en-US" sz="2400" dirty="0"/>
              <a:t>个数字运算内置函数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）：函数之内置函数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0" y="2213853"/>
          <a:ext cx="12191999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22"/>
                <a:gridCol w="2811439"/>
                <a:gridCol w="8602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all(</a:t>
                      </a:r>
                      <a:r>
                        <a:rPr lang="en-US" altLang="zh-CN" dirty="0" err="1"/>
                        <a:t>iterable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判断可迭代对象中是否都为</a:t>
                      </a:r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值，如果存在</a:t>
                      </a:r>
                      <a:r>
                        <a:rPr lang="en-US" altLang="zh-CN" dirty="0"/>
                        <a:t>0, “”, None, False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 err="1"/>
                        <a:t>iterable</a:t>
                      </a:r>
                      <a:r>
                        <a:rPr lang="zh-CN" altLang="en-US" dirty="0"/>
                        <a:t>为空，则返回</a:t>
                      </a:r>
                      <a:r>
                        <a:rPr lang="en-US" altLang="zh-CN" dirty="0"/>
                        <a:t>False</a:t>
                      </a:r>
                      <a:r>
                        <a:rPr lang="zh-CN" altLang="en-US" dirty="0"/>
                        <a:t>，否则返回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any(</a:t>
                      </a:r>
                      <a:r>
                        <a:rPr lang="en-US" altLang="zh-CN" dirty="0" err="1"/>
                        <a:t>iterable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</a:t>
                      </a:r>
                      <a:r>
                        <a:rPr lang="en-US" altLang="zh-CN" dirty="0" err="1"/>
                        <a:t>iterable</a:t>
                      </a:r>
                      <a:r>
                        <a:rPr lang="zh-CN" altLang="en-US" dirty="0"/>
                        <a:t>中是否存在</a:t>
                      </a:r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filter(function, </a:t>
                      </a:r>
                      <a:r>
                        <a:rPr lang="en-US" altLang="zh-CN" dirty="0" err="1"/>
                        <a:t>iterable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map(function, </a:t>
                      </a:r>
                      <a:r>
                        <a:rPr lang="en-US" altLang="zh-CN" dirty="0" err="1"/>
                        <a:t>iterable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对每个可迭代对象的元素调用</a:t>
                      </a:r>
                      <a:r>
                        <a:rPr lang="en-US" altLang="zh-CN" dirty="0"/>
                        <a:t>function</a:t>
                      </a:r>
                      <a:r>
                        <a:rPr lang="zh-CN" altLang="en-US" dirty="0"/>
                        <a:t>函数，返回新的可迭代对象。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next(iterator[, default])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reversed(seq)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反转序列生成新的可迭代对象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sorted(</a:t>
                      </a:r>
                      <a:r>
                        <a:rPr lang="en-US" altLang="zh-CN" b="1" dirty="0" err="1"/>
                        <a:t>iterable</a:t>
                      </a:r>
                      <a:r>
                        <a:rPr lang="en-US" altLang="zh-CN" b="1" dirty="0"/>
                        <a:t>[,key=None][,reverse=False])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对可迭代对象进行排序，返回新的列表。其中</a:t>
                      </a:r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指定一个函数，该函数用于从每个元素中提取一个用于比较的关键字。</a:t>
                      </a:r>
                      <a:r>
                        <a:rPr lang="en-US" altLang="zh-CN" dirty="0"/>
                        <a:t>reverse</a:t>
                      </a:r>
                      <a:r>
                        <a:rPr lang="zh-CN" altLang="en-US" dirty="0"/>
                        <a:t>缺省为</a:t>
                      </a:r>
                      <a:r>
                        <a:rPr lang="en-US" altLang="zh-CN" dirty="0"/>
                        <a:t>False</a:t>
                      </a:r>
                      <a:r>
                        <a:rPr lang="zh-CN" altLang="en-US" dirty="0"/>
                        <a:t>，升序排列。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zip([</a:t>
                      </a:r>
                      <a:r>
                        <a:rPr lang="en-US" altLang="zh-CN" dirty="0" err="1"/>
                        <a:t>iterable</a:t>
                      </a:r>
                      <a:r>
                        <a:rPr lang="en-US" altLang="zh-CN" dirty="0"/>
                        <a:t>, …])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将可迭代对象中对应的元素打包成一个个元组，返回元组组成的对象。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-1" y="168446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8</a:t>
            </a:r>
            <a:r>
              <a:rPr lang="zh-CN" altLang="en-US" sz="2400" dirty="0"/>
              <a:t>个序列运算内置函数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）：函数之内置函数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0" y="2213853"/>
          <a:ext cx="1219199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22"/>
                <a:gridCol w="2811439"/>
                <a:gridCol w="8602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help(obj)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返回对象的帮助信息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dir</a:t>
                      </a:r>
                      <a:r>
                        <a:rPr lang="en-US" altLang="zh-CN" dirty="0"/>
                        <a:t>([obj])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无参数时返回当前范围的变量、方法和定义的类型的列表，带参数时返回参数的属性、方法的列表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id(obj)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返回对象的唯一标识符（内存地址）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type(obj)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返回对象的类型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len</a:t>
                      </a:r>
                      <a:r>
                        <a:rPr lang="en-US" altLang="zh-CN" dirty="0"/>
                        <a:t>(obj)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返回对象（字符串、元组、列表等）的长度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format(value[,</a:t>
                      </a:r>
                      <a:r>
                        <a:rPr lang="en-US" altLang="zh-CN" b="1" dirty="0" err="1"/>
                        <a:t>format_spec</a:t>
                      </a:r>
                      <a:r>
                        <a:rPr lang="en-US" altLang="zh-CN" b="1" dirty="0"/>
                        <a:t>])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r>
                        <a:rPr lang="zh-CN" altLang="en-US" dirty="0"/>
                        <a:t>转换为</a:t>
                      </a:r>
                      <a:r>
                        <a:rPr lang="en-US" altLang="zh-CN" dirty="0" err="1"/>
                        <a:t>format_spec</a:t>
                      </a:r>
                      <a:r>
                        <a:rPr lang="zh-CN" altLang="en-US" dirty="0"/>
                        <a:t>控制的格式化表示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isinstance</a:t>
                      </a:r>
                      <a:r>
                        <a:rPr lang="en-US" altLang="zh-CN" b="1" dirty="0"/>
                        <a:t>(obj, </a:t>
                      </a:r>
                      <a:r>
                        <a:rPr lang="en-US" altLang="zh-CN" b="1" dirty="0" err="1"/>
                        <a:t>classinfo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</a:t>
                      </a:r>
                      <a:r>
                        <a:rPr lang="en-US" altLang="zh-CN" dirty="0"/>
                        <a:t>obj</a:t>
                      </a:r>
                      <a:r>
                        <a:rPr lang="zh-CN" altLang="en-US" dirty="0"/>
                        <a:t>对象是否是类型</a:t>
                      </a:r>
                      <a:r>
                        <a:rPr lang="en-US" altLang="zh-CN" dirty="0" err="1"/>
                        <a:t>classinfo</a:t>
                      </a:r>
                      <a:r>
                        <a:rPr lang="zh-CN" altLang="en-US" dirty="0"/>
                        <a:t>的子类。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-1" y="168446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16</a:t>
            </a:r>
            <a:r>
              <a:rPr lang="zh-CN" altLang="en-US" sz="2400" dirty="0"/>
              <a:t>个对象运算内置函数（列举</a:t>
            </a:r>
            <a:r>
              <a:rPr lang="en-US" altLang="zh-CN" sz="2400" dirty="0"/>
              <a:t>7</a:t>
            </a:r>
            <a:r>
              <a:rPr lang="zh-CN" altLang="en-US" sz="2400" dirty="0"/>
              <a:t>个）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）：函数之内置函数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0" y="2213853"/>
          <a:ext cx="12191999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73"/>
                <a:gridCol w="2511188"/>
                <a:gridCol w="8602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D1~D8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bool(), int(), float(), complex(), str(), tuple(),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list(),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set()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将数据转换成对应的数据类型。对于容器数据类型，如果没有参数表示创建空的容器。</a:t>
                      </a:r>
                      <a:r>
                        <a:rPr lang="en-US" altLang="zh-CN" dirty="0"/>
                        <a:t>bool()</a:t>
                      </a:r>
                      <a:r>
                        <a:rPr lang="zh-CN" altLang="en-US" dirty="0"/>
                        <a:t>空参数时，返回</a:t>
                      </a:r>
                      <a:r>
                        <a:rPr lang="en-US" altLang="zh-CN" dirty="0"/>
                        <a:t>False</a:t>
                      </a:r>
                      <a:r>
                        <a:rPr lang="zh-CN" altLang="en-US" dirty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enumerate(seq, [start=0])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返回根据可遍历的序列创建的枚举对象（列出数据和数据下标）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range(stop)</a:t>
                      </a:r>
                      <a:r>
                        <a:rPr lang="zh-CN" altLang="en-US" dirty="0"/>
                        <a:t>或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range(start, stop[,step])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range</a:t>
                      </a:r>
                      <a:r>
                        <a:rPr lang="zh-CN" altLang="en-US" dirty="0"/>
                        <a:t>对象（可迭代对象）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slice(stop)</a:t>
                      </a:r>
                      <a:r>
                        <a:rPr lang="zh-CN" altLang="en-US" dirty="0"/>
                        <a:t>或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slice(start, stop [,step])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返回新切片对象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-1" y="168446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24</a:t>
            </a:r>
            <a:r>
              <a:rPr lang="zh-CN" altLang="en-US" sz="2400" dirty="0"/>
              <a:t>个类型转换内置函数（列举</a:t>
            </a:r>
            <a:r>
              <a:rPr lang="en-US" altLang="zh-CN" sz="2400" dirty="0"/>
              <a:t>11</a:t>
            </a:r>
            <a:r>
              <a:rPr lang="zh-CN" altLang="en-US" sz="2400" dirty="0"/>
              <a:t>个）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）：函数之内置函数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0" y="2213853"/>
          <a:ext cx="12191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73"/>
                <a:gridCol w="2511188"/>
                <a:gridCol w="8602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input([prompt])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  <a:r>
                        <a:rPr lang="en-US" altLang="zh-CN" dirty="0"/>
                        <a:t>prompt</a:t>
                      </a:r>
                      <a:r>
                        <a:rPr lang="zh-CN" altLang="en-US" dirty="0"/>
                        <a:t>，等待输入，返回</a:t>
                      </a:r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open(file,…)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根据参数打开指定文件，返回文件对象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print(*objects)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打印。</a:t>
                      </a:r>
                      <a:r>
                        <a:rPr lang="en-US" altLang="zh-CN" dirty="0" err="1"/>
                        <a:t>sep</a:t>
                      </a:r>
                      <a:r>
                        <a:rPr lang="en-US" altLang="zh-CN" dirty="0"/>
                        <a:t>=‘’</a:t>
                      </a:r>
                      <a:r>
                        <a:rPr lang="zh-CN" altLang="en-US" dirty="0"/>
                        <a:t>指定分隔符，</a:t>
                      </a:r>
                      <a:r>
                        <a:rPr lang="en-US" altLang="zh-CN" dirty="0"/>
                        <a:t>end=‘\n’</a:t>
                      </a:r>
                      <a:r>
                        <a:rPr lang="zh-CN" altLang="en-US" dirty="0"/>
                        <a:t>指定结尾符，</a:t>
                      </a:r>
                      <a:r>
                        <a:rPr lang="en-US" altLang="zh-CN" dirty="0"/>
                        <a:t>file=</a:t>
                      </a:r>
                      <a:r>
                        <a:rPr lang="en-US" altLang="zh-CN" dirty="0" err="1"/>
                        <a:t>sys.stdout</a:t>
                      </a:r>
                      <a:r>
                        <a:rPr lang="zh-CN" altLang="en-US" dirty="0"/>
                        <a:t>指定输出文件。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-1" y="168446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13</a:t>
            </a:r>
            <a:r>
              <a:rPr lang="zh-CN" altLang="en-US" sz="2400" dirty="0"/>
              <a:t>个其他常用内置函数（列举</a:t>
            </a:r>
            <a:r>
              <a:rPr lang="en-US" altLang="zh-CN" sz="2400" dirty="0"/>
              <a:t>3</a:t>
            </a:r>
            <a:r>
              <a:rPr lang="zh-CN" altLang="en-US" sz="2400" dirty="0"/>
              <a:t>个）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）：函数之标准库函数：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math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4" y="2096237"/>
            <a:ext cx="109183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import math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。查看对象名称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dir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(math)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。查看最大公约数函数帮助信息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help(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math.gcd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math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标准库不支持复数，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cmath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标准库支持复数。</a:t>
            </a:r>
            <a:endParaRPr lang="en-US" altLang="zh-CN" sz="3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常见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math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中的内置函数（共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个，列举部分）：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math.ceil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(x), 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math.copysign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math.gcd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math.exp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(x), math.log(x[,base]), math.log2(x), 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math.pow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math.sqrt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(x), 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math.sin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(x), …</a:t>
            </a:r>
            <a:endParaRPr lang="en-US" altLang="zh-CN" sz="3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）：函数之标准库函数：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4" y="2096237"/>
            <a:ext cx="10918372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import random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。查看对象名称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dir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(random)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。查看产生随机整数函数的帮助信息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help(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random.randint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常见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random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中的内置函数（共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个，列举部分）：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random.randrange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([start,]stop[,step]), 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random.randint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random.random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(), …</a:t>
            </a:r>
            <a:endParaRPr lang="en-US" altLang="zh-CN" sz="3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）：函数之标准库函数：</a:t>
            </a:r>
            <a:r>
              <a:rPr lang="en-US" altLang="zh-CN" sz="3200" b="1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/socket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4" y="2096237"/>
            <a:ext cx="109183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操作系统内置模块。例如：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os.getcwd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：获取当前工作路径，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os.chdir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(path)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：将当前工作路径更改为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path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os.cpu_count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：返回当前系统中的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数量。</a:t>
            </a:r>
            <a:endParaRPr lang="en-US" altLang="zh-CN" sz="3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网络接口内置模块：例如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socket.gethostname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：返回当前系统主机名，</a:t>
            </a:r>
            <a:r>
              <a:rPr lang="en-US" altLang="zh-CN" sz="32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socket.gethostbyname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(hostname)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：返回主机名映射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地址。</a:t>
            </a:r>
            <a:endParaRPr lang="en-US" altLang="zh-CN" sz="3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）：函数之自定义函数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24" y="1812686"/>
            <a:ext cx="4371429" cy="46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04" y="1812686"/>
            <a:ext cx="3723809" cy="11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89355" y="4155543"/>
            <a:ext cx="661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自定义函数最基础知识点：函数定义、参数、返回值、调用函数、文档字符串（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Docstring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后续会介绍：变量作用域、参数传递等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）：对象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4" y="1809634"/>
            <a:ext cx="1091837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对象三要素：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id, type, value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。采用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id(obj), type(obj), print(obj)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可以查看。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一个对象被创建后它的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就绝不会改变；可以将其理解为该对象在内存中的地址。 is 运算符比较两个对象的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是否相同；id() 函数返回一个代表其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相同不代表为同一对象，通过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来判断对象是否为同一个对象。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对一个变量赋新的值，并不是改变对象的值，只改变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对对象的引用，改变了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3852545"/>
            <a:ext cx="3876675" cy="22288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5" y="3852545"/>
            <a:ext cx="3181350" cy="16764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480" y="3852545"/>
            <a:ext cx="380047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基本语法规范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语法（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）：缩进规则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（对于代码块）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代码块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：具有一定逻辑功能的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行代码语句，叫做代码块。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使用相同的缩进空格来表示同一代码块。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缩进的空格数是可变的，但是同一级别的代码块的语句必须包含相同的缩进空格数。通常采用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个空格代表一个缩进。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812" y="6181336"/>
            <a:ext cx="109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易错点：同一代码块缩进空格数不同，会导致</a:t>
            </a:r>
            <a:r>
              <a:rPr lang="en-US" altLang="zh-CN" sz="24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IndentationError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771" y="3379294"/>
            <a:ext cx="6085714" cy="13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1" y="4955485"/>
            <a:ext cx="6685714" cy="84761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）：对象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4" y="1809634"/>
            <a:ext cx="10918372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按储存模型，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对象可分为两种：标量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原子类型（如：数字、字符串等）和容器类型（包含对其他对象的引用）（如：列表、元组等）。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按更新模式，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对象可分为两种：可变对象（如列表、字典等）和不可变对象（数字、元组等）。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标量类型的对象完全不可变（值也不可变）；容器类型的不可变对象（如元组）所包含的第一层对象的引用（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）不可变，即不允许对第一层进行索引赋值操作，但并不等同于值不能改变。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" y="4583498"/>
            <a:ext cx="5990476" cy="7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830" y="4112895"/>
            <a:ext cx="3543300" cy="2638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76130" y="4112895"/>
            <a:ext cx="2410460" cy="2638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a[0]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a[1]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a[2]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不可变，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a[0]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是一个列表，为可变对象，可以修改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a[0][0]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）：对象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4" y="1809634"/>
            <a:ext cx="1091837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不可变类型：数值类型（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int, float, complex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）、布尔类型（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）、字符串（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）和元组（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）。如果不可变对象（如元组）包括可变对象的元素（如列表），那么它的值可被修改，但第一层对象的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不变。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可变类型：列表（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）、字典（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）、集合（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一个对象如果不包含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可变对象的引用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，这里将其称为完全不可变对象（值也不可变）。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195" y="4166870"/>
            <a:ext cx="3084195" cy="1125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95" y="5605145"/>
            <a:ext cx="3084195" cy="8832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56" y="4166938"/>
            <a:ext cx="3200000" cy="1628571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）：对象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4" y="1809634"/>
            <a:ext cx="109183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可迭代对象定义：任何每次返回一个数据的对象。它定义了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__()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方法，该方法返回一个迭代器。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迭代器定义：一个控制迭代过程的对象，实现了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__next__()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方法，该方法用于获取序列中的下一个元素，并在没有元素时抛出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StopIteration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异常来结束迭代。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常见可迭代对象：包括复合数据结构（列表、元组、字典、集合和字符串），文件对象（打开的文件可以迭代，每次返回一行），生成器，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enumerate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zip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对象等。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）：对象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4" y="1809634"/>
            <a:ext cx="10918372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由于变量实际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上是对象的引用，所以通过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改变对象的引用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（引用另一个对象，如通过赋值操作）或者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改变对象的值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（前提是非完全不可变对象）可以改变变量的值。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对象的属性和方法：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dir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(obj)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查看所有属性和方法。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深拷贝：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copy.deepcopy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(a)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，若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为完全不可变对象，相当于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b=a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，指向同一对象；否则，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创建一个新的对象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的值与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相同，但为两个互不影响的对象（内部元素只有完全不可变对象的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相同）。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浅拷贝：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copy.copy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(a)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，若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为不可变对象，相当于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b=a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，指向同一对象。若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为可变对象，则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创建一个新的对象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不同，但内部元素的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都相同。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浅拷贝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的情况下，若对象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内部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有可变对象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，那么改变这个可变对象的值，由于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都包含该可变对象的引用，那么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的值都会发生改变，即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会相互影响。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）：对象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4" y="1809634"/>
            <a:ext cx="1091837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理解深浅拷贝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：①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任何对象的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深拷贝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都是完全独立的。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完全不可变对象（即不存在可变的元素）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深浅拷贝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：为原对象的引用，但不会互相影响。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③单层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可变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容器的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浅拷贝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：共享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内部元素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的引用，但是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内部元素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为完全不可变对象（如数值，字符串等），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不会互相影响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不）可变包裹可变的多层容器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浅拷贝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共享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内部元素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的引用，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内部元素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中含有可变对象，修改该可变对象的值，两个变量的值都会发生改变，互相影响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结论：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深拷贝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都是完全独立的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;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浅拷贝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内部元素包含可变对象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时，新对象和原对象可能会相互影响。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3.2 </a:t>
            </a:r>
            <a:r>
              <a:rPr lang="zh-CN" altLang="en-US" dirty="0">
                <a:sym typeface="+mn-ea"/>
              </a:rPr>
              <a:t>基本概念☆☆☆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9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）：对象（深浅拷贝示例）</a:t>
            </a:r>
            <a:endParaRPr lang="zh-CN" altLang="en-US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2124075"/>
            <a:ext cx="3543300" cy="3028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50" y="2124075"/>
            <a:ext cx="3857625" cy="2609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55" y="2124075"/>
            <a:ext cx="3571875" cy="26955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778750" y="4819650"/>
            <a:ext cx="3823970" cy="1723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不可变对象的浅拷贝与原对象为同一对象，深拷贝为一个独立的新对象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29075" y="4819650"/>
            <a:ext cx="3568065" cy="1723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可变对象的浅拷贝为一个新对象，但是内部元素</a:t>
            </a:r>
            <a:r>
              <a:rPr lang="en-US" altLang="zh-CN" sz="2400" dirty="0">
                <a:sym typeface="+mn-ea"/>
              </a:rPr>
              <a:t>id</a:t>
            </a:r>
            <a:r>
              <a:rPr lang="zh-CN" altLang="en-US" sz="2400" dirty="0">
                <a:sym typeface="+mn-ea"/>
              </a:rPr>
              <a:t>和原对象相同，会相互影响。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9405" y="5206365"/>
            <a:ext cx="3528060" cy="1125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可变对象的深拷贝为一个独立的新对象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820" y="99695"/>
            <a:ext cx="2457450" cy="11144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778750" y="1249045"/>
            <a:ext cx="4115435" cy="840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完全不可变对象的深拷贝与原对象为同一对象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3.2 </a:t>
            </a:r>
            <a:r>
              <a:rPr lang="zh-CN" altLang="en-US" dirty="0">
                <a:sym typeface="+mn-ea"/>
              </a:rPr>
              <a:t>基本概念☆☆☆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9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）：对象（浅拷贝示例）</a:t>
            </a:r>
            <a:endParaRPr lang="zh-CN" altLang="en-US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580" y="1901190"/>
            <a:ext cx="4676775" cy="3390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20" y="3277870"/>
            <a:ext cx="4953000" cy="35147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3580" y="5292090"/>
            <a:ext cx="3766820" cy="614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改变可变对象的值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420" y="168910"/>
            <a:ext cx="394335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）：命名空间与空间作用域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4" y="1809634"/>
            <a:ext cx="109183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定义：一个存储变量名和对应对象的容器，用来追踪所有变量的名字和对象的映射关系。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分类：全局命名空间（在文件顶层定义的变量）、局部命名空间（在函数内部创建的变量）、内置命名空间（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语言内建名称）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查找顺序的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LEGB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规则：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Local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首先查找局部命名空间；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Enclosing</a:t>
            </a: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其次查找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任何封闭函数的命名空间；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Global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然后查找全局命名空间；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Built-in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最后查找内置命名空间。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函数内部直接修改全局变量需要使用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global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函数内部的变量没有定义之前，不能使用。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嵌套函数中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nolocal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将变量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的作用域提升到上一个层级。在非嵌套函数中使用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nolocal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是非法的。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）：命名空间与空间作用域：示例程序（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23122"/>
            <a:ext cx="6523809" cy="44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614" y="2794550"/>
            <a:ext cx="5323809" cy="2742857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）：命名空间与空间作用域：示例程序（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055" y="1616742"/>
            <a:ext cx="9733890" cy="50453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基本语法规范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语法（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）：缩进规则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（对于续行语句）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续行的两种情况：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使用反斜杠（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）续行；使用括号（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(), [], {}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）自然续行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一个物理行中，反斜杠后面不允许有任何字符，包括空格或者注释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812" y="5826033"/>
            <a:ext cx="10918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易错点：在没有括号时忘记用反斜杠续行，在有括号时添加反斜杠续行。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反斜杠续行时，随意注释或者空格。</a:t>
            </a:r>
            <a:endParaRPr lang="zh-CN" altLang="en-US" sz="3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812" y="2710691"/>
            <a:ext cx="3145277" cy="25844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271" y="2710691"/>
            <a:ext cx="2716262" cy="25844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715" y="2710691"/>
            <a:ext cx="4158363" cy="140223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715" y="4280121"/>
            <a:ext cx="3723809" cy="143809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基本概念☆☆☆☆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）：面向对象编程概述（了解）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068" y="1812686"/>
            <a:ext cx="3633779" cy="41923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847" y="1824472"/>
            <a:ext cx="3729087" cy="41923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735" y="4623877"/>
            <a:ext cx="4802197" cy="120215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3.3 Python</a:t>
            </a:r>
            <a:r>
              <a:rPr lang="zh-CN" altLang="en-US" dirty="0"/>
              <a:t>源程序示例☆☆☆☆☆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标准的源程序示例（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4" y="1809634"/>
            <a:ext cx="10918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涵盖：源文件编码格式声明，注释信息，引入外部库（模块），函数定义，类定义、异常处理、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txt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文件操作、控制结构等内容。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091" y="2833522"/>
            <a:ext cx="4281124" cy="2719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538" y="2833523"/>
            <a:ext cx="5897236" cy="2719846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3.3 Python</a:t>
            </a:r>
            <a:r>
              <a:rPr lang="zh-CN" altLang="en-US" dirty="0"/>
              <a:t>源程序示例☆☆☆☆☆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标准的源程序示例（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）续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805" y="3810381"/>
            <a:ext cx="6600000" cy="30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701" y="4734880"/>
            <a:ext cx="1723810" cy="1123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26" y="6090991"/>
            <a:ext cx="4044888" cy="76700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6814" y="1809634"/>
            <a:ext cx="109183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i="0">
                <a:solidFill>
                  <a:srgbClr val="0D0D0D"/>
                </a:solidFill>
                <a:effectLst/>
                <a:latin typeface="Söhne"/>
              </a:rPr>
              <a:t>使用类的优势</a:t>
            </a:r>
            <a:endParaRPr lang="zh-CN" altLang="en-US" sz="1600" b="0" i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1" i="0">
                <a:solidFill>
                  <a:srgbClr val="0D0D0D"/>
                </a:solidFill>
                <a:effectLst/>
                <a:latin typeface="Söhne"/>
              </a:rPr>
              <a:t>组织性</a:t>
            </a:r>
            <a:r>
              <a:rPr lang="zh-CN" altLang="en-US" sz="1600" b="0" i="0">
                <a:solidFill>
                  <a:srgbClr val="0D0D0D"/>
                </a:solidFill>
                <a:effectLst/>
                <a:latin typeface="Söhne"/>
              </a:rPr>
              <a:t>：对于复杂项目，类可以整理代码，提高易管理性和维护性。</a:t>
            </a:r>
            <a:endParaRPr lang="zh-CN" altLang="en-US" sz="1600" b="0" i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1" i="0">
                <a:solidFill>
                  <a:srgbClr val="0D0D0D"/>
                </a:solidFill>
                <a:effectLst/>
                <a:latin typeface="Söhne"/>
              </a:rPr>
              <a:t>可重用性</a:t>
            </a:r>
            <a:r>
              <a:rPr lang="zh-CN" altLang="en-US" sz="1600" b="0" i="0">
                <a:solidFill>
                  <a:srgbClr val="0D0D0D"/>
                </a:solidFill>
                <a:effectLst/>
                <a:latin typeface="Söhne"/>
              </a:rPr>
              <a:t>：类允许通过对象实例化来重复使用相似操作，减少代码重复。</a:t>
            </a:r>
            <a:endParaRPr lang="zh-CN" altLang="en-US" sz="1600" b="0" i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1" i="0">
                <a:solidFill>
                  <a:srgbClr val="0D0D0D"/>
                </a:solidFill>
                <a:effectLst/>
                <a:latin typeface="Söhne"/>
              </a:rPr>
              <a:t>扩展性</a:t>
            </a:r>
            <a:r>
              <a:rPr lang="zh-CN" altLang="en-US" sz="1600" b="0" i="0">
                <a:solidFill>
                  <a:srgbClr val="0D0D0D"/>
                </a:solidFill>
                <a:effectLst/>
                <a:latin typeface="Söhne"/>
              </a:rPr>
              <a:t>：通过继承和方法修改，类便于添加新功能和适应变化。</a:t>
            </a:r>
            <a:endParaRPr lang="zh-CN" altLang="en-US" sz="1600" b="0" i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zh-CN" altLang="en-US" sz="1600" b="1" i="0">
                <a:solidFill>
                  <a:srgbClr val="0D0D0D"/>
                </a:solidFill>
                <a:effectLst/>
                <a:latin typeface="Söhne"/>
              </a:rPr>
              <a:t>不使用类的情况</a:t>
            </a:r>
            <a:endParaRPr lang="zh-CN" altLang="en-US" sz="1600" b="0" i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1" i="0">
                <a:solidFill>
                  <a:srgbClr val="0D0D0D"/>
                </a:solidFill>
                <a:effectLst/>
                <a:latin typeface="Söhne"/>
              </a:rPr>
              <a:t>简单脚本</a:t>
            </a:r>
            <a:r>
              <a:rPr lang="zh-CN" altLang="en-US" sz="1600" b="0" i="0">
                <a:solidFill>
                  <a:srgbClr val="0D0D0D"/>
                </a:solidFill>
                <a:effectLst/>
                <a:latin typeface="Söhne"/>
              </a:rPr>
              <a:t>：简单任务如数据清洗或统计时，直接使用函数更高效，减少编写类的需要。</a:t>
            </a:r>
            <a:endParaRPr lang="zh-CN" altLang="en-US" sz="1600" b="0" i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1" i="0">
                <a:solidFill>
                  <a:srgbClr val="0D0D0D"/>
                </a:solidFill>
                <a:effectLst/>
                <a:latin typeface="Söhne"/>
              </a:rPr>
              <a:t>数据科学工具</a:t>
            </a:r>
            <a:r>
              <a:rPr lang="zh-CN" altLang="en-US" sz="1600" b="0" i="0">
                <a:solidFill>
                  <a:srgbClr val="0D0D0D"/>
                </a:solidFill>
                <a:effectLst/>
                <a:latin typeface="Söhne"/>
              </a:rPr>
              <a:t>：使用</a:t>
            </a:r>
            <a:r>
              <a:rPr lang="en-US" altLang="zh-CN" sz="1600" b="0" i="0">
                <a:solidFill>
                  <a:srgbClr val="0D0D0D"/>
                </a:solidFill>
                <a:effectLst/>
                <a:latin typeface="Söhne"/>
              </a:rPr>
              <a:t>Pandas</a:t>
            </a:r>
            <a:r>
              <a:rPr lang="zh-CN" altLang="en-US" sz="1600" b="0" i="0">
                <a:solidFill>
                  <a:srgbClr val="0D0D0D"/>
                </a:solidFill>
                <a:effectLst/>
                <a:latin typeface="Söhne"/>
              </a:rPr>
              <a:t>、</a:t>
            </a:r>
            <a:r>
              <a:rPr lang="en-US" altLang="zh-CN" sz="1600" b="0" i="0">
                <a:solidFill>
                  <a:srgbClr val="0D0D0D"/>
                </a:solidFill>
                <a:effectLst/>
                <a:latin typeface="Söhne"/>
              </a:rPr>
              <a:t>NumPy</a:t>
            </a:r>
            <a:r>
              <a:rPr lang="zh-CN" altLang="en-US" sz="1600" b="0" i="0">
                <a:solidFill>
                  <a:srgbClr val="0D0D0D"/>
                </a:solidFill>
                <a:effectLst/>
                <a:latin typeface="Söhne"/>
              </a:rPr>
              <a:t>等库时，可直接利用其封装好的方法和类，通常无需自定义类。</a:t>
            </a:r>
            <a:endParaRPr lang="zh-CN" altLang="en-US" sz="1600" b="0" i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3.3 Python</a:t>
            </a:r>
            <a:r>
              <a:rPr lang="zh-CN" altLang="en-US" dirty="0"/>
              <a:t>源程序示例☆☆☆☆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标准的源程序示例（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440" y="1616742"/>
            <a:ext cx="11293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涵盖：源文件编码格式声明，注释信息，引入外部库（模块），函数定义异常处理、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文件操作、控制结构等内容。（没有类定义，但仍有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sys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模块操作等内容）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40631"/>
            <a:ext cx="3500781" cy="37605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81" y="2640631"/>
            <a:ext cx="3963610" cy="37605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759" y="2640631"/>
            <a:ext cx="3963610" cy="19003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759" y="4540992"/>
            <a:ext cx="2247714" cy="11526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301" y="5826033"/>
            <a:ext cx="4195959" cy="517528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3.3 Python</a:t>
            </a:r>
            <a:r>
              <a:rPr lang="zh-CN" altLang="en-US" dirty="0"/>
              <a:t>源程序示例☆☆☆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标准的源程序示例（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440" y="1616742"/>
            <a:ext cx="11293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涵盖：源文件编码格式声明，注释信息，引入外部库（模块），函数定义异常处理、控制结构等内容。（没有类定义和文件操作，但仍有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sys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模块操作等内容）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948" y="2561468"/>
            <a:ext cx="3827417" cy="32078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120" y="2561468"/>
            <a:ext cx="3952612" cy="32645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39" y="3262057"/>
            <a:ext cx="2730129" cy="642383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3.3 Python</a:t>
            </a:r>
            <a:r>
              <a:rPr lang="zh-CN" altLang="en-US" dirty="0"/>
              <a:t>源程序示例☆☆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标准的源程序示例（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）：简化版（基本要求）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440" y="1616742"/>
            <a:ext cx="11293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在上一个程序基础上，去掉了最值计算功能、源文件编码格式声明，去掉头部说明，去掉异常处理，去掉主函数和入口点。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593" y="3893638"/>
            <a:ext cx="4285714" cy="733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64" y="2912686"/>
            <a:ext cx="6647619" cy="2695238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例题</a:t>
            </a:r>
            <a:r>
              <a:rPr lang="en-US" altLang="zh-CN" dirty="0"/>
              <a:t>1</a:t>
            </a:r>
            <a:r>
              <a:rPr lang="zh-CN" altLang="en-US" dirty="0"/>
              <a:t>：找共同好友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173707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题目描述：给定一个字典，其中键是用户的姓名，值是该用户的好友列表：</a:t>
            </a:r>
            <a:endParaRPr lang="en-US" altLang="zh-CN" dirty="0"/>
          </a:p>
          <a:p>
            <a:r>
              <a:rPr lang="en-US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friends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endParaRPr lang="en-US" altLang="zh-C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"Alice"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[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"Bob"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"Diane"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"Eve"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"Charlie"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endParaRPr lang="en-US" altLang="zh-C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"Bob"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[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"Alice"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"Eve"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"Fred"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endParaRPr lang="en-US" altLang="zh-C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"Charlie"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[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"Alice"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"Fred"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endParaRPr lang="en-US" altLang="zh-C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"Diane"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[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"Alice"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"George"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endParaRPr lang="en-US" altLang="zh-C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"Eve"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[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"Alice"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"Bob"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"George"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endParaRPr lang="en-US" altLang="zh-C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"Fred"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[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"Bob"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"Charlie"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endParaRPr lang="en-US" altLang="zh-C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en-US" altLang="zh-CN" dirty="0"/>
          </a:p>
          <a:p>
            <a:r>
              <a:rPr lang="zh-CN" altLang="en-US" dirty="0"/>
              <a:t>编写一个函数来找出两个用户的共同好友。要求定义</a:t>
            </a:r>
            <a:r>
              <a:rPr lang="en-US" altLang="zh-CN" dirty="0" err="1"/>
              <a:t>find_common_friends</a:t>
            </a:r>
            <a:r>
              <a:rPr lang="zh-CN" altLang="en-US" dirty="0"/>
              <a:t>函数，检查两个用户是否都在字典中；然后再查找出共同好友。调用</a:t>
            </a:r>
            <a:r>
              <a:rPr lang="en-US" altLang="zh-CN" dirty="0" err="1"/>
              <a:t>find_common_friends</a:t>
            </a:r>
            <a:r>
              <a:rPr lang="zh-CN" altLang="en-US" dirty="0"/>
              <a:t>函数寻找共同好友列表，并输出。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29177"/>
            <a:ext cx="3651429" cy="23102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428" y="4529177"/>
            <a:ext cx="6361905" cy="14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15" y="6108102"/>
            <a:ext cx="3152381" cy="571429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：列表分组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17370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题目描述：</a:t>
            </a:r>
            <a:endParaRPr lang="zh-CN" altLang="en-US" b="1" dirty="0"/>
          </a:p>
          <a:p>
            <a:r>
              <a:rPr lang="zh-CN" altLang="en-US" dirty="0"/>
              <a:t>编写一个 </a:t>
            </a:r>
            <a:r>
              <a:rPr lang="en-US" altLang="zh-CN" dirty="0"/>
              <a:t>Python </a:t>
            </a:r>
            <a:r>
              <a:rPr lang="zh-CN" altLang="en-US" dirty="0"/>
              <a:t>程序，实现以下功能：</a:t>
            </a:r>
            <a:endParaRPr lang="zh-CN" altLang="en-US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随机生成一个包含整数的列表 </a:t>
            </a:r>
            <a:r>
              <a:rPr lang="en-US" altLang="zh-CN" dirty="0" err="1"/>
              <a:t>list_a</a:t>
            </a:r>
            <a:r>
              <a:rPr lang="zh-CN" altLang="en-US" dirty="0"/>
              <a:t>，其中列表的大小随机，但不超过</a:t>
            </a:r>
            <a:r>
              <a:rPr lang="en-US" altLang="zh-CN" dirty="0"/>
              <a:t>30</a:t>
            </a:r>
            <a:r>
              <a:rPr lang="zh-CN" altLang="en-US" dirty="0"/>
              <a:t>个元素。列表中的每个元素应该是一个介于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之间的随机整数。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通过命令行输入，从用户处接收一个整数 </a:t>
            </a:r>
            <a:r>
              <a:rPr lang="en-US" altLang="zh-CN" dirty="0" err="1"/>
              <a:t>group_size</a:t>
            </a:r>
            <a:r>
              <a:rPr lang="zh-CN" altLang="en-US" dirty="0"/>
              <a:t>，表示用户希望将列表分成的组的数量。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根据输入的 </a:t>
            </a:r>
            <a:r>
              <a:rPr lang="en-US" altLang="zh-CN" dirty="0" err="1"/>
              <a:t>group_size</a:t>
            </a:r>
            <a:r>
              <a:rPr lang="zh-CN" altLang="en-US" dirty="0"/>
              <a:t>，将列表 </a:t>
            </a:r>
            <a:r>
              <a:rPr lang="en-US" altLang="zh-CN" dirty="0" err="1"/>
              <a:t>list_a</a:t>
            </a:r>
            <a:r>
              <a:rPr lang="en-US" altLang="zh-CN" dirty="0"/>
              <a:t> </a:t>
            </a:r>
            <a:r>
              <a:rPr lang="zh-CN" altLang="en-US" dirty="0"/>
              <a:t>分组。每组应包含连续的元素，并且每组的大小应该尽可能相等，但最后一组的元素数量可以少于其他组。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以嵌套列表的形式打印出分组后的结果。</a:t>
            </a:r>
            <a:endParaRPr lang="zh-CN" altLang="en-US" dirty="0"/>
          </a:p>
          <a:p>
            <a:r>
              <a:rPr lang="zh-CN" altLang="en-US" b="1" dirty="0"/>
              <a:t>要求：</a:t>
            </a:r>
            <a:endParaRPr lang="zh-CN" altLang="en-US" b="1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如果输入的 </a:t>
            </a:r>
            <a:r>
              <a:rPr lang="en-US" altLang="zh-CN" dirty="0" err="1"/>
              <a:t>group_size</a:t>
            </a:r>
            <a:r>
              <a:rPr lang="en-US" altLang="zh-CN" dirty="0"/>
              <a:t> </a:t>
            </a:r>
            <a:r>
              <a:rPr lang="zh-CN" altLang="en-US" dirty="0"/>
              <a:t>小于或等于</a:t>
            </a:r>
            <a:r>
              <a:rPr lang="en-US" altLang="zh-CN" dirty="0"/>
              <a:t>0</a:t>
            </a:r>
            <a:r>
              <a:rPr lang="zh-CN" altLang="en-US" dirty="0"/>
              <a:t>，程序应输出错误信息并终止。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 </a:t>
            </a:r>
            <a:r>
              <a:rPr lang="en-US" altLang="zh-CN" dirty="0" err="1"/>
              <a:t>group_size</a:t>
            </a:r>
            <a:r>
              <a:rPr lang="en-US" altLang="zh-CN" dirty="0"/>
              <a:t> </a:t>
            </a:r>
            <a:r>
              <a:rPr lang="zh-CN" altLang="en-US" dirty="0"/>
              <a:t>大于列表长度，则整个列表作为一个组返回。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程序应能处理并提示非整数输入的情况。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：列表分组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73452"/>
            <a:ext cx="5933333" cy="17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1357"/>
            <a:ext cx="7161905" cy="36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974" y="1073452"/>
            <a:ext cx="2190476" cy="523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790" y="3218407"/>
            <a:ext cx="4375799" cy="1059976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例题</a:t>
            </a:r>
            <a:r>
              <a:rPr lang="en-US" altLang="zh-CN" dirty="0"/>
              <a:t>3</a:t>
            </a:r>
            <a:r>
              <a:rPr lang="zh-CN" altLang="en-US" dirty="0"/>
              <a:t>：梯形法计算定积分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41194" y="1037230"/>
            <a:ext cx="115460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请使用梯形法计算函数</a:t>
            </a:r>
            <a:r>
              <a:rPr lang="en-US" altLang="zh-CN" dirty="0"/>
              <a:t>f(x)=x^2</a:t>
            </a:r>
            <a:r>
              <a:rPr lang="zh-CN" altLang="en-US" dirty="0"/>
              <a:t>在区间</a:t>
            </a:r>
            <a:r>
              <a:rPr lang="en-US" altLang="zh-CN" dirty="0"/>
              <a:t>[0,10]</a:t>
            </a:r>
            <a:r>
              <a:rPr lang="zh-CN" altLang="en-US" dirty="0"/>
              <a:t>上的定积分。（精确解</a:t>
            </a:r>
            <a:r>
              <a:rPr lang="en-US" altLang="zh-CN" dirty="0"/>
              <a:t>1000/3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具体要求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编写一个函数 </a:t>
            </a:r>
            <a:r>
              <a:rPr lang="en-US" altLang="zh-CN" dirty="0" err="1"/>
              <a:t>trapezoidal_rule</a:t>
            </a:r>
            <a:r>
              <a:rPr lang="en-US" altLang="zh-CN" dirty="0"/>
              <a:t>(f, a, b, n) </a:t>
            </a:r>
            <a:r>
              <a:rPr lang="zh-CN" altLang="en-US" dirty="0"/>
              <a:t>来实现梯形法。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 </a:t>
            </a:r>
            <a:r>
              <a:rPr lang="zh-CN" altLang="en-US" dirty="0"/>
              <a:t>是要积分的函数。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是积分区间的下限和上限。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 </a:t>
            </a:r>
            <a:r>
              <a:rPr lang="zh-CN" altLang="en-US" dirty="0"/>
              <a:t>是将区间分割成小梯形的数量。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使用梯形法中的基本公式来计算梯形面积的总和。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为确保准确性，请将区间 </a:t>
            </a:r>
            <a:r>
              <a:rPr lang="en-US" altLang="zh-CN" dirty="0"/>
              <a:t>[0, 10] </a:t>
            </a:r>
            <a:r>
              <a:rPr lang="zh-CN" altLang="en-US" dirty="0"/>
              <a:t>分割成 </a:t>
            </a:r>
            <a:r>
              <a:rPr lang="en-US" altLang="zh-CN" dirty="0"/>
              <a:t>1000 </a:t>
            </a:r>
            <a:r>
              <a:rPr lang="zh-CN" altLang="en-US" dirty="0"/>
              <a:t>个小梯形。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输出结果应该显示区间 </a:t>
            </a:r>
            <a:r>
              <a:rPr lang="en-US" altLang="zh-CN" dirty="0"/>
              <a:t>[0, 10] </a:t>
            </a:r>
            <a:r>
              <a:rPr lang="zh-CN" altLang="en-US" dirty="0"/>
              <a:t>上的定积分的近似值。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7318" y="1180834"/>
            <a:ext cx="2971429" cy="32952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90" y="4826426"/>
            <a:ext cx="3142857" cy="371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基本语法规范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语法（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）：语句结束规则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以换行符作为语句结束的标识。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一条语句结束后面可以写分号，但是不推荐。不会报错，但是警告。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多条语句写在同一个物理行，可以采用分号分隔。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812" y="6181336"/>
            <a:ext cx="109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易错点：在没有括号时忘记用反斜杠续行，在有括号时添加反斜杠续行。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811" y="3370217"/>
            <a:ext cx="3693861" cy="20304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例题</a:t>
            </a:r>
            <a:r>
              <a:rPr lang="en-US" altLang="zh-CN" dirty="0"/>
              <a:t>4</a:t>
            </a:r>
            <a:r>
              <a:rPr lang="zh-CN" altLang="en-US" dirty="0"/>
              <a:t>：简单线性回归（不使用外部库）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41194" y="1037230"/>
            <a:ext cx="115460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简单表述</a:t>
            </a:r>
            <a:endParaRPr lang="zh-CN" altLang="en-US" dirty="0"/>
          </a:p>
          <a:p>
            <a:r>
              <a:rPr lang="zh-CN" altLang="en-US" dirty="0"/>
              <a:t>请实现一个 </a:t>
            </a:r>
            <a:r>
              <a:rPr lang="en-US" altLang="zh-CN" dirty="0"/>
              <a:t>Python </a:t>
            </a:r>
            <a:r>
              <a:rPr lang="zh-CN" altLang="en-US" dirty="0"/>
              <a:t>函数来计算一组数据点的最佳拟合直线的斜率和截距。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具体要求</a:t>
            </a:r>
            <a:endParaRPr lang="zh-CN" altLang="en-US" dirty="0"/>
          </a:p>
          <a:p>
            <a:r>
              <a:rPr lang="zh-CN" altLang="en-US" dirty="0"/>
              <a:t>编写一个函数 </a:t>
            </a:r>
            <a:r>
              <a:rPr lang="en-US" altLang="zh-CN" dirty="0" err="1"/>
              <a:t>simple_linear_regression</a:t>
            </a:r>
            <a:r>
              <a:rPr lang="en-US" altLang="zh-CN" dirty="0"/>
              <a:t>(x, y)</a:t>
            </a:r>
            <a:r>
              <a:rPr lang="zh-CN" altLang="en-US" dirty="0"/>
              <a:t>，该函数接收两个列表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</a:t>
            </a:r>
            <a:r>
              <a:rPr lang="zh-CN" altLang="en-US" dirty="0"/>
              <a:t>，分别代表数据点的 </a:t>
            </a:r>
            <a:r>
              <a:rPr lang="en-US" altLang="zh-CN" dirty="0"/>
              <a:t>x </a:t>
            </a:r>
            <a:r>
              <a:rPr lang="zh-CN" altLang="en-US" dirty="0"/>
              <a:t>坐标和 </a:t>
            </a:r>
            <a:r>
              <a:rPr lang="en-US" altLang="zh-CN" dirty="0"/>
              <a:t>y </a:t>
            </a:r>
            <a:r>
              <a:rPr lang="zh-CN" altLang="en-US" dirty="0"/>
              <a:t>坐标。</a:t>
            </a:r>
            <a:endParaRPr lang="zh-CN" altLang="en-US" dirty="0"/>
          </a:p>
          <a:p>
            <a:r>
              <a:rPr lang="zh-CN" altLang="en-US" dirty="0"/>
              <a:t>使用最小二乘法（</a:t>
            </a:r>
            <a:r>
              <a:rPr lang="en-US" altLang="zh-CN" dirty="0"/>
              <a:t>ordinary least squares</a:t>
            </a:r>
            <a:r>
              <a:rPr lang="zh-CN" altLang="en-US" dirty="0"/>
              <a:t>）方法来计算线性回归的参数，即直线的斜率（</a:t>
            </a:r>
            <a:r>
              <a:rPr lang="en-US" altLang="zh-CN" dirty="0"/>
              <a:t>slope</a:t>
            </a:r>
            <a:r>
              <a:rPr lang="zh-CN" altLang="en-US" dirty="0"/>
              <a:t>）和截距（</a:t>
            </a:r>
            <a:r>
              <a:rPr lang="en-US" altLang="zh-CN" dirty="0"/>
              <a:t>intercept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zh-CN" altLang="en-US" dirty="0"/>
              <a:t>函数应该返回计算出的斜率和截距。</a:t>
            </a:r>
            <a:endParaRPr lang="zh-CN" altLang="en-US" dirty="0"/>
          </a:p>
          <a:p>
            <a:r>
              <a:rPr lang="zh-CN" altLang="en-US" dirty="0"/>
              <a:t>为了验证你的函数是否正确，请使用以下测试数据进行计算：</a:t>
            </a:r>
            <a:endParaRPr lang="zh-CN" altLang="en-US" dirty="0"/>
          </a:p>
          <a:p>
            <a:r>
              <a:rPr lang="en-US" altLang="zh-CN" dirty="0"/>
              <a:t>x = [1, 2, 3, 4, 5]</a:t>
            </a:r>
            <a:endParaRPr lang="en-US" altLang="zh-CN" dirty="0"/>
          </a:p>
          <a:p>
            <a:r>
              <a:rPr lang="en-US" altLang="zh-CN" dirty="0"/>
              <a:t>y =  [1.5,2.5,3.0,4.0,5.0]</a:t>
            </a:r>
            <a:endParaRPr lang="en-US" altLang="zh-CN" dirty="0"/>
          </a:p>
          <a:p>
            <a:r>
              <a:rPr lang="zh-CN" altLang="en-US" dirty="0"/>
              <a:t>输出应该显示计算得到的斜率和截距。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194" y="4888832"/>
            <a:ext cx="3990476" cy="14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676" y="601948"/>
            <a:ext cx="2022798" cy="14944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256" y="6391419"/>
            <a:ext cx="3171429" cy="4285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619" y="3496181"/>
            <a:ext cx="5752381" cy="2895238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2318"/>
          </a:xfr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基本语法规范：缩进规则（顶级代码，代码块，续行语句）、语句结束规则、注释规则、标识符的命名规则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基本概念：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变量（定义、引用、四种赋值方法）、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基本数据类型（整数、浮点数、复数、布尔值、字符串）、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复合数据类型（列表、元组、字典、集合、不可变集合、字节串、字节数组）、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运算符与表达式（逻辑运算的短路机制）、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语句（简单语句、复合语句）、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模块和包、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函数（内置函数、标准库函数、扩展库函数、自定义函数）、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对象（不可变类型与可变类型，可迭代对象，深拷贝与浅拷贝）、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命名空间与作用域、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面向对象编程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标准源程序示例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编程例题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6834"/>
          </a:xfrm>
        </p:spPr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697" y="140761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kern="1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。。。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595"/>
          </a:xfrm>
        </p:spPr>
        <p:txBody>
          <a:bodyPr/>
          <a:lstStyle/>
          <a:p>
            <a:r>
              <a:rPr lang="zh-CN" altLang="en-US" dirty="0"/>
              <a:t>备用题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基本语法规范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语法（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）：注释规则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单行注释：使用井号（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）开始，仅对该行有效。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多行注释：使用三个连续的单引号（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’’’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）对或双引号（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”””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）对包裹多行文本来实现。本质是不被使用的字符串。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注释的作用：解释代码的意图，增强可读性，或临时禁用某段代码。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VS Code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注释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取消注释快捷键：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Ctrl+/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222" y="3748626"/>
            <a:ext cx="1894115" cy="22118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885" y="3849782"/>
            <a:ext cx="3571429" cy="20095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6812" y="6181336"/>
            <a:ext cx="109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易错点：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引号是半角的（英文），写成全角（中文）会报错。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基本语法规范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语法（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）：标识符的命名规则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标识符：用来标识变量、函数、模块、类等对象的有效名称。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由字母、数字、汉字和下划线组成，但首个字符不能是数字。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标识符对大小写敏感。例如，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是两个不同的标识符。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语言包中有许多内置对象，自定义的标识符不能与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内置对象名相同。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6812" y="4117405"/>
            <a:ext cx="10918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推荐风格：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变量名和函数名：推荐使用全小写字母和下划线分隔（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snake_case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类名：推荐使用首字母大写的驼峰命名法（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CamelCase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模块名和包名：通常使用简短的全小写字母，有时也可以使用下划线。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常量：推荐使用全大写字母和下划线分隔。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M5YjViYzRkNDBmOTFlZjVmOTdkM2MzY2IxZmNjYm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12574</Words>
  <Application>WPS 演示</Application>
  <PresentationFormat>宽屏</PresentationFormat>
  <Paragraphs>934</Paragraphs>
  <Slides>73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9" baseType="lpstr">
      <vt:lpstr>Arial</vt:lpstr>
      <vt:lpstr>宋体</vt:lpstr>
      <vt:lpstr>Wingdings</vt:lpstr>
      <vt:lpstr>Calibri</vt:lpstr>
      <vt:lpstr>Times New Roman</vt:lpstr>
      <vt:lpstr>楷体</vt:lpstr>
      <vt:lpstr>等线</vt:lpstr>
      <vt:lpstr>微软雅黑</vt:lpstr>
      <vt:lpstr>Arial Unicode MS</vt:lpstr>
      <vt:lpstr>等线 Light</vt:lpstr>
      <vt:lpstr>Söhne Mono</vt:lpstr>
      <vt:lpstr>Segoe Print</vt:lpstr>
      <vt:lpstr>Söhne</vt:lpstr>
      <vt:lpstr>Consolas</vt:lpstr>
      <vt:lpstr>Segoe UI</vt:lpstr>
      <vt:lpstr>Office 主题​​</vt:lpstr>
      <vt:lpstr>PowerPoint 演示文稿</vt:lpstr>
      <vt:lpstr>第三章  Python语言基础</vt:lpstr>
      <vt:lpstr>PowerPoint 演示文稿</vt:lpstr>
      <vt:lpstr>3.1 基本语法规范</vt:lpstr>
      <vt:lpstr>3.1 基本语法规范</vt:lpstr>
      <vt:lpstr>3.1 基本语法规范</vt:lpstr>
      <vt:lpstr>3.1 基本语法规范</vt:lpstr>
      <vt:lpstr>3.1 基本语法规范</vt:lpstr>
      <vt:lpstr>3.1 基本语法规范</vt:lpstr>
      <vt:lpstr>3.2 基本概念☆</vt:lpstr>
      <vt:lpstr>3.2 基本概念☆</vt:lpstr>
      <vt:lpstr>3.2 基本概念☆</vt:lpstr>
      <vt:lpstr>3.2 基本概念☆</vt:lpstr>
      <vt:lpstr>3.2 基本概念☆</vt:lpstr>
      <vt:lpstr>3.2 基本概念☆</vt:lpstr>
      <vt:lpstr>3.2 基本概念☆</vt:lpstr>
      <vt:lpstr>3.2 基本概念☆</vt:lpstr>
      <vt:lpstr>3.2 基本概念☆</vt:lpstr>
      <vt:lpstr>3.2 基本概念☆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</vt:lpstr>
      <vt:lpstr>3.2 基本概念☆☆☆</vt:lpstr>
      <vt:lpstr>3.2 基本概念☆☆☆</vt:lpstr>
      <vt:lpstr>3.2 基本概念☆☆☆</vt:lpstr>
      <vt:lpstr>3.2 基本概念☆☆☆</vt:lpstr>
      <vt:lpstr>3.2 基本概念☆☆☆</vt:lpstr>
      <vt:lpstr>3.2 基本概念☆☆☆</vt:lpstr>
      <vt:lpstr>3.2 基本概念☆☆☆</vt:lpstr>
      <vt:lpstr>3.2 基本概念☆☆☆</vt:lpstr>
      <vt:lpstr>3.2 基本概念☆☆☆</vt:lpstr>
      <vt:lpstr>3.2 基本概念☆☆☆</vt:lpstr>
      <vt:lpstr>3.2 基本概念☆☆☆</vt:lpstr>
      <vt:lpstr>3.2 基本概念☆☆☆☆</vt:lpstr>
      <vt:lpstr>3.3 Python源程序示例☆☆☆☆☆</vt:lpstr>
      <vt:lpstr>3.3 Python源程序示例☆☆☆☆☆</vt:lpstr>
      <vt:lpstr>3.3 Python源程序示例☆☆☆☆</vt:lpstr>
      <vt:lpstr>3.3 Python源程序示例☆☆☆</vt:lpstr>
      <vt:lpstr>3.3 Python源程序示例☆☆</vt:lpstr>
      <vt:lpstr>3.4 例题1：找共同好友</vt:lpstr>
      <vt:lpstr>3.4 例题2：列表分组</vt:lpstr>
      <vt:lpstr>3.4 例题2：列表分组</vt:lpstr>
      <vt:lpstr>3.4 例题3：梯形法计算定积分</vt:lpstr>
      <vt:lpstr>3.4 例题4：简单线性回归（不使用外部库）</vt:lpstr>
      <vt:lpstr>小结</vt:lpstr>
      <vt:lpstr>作业</vt:lpstr>
      <vt:lpstr>备用题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Yu</dc:creator>
  <cp:lastModifiedBy>A210-11</cp:lastModifiedBy>
  <cp:revision>335</cp:revision>
  <dcterms:created xsi:type="dcterms:W3CDTF">2024-04-09T18:50:00Z</dcterms:created>
  <dcterms:modified xsi:type="dcterms:W3CDTF">2024-06-01T14:27:25Z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E0F1DF1F4029493A95AB4139490C20B6_12</vt:lpwstr>
  </property>
  <property fmtid="{D5CDD505-2E9C-101B-9397-08002B2CF9AE}" pid="3" name="KSOProductBuildVer">
    <vt:lpwstr>2052-12.1.0.16729</vt:lpwstr>
  </property>
</Properties>
</file>