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57" r:id="rId3"/>
    <p:sldId id="258" r:id="rId4"/>
    <p:sldId id="259" r:id="rId5"/>
    <p:sldId id="260" r:id="rId6"/>
    <p:sldId id="262" r:id="rId7"/>
    <p:sldId id="261" r:id="rId8"/>
    <p:sldId id="32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9" r:id="rId23"/>
    <p:sldId id="278" r:id="rId24"/>
    <p:sldId id="321" r:id="rId25"/>
    <p:sldId id="283" r:id="rId26"/>
    <p:sldId id="284" r:id="rId27"/>
    <p:sldId id="355" r:id="rId28"/>
    <p:sldId id="356" r:id="rId29"/>
    <p:sldId id="285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2" r:id="rId38"/>
    <p:sldId id="293" r:id="rId39"/>
    <p:sldId id="296" r:id="rId40"/>
    <p:sldId id="311" r:id="rId41"/>
    <p:sldId id="357" r:id="rId42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57AD-E0E2-4524-9778-8174A539023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34B5-E6B7-47DD-B8A2-9B98A28A1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的遍历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的遍历：可以直接使用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对象中取出数据，从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Series.keys()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对象中取出索引数据，从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Series.items()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对象中取出索引和数据。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2482215"/>
            <a:ext cx="62960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数据清洗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数据清洗：对数据进行审查和校验的过程，目的在于删除重复信息，纠正存在的错误，保持数据一致性。如：可用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duplicated()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发现重复数据，用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drop_duplicates()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丢弃重复数据，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Series.clip(lower=None, upper=None)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将越界值设为上下限，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dropna()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丢弃非法值的数据项等。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" y="3244215"/>
            <a:ext cx="3705225" cy="240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5" y="2798445"/>
            <a:ext cx="1835785" cy="3950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270" y="2776855"/>
            <a:ext cx="3048000" cy="211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270" y="4907915"/>
            <a:ext cx="21145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数据统计分析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Series.describe()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对象数据的总体特征，可以得到数据个数，均值，方差，最小值，百分比分位数，最大值等；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.diff()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：同一列数据减去前一条数据的值；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" y="2798445"/>
            <a:ext cx="533400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" y="4260850"/>
            <a:ext cx="2245995" cy="2522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605" y="3493135"/>
            <a:ext cx="222885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605" y="3954780"/>
            <a:ext cx="2400300" cy="2333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350" y="4260850"/>
            <a:ext cx="2990850" cy="533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48965" y="4838700"/>
            <a:ext cx="2802255" cy="342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返回最小、最大值的索引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675" y="3954780"/>
            <a:ext cx="1590675" cy="2828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675" y="3493135"/>
            <a:ext cx="162877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Series.cumsum()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：累计求和，同一列前面所有数据之和；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Series.cumprod()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：累计求积，同一列前面所有数据之积（数据可能会非常大，可能超出数据类型所能表达的范围）；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Series.cummin()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：累计求最小值，按照前一个值来设定后一个值，若大于前一个值，则设为前一个值，小于则不变；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Series.cummax()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：累计求最大值。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3947795"/>
            <a:ext cx="181927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075" y="3556000"/>
            <a:ext cx="195262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25" y="3551555"/>
            <a:ext cx="211455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190" y="3950335"/>
            <a:ext cx="2619375" cy="2886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30" y="3987165"/>
            <a:ext cx="1409700" cy="28479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570" y="3997325"/>
            <a:ext cx="1371600" cy="28289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160" y="3552190"/>
            <a:ext cx="1866900" cy="2857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2235" y="3544570"/>
            <a:ext cx="1905000" cy="2762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60" y="4007485"/>
            <a:ext cx="1381125" cy="28384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20" y="3561715"/>
            <a:ext cx="1400175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定位与切片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数据定位与切片：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85" y="2562225"/>
            <a:ext cx="9629775" cy="3162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1040" y="5798185"/>
            <a:ext cx="517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注意括号的区别，索引方式与</a:t>
            </a:r>
            <a:r>
              <a:rPr lang="en-US" altLang="zh-CN"/>
              <a:t>NumPy</a:t>
            </a:r>
            <a:r>
              <a:rPr lang="zh-CN" altLang="en-US"/>
              <a:t>数组类似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各种索引访问同一对象，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Series.loc[]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Series.iloc[]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还可以有切片操作，使用标签索引切片会包含右端点（如使用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，若有相同的标签，切片时可能会出问题。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" y="2386330"/>
            <a:ext cx="4656455" cy="1956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4414520"/>
            <a:ext cx="5400675" cy="2352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885" y="3926205"/>
            <a:ext cx="3638550" cy="1609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885" y="5624195"/>
            <a:ext cx="3267075" cy="942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040" y="3061970"/>
            <a:ext cx="2266950" cy="37052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477885" y="3507740"/>
            <a:ext cx="264795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布尔条件索引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还可以通过索引进行赋值操作，以及通过索引增加元素，删除元素。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2091055"/>
            <a:ext cx="4756785" cy="47301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40" y="2082165"/>
            <a:ext cx="2736215" cy="4739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数据处理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80" y="1599565"/>
            <a:ext cx="12110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数据处理：数据处理是通过操作获取新的数据集的过程，也是数据类型装换、数值变换、重采样、再分析的一个过程。可以进行数据类型（各数据）支持的运算，建议先转换为目标类型（如果可以转换），防止出错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Series.astype()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可以转换数据类型。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支持对索引和数据排序。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40" y="3420745"/>
            <a:ext cx="4800600" cy="342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122930"/>
            <a:ext cx="529272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）：字符串数据操作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Series.str.*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可以对字符串数据进行操作。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代表一系列字符串支持的函数，如：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upper()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lower()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split()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join()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667000"/>
            <a:ext cx="4343400" cy="3800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90" y="2667000"/>
            <a:ext cx="42291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索引相关操作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Series.reset_index()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对象的索引使用整数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0~n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替代，生成一个新的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对象，原先该对象的索引占据一列，数据占据一列。选择参数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drop=True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，则删除原先的索引，生成的新对象为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类型，其它参数可以自行去了解学习。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2764155"/>
            <a:ext cx="3703955" cy="4074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60" y="2765425"/>
            <a:ext cx="375158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第十章  </a:t>
            </a:r>
            <a:r>
              <a:rPr lang="en-US" altLang="zh-CN" sz="6000" b="1" dirty="0"/>
              <a:t>Pandas</a:t>
            </a:r>
            <a:r>
              <a:rPr lang="zh-CN" altLang="en-US" sz="6000" b="1" dirty="0"/>
              <a:t>数据分析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Series.reindex()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使用新的索引代替原有的索引，一般要求新的索引与原索引元素值相同，顺序可以随意调整，若使用新的索引，该索引元素对应的值为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Series.rename()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索引重命名，将原索引名、新的索引名按照字典格式传给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rename()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088640"/>
            <a:ext cx="4429125" cy="3381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320" y="3096895"/>
            <a:ext cx="46577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输入输出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对象的输入输出，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提供了强大、多源的数据输入输出接口（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也一样，后面不再重复），如下：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45" y="5751830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具体用法可自行了解学习。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2353310"/>
            <a:ext cx="86868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对象的创建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对象的创建与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对象类似，只不过创建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的数据对象是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维数组或对象，而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是一维数组或对象，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增加了列名参数。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pd.DataFrame(data, index, colums, dtype, copy)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（没有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参数，有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属性，需要先设置）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4843145"/>
            <a:ext cx="2647950" cy="1209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30" y="5511165"/>
            <a:ext cx="1990725" cy="1304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5" y="3221355"/>
            <a:ext cx="5715000" cy="1343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030" y="2770505"/>
            <a:ext cx="51244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（续）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的索引与列名也可以是高维的。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254885"/>
            <a:ext cx="6153150" cy="3619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5" y="2254885"/>
            <a:ext cx="3038475" cy="3248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01075" y="5502910"/>
            <a:ext cx="3038475" cy="986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该情况下，相同的标签在一起会省略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的属性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的部分属性：（和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类似）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211070"/>
            <a:ext cx="94869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代码示例（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45" y="1031875"/>
            <a:ext cx="8293735" cy="5738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的遍历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的遍历：可以直接使用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DataFrame.keys()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中取出列名，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DataFrame.index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属性获得行标签，从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.items()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对象中取出列名和该列组成的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2775585"/>
            <a:ext cx="3372485" cy="4019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2379345"/>
            <a:ext cx="2677795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（续）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可以直接使用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.iterrows()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对象中取出索引和该行组成的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66365"/>
            <a:ext cx="4648200" cy="346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40" y="2054860"/>
            <a:ext cx="235267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定位与切片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数据的定位与切片：与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188845"/>
            <a:ext cx="5324475" cy="421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340" y="864870"/>
            <a:ext cx="413385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1260475"/>
            <a:ext cx="2724150" cy="5514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1060450"/>
            <a:ext cx="53530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865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提供了强大且灵活的数据处理和分析功能，支持多种数据格式的读取与写入，并与其他数据科学库无缝集成，极大提高了数据清洗、操作、分析和可视化的效率与简便性，同时拥有丰富的社区资源和支持。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本章主要内容如下：</a:t>
            </a: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Series数据结构、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DataFrame数据结构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的创建、属性、索引切片、数据处理、输入输出等。</a:t>
            </a:r>
          </a:p>
          <a:p>
            <a:pPr marL="342900" indent="-342900" algn="just"/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数据修改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DataFrame.replace()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将列名以及原先的值和替换后的值按照字典形式参数传递给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replace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（）函数。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rename()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：修改索引名或者列名。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sort_values()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sort_index()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按值或者索引排序。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35" y="2487930"/>
            <a:ext cx="2295525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" y="2853690"/>
            <a:ext cx="56578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DataFrame.apply()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：支持使用其它函数对数据进行操作。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40" y="3613785"/>
            <a:ext cx="3009900" cy="2952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" y="2137410"/>
            <a:ext cx="54292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索引相关操作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DataFrame.reindex()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：索引重建，与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Series.reindex()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用法相似，使用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columns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参数修改列名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DataFrame.set_index()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：将某一列作为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的新索引。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DataFrame.sort_index()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：对索引进行排序。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35" y="2958465"/>
            <a:ext cx="2790825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" y="2958465"/>
            <a:ext cx="49530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数据统计分析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数据统计分析：常用的统计函数与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对象大部分相同。下面介绍部分常用的：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DataFrame.rank()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：数据排名统计函数。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DataFrame.groupby()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：分组统计函数。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090" y="3133725"/>
            <a:ext cx="2838450" cy="3724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25" y="4363720"/>
            <a:ext cx="5968365" cy="2494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0" y="5549900"/>
            <a:ext cx="2498725" cy="130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先按班级分组，再按性别分组，取该组内最大值。</a:t>
            </a:r>
            <a:endParaRPr lang="en-US" altLang="zh-CN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" y="2613025"/>
            <a:ext cx="4352925" cy="1750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710" y="2613025"/>
            <a:ext cx="18954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数据透视表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pd.pivot_table()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：可以同时在行和列两个维度进行聚合，非常适合进行复杂的多维度数据分析和展示。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39300" y="2063115"/>
            <a:ext cx="2273300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NaN 表示没有对应的数据。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4320" y="2539365"/>
            <a:ext cx="1840230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先根据</a:t>
            </a:r>
            <a:r>
              <a:rPr lang="en-US" altLang="zh-CN" sz="2400"/>
              <a:t>’A’</a:t>
            </a:r>
            <a:r>
              <a:rPr lang="zh-CN" altLang="en-US" sz="2400"/>
              <a:t>列数据分类，在此基础上，再根据</a:t>
            </a:r>
            <a:r>
              <a:rPr lang="en-US" altLang="zh-CN" sz="2400"/>
              <a:t>’B’</a:t>
            </a:r>
            <a:r>
              <a:rPr lang="zh-CN" altLang="en-US" sz="2400"/>
              <a:t>列数据分类，将</a:t>
            </a:r>
            <a:r>
              <a:rPr lang="en-US" altLang="zh-CN" sz="2400"/>
              <a:t>’C’</a:t>
            </a:r>
            <a:r>
              <a:rPr lang="zh-CN" altLang="en-US" sz="2400"/>
              <a:t>列数据分类为列名，最终值为该类元素之和。</a:t>
            </a:r>
            <a:endParaRPr lang="zh-CN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566670"/>
            <a:ext cx="7351395" cy="42913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2847975"/>
            <a:ext cx="2552700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数据重塑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pd.melt()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：将指定的列铺开放到行上。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id_vars：不需要被转换的列，作为标识变量（标识列）；value_vars：需要被转换的列，默认是所有除 id_vars 之外的列；var_name：转换后存储列名的变量名；value_name：转换后存储值的变量名。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642870"/>
            <a:ext cx="3752850" cy="4215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970" y="2867025"/>
            <a:ext cx="2800350" cy="399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37760"/>
            <a:ext cx="2095500" cy="1586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长格式的数据通常更适合用于数据分析和可视化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数据采样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DataFrame.sample()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：从现有数据中随机选取指定数量的数据，组成新的数据集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2388870"/>
            <a:ext cx="7639050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455" y="2099310"/>
            <a:ext cx="2667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数据整合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pd.concat()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从现有数据中选取一定数量的数据，组成新的数据集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95" y="2019300"/>
            <a:ext cx="5286375" cy="483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60" y="2174240"/>
            <a:ext cx="2109470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pd.merge()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：通过给定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’key’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拼接；</a:t>
            </a: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.join()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：通过索引拼接。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2059940"/>
            <a:ext cx="4194810" cy="4798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530" y="1885950"/>
            <a:ext cx="1847850" cy="4972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005" y="2346960"/>
            <a:ext cx="4486275" cy="3315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内连接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拼接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两者共有的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’key’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左链接依赖左边数据的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’key’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拼接；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右链接依赖右边数据的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’key’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拼接；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外连接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拼接两者全部的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’key’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.join()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类似，只是依赖索引，默认左连接。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4010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Series数据结构、DataFrame数据结构的创建、属性、索引切片、数据处理、输入输出等。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pandas：一个强大的Python库，专为数据分析和数据处理设计，提供高效的数据操作和分析功能。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第三方库，需要下载导入。可以使用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pip install 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下载，通常使用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import pandas as pd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导入。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pandas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提供灵活的数据结构：Series（一维数据）和DataFrame（二维数据）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对象组成的，可以把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看成仅有一列数据的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的学习基础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pandas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支持多种数据格式的读取与写入，包括CSV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、Excel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、SQL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、JSON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，提供丰富的数据清洗和处理功能，如处理缺失值、重复值、数据类型转换等，还有强大的数据操作功能，如数据过滤、选择、切片、分组、合并和连接。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34485" y="202565"/>
            <a:ext cx="3517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Pandas</a:t>
            </a:r>
            <a:r>
              <a:rPr lang="zh-CN" altLang="en-US" sz="4000"/>
              <a:t>练习题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6130" y="1090930"/>
            <a:ext cx="9841865" cy="5532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uFillTx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、</a:t>
            </a:r>
            <a:r>
              <a:rPr lang="zh-CN" altLang="en-US" sz="2800" dirty="0">
                <a:uFillTx/>
                <a:sym typeface="+mn-ea"/>
              </a:rPr>
              <a:t>为自己和一些小伙伴</a:t>
            </a:r>
            <a:r>
              <a:rPr lang="zh-CN" sz="2800" dirty="0">
                <a:solidFill>
                  <a:schemeClr val="tx1"/>
                </a:solidFill>
                <a:uFillTx/>
              </a:rPr>
              <a:t>创建一个</a:t>
            </a:r>
            <a:r>
              <a:rPr lang="en-US" altLang="zh-CN" sz="2800" dirty="0" err="1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数据对象，列名为姓名（或者代号），性别，年龄，爱好。行索引为昵称。</a:t>
            </a:r>
          </a:p>
          <a:p>
            <a:r>
              <a:rPr lang="en-US" altLang="zh-CN" sz="2800" dirty="0">
                <a:solidFill>
                  <a:schemeClr val="tx1"/>
                </a:solidFill>
                <a:uFillTx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、往上述</a:t>
            </a:r>
            <a:r>
              <a:rPr lang="en-US" altLang="zh-CN" sz="2800" dirty="0" err="1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对象中添加一些元素，完善你们的信息，如生日、愿望。</a:t>
            </a:r>
          </a:p>
          <a:p>
            <a:r>
              <a:rPr lang="en-US" altLang="zh-CN" sz="2800" dirty="0">
                <a:solidFill>
                  <a:schemeClr val="tx1"/>
                </a:solidFill>
                <a:uFillTx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、将上述</a:t>
            </a:r>
            <a:r>
              <a:rPr lang="en-US" altLang="zh-CN" sz="2800" dirty="0" err="1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对象按生日排序。</a:t>
            </a:r>
          </a:p>
          <a:p>
            <a:r>
              <a:rPr lang="en-US" altLang="zh-CN" sz="2800" dirty="0">
                <a:solidFill>
                  <a:schemeClr val="tx1"/>
                </a:solidFill>
                <a:uFillTx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、加入你们之间共同的几个特征，如：张三和李四喜欢看书，王五和赵六喜欢踢球。按这个特征为大家分类。</a:t>
            </a:r>
          </a:p>
          <a:p>
            <a:r>
              <a:rPr lang="en-US" altLang="zh-CN" sz="2800" dirty="0">
                <a:solidFill>
                  <a:schemeClr val="tx1"/>
                </a:solidFill>
                <a:uFillTx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、拿到一些小伙伴的</a:t>
            </a:r>
            <a:r>
              <a:rPr lang="en-US" altLang="zh-CN" sz="2800" dirty="0" err="1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对象并进行处理，将你们的</a:t>
            </a:r>
            <a:r>
              <a:rPr lang="en-US" altLang="zh-CN" sz="2800" dirty="0" err="1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800" dirty="0">
                <a:solidFill>
                  <a:schemeClr val="tx1"/>
                </a:solidFill>
                <a:uFillTx/>
              </a:rPr>
              <a:t>对象连接起来，包含你们共同的小伙伴。</a:t>
            </a:r>
            <a:endParaRPr lang="en-US" altLang="zh-CN" sz="2800" dirty="0">
              <a:solidFill>
                <a:schemeClr val="tx1"/>
              </a:solidFill>
              <a:uFillTx/>
            </a:endParaRPr>
          </a:p>
          <a:p>
            <a:endParaRPr lang="en-US" altLang="zh-CN" sz="2800" dirty="0"/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（为了保证隐私，尽量不要写真实信息）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数据结构时，若未指定数据类型，将会自动转换，下图给出了常见的类型转换对照（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int8,int16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等都由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等也一样）。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&lt;NA&gt;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来标记缺失或非法数据。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192780"/>
            <a:ext cx="117729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对象的创建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.Series(data=None, index=None, dtype=None, name=None, copy=False, fastpath=False)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fastpath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一般情况使用默认配置。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：数据表，数据可以是列表、元组、单个元素、甚至可以是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对象等，如果不提供数据表，则创建一个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dtype=float64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：索引表，若无索引表，则自动创建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np.arange(n)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索引表，索引表可以看作数据的标签。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：数据类型。若未指定，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将自动推断数据类型。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：数据名。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3458845"/>
            <a:ext cx="5276850" cy="1590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r="360"/>
          <a:stretch>
            <a:fillRect/>
          </a:stretch>
        </p:blipFill>
        <p:spPr>
          <a:xfrm>
            <a:off x="4632960" y="5057775"/>
            <a:ext cx="5276850" cy="18002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909810" y="5553075"/>
            <a:ext cx="2212975" cy="725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标签可以相同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" y="3767455"/>
            <a:ext cx="2457450" cy="12858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80" y="5086350"/>
            <a:ext cx="33528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（续）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索引表可以是高维的。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85" y="2347595"/>
            <a:ext cx="3838575" cy="3838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05" y="2566670"/>
            <a:ext cx="4124325" cy="3619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510" y="2947670"/>
            <a:ext cx="2527935" cy="2186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这里相当于拥有两层索引，使用索引访问元素的用法与</a:t>
            </a:r>
            <a:r>
              <a:rPr lang="en-US" altLang="zh-CN" sz="2400"/>
              <a:t>NumPy</a:t>
            </a:r>
            <a:r>
              <a:rPr lang="zh-CN" altLang="en-US" sz="2400"/>
              <a:t>数组类似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的属性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的部分属性：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266950"/>
            <a:ext cx="94011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10.1 Pandas</a:t>
            </a:r>
            <a:r>
              <a:rPr lang="zh-CN" altLang="en-US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代码示例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0" y="1684655"/>
            <a:ext cx="7286625" cy="463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895" y="4493260"/>
            <a:ext cx="4324350" cy="183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M5YjViYzRkNDBmOTFlZjVmOTdkM2MzY2IxZmNjYm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2244</Words>
  <Application>Microsoft Office PowerPoint</Application>
  <PresentationFormat>宽屏</PresentationFormat>
  <Paragraphs>186</Paragraphs>
  <Slides>40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等线 Light</vt:lpstr>
      <vt:lpstr>宋体</vt:lpstr>
      <vt:lpstr>Arial</vt:lpstr>
      <vt:lpstr>Calibri</vt:lpstr>
      <vt:lpstr>Office 主题​​</vt:lpstr>
      <vt:lpstr>1_Office 主题​​</vt:lpstr>
      <vt:lpstr>PowerPoint 演示文稿</vt:lpstr>
      <vt:lpstr>第十章  Pandas数据分析</vt:lpstr>
      <vt:lpstr>PowerPoint 演示文稿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10.1 Pandas数据分析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Yuan Yu</cp:lastModifiedBy>
  <cp:revision>25</cp:revision>
  <dcterms:created xsi:type="dcterms:W3CDTF">2024-04-19T00:04:00Z</dcterms:created>
  <dcterms:modified xsi:type="dcterms:W3CDTF">2024-06-09T16:30:24Z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31C9E97040534D8BB5D61B7B6D4DD17E_12</vt:lpwstr>
  </property>
  <property fmtid="{D5CDD505-2E9C-101B-9397-08002B2CF9AE}" pid="3" name="KSOProductBuildVer">
    <vt:lpwstr>2052-12.1.0.16729</vt:lpwstr>
  </property>
</Properties>
</file>