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38"/>
  </p:notesMasterIdLst>
  <p:sldIdLst>
    <p:sldId id="257" r:id="rId4"/>
    <p:sldId id="258" r:id="rId5"/>
    <p:sldId id="369" r:id="rId6"/>
    <p:sldId id="260" r:id="rId7"/>
    <p:sldId id="281" r:id="rId8"/>
    <p:sldId id="282" r:id="rId9"/>
    <p:sldId id="294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78" r:id="rId20"/>
    <p:sldId id="310" r:id="rId21"/>
    <p:sldId id="309" r:id="rId22"/>
    <p:sldId id="331" r:id="rId23"/>
    <p:sldId id="313" r:id="rId24"/>
    <p:sldId id="314" r:id="rId25"/>
    <p:sldId id="319" r:id="rId26"/>
    <p:sldId id="320" r:id="rId27"/>
    <p:sldId id="321" r:id="rId28"/>
    <p:sldId id="322" r:id="rId29"/>
    <p:sldId id="315" r:id="rId30"/>
    <p:sldId id="334" r:id="rId31"/>
    <p:sldId id="332" r:id="rId32"/>
    <p:sldId id="280" r:id="rId33"/>
    <p:sldId id="333" r:id="rId34"/>
    <p:sldId id="275" r:id="rId35"/>
    <p:sldId id="276" r:id="rId36"/>
    <p:sldId id="277" r:id="rId37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gs" Target="tags/tag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1.xml"/><Relationship Id="rId39" Type="http://schemas.openxmlformats.org/officeDocument/2006/relationships/presProps" Target="presProps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E6142-ED75-4EF9-9F61-EA1A35628F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A84C5-6B09-4291-9E63-F09CDB225A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DDFB-B19A-4CC5-9B40-7A611CE999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FFA9-FD57-4BDB-8210-6039DF02C1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DDFB-B19A-4CC5-9B40-7A611CE999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FFA9-FD57-4BDB-8210-6039DF02C1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DDFB-B19A-4CC5-9B40-7A611CE999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FFA9-FD57-4BDB-8210-6039DF02C1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DDFB-B19A-4CC5-9B40-7A611CE999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FFA9-FD57-4BDB-8210-6039DF02C1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DDFB-B19A-4CC5-9B40-7A611CE999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FFA9-FD57-4BDB-8210-6039DF02C1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DDFB-B19A-4CC5-9B40-7A611CE999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FFA9-FD57-4BDB-8210-6039DF02C1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DDFB-B19A-4CC5-9B40-7A611CE999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FFA9-FD57-4BDB-8210-6039DF02C1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DDFB-B19A-4CC5-9B40-7A611CE999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FFA9-FD57-4BDB-8210-6039DF02C1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DDFB-B19A-4CC5-9B40-7A611CE999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FFA9-FD57-4BDB-8210-6039DF02C1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DDFB-B19A-4CC5-9B40-7A611CE999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FFA9-FD57-4BDB-8210-6039DF02C1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DDFB-B19A-4CC5-9B40-7A611CE999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FFA9-FD57-4BDB-8210-6039DF02C1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DDFB-B19A-4CC5-9B40-7A611CE999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FFA9-FD57-4BDB-8210-6039DF02C1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DDFB-B19A-4CC5-9B40-7A611CE999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FFA9-FD57-4BDB-8210-6039DF02C1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DDFB-B19A-4CC5-9B40-7A611CE999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FFA9-FD57-4BDB-8210-6039DF02C1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DDFB-B19A-4CC5-9B40-7A611CE999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FFA9-FD57-4BDB-8210-6039DF02C1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DDFB-B19A-4CC5-9B40-7A611CE999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FFA9-FD57-4BDB-8210-6039DF02C1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DDFB-B19A-4CC5-9B40-7A611CE999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FFA9-FD57-4BDB-8210-6039DF02C1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DDFB-B19A-4CC5-9B40-7A611CE999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FFA9-FD57-4BDB-8210-6039DF02C1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DDFB-B19A-4CC5-9B40-7A611CE999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FFA9-FD57-4BDB-8210-6039DF02C1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DDFB-B19A-4CC5-9B40-7A611CE999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FFA9-FD57-4BDB-8210-6039DF02C1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DDFB-B19A-4CC5-9B40-7A611CE999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FFA9-FD57-4BDB-8210-6039DF02C1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DDFB-B19A-4CC5-9B40-7A611CE999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FFA9-FD57-4BDB-8210-6039DF02C1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5DDFB-B19A-4CC5-9B40-7A611CE999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EFFA9-FD57-4BDB-8210-6039DF02C1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5DDFB-B19A-4CC5-9B40-7A611CE999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EFFA9-FD57-4BDB-8210-6039DF02C1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763485"/>
            <a:ext cx="121920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Python</a:t>
            </a:r>
            <a:r>
              <a:rPr lang="zh-CN" altLang="en-US" sz="6600" dirty="0"/>
              <a:t>数据分析与可视化</a:t>
            </a:r>
            <a:endParaRPr lang="zh-CN" altLang="en-US" sz="660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361841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湘潭大学 数学与计算科学学院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0" y="496388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余愿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4.1 Python</a:t>
            </a:r>
            <a:r>
              <a:rPr lang="zh-CN" altLang="en-US" dirty="0"/>
              <a:t>数据结构的基本操作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4.1.5 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插入元素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insert()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813" y="1809634"/>
            <a:ext cx="10918373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obj.insert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在指定位置插入元素，“指定位置”代表隔板下标。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列表、数组、字节数组，支持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insert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字典通过键值对来添加或更新元素，在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Python3.7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版本后，字典是有序的。但是没有插入的概念。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集合是无序的，不支持插入元素。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7714" y="3785925"/>
            <a:ext cx="4228571" cy="23428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4.1 Python</a:t>
            </a:r>
            <a:r>
              <a:rPr lang="zh-CN" altLang="en-US" dirty="0"/>
              <a:t>数据结构的基本操作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4.1.6 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删除元素的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del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语句、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remove()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方法和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pop()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813" y="1812686"/>
            <a:ext cx="109183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del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引出语句，删除列表中的元素或切片；适用于可以通过索引操作的数据结构（列表、数组、字典、字节数组），用于删除指定位置的元素或键值对。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remove()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删除第一个匹配到的元素；适用于元素具有唯一性的情况（列表、集合、字节数组），用于删除第一个匹配的元素，适合已知元素值需要删除的场景。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pop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默认删除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并返回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最后一个元素，也可以指定索引； 适用于需要同时删除元素并获取其值的情况（列表、数组、字节数组、字典、集合），特别是在需要处理被删除元素的值时。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列表、字节数组的三种方法使用效果类似。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元组、字符串和字节不可变，不支持删除操作。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数组的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del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pop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与列表类似，但是不支持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remove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集合是无序的，所以不支持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del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pop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方法无法定位，随机删除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字典支持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del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pop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，不支持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remove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4.1 Python</a:t>
            </a:r>
            <a:r>
              <a:rPr lang="zh-CN" altLang="en-US" dirty="0"/>
              <a:t>数据结构的基本操作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4.1.6 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删除元素的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del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语句、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remove()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方法和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pop()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9063" y="1616742"/>
            <a:ext cx="6790476" cy="12190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063" y="2907636"/>
            <a:ext cx="6876190" cy="100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063" y="3979482"/>
            <a:ext cx="6828571" cy="99047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586" y="5041804"/>
            <a:ext cx="6819048" cy="80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7157" y="5913650"/>
            <a:ext cx="6752381" cy="7714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4.1 Python</a:t>
            </a:r>
            <a:r>
              <a:rPr lang="zh-CN" altLang="en-US" dirty="0"/>
              <a:t>数据结构的基本操作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4.1.7 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切片赋值（强大）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1349" y="1616742"/>
            <a:ext cx="10918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集合和字典不属于序列类型，所以不支持切片赋值。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元组、字符串、字节，是不可变的，也不支持切片赋值。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切片赋值和切片的含义区别。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列表、字节数组、数组，支持切片赋值。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194" y="3317964"/>
            <a:ext cx="2595786" cy="32061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615" y="3317964"/>
            <a:ext cx="2896037" cy="31450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390" y="2502646"/>
            <a:ext cx="3726594" cy="40214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4.1 Python</a:t>
            </a:r>
            <a:r>
              <a:rPr lang="zh-CN" altLang="en-US" dirty="0"/>
              <a:t>数据结构的基本操作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4.1.8 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连接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1349" y="1616742"/>
            <a:ext cx="10918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使用“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”运算符，可以将两个对象合并成一个对象。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列表、数组、字节数组、元组、字符串、字节，可以实现类似的连接操作。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集合和字典例外，因为它们本身没有连接的概念，有合并的概念。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893271"/>
            <a:ext cx="3333333" cy="101904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3639"/>
            <a:ext cx="4333333" cy="12476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98778"/>
            <a:ext cx="3780952" cy="101904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704" y="2855176"/>
            <a:ext cx="3361905" cy="105714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820" y="3993639"/>
            <a:ext cx="2771429" cy="95238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4820" y="5027340"/>
            <a:ext cx="3019048" cy="108571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9104" y="3147629"/>
            <a:ext cx="3847619" cy="111428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7238" y="4664620"/>
            <a:ext cx="4504762" cy="104761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4.1 Python</a:t>
            </a:r>
            <a:r>
              <a:rPr lang="zh-CN" altLang="en-US" dirty="0"/>
              <a:t>数据结构的基本操作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4.1.9 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乘法操作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1349" y="1616742"/>
            <a:ext cx="10918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常用于创建重复的序列或扩展序列的功能。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列表、数组、字节数组、元组、字符串、字节等对象都支持乘法操作。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集合和字典不是序列对象，不支持该操作。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067095"/>
            <a:ext cx="4828571" cy="7238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8540"/>
            <a:ext cx="5190476" cy="100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6176"/>
            <a:ext cx="4971429" cy="74285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228" y="2948520"/>
            <a:ext cx="4142857" cy="82857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8228" y="3908540"/>
            <a:ext cx="3685714" cy="81904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8228" y="4908540"/>
            <a:ext cx="3771429" cy="7904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4.1 Python</a:t>
            </a:r>
            <a:r>
              <a:rPr lang="zh-CN" altLang="en-US" dirty="0"/>
              <a:t>数据结构的基本操作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4.1.10 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成员检测、求长度、求最值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1349" y="1616742"/>
            <a:ext cx="109183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关键字进行成员检测。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函数求长度。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中的数据结构都采用相同的语法来进行成员检测、求长度。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列表、数组、字节数组、字典、元组、字符串、字节都可以采用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max()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min()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函数来求最值。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集合是无序的，一般不需要求最值，若需要，则先转换成其他数据结构。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349" y="4415565"/>
            <a:ext cx="4611253" cy="92844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49" y="5536079"/>
            <a:ext cx="4219196" cy="8560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352" y="4509841"/>
            <a:ext cx="4449838" cy="85090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高级操作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4.2.1 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推导式（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：列表推导式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1349" y="1616742"/>
            <a:ext cx="10918373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语法： [expression for item in iterable if condition]，其中 expression 是要在列表中计算的表达式，item 是可迭代对象中的元素，if condition 是一个可选的过滤条件。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简洁性：相比于传统的循环和条件语句，可以减少代码的行数并提高可读性。有时列表推导式可能过于复杂，导致可读性下降。要确保推导式足够简洁并且易于理解。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效率：在某些情况下，使用</a:t>
            </a:r>
            <a:r>
              <a:rPr 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列表</a:t>
            </a:r>
            <a:r>
              <a:rPr sz="24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推导式可以提高代码的执行效率。因为推导式通常比传统的循环更为简洁，Python解释器能够更有效地优化和执行这样的代码</a:t>
            </a: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" y="5198110"/>
            <a:ext cx="5610225" cy="6000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高级操作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4.2.1 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推导式（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：集合推导式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1349" y="1616742"/>
            <a:ext cx="10918373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语法： {expression for item in iterable if condition}，其中 expression 是要在集合中计算的表达式，item 是可迭代对象中的元素，if condition 是一个可选的过滤条件。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简洁性：与列表推导式类似，</a:t>
            </a:r>
            <a:r>
              <a:rPr 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集合</a:t>
            </a: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推导式提供了一种简洁的方式来创建字典，减少了传统循环和条件语句的使用。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效率： 在某些情况下，使用字典推导式可以提高代码的执行效率。因为推导式通常比传统的循环更为简洁，Python解释器能够更有效地优化和执行这样的代码。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去重特性： 集合推导式会自动去重，确保生成的集合中不包含重复的元素。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1560" y="5033010"/>
            <a:ext cx="5715000" cy="11144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" y="5336540"/>
            <a:ext cx="5838825" cy="5048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高级操作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4.2.1 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推导式（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：字典推导式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1349" y="1616742"/>
            <a:ext cx="10918373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语法： {key_expression: value_expression for item in iterable if condition}，其中 key_expression 是字典中的键的表达式，value_expression 是对应值的表达式，item 是可迭代对象中的元素，if condition 是一个可选的过滤条件。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简洁性：与列表推导式类似，字典推导式提供了一种简洁的方式来创建字典，减少了传统循环和条件语句的使用。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效率： 在某些情况下，使用字典推导式可以提高代码的执行效率。因为推导式通常比传统的循环更为简洁，Python解释器能够更有效地优化和执行这样的代码。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4395" y="4972685"/>
            <a:ext cx="4695825" cy="647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630" y="4972685"/>
            <a:ext cx="4962525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59083"/>
            <a:ext cx="12192000" cy="1939834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b="1" dirty="0"/>
              <a:t>第四章  内置数据结构的操作</a:t>
            </a:r>
            <a:endParaRPr lang="zh-CN" altLang="en-US" sz="60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高级操作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4.2.1 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推导式（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：生成器推导式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1349" y="1616742"/>
            <a:ext cx="10918373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语法： </a:t>
            </a: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expression for item in iterable if condition</a:t>
            </a:r>
            <a:r>
              <a:rPr 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，其中 expression 是要在</a:t>
            </a:r>
            <a:r>
              <a:rPr 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生成器</a:t>
            </a: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中计算的表达式，item 是可迭代对象中的元素，if condition 是一个可选的过滤条件。</a:t>
            </a: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适用性</a:t>
            </a: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：生成器推导式生成的是一个生成器对象，它使用惰性求值，只有在需要时才会生成值，因此在处理大量数据时能够节省内存。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8695" y="3829050"/>
            <a:ext cx="5800725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高级操作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4.2.2 enumerate()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用法</a:t>
            </a:r>
            <a:endParaRPr lang="zh-CN" altLang="en-US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3429000"/>
            <a:ext cx="4648200" cy="26479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1349" y="1616742"/>
            <a:ext cx="1091837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enumerate() 函数接受一个可迭代对象</a:t>
            </a:r>
            <a:r>
              <a:rPr 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（列表等）</a:t>
            </a: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作为参数，并返回一个包含索引-元素对的迭代器。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每个元素是一个元组，包含原始可迭代对象的索引和对应的元素。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可以通过传递第二个参数 start 来指定起始索引值，默认为 0。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高级操作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4.2.3 zip()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用法</a:t>
            </a:r>
            <a:endParaRPr lang="zh-CN" altLang="en-US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1349" y="1616742"/>
            <a:ext cx="10918373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zip() 函数接受任意数量的可迭代对象作为参数，并返回一个迭代器。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返回的迭代器产生的每个元素是一个元组，包含了传入的可迭代对象中对应位置的元素。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如果传入的可迭代对象长度不一致，zip() 函数会以最短的对象为准，多余的元素会被忽略。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310" y="3556000"/>
            <a:ext cx="5095875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高级操作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4.2.4 range()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用法</a:t>
            </a:r>
            <a:endParaRPr lang="zh-CN" altLang="en-US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1349" y="1616742"/>
            <a:ext cx="10918373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range() 函数用于生成一个整数序列，可以指定起始值、结束值和步长。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range() 函数返回的是一个 range 对象，它是一个特殊的序列，它以惰性的方式生成整数序列，具有高效和节省内存的特点</a:t>
            </a:r>
            <a:r>
              <a:rPr 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可以像列表一样进行迭代，但并不是真正的列表。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默认情况下，range() 函数从 0 开始生成整数序列，步长为 1。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range()</a:t>
            </a:r>
            <a:r>
              <a:rPr 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函数生成的整数序列不包含结束值本身，只包含起始值到结束值的前一位</a:t>
            </a: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0615" y="4102735"/>
            <a:ext cx="43434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高级操作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4.2.5 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解包和封包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1349" y="1616742"/>
            <a:ext cx="10918373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解包是指将一个可迭代对象（如元组或列表）中的元素分别赋值给多个变量的过程。解包可以应用于任何可迭代对象，如元组、列表、集合等。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解包时，左侧的变量数量必须与可迭代对象中的元素数量相匹配，否则会引发 ValueError 异常</a:t>
            </a:r>
            <a:r>
              <a:rPr 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，可</a:t>
            </a: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以使用 * 符号来收集多余的元素，但这些元素必须位于解包变量之后。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封包是指将多个值封装（或合并）到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一个序列（如元组、列表等）中的过程。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 Python 中，我们可以直接用逗号分隔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多个值来创建元组，这就是封包的过程。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7480" y="3332480"/>
            <a:ext cx="4311650" cy="29083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高级操作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4.2.6 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排序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1349" y="1616742"/>
            <a:ext cx="1091837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排序是将一组元素按照特定的顺序重新排列的过程，常见的排序方式包括升序（从小到大）和降序（从大到小）两种。在Python中，可以使用内置的 sorted() </a:t>
            </a:r>
            <a:r>
              <a:rPr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或列表的 sort() 方法进行排序。</a:t>
            </a:r>
            <a:r>
              <a:rPr 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endParaRPr 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325" y="3652520"/>
            <a:ext cx="4848225" cy="22955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565" y="2695575"/>
            <a:ext cx="4505325" cy="23622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170" y="5172710"/>
            <a:ext cx="6000750" cy="14192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高级操作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4.2.7 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反转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1349" y="1616742"/>
            <a:ext cx="10918373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列表可以通过 reversed() 函数或 [::-1] 切片来反转顺序。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 reversed() 函数会</a:t>
            </a:r>
            <a:r>
              <a:rPr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返回一个迭代器</a:t>
            </a: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，需要转换为列表或其他序列类型。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字符串可以通过 reversed() 函数与 join() 方法结合来实现反转操作。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可以将字符串转换为列表进行反转，然后再将列表转换回字符串。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元组本身是不可变的，因此不能直接对元组进行反转操作。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可以先将元组转换为列表进行反转，然后再将列表转换回元组。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对于大型数据集，反转操作可能会占用大量内存和时间，需要谨慎使用，考虑是否有更高效的解决方案。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2620" y="5212715"/>
            <a:ext cx="3829050" cy="13709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5212080"/>
            <a:ext cx="4357370" cy="1371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670" y="5212715"/>
            <a:ext cx="3790315" cy="137731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各数据结构的相似与不同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4.3.1 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相似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1349" y="1616742"/>
            <a:ext cx="10918373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可迭代性：列表、元组、集合、字典、字符串等都是可迭代的，可以使用循环结构对其进行遍历操作。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索引和切片：这些数据类型都支持通过索引和切片操作来访问其中的元素。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元素访问：可以通过索引、键或者属性等方式来访问数据结构中的元素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复制：可以使用复制操作来创建一个数据类型的副本，以便进行修改而不影响原始数据</a:t>
            </a:r>
            <a:r>
              <a:rPr 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（注意使用的拷贝类型）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类型转换：在需要时，可以通过类型转换来将一个数据类型转换为另一个数据类型，如列表转换为元组、字符串转换为列表等。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各数据结构的相似与不同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4.3.2 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不同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1349" y="1616742"/>
            <a:ext cx="10918373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可变性：列表、字典和集合是可变的，可以动态地修改其内容；而元组和字符串是不可变的，一旦创建就不能修改。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有序性：列表、元组和字符串是有序的数据类型，其中元素的顺序是固定的；而集合和字典是无序的，其中元素的顺序不固定。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重复性：列表和字符串支持重复操作，可以通过乘法运算符进行重复；而元组、集合和字典不支持重复操作。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可哈希性</a:t>
            </a:r>
            <a:r>
              <a:rPr 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（不可变的数据类型）</a:t>
            </a: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：字典的键必须是可哈希的，因此只有不可变类型的数据（如字符串、元组）可以作为字典的键；而集合的元素必须是可哈希的，因此集合本身不能作为集合的元素。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存储方式：列表和元组是线性存储的，通过索引访问元素；字典和集合是基于哈希表实现的，通过键或者哈希值来访问元素；字符串是字符序列，可以通过索引和切片访问元素。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部分序列类型的深入探讨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4.4.1 </a:t>
            </a:r>
            <a:r>
              <a:rPr 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列表</a:t>
            </a:r>
            <a:endParaRPr 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1349" y="1616742"/>
            <a:ext cx="10918373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map() 函数：map() 函数接受一个函数和一个可迭代对象作为参数，对可迭代对象中的每个元素应用函数，并返回结果组成的迭代器。通常用于对列表中的每个元素进行相同操作。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filter() 函数：filter() 函数接受一个函数和一个可迭代对象作为参数，对可迭代对象中的每个元素应用函数，返回使函数返回值为 True 的元素组成的迭代器。通常用于筛选列表中的元素。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lambda 表达式：lambda 表达式是一种匿名函数，可以用于函数式编程中的函数参数，用于简化代码。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535" y="4919980"/>
            <a:ext cx="4238625" cy="971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830" y="4991735"/>
            <a:ext cx="4819650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6813" y="1809634"/>
            <a:ext cx="10918373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Python的内置数据结构是编程中实现数据组织和管理的基石。它们提供了强大的工具，可以帮助程序员有效地存储和操作数据集，本章主要内容如下：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基本数据结构：</a:t>
            </a: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列表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(list)</a:t>
            </a: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、数组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(array)</a:t>
            </a: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、字节数组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bytearray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、集合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(set)</a:t>
            </a: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、字典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dict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 、元组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(tuple)</a:t>
            </a: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、字符串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(str)</a:t>
            </a: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、字节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(bytes)</a:t>
            </a: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基本操作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：索引、切片、连接、乘法、成员检测、长度、最值、添加、插入、修改、删除等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种操作。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高级操作：推导式、解包封包、排序、反转等。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最后展示了一些相似点和不同点，并对某些类型进行了深入探讨。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部分序列类型的深入探讨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4.4.2 </a:t>
            </a:r>
            <a:r>
              <a:rPr 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字典</a:t>
            </a:r>
            <a:endParaRPr 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813" y="1809634"/>
            <a:ext cx="1091837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dict_keys：包含字典的键的视图。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dict_values：包含字典的值的视图。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dict_items：包含字典的键值对（元组形式）的视图。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660" y="3202940"/>
            <a:ext cx="4191000" cy="1219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" y="4684395"/>
            <a:ext cx="3067050" cy="14954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020" y="3556635"/>
            <a:ext cx="5591175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部分序列类型的深入探讨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4.4.3 </a:t>
            </a:r>
            <a:r>
              <a:rPr 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</a:t>
            </a:r>
            <a:endParaRPr 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813" y="1809634"/>
            <a:ext cx="1091837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字符串编码</a:t>
            </a:r>
            <a:r>
              <a:rPr 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指将字符串表示为字节序列的过程，以便在计算机中存储、传输和处理。在Python中，字符串编码通常涉及将Unicode字符串转换为字节序列，并在需要时进行反向操作。</a:t>
            </a:r>
            <a:endParaRPr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070" y="3202940"/>
            <a:ext cx="7477125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8505"/>
          </a:xfr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基本数据结构：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列表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(list)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、数组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(array)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、字节数组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bytearray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、集合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(set)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、字典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dict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； 、元组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(tuple)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、字符串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(str)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、字节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(bytes)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红色为可变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，黑色为不可变。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基本操作：索引、切片、添加、插入、删除、连接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/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高级操作：推导式、拷贝、解包封包、排序、反转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6834"/>
          </a:xfrm>
        </p:spPr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3697" y="1407614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zh-CN" altLang="en-US" sz="2400" kern="1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。。。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595"/>
          </a:xfrm>
        </p:spPr>
        <p:txBody>
          <a:bodyPr/>
          <a:lstStyle/>
          <a:p>
            <a:r>
              <a:rPr lang="zh-CN" altLang="en-US" dirty="0"/>
              <a:t>备用题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4.1 Python</a:t>
            </a:r>
            <a:r>
              <a:rPr lang="zh-CN" altLang="en-US" dirty="0"/>
              <a:t>数据结构的基本操作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4.1.1 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序列类型介绍（复习）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813" y="1809634"/>
            <a:ext cx="10918373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基本数据结构：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列表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(list)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、数组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(array)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、字节数组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bytearray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、集合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(set)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、字典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dict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 、元组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(tuple)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、字符串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(str)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、字节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(bytes)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红色为可变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，黑色为不可变。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基本操作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：索引、切片、连接、乘法、成员检测、长度、最值、添加、插入、修改、删除等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种操作。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针对不可变序列，不能进行：添加、插入、修改（通过索引）、删除等操作。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序列类型：列表、数组、元组、字符串、字节数组、字节。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集合类型：集合。可变的，无序的，不支持索引和切片。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映射类型：字典。无序的，不重复的。也不支持索引和切片。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Python3.7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以上保持插入顺序。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4.1 Python</a:t>
            </a:r>
            <a:r>
              <a:rPr lang="zh-CN" altLang="en-US" dirty="0"/>
              <a:t>数据结构的基本操作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4.1.2 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索引和切片（访问）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813" y="1809634"/>
            <a:ext cx="10918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列表、数组、字节数组、元组、字符串和字节支持索引和切片操作，这使它们能够访问单个元素或子序列。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字典通过键进行“索引”，这是一种特殊的访问方式。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集合则完全不支持索引操作。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切片操作返回一个新的序列，原序列不会被修改。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440" y="4032958"/>
            <a:ext cx="6023964" cy="24809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09805" y="4032958"/>
            <a:ext cx="51598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正索引：从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  <a:endParaRPr lang="en-US" altLang="zh-CN" dirty="0"/>
          </a:p>
          <a:p>
            <a:r>
              <a:rPr lang="zh-CN" altLang="en-US" dirty="0"/>
              <a:t>负索引：从</a:t>
            </a:r>
            <a:r>
              <a:rPr lang="en-US" altLang="zh-CN" dirty="0"/>
              <a:t>-1</a:t>
            </a:r>
            <a:r>
              <a:rPr lang="zh-CN" altLang="en-US" dirty="0"/>
              <a:t>开始</a:t>
            </a:r>
            <a:endParaRPr lang="en-US" altLang="zh-CN" dirty="0"/>
          </a:p>
          <a:p>
            <a:r>
              <a:rPr lang="zh-CN" altLang="en-US" dirty="0"/>
              <a:t>切片：格式为</a:t>
            </a:r>
            <a:r>
              <a:rPr lang="en-US" altLang="zh-CN" dirty="0"/>
              <a:t>[</a:t>
            </a:r>
            <a:r>
              <a:rPr lang="en-US" altLang="zh-CN" dirty="0" err="1"/>
              <a:t>start:stop:step</a:t>
            </a:r>
            <a:r>
              <a:rPr lang="en-US" altLang="zh-CN" dirty="0"/>
              <a:t>]</a:t>
            </a:r>
            <a:r>
              <a:rPr lang="zh-CN" altLang="en-US" dirty="0"/>
              <a:t>，</a:t>
            </a:r>
            <a:r>
              <a:rPr lang="en-US" altLang="zh-CN" dirty="0"/>
              <a:t>start</a:t>
            </a:r>
            <a:r>
              <a:rPr lang="zh-CN" altLang="en-US" dirty="0"/>
              <a:t>缺省为序列的开始，</a:t>
            </a:r>
            <a:r>
              <a:rPr lang="en-US" altLang="zh-CN" dirty="0"/>
              <a:t>stop</a:t>
            </a:r>
            <a:r>
              <a:rPr lang="zh-CN" altLang="en-US" dirty="0"/>
              <a:t>缺省为序列的结束，</a:t>
            </a:r>
            <a:r>
              <a:rPr lang="en-US" altLang="zh-CN" dirty="0"/>
              <a:t>step</a:t>
            </a:r>
            <a:r>
              <a:rPr lang="zh-CN" altLang="en-US" dirty="0"/>
              <a:t>缺省为</a:t>
            </a:r>
            <a:r>
              <a:rPr lang="en-US" altLang="zh-CN" dirty="0"/>
              <a:t>1</a:t>
            </a:r>
            <a:r>
              <a:rPr lang="zh-CN" altLang="en-US" dirty="0"/>
              <a:t>，可以取</a:t>
            </a:r>
            <a:r>
              <a:rPr lang="en-US" altLang="zh-CN" dirty="0"/>
              <a:t>-1</a:t>
            </a:r>
            <a:r>
              <a:rPr lang="zh-CN" altLang="en-US" dirty="0"/>
              <a:t>以逆向取值。</a:t>
            </a:r>
            <a:endParaRPr lang="en-US" altLang="zh-CN" dirty="0"/>
          </a:p>
          <a:p>
            <a:r>
              <a:rPr lang="zh-CN" altLang="en-US" dirty="0"/>
              <a:t>切片的负</a:t>
            </a:r>
            <a:r>
              <a:rPr lang="zh-CN" altLang="en-US" b="1" dirty="0">
                <a:solidFill>
                  <a:srgbClr val="FF0000"/>
                </a:solidFill>
              </a:rPr>
              <a:t>隔板</a:t>
            </a:r>
            <a:r>
              <a:rPr lang="zh-CN" altLang="en-US" dirty="0"/>
              <a:t>后面没有</a:t>
            </a:r>
            <a:r>
              <a:rPr lang="en-US" altLang="zh-CN" dirty="0"/>
              <a:t>0</a:t>
            </a:r>
            <a:r>
              <a:rPr lang="zh-CN" altLang="en-US" dirty="0"/>
              <a:t>：</a:t>
            </a:r>
            <a:r>
              <a:rPr lang="en-US" altLang="zh-CN" dirty="0"/>
              <a:t>list[-1:]=[!]</a:t>
            </a:r>
            <a:endParaRPr lang="en-US" altLang="zh-CN" dirty="0"/>
          </a:p>
          <a:p>
            <a:r>
              <a:rPr lang="en-US" altLang="zh-CN" dirty="0"/>
              <a:t>list[-1:0]=[]</a:t>
            </a:r>
            <a:r>
              <a:rPr lang="zh-CN" altLang="en-US" dirty="0"/>
              <a:t>，实际上</a:t>
            </a:r>
            <a:r>
              <a:rPr lang="en-US" altLang="zh-CN" dirty="0"/>
              <a:t>stop</a:t>
            </a:r>
            <a:r>
              <a:rPr lang="zh-CN" altLang="en-US" dirty="0"/>
              <a:t>超出了范围。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4.1 Python</a:t>
            </a:r>
            <a:r>
              <a:rPr lang="zh-CN" altLang="en-US" dirty="0"/>
              <a:t>数据结构的基本操作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4.1.2 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索引和切片（访问）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741" y="1812686"/>
            <a:ext cx="6330751" cy="19684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1" y="4056075"/>
            <a:ext cx="4780952" cy="9142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1" y="5279120"/>
            <a:ext cx="3971429" cy="74285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62948" y="2150589"/>
            <a:ext cx="440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嵌套列表访问：采用多方框的方式，不能像</a:t>
            </a:r>
            <a:r>
              <a:rPr lang="en-US" altLang="zh-CN" dirty="0"/>
              <a:t>NumPy</a:t>
            </a:r>
            <a:r>
              <a:rPr lang="zh-CN" altLang="en-US" dirty="0"/>
              <a:t>数组那样采用多维索引。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640" y="2875123"/>
            <a:ext cx="5247619" cy="16380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4.1 Python</a:t>
            </a:r>
            <a:r>
              <a:rPr lang="zh-CN" altLang="en-US" dirty="0"/>
              <a:t>数据结构的基本操作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slice()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6813" y="1809634"/>
            <a:ext cx="10918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创建切片对象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my_slice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=slice(</a:t>
            </a: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start,stop,step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用于多次使用相同切片的情况，提高代码的可读性和可维护性。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5519" y="3187938"/>
            <a:ext cx="5190476" cy="26380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4.1 Python</a:t>
            </a:r>
            <a:r>
              <a:rPr lang="zh-CN" altLang="en-US" dirty="0"/>
              <a:t>数据结构的基本操作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4.1.3 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索引式修改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813" y="1809634"/>
            <a:ext cx="10918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列表、数组、字节数组，支持索引式修改元素。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集合中元素是无序的，不支持修改单个元素。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字典通过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修改单个元素，添加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修改元素的格式相同。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元组、字符串、字节是不可变的，不支持修改。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813" y="3429000"/>
            <a:ext cx="6666667" cy="28095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251" y="4352809"/>
            <a:ext cx="4628571" cy="9619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4.1 Python</a:t>
            </a:r>
            <a:r>
              <a:rPr lang="zh-CN" altLang="en-US" dirty="0"/>
              <a:t>数据结构的基本操作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4.1.4 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添加元素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append()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813" y="1809634"/>
            <a:ext cx="10918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obj.append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在末尾添加一个元素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列表、数组、字节数组，支持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append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元组、字符串、字节是不可变类型，不支持添加、插入和删除等操作。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字典通过键值对来添加或更新元素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集合是无序的，使用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add()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方法添加元素。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0198" y="3013792"/>
            <a:ext cx="4409524" cy="349523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M5YjViYzRkNDBmOTFlZjVmOTdkM2MzY2IxZmNjYm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5870</Words>
  <Application>WPS 演示</Application>
  <PresentationFormat>宽屏</PresentationFormat>
  <Paragraphs>273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</vt:lpstr>
      <vt:lpstr>宋体</vt:lpstr>
      <vt:lpstr>Wingdings</vt:lpstr>
      <vt:lpstr>Calibri</vt:lpstr>
      <vt:lpstr>Times New Roman</vt:lpstr>
      <vt:lpstr>等线</vt:lpstr>
      <vt:lpstr>微软雅黑</vt:lpstr>
      <vt:lpstr>Arial Unicode MS</vt:lpstr>
      <vt:lpstr>等线 Light</vt:lpstr>
      <vt:lpstr>Segoe UI</vt:lpstr>
      <vt:lpstr>Office 主题​​</vt:lpstr>
      <vt:lpstr>1_Office 主题​​</vt:lpstr>
      <vt:lpstr>PowerPoint 演示文稿</vt:lpstr>
      <vt:lpstr>第四章  内置数据结构的操作</vt:lpstr>
      <vt:lpstr>PowerPoint 演示文稿</vt:lpstr>
      <vt:lpstr>4.1 Python数据结构的基本操作</vt:lpstr>
      <vt:lpstr>4.1 Python数据结构的基本操作</vt:lpstr>
      <vt:lpstr>4.1 Python数据结构的基本操作</vt:lpstr>
      <vt:lpstr>4.1 Python数据结构的基本操作</vt:lpstr>
      <vt:lpstr>4.1 Python数据结构的基本操作</vt:lpstr>
      <vt:lpstr>4.1 Python数据结构的基本操作</vt:lpstr>
      <vt:lpstr>4.1 Python数据结构的基本操作</vt:lpstr>
      <vt:lpstr>4.1 Python数据结构的基本操作</vt:lpstr>
      <vt:lpstr>4.1 Python数据结构的基本操作</vt:lpstr>
      <vt:lpstr>4.1 Python数据结构的基本操作</vt:lpstr>
      <vt:lpstr>4.1 Python数据结构的基本操作</vt:lpstr>
      <vt:lpstr>4.1 Python数据结构的基本操作</vt:lpstr>
      <vt:lpstr>4.1 Python数据结构的基本操作</vt:lpstr>
      <vt:lpstr>4.2 高级操作</vt:lpstr>
      <vt:lpstr>4.2 高级操作</vt:lpstr>
      <vt:lpstr>4.2 高级操作</vt:lpstr>
      <vt:lpstr>4.2 高级操作</vt:lpstr>
      <vt:lpstr>4.2 高级操作</vt:lpstr>
      <vt:lpstr>4.2 高级操作</vt:lpstr>
      <vt:lpstr>4.2 高级操作</vt:lpstr>
      <vt:lpstr>4.2 高级操作</vt:lpstr>
      <vt:lpstr>4.2 高级操作</vt:lpstr>
      <vt:lpstr>4.2 高级操作</vt:lpstr>
      <vt:lpstr>4.3 各数据结构的相似与不同</vt:lpstr>
      <vt:lpstr>4.3 各数据结构的相似与不同</vt:lpstr>
      <vt:lpstr>4.4 部分序列类型的深入探讨</vt:lpstr>
      <vt:lpstr>4.4 部分序列类型的深入探讨</vt:lpstr>
      <vt:lpstr>4.4 部分序列类型的深入探讨</vt:lpstr>
      <vt:lpstr>小结</vt:lpstr>
      <vt:lpstr>作业</vt:lpstr>
      <vt:lpstr>备用题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Yu</dc:creator>
  <cp:lastModifiedBy>A210-11</cp:lastModifiedBy>
  <cp:revision>137</cp:revision>
  <dcterms:created xsi:type="dcterms:W3CDTF">2024-04-14T12:29:00Z</dcterms:created>
  <dcterms:modified xsi:type="dcterms:W3CDTF">2024-05-15T02:28:54Z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1E3BA06F6960474DAD92EE595ADFADEB_12</vt:lpwstr>
  </property>
  <property fmtid="{D5CDD505-2E9C-101B-9397-08002B2CF9AE}" pid="3" name="KSOProductBuildVer">
    <vt:lpwstr>2052-12.1.0.16729</vt:lpwstr>
  </property>
</Properties>
</file>