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7" r:id="rId4"/>
    <p:sldId id="258" r:id="rId5"/>
    <p:sldId id="307" r:id="rId6"/>
    <p:sldId id="259" r:id="rId7"/>
    <p:sldId id="261" r:id="rId9"/>
    <p:sldId id="281" r:id="rId10"/>
    <p:sldId id="262" r:id="rId11"/>
    <p:sldId id="265" r:id="rId12"/>
    <p:sldId id="268" r:id="rId13"/>
    <p:sldId id="269" r:id="rId14"/>
    <p:sldId id="271" r:id="rId15"/>
    <p:sldId id="270" r:id="rId16"/>
    <p:sldId id="263" r:id="rId17"/>
    <p:sldId id="275" r:id="rId18"/>
    <p:sldId id="276" r:id="rId19"/>
    <p:sldId id="277" r:id="rId20"/>
    <p:sldId id="278" r:id="rId21"/>
    <p:sldId id="279" r:id="rId22"/>
    <p:sldId id="264" r:id="rId23"/>
    <p:sldId id="282" r:id="rId24"/>
    <p:sldId id="284" r:id="rId25"/>
    <p:sldId id="283" r:id="rId26"/>
    <p:sldId id="305" r:id="rId27"/>
    <p:sldId id="285" r:id="rId28"/>
    <p:sldId id="286" r:id="rId29"/>
    <p:sldId id="304" r:id="rId30"/>
    <p:sldId id="287" r:id="rId31"/>
    <p:sldId id="288" r:id="rId32"/>
    <p:sldId id="302" r:id="rId33"/>
    <p:sldId id="303" r:id="rId34"/>
    <p:sldId id="306" r:id="rId35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gs" Target="tags/tag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/>
              <a:t>对于文本数据，每个“字符”都对应一个数字代码。Unicode为世界上大部分已知的字符提供了这样的数字代码，称为“码点”。UTF-8、UTF-16、UTF-32</a:t>
            </a:r>
            <a:r>
              <a:rPr lang="zh-CN" dirty="0"/>
              <a:t>是指将</a:t>
            </a:r>
            <a:r>
              <a:rPr lang="en-US" altLang="zh-CN" dirty="0"/>
              <a:t>Unicode</a:t>
            </a:r>
            <a:r>
              <a:rPr lang="zh-CN" altLang="en-US" dirty="0"/>
              <a:t>编码转换为二进制数据存储的一种编码规则。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字母并不是只指英文字母，汉字也算在内。数字还包括很多其它语言的数字，这里主要区分汉语数字。</a:t>
            </a:r>
            <a:endParaRPr lang="en-US" altLang="zh-CN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2C176-F72F-4853-B115-13144479B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9FAE9-AF24-48B4-9D92-52E91B0293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tags" Target="../tags/tag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763485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Python</a:t>
            </a:r>
            <a:r>
              <a:rPr lang="zh-CN" altLang="en-US" sz="6600" dirty="0"/>
              <a:t>数据分析与可视化</a:t>
            </a:r>
            <a:endParaRPr lang="zh-CN" altLang="en-US" sz="660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361841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湘潭大学 数学与计算科学学院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49638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余愿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字符串处理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程序示例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☆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60026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’&lt;’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左对齐（字符串默认），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’^’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居中对齐（不对称就偏左），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’&gt;’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右对齐（数值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默认），对齐符号前面可以选择填充符号（一个字符，默认为空格），后面可以选择所占的空格数（小于字符串长度输出原字符串）。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415" y="3906520"/>
            <a:ext cx="4905375" cy="16383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687185" y="1906270"/>
            <a:ext cx="4605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整数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输出的几种格式。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使用左对齐，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填充，占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格。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480" y="2966085"/>
            <a:ext cx="4662170" cy="29400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93345" y="5544820"/>
            <a:ext cx="4119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若不明确指定对齐方式，填充符号只能使用默认的空格或者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字符串处理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程序示例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☆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0" y="1615440"/>
            <a:ext cx="51511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代表带符号，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只带负号（默认），还可以使用空格（效果为正数前面加空格）。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”.2f”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代表保留两位小数的浮点数，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及以下舍去，大于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进一（不止看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后一位）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" y="3922395"/>
            <a:ext cx="6905625" cy="7143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" y="4751705"/>
            <a:ext cx="5029200" cy="64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" y="5514975"/>
            <a:ext cx="4943475" cy="1343025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6664960" y="648335"/>
          <a:ext cx="4982845" cy="12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45"/>
                <a:gridCol w="3454400"/>
              </a:tblGrid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格式描述符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含义及作用</a:t>
                      </a:r>
                      <a:endParaRPr lang="zh-CN" altLang="en-US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,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使用半角逗号作为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千位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分隔符</a:t>
                      </a:r>
                      <a:endParaRPr lang="zh-CN" altLang="en-US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</a:t>
                      </a:r>
                      <a:r>
                        <a:rPr lang="en-US" altLang="zh-CN"/>
                        <a:t>“_”</a:t>
                      </a:r>
                      <a:r>
                        <a:rPr lang="zh-CN" altLang="en-US"/>
                        <a:t>作为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千位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分隔符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664960" y="187960"/>
            <a:ext cx="5151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千位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分隔符（默认不使用）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960" y="4957445"/>
            <a:ext cx="4610100" cy="14001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4960" y="2190750"/>
            <a:ext cx="4333875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字符串处理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☆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051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字面量格式化字符串（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f-strings)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：相比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新式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字符串格式化（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str.format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f-strings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最大的不同是占位符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{}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可以直接加入变量、表达式以及函数调用，其它用法基本一致。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" y="2428240"/>
            <a:ext cx="3028950" cy="923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3500755"/>
            <a:ext cx="3962400" cy="1885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330" y="2561590"/>
            <a:ext cx="3295650" cy="1028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831330" y="3875405"/>
            <a:ext cx="5151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str.format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也支持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330" y="4620895"/>
            <a:ext cx="4248150" cy="857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25" y="5614035"/>
            <a:ext cx="4114800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字符串处理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）：简单查询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find() 和 rfind()：查找子字符串首次和最后出现的位置（一个从左开始，一个从右开始，可以指定范围，默认为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到字符串长度，可以单独指定开始位置，不能单独指定结束位置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），找到即返回子字符串的索引位置，否则返回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index() 和 rindex()：与find()类似，但找不到子字符串时会抛出异常。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count()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：统计子字符串出现的次数（可指定范围）。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35" y="3804285"/>
            <a:ext cx="4143375" cy="1543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" y="5807710"/>
            <a:ext cx="4581525" cy="95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5347335"/>
            <a:ext cx="5151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从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到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从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到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，左闭右开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55" y="3804285"/>
            <a:ext cx="447675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字符串处理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）：大小写转换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upper()，lower()：转换字符串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中字符</a:t>
            </a: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的大小写。</a:t>
            </a:r>
            <a:endParaRPr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casefold()：</a:t>
            </a: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和lower()都是用来将字符串转换为小写的方法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，但</a:t>
            </a: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用于更复杂的情况，尤其是涉及多种语言的环境中，可以处理特殊字符的更彻底的小写转换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。（只处理英文可以忽略）</a:t>
            </a:r>
            <a:endParaRPr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capitalize()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：将字符串中</a:t>
            </a:r>
            <a:r>
              <a:rPr lang="zh-CN" sz="20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第一个字符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转换为大写。</a:t>
            </a:r>
            <a:endParaRPr lang="zh-CN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title()：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字符串中</a:t>
            </a:r>
            <a:r>
              <a:rPr sz="20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单词的首</a:t>
            </a:r>
            <a:r>
              <a:rPr lang="zh-CN" sz="20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字符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转换为大写，“单词”是指由非字母字符分隔的任何字符序列。</a:t>
            </a:r>
            <a:endParaRPr lang="zh-CN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swapcase()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：大写转小写，小写转大写。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上述方法都没有参数，字母并不是只指英文字母，没有大小写概念的字符（如阿拉伯数字）不受上面方法的影响。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4185920"/>
            <a:ext cx="4191000" cy="1000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745" y="4152900"/>
            <a:ext cx="5724525" cy="1123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5429250"/>
            <a:ext cx="6038850" cy="14287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440" y="1088390"/>
            <a:ext cx="265747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字符串处理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 检测字符串内容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607820"/>
            <a:ext cx="120986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str.startswith()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：检查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是否以指定的子字符串开始（可以指定范围）。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str.end</a:t>
            </a: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swith()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：检查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是否以指定的子字符串结束（可以指定范围）。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str.isalpha()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：判断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是否由字母组成，并且至少有一个字符（不为空）。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str.isalnum()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：判断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是否由字母或数字组成，并且至少有一个字符（不为空）。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str.isdigit()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：判断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是否由数字（不包括汉语数字）组成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（不为空）。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str.isnumeric()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：判断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是否由数字（各种各样的数字）组成（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不为空）。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str.isupper()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str.islower()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：判断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中所以字母是否为大、小写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（不为空）。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45" y="4498340"/>
            <a:ext cx="4038600" cy="685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5" y="5643880"/>
            <a:ext cx="3514725" cy="742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5679440"/>
            <a:ext cx="3838575" cy="723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975" y="4500880"/>
            <a:ext cx="415290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字符串处理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 修剪和对齐填充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☆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607820"/>
            <a:ext cx="120986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str.lstrip()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str.rstrip()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：去掉字符串左端、右端空格或者指定字符。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str.strip()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：去掉字符串两端空格或者指定字符。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str.center()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：按给定宽度（小于字符串长度，返回原字符串）居中显示，可选择填充符号，默认空格。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str.ljust()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str.rjust()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按给定宽度（小于字符串长度，返回原字符串）靠左、靠右显示，可选择填充符号，默认空格。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str.zfill()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填充，并返回指定宽度（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小于字符串长度，返回原字符串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）的字符串，靠右。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" y="5055870"/>
            <a:ext cx="3314700" cy="1162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840" y="4870450"/>
            <a:ext cx="391477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字符串处理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 分割和连接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☆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607820"/>
            <a:ext cx="120986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str.partition(sep)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：将字符串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用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sep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分段，从左边开始搜索，若出现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sep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则返回三个元素的元组（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sep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之前部分，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sep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sep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之后部分）。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str.rpartition(sep)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：同上，从右边开始搜索。</a:t>
            </a:r>
            <a:endParaRPr 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str.split()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默认按空格字符将字符串从左到右切割，返回列表，可以指定分割符和切割次数。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str.rsplit()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：同上，从右到左切割。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str.splitlines([False])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：按照行（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‘\r’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’\r\n’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’\n’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）分隔，返回一个包含各行作为元素的列表，默认不包含换行符，如果参数为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bool()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意义下的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True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，则包含换行符。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str.join(iterable)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：用指定字符串，连接后面的可迭代对象为字符串。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5219" b="8439"/>
          <a:stretch>
            <a:fillRect/>
          </a:stretch>
        </p:blipFill>
        <p:spPr>
          <a:xfrm>
            <a:off x="502920" y="4082415"/>
            <a:ext cx="3575050" cy="1377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5488940"/>
            <a:ext cx="3467100" cy="1381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65" y="4088765"/>
            <a:ext cx="3295650" cy="1400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775" y="4088765"/>
            <a:ext cx="3752850" cy="137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775" y="5724525"/>
            <a:ext cx="2800350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字符串处理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 替换和合并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☆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607820"/>
            <a:ext cx="120986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str.replace(old, new[, max])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返回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old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字符串被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new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字符串替换后的字符串，如果指定了第三个参数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max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，则替换次数不超过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max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maketrans()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</a:t>
            </a:r>
            <a:r>
              <a:rPr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接</a:t>
            </a:r>
            <a:r>
              <a:rPr 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收</a:t>
            </a:r>
            <a:r>
              <a:rPr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两个等长的字符串，第一个字符串中的字符将被映射到第二个字符串中对应位置的字符。</a:t>
            </a:r>
            <a:r>
              <a:rPr 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接收</a:t>
            </a:r>
            <a:r>
              <a:rPr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两个字符串和一个字符串：第三个字符串指定了需要从原始字符串中删除的字符。</a:t>
            </a:r>
            <a:r>
              <a:rPr 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接收</a:t>
            </a:r>
            <a:r>
              <a:rPr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一个字典：键为Unicode码点，值可以是Unicode码点、字符串或None。</a:t>
            </a:r>
            <a:r>
              <a:rPr 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返回一个映射表（专为 str.translate() 方法优化的字典对象）。</a:t>
            </a:r>
            <a:endParaRPr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translate()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translate()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接收一个字典参数对字符串进行转换，字典的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键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为需要替换字符的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Unicode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码点，建议配合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maketrans()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使用。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合并两个字符串。</a:t>
            </a:r>
            <a:endParaRPr lang="zh-CN" altLang="en-US" sz="22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4727575"/>
            <a:ext cx="5829300" cy="1990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5" y="4745990"/>
            <a:ext cx="5934075" cy="18383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正则表达式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正则表达式：一种强大的文本匹配工具，用于搜索、替换、检查或操作复杂的字符串模式。它们被广泛应用于各种编程语言中，包括Python，在文本处理、数据验证、数据抽取等多种场景中极为有用。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正则表达式是由普通字符和特殊字符（称为元字符）组成的文字模式，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用于描述或匹配一系列符合某个语法规则的字符串。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普通字符包括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字符和转义字符。一个正则表达式中普通字符匹配自身。元字符可以分为字符类、预定义字符类、量词、边界匹配符、逻辑和组合类。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正则表达式中常见的的特殊字符为：（冒号不是）.+?*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()[]{}^&lt;&gt;\如果要在正则表达式中表示这几个字符本身，就应该在其前面加\。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正则表达式处理字符串主要包括四大功能：字符串匹配、字符串获取、字符串替换、字符串分割。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59083"/>
            <a:ext cx="12192000" cy="1939834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/>
              <a:t>第八章  字符串处理与正则表达式</a:t>
            </a:r>
            <a:endParaRPr lang="zh-CN" altLang="en-US" sz="6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正则表达式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）：字符类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☆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字符类：由一对方括号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括起来的字符集合，包含以下定义方式。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[xyz]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：枚举字符集，匹配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中任意字符。如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[0123456789]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表示匹配任何数字（阿拉伯数字）。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[^xyz]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：与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[xyz]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相反，匹配不在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中的任意字符。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[x-z]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：通过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连接两个字符，表示匹配指定范围内的任意字符。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[0-9]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表示匹配任何数字。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[^x-z]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：与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[x-z]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相反，表示匹配指定范围之外的任意字符。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re.findall(pattern, text)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：表示在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text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中查找所有符合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pattern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模板的字符。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4276090"/>
            <a:ext cx="5810250" cy="2457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" y="4276090"/>
            <a:ext cx="5610225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正则表达式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）：预定义字符类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☆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.：匹配任意单个字符，除了换行符。</a:t>
            </a:r>
            <a:endParaRPr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\d：匹配任何数字，等价于 [0-9]。</a:t>
            </a:r>
            <a:endParaRPr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\D：匹配任何非数字，等价于 [^0-9]。</a:t>
            </a:r>
            <a:endParaRPr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\s：匹配任何空白字符，等价于 [</a:t>
            </a:r>
            <a:r>
              <a:rPr sz="20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\t\n\r\f\v]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（包含空格）</a:t>
            </a: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\S：匹配任何非空白字符。</a:t>
            </a:r>
            <a:endParaRPr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\w：匹配任何字母数字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及下划线</a:t>
            </a: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字符，等价于 [a-zA-Z0-9_]。</a:t>
            </a:r>
            <a:endParaRPr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\W：匹配任何非字母数字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及下划线</a:t>
            </a: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字符。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55" y="3852545"/>
            <a:ext cx="4682490" cy="3005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635" y="554990"/>
            <a:ext cx="4638675" cy="2533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635" y="4064635"/>
            <a:ext cx="4619625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正则表达式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）：量词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☆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*：匹配0次或更多次。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+：匹配1次或更多次。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?：匹配0次或1次。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{n}：匹配n次；{n,}：匹配n次或更多次；{n,m}：匹配n到m次。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3429000"/>
            <a:ext cx="3895725" cy="2486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4162425" cy="32956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正则表达式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）：量词（非贪婪模式）（续）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☆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量词*、+、?、{n,m}默认匹配尽可能长的子串。（贪婪模式）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量词*、+、?、{n,m}后面加上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?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表示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匹配尽可能短的子串。（非贪婪模式）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*?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??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会匹配空字符串，使用时需要注意。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110" y="2864485"/>
            <a:ext cx="3771900" cy="2476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080" y="2864485"/>
            <a:ext cx="4067175" cy="25050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55" y="2864485"/>
            <a:ext cx="3743325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正则表达式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）：边界匹配符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^：字符串开始；$：字符串结束；\b：单词边界（靠左为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左边界，靠右为右边界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）；\B：非单词边界</a:t>
            </a:r>
            <a:endParaRPr lang="zh-CN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\A 用来匹配字符串的起始位置。它与 ^ 类似，但在多行模式（即正则表达式中设置了多行标志 re.MULTILINE 或 re.M等）下，\A 只匹配整个输入字符串的起始，而 ^ 可以匹配任何一行的起始。</a:t>
            </a:r>
            <a:endParaRPr lang="zh-CN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\Z 用来匹配字符串的结束位置，与 $ 类似。在多行模式下，\Z 只匹配整个输入字符串的结束，而 $ 可以匹配任何一行的结束或者每行的换行符之前。</a:t>
            </a:r>
            <a:endParaRPr lang="zh-CN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3609340"/>
            <a:ext cx="4057650" cy="2409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85" y="3086100"/>
            <a:ext cx="4210050" cy="2486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55995" y="5659120"/>
            <a:ext cx="5016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字符串中本身为转义字符的前面可能需要多加一个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，建议使用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默认不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转义。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正则表达式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）：逻辑和组合类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|：用于在多个模式之间进行选择，相当于逻辑“或”操作。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a|b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匹配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()（圆括号）：用于将正则表达式的部分模式组合在一起，以便可以作为一个整体进行处理。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(ab)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匹配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，(ab)+ 匹配一个或多个重复的 "ab"。括号在正则表达式中用于创建捕获组，可以捕获匹配的特定部分，这些部分可以单独从整个匹配中提取出来。这在数据提取和复杂的字符串操作中非常有用。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(?:)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：同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不创建捕获组。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findall 函数在存在一个或多个捕获组时，只返回这些组中的内容。（后续的其它方法也会受到捕获组的影响，使用时请明确自己的需求）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4400550"/>
            <a:ext cx="3952875" cy="2457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362450"/>
            <a:ext cx="3962400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正则表达式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）：逻辑和组合类（续）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()（圆括号）：使用捕获组，捕获组有编号，从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开始，每遇到一个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，分组编号加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，使用分组的好处是匹配到的子串会保存到一个子组，便于后续使用。（后续会说明如何使用（在匹配对象那里介绍））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(?P&lt;name&gt;)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：分组除原有编号外，再加一个别名。可以使用别名查看该捕获组捕获的字符串，还可以当做字典的键，值为匹配的字符串。有别名依然可以使用默认的分组编号获取捕获的值。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\&lt;number&gt;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：引用编号为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number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的分组匹配到的字符串。假设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’(abc)ee\1’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，则匹配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abceeabc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(?P=name)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：使用别名为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的分组匹配到的字符串。通常与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“(?P&lt;name&gt;)”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结合使用，用法与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\&lt;number&gt;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相同。假设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’(?P&lt;year&gt;2024)(?P=year)’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则匹配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20242024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正则表达式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 的 re 模块提供了一套功能丰富的正则表达式操作，使得进行复杂的字符串搜索、匹配、替换和拆分操作变得可能。标准库，需要使用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导入。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中的函数大多都有一个可选的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flags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参数，用来增加一些规定。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flags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参数可以有多个，如：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flags=re.I | re.M | re.S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。表示同时满足后面几种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规则。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4300" y="3168015"/>
            <a:ext cx="7265670" cy="364617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正则表达式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re.compile(pattern[,flags])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：对正则表达式进行编译转换成正则表达式对象，把正则表达式语法编译后比直接查找速度快。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re.match(pattern, string[,flags])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re.match()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从字符串的起始位置匹配，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成功匹配则返回一个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匹配对象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若起始位置不符合正则表达式，则返回空。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匹配对象：有group()方法返回由正则表达式匹配的子字符串，默认参数为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，大于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为第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个捕获组捕获的字符串（也可以传入捕获组的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）；groups()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方法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返回一个包含所有捕获组的元组，如果没有定义分组，则返回空元组；groupdict()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方法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返回一个字典，包含所有命名的捕获组的匹配。键是组名，值是捕获的字符串；start() 和 end()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方法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返回匹配（或指定组的）开始和结束的索引；span()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方法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返回一个元组 (start, end) 表示匹配（或指定组的）的开始和结束位置。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80" y="4461510"/>
            <a:ext cx="3857625" cy="1905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245" y="4079875"/>
            <a:ext cx="4500245" cy="27781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正则表达式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☆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re.search(pattern, string[,flags])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re.search()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搜索整个字符串并返回第一个成功的匹配。如果找到了匹配的模式，返回一个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匹配对象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，否则返回 None。</a:t>
            </a:r>
            <a:endParaRPr 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re.findall(pattern, string[,flags])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：找到正则表达式匹配的所有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子串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，并以列表形式返回。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re.finditer(</a:t>
            </a: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pattern, string[,flags]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)：与findall类似，但返回的是一个迭代器，每个元素都是一个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匹配对象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880" y="3752850"/>
            <a:ext cx="4369435" cy="2419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835" y="3143250"/>
            <a:ext cx="494347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2380"/>
          </a:xfrm>
          <a:noFill/>
        </p:spPr>
        <p:txBody>
          <a:bodyPr wrap="square" rtlCol="0">
            <a:noAutofit/>
          </a:bodyPr>
          <a:lstStyle/>
          <a:p>
            <a:pPr marL="342900" indent="-342900" algn="just"/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在Python中，字符串处理是编程的基础任务之一，而正则表达式则为搜索和操作字符串提供了强大的工具。了解如何有效地使用这些功能，对于处理文本数据、进行数据清洗和执行复杂的模式匹配至关重要。本章主要内容如下：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字符串编码、转义字符、字符串格式化、字符串的查询、大小写转换、内容检测、修剪和对齐填充、分割和连接、替换和合并。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正则表达式、各种元字符、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模块中的各种函数。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重点了解字符串的格式化、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修剪、对齐填充、分割、连接、替换和合并以及正则表达式的基础用法（常用元字符以及基本的查找替换）。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正则表达式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☆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re.</a:t>
            </a:r>
            <a:r>
              <a:rPr lang="en-US" sz="20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split(pattern, string[,maxsplit=0,flags])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：根据正则表达式匹配结果来分割字符串，返回分割后字符串的列表。</a:t>
            </a:r>
            <a:r>
              <a:rPr 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maxsplit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默认为0，表示不限制。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re.sub(pattern, repl, string[,count, flags])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：替换字符串中的正则表达式匹配项，返回替换后的字符串。repl为用来替换的字符串或一个返回字符串的函数。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count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默认为0，表示替换所有匹配的。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re.subn()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：与 re.sub() 相似，但返回一个元组： (新字符串,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替换的次数)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730" y="3648075"/>
            <a:ext cx="4505325" cy="243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855" y="3648075"/>
            <a:ext cx="440055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6025"/>
          </a:xfr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字符串编码、转义字符、字符串格式化、字符串的查询、大小写转换、内容检测、修剪和对齐填充、分割和连接、替换和合并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正则表达式、各种元字符、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模块中的各种函数。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字符串处理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字符串：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中字符串对象的数据类型是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，在内存中是以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编码表示（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 3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），一个字符对应若干字节，字符串中单个中文、数字或字母都按一个字符来处理。</a:t>
            </a:r>
            <a:endParaRPr lang="zh-CN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字符串编码：字符串编码涉及将字符转换为可存储和传输的数据（如字节）。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中最常用的字符串编码格式有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GBK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UTF-8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两种。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UTF-8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是针对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的一种可变长度字符编码，又称为万国编码。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提供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ord()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函数获取单个字符的整数（码点）表示，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chr()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函数把码点转换为对应的字符。（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编码）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还支持字节串类型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bytes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bytes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对象可以通过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decode()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方法使用相应的编码格式解码为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字符串，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类型字符串可以通过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encode()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方法使用指定的编码格式编码为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bytes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620" y="4907280"/>
            <a:ext cx="3409950" cy="1181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670" y="4907280"/>
            <a:ext cx="3438525" cy="1409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685" y="4907280"/>
            <a:ext cx="3352800" cy="1447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575" y="1285240"/>
            <a:ext cx="22574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字符串处理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转义字符：指在字符串中特定符号前加上反斜杠字符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“\”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，则该字符被定义为另外一种含义，转义字符也只算一个字符。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也支持使用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“r”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“R”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表示内部的字符串默认不进行转义，只表示原来的含义。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常用转义字符：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0" y="2787015"/>
            <a:ext cx="4646295" cy="1895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55" y="4999990"/>
            <a:ext cx="4705350" cy="1571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" y="4804410"/>
            <a:ext cx="5486400" cy="1962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" y="3285490"/>
            <a:ext cx="2533650" cy="657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35850" y="2787015"/>
            <a:ext cx="4472940" cy="1964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其它转义字符：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\a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ASCII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中的响铃符）、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\b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（退格符）、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\000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（空）、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\v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（纵向制表符）、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\r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（回车符）、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\f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（换页符）等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字符串处理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2368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针对字符串处理，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Python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提供许多字符串内置方法，包括字符串大小写转换、字符串格式化输出、字符串的替换、删除、截取、复制、连接、比较、查找、分割等。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字符串是不可变序列，字符串操作方法都不会改变原来字符串的值。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下面将逐一介绍：字符串的格式化、简单查询、大小写转换、检测字符串内容、修剪和对齐填充、分割和连接，替换和合并。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字符串处理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字符串格式化：字符串格式化是编程中的一个过程，它涉及到将数据（如变量、字面值或表达式的值）插入到一个有占位符的模板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字符串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中。这个模板定义了最终字符串的结构，包括文本内容、数据插入点和数据的格式化细节。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模板字符串：包含了一个或多个占位符的字符串，这些占位符指定了变量数据将被插入的位置。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占位符：在模板字符串中标记数据插入点的特殊标记。这些占位符可以指定数据类型和格式化选项（例如，数字的小数位数或字符串的对齐方式）。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旧式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字符串格式化（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操作符）：类似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语言字符格式化，在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中已经不常用了，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 3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以上版本中，基本被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新式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字符串格式化代替，但仍可用。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新式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字符串格式化（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str.format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 3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引入的一个新的字符串格式化方法，且支持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 2.7.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字面量格式化字符串（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f-strings)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 3.6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中添加的一个新的字符串格式化方法，对于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 3.6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及以后版本，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推荐使用该方法格式化字符串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下面只介绍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新式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字符串格式化（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str.format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）和字面量格式化字符串（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f-strings)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字符串处理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☆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字符串格式化</a:t>
            </a: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format()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的语法格式：</a:t>
            </a: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.format(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*args, **kwargs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该格式下，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{}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占位符来接收参数，若要在字符串中包含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{}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，可以使用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{{}}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对于所接收的参数，还可以进行下面的转换。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910" y="2788285"/>
            <a:ext cx="8383270" cy="40697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字符串处理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程序示例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☆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3926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按顺序自动接收位置参数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905" y="2114550"/>
            <a:ext cx="3333750" cy="581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345" y="2823210"/>
            <a:ext cx="3546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手动给出参数位置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" y="3283585"/>
            <a:ext cx="3495675" cy="533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345" y="3973830"/>
            <a:ext cx="34975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上述两种模式只能选其一种，但都可以和关键字参数一起使用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345" y="5172710"/>
            <a:ext cx="3546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使用关键字参数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05" y="5633085"/>
            <a:ext cx="4114800" cy="6381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835" y="2073275"/>
            <a:ext cx="3524250" cy="6381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7835" y="4351020"/>
            <a:ext cx="4362450" cy="6953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27625" y="2711450"/>
            <a:ext cx="68916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中接收关键字参数的位置随意，其它按顺序（自动）接收位置参数。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format()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中遵守位置参数在前，关键字参数在后，参数可以多余，如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就是多的。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7835" y="5633085"/>
            <a:ext cx="5410200" cy="6191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127625" y="5046345"/>
            <a:ext cx="6891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可以接收相同的参数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27625" y="1556385"/>
            <a:ext cx="3926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自动和手动一起会报错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92*98"/>
  <p:tag name="TABLE_ENDDRAG_RECT" val="524*15*392*98"/>
</p:tagLst>
</file>

<file path=ppt/tags/tag2.xml><?xml version="1.0" encoding="utf-8"?>
<p:tagLst xmlns:p="http://schemas.openxmlformats.org/presentationml/2006/main">
  <p:tag name="commondata" val="eyJoZGlkIjoiNTM5YjViYzRkNDBmOTFlZjVmOTdkM2MzY2IxZmNjYm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7160</Words>
  <Application>WPS 演示</Application>
  <PresentationFormat>宽屏</PresentationFormat>
  <Paragraphs>292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Times New Roman</vt:lpstr>
      <vt:lpstr>等线</vt:lpstr>
      <vt:lpstr>微软雅黑</vt:lpstr>
      <vt:lpstr>Arial Unicode MS</vt:lpstr>
      <vt:lpstr>等线 Light</vt:lpstr>
      <vt:lpstr>Office 主题​​</vt:lpstr>
      <vt:lpstr>1_Office 主题​​</vt:lpstr>
      <vt:lpstr>PowerPoint 演示文稿</vt:lpstr>
      <vt:lpstr>第八章  字符串处理与正则表达式</vt:lpstr>
      <vt:lpstr>PowerPoint 演示文稿</vt:lpstr>
      <vt:lpstr>8.1 字符串处理</vt:lpstr>
      <vt:lpstr>8.1 字符串处理</vt:lpstr>
      <vt:lpstr>8.1 字符串处理</vt:lpstr>
      <vt:lpstr>8.1 字符串处理</vt:lpstr>
      <vt:lpstr>8.1 字符串处理</vt:lpstr>
      <vt:lpstr>8.1 字符串处理</vt:lpstr>
      <vt:lpstr>8.1 字符串处理</vt:lpstr>
      <vt:lpstr>8.1 字符串处理</vt:lpstr>
      <vt:lpstr>8.1 字符串处理</vt:lpstr>
      <vt:lpstr>8.1 字符串处理</vt:lpstr>
      <vt:lpstr>8.1 字符串处理</vt:lpstr>
      <vt:lpstr>8.1 字符串处理</vt:lpstr>
      <vt:lpstr>8.1 字符串处理</vt:lpstr>
      <vt:lpstr>8.1 字符串处理</vt:lpstr>
      <vt:lpstr>8.1 字符串处理</vt:lpstr>
      <vt:lpstr>8.2 正则表达式</vt:lpstr>
      <vt:lpstr>8.2 正则表达式</vt:lpstr>
      <vt:lpstr>8.2 正则表达式</vt:lpstr>
      <vt:lpstr>8.2 正则表达式</vt:lpstr>
      <vt:lpstr>8.2 正则表达式</vt:lpstr>
      <vt:lpstr>8.2 正则表达式</vt:lpstr>
      <vt:lpstr>8.2 正则表达式</vt:lpstr>
      <vt:lpstr>8.2 正则表达式</vt:lpstr>
      <vt:lpstr>8.2 正则表达式</vt:lpstr>
      <vt:lpstr>8.2 正则表达式</vt:lpstr>
      <vt:lpstr>8.2 正则表达式</vt:lpstr>
      <vt:lpstr>8.2 正则表达式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Yu</dc:creator>
  <cp:lastModifiedBy>A210-11</cp:lastModifiedBy>
  <cp:revision>20</cp:revision>
  <dcterms:created xsi:type="dcterms:W3CDTF">2024-04-19T00:03:00Z</dcterms:created>
  <dcterms:modified xsi:type="dcterms:W3CDTF">2024-05-12T07:18:19Z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A99DDAA0C89A4260BB54364FF67E5391_12</vt:lpwstr>
  </property>
  <property fmtid="{D5CDD505-2E9C-101B-9397-08002B2CF9AE}" pid="3" name="KSOProductBuildVer">
    <vt:lpwstr>2052-12.1.0.16729</vt:lpwstr>
  </property>
</Properties>
</file>