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5"/>
  </p:handoutMasterIdLst>
  <p:sldIdLst>
    <p:sldId id="257" r:id="rId3"/>
    <p:sldId id="258" r:id="rId4"/>
    <p:sldId id="260" r:id="rId5"/>
    <p:sldId id="259" r:id="rId7"/>
    <p:sldId id="261" r:id="rId8"/>
    <p:sldId id="263" r:id="rId9"/>
    <p:sldId id="264" r:id="rId10"/>
    <p:sldId id="265" r:id="rId11"/>
    <p:sldId id="266" r:id="rId12"/>
    <p:sldId id="308" r:id="rId13"/>
    <p:sldId id="305" r:id="rId14"/>
    <p:sldId id="306" r:id="rId15"/>
    <p:sldId id="307" r:id="rId16"/>
    <p:sldId id="267" r:id="rId17"/>
    <p:sldId id="270" r:id="rId18"/>
    <p:sldId id="271" r:id="rId19"/>
    <p:sldId id="274" r:id="rId20"/>
    <p:sldId id="272" r:id="rId21"/>
    <p:sldId id="275" r:id="rId22"/>
    <p:sldId id="273" r:id="rId23"/>
    <p:sldId id="276" r:id="rId24"/>
    <p:sldId id="283" r:id="rId25"/>
    <p:sldId id="277" r:id="rId26"/>
    <p:sldId id="278" r:id="rId27"/>
    <p:sldId id="279" r:id="rId28"/>
    <p:sldId id="280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标量通常可以看作是一个简单的单个数值。这包括整数、浮点数、甚至布尔值和字符串（虽然后两者在某些上下文中不一定被视为标量）。展平指把数组展开成一维。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读取顺序：如</a:t>
            </a:r>
            <a:r>
              <a:rPr lang="en-US" altLang="zh-CN" dirty="0"/>
              <a:t>C</a:t>
            </a:r>
            <a:r>
              <a:rPr lang="zh-CN" altLang="en-US" dirty="0"/>
              <a:t>的行优先，</a:t>
            </a:r>
            <a:r>
              <a:rPr lang="en-US" altLang="zh-CN" dirty="0"/>
              <a:t>Fortran</a:t>
            </a:r>
            <a:r>
              <a:rPr lang="zh-CN" altLang="en-US" dirty="0"/>
              <a:t>的列优先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order='K'</a:t>
            </a:r>
            <a:r>
              <a:rPr lang="en-US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表示使用原对象在</a:t>
            </a:r>
            <a:r>
              <a:rPr 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内存中的读取顺序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维度的大小指该维度下元素的个数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%.18e类似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语言的字符格式，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中已经不常用了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0ED2-3AE3-4845-934C-CD3280D7E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C4F4-5C01-402B-9026-4059B7ABA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6348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Python</a:t>
            </a:r>
            <a:r>
              <a:rPr lang="zh-CN" altLang="en-US" sz="6600" dirty="0"/>
              <a:t>数据分析与可视化</a:t>
            </a:r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618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湘潭大学 数学与计算科学学院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9638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余愿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7220" y="1811020"/>
            <a:ext cx="3390900" cy="2686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4538345"/>
            <a:ext cx="4648200" cy="1447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10615" y="3992245"/>
            <a:ext cx="4086225" cy="546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整数组索引，高级索引</a:t>
            </a:r>
            <a:endParaRPr lang="zh-CN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9975" y="5986145"/>
            <a:ext cx="4086225" cy="546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布尔索引，高级索引</a:t>
            </a:r>
            <a:endParaRPr lang="zh-CN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37220" y="4497070"/>
            <a:ext cx="3448050" cy="1812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由于高级索引的存在，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a[(0, 1)]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a[(0, 1),]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差距很大，使用时应注意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20" y="1811020"/>
            <a:ext cx="408622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副本与视图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5198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NumPy数组是一个由两部分组成的数据结构:包含实际数据元素的</a:t>
            </a:r>
            <a:r>
              <a:rPr lang="en-US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连续</a:t>
            </a:r>
            <a:r>
              <a:rPr 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数据缓冲区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和包含有关数据缓冲区信息的</a:t>
            </a:r>
            <a:r>
              <a:rPr 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。元数据包括数据类型、步长和其他有助于轻松操作ndarray的重要信息。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当通过</a:t>
            </a:r>
            <a:r>
              <a:rPr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复制数据缓冲区和元数据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来创建新数组时，它被称为</a:t>
            </a:r>
            <a:r>
              <a:rPr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副本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可以通过更改某些元数据(如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步长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)而</a:t>
            </a:r>
            <a:r>
              <a:rPr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不更改数据缓冲区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（共享）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来以不同的方式访问数组。这创建了一种查看数据的新方法，这些新数组称为</a:t>
            </a:r>
            <a:r>
              <a:rPr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视图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。数据缓冲区保持不变，因此对视图所做的更改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可能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会反映在原始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ndarray：数据是连续存储的，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索引赋值直接修改</a:t>
            </a:r>
            <a:r>
              <a:rPr 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数据缓冲区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中的数据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，而不是引用。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列表：元素是引用，引用指向实际对象。索引赋值改变引用指向的位置。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创建副本：np.copy()、算术运算、数组切片的高级索引等。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创建视图：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数组切片的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基本索引、使用 .view() 方法、数组形状变换（如 reshape）等。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可以使用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np.may_share_memory(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a, b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)判断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是否共享数据缓冲区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。不宜使用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id()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函数，因为每次索引切片返回一个新对象。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1615440"/>
            <a:ext cx="3838575" cy="4724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84670" y="360680"/>
            <a:ext cx="4592955" cy="1045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视图中的数据会相互影响，一定要明确是否使用视图。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1615440"/>
            <a:ext cx="619125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615440"/>
            <a:ext cx="3790950" cy="5010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615440"/>
            <a:ext cx="5772150" cy="43338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60895" y="485140"/>
            <a:ext cx="4086225" cy="546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副本与原数组独立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末端添加元素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np.append(arr, values, axis=None)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：将一个值或一组值附加到数组的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末端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。它并不直接修改原数组，而是返回一个副本，包含了原数组的元素以及添加的新元素。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arr：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要修改的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原始数组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values：要添加到 arr 的值。这可以是一个标量、列表或一个数组。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axis：指定在哪个轴上添加元素。默认为 None，此时 arr 和 values 将被展平。指定轴可以让你沿特定维度添加元素，但是要求 arr 和 values 在其他轴上的维度必须匹配。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3822700"/>
            <a:ext cx="4210050" cy="27241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90" y="3814445"/>
            <a:ext cx="397764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插入元素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np.insert(arr, obj, values, axis=None)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：在任何指定的</a:t>
            </a:r>
            <a:r>
              <a:rPr lang="zh-CN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索引位置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插入数值，且可以选择沿着特定轴进行操作。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返回一个副本。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arr：要修改的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原始数组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obj：指定在哪个位置之前插入值。可以是一个整数索引，也可以是整数序列。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values：要插入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到 arr 的值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。可以是一个标量、列表或一个数组。如果是数组，它的长度必须与指定轴的长度匹配（除非axis为None）。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axis：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指定在哪个轴上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插入元素。默认为None，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此时 arr 和 values 将被展平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指定轴可以让你沿特定维度插入元素，但是要求 arr 和 values 在其他轴上的维度必须匹配。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8720" y="4170045"/>
            <a:ext cx="3897630" cy="26879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4161790"/>
            <a:ext cx="4286250" cy="2638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0045"/>
            <a:ext cx="34671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删除元素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np.delete(arr, obj, axis=None)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：删除指定索引的元素，并可以沿指定轴操作。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返回一个副本。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arr：要修改的原始数组。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obj：指定要删除的子数组的索引。这可以是一个整数、整数数组或布尔索引数组。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axis：指定在哪个轴删除元素。默认为 None，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arr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将被展平。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6855" y="3683635"/>
            <a:ext cx="4335145" cy="2606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635"/>
            <a:ext cx="4299585" cy="2496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20" y="3683635"/>
            <a:ext cx="336232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增加维度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np.newaxis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增加维度。返回一个视图（下同）。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np.expand_dims(a, axis)：在指定位置增加一个维度。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np.squeeze(a, axis=None)：从数组中移除长度为1的维度（该维度下只有一个元素）。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6090" y="2884170"/>
            <a:ext cx="3981450" cy="3209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4170"/>
            <a:ext cx="4505325" cy="3981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070" y="2884170"/>
            <a:ext cx="334327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改变数组的形状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np.reshape(a, newshape, order='C')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：改变数组的形状而不改变其数据。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返回一个视图。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a：要被重塑形状的数组。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newshape：新的形状，可以是整数或者整数的元组。特别地，你可以指定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其中一个维度为 -1，在这种情况下，该维度的大小会自动计算，以使总元素数量保持不变。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order：可选参数，用于确定数组数据在内存中的读取顺序。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18915"/>
            <a:ext cx="3180715" cy="2839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4018280"/>
            <a:ext cx="4013835" cy="283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55" y="4018915"/>
            <a:ext cx="4919345" cy="28390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修改和数组展平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np.resize(a, new_shape)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：改变数组元素个数，并按需填充（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中元素）或截断数据以适应新的形状。</a:t>
            </a: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返回一个副本。若使用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a.resize(new_shape)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则在原数组上修改，不够就填充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a.flatten(order='C')</a:t>
            </a: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：将多维数组转换为一维数组。总是返回一个副本。</a:t>
            </a:r>
            <a:endParaRPr lang="zh-CN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</a:t>
            </a: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.ravel(a, order='C')：将多维数组转换为一维数组，但它通常返回的是视图（不改变内存顺序的情况下），这意味着新数组与原始数组共享数据内存空间。</a:t>
            </a:r>
            <a:endParaRPr lang="zh-CN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1790" y="3559175"/>
            <a:ext cx="3343275" cy="2695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940" y="3559175"/>
            <a:ext cx="3429000" cy="2676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3559175"/>
            <a:ext cx="278130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9083"/>
            <a:ext cx="12192000" cy="193983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/>
              <a:t>第九章  </a:t>
            </a:r>
            <a:r>
              <a:rPr lang="en-US" altLang="zh-CN" sz="6000" b="1" dirty="0" err="1"/>
              <a:t>NumPy</a:t>
            </a:r>
            <a:r>
              <a:rPr lang="zh-CN" altLang="en-US" sz="6000" b="1" dirty="0"/>
              <a:t>与数学运算</a:t>
            </a:r>
            <a:endParaRPr lang="zh-CN" altLang="en-US" sz="6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数组连接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np.concatenate((a1, a2, ...), axis=0)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：沿指定轴连接两个或多个数组。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返回一个新数组。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190" y="2105025"/>
            <a:ext cx="4173220" cy="4431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025"/>
            <a:ext cx="3588385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2105025"/>
            <a:ext cx="4248150" cy="34728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数组迭代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475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np.nditer(arr, flags=[], op_flags=[], order='K', casting='safe', op_dtypes=None,</a:t>
            </a:r>
            <a:r>
              <a:rPr 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itershape=None, buffersize=0)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：一个非常强大的迭代器对象，用来遍历数组的每一个元素，无论数组有多少维。常用参数为下面两个：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arr：需要迭代的数组。</a:t>
            </a:r>
            <a:endParaRPr 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order：迭代顺序，如'K', 'C', 'F'。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0" y="2914015"/>
            <a:ext cx="3326130" cy="1982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4916170"/>
            <a:ext cx="3326130" cy="18675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60" y="4609465"/>
            <a:ext cx="3333750" cy="2085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78650" y="2499995"/>
            <a:ext cx="5039995" cy="195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a.flat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也可以用来获取数组展平后的迭代对象（只能行优先）。使用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np.flatten()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np.ravel()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也能达成相似的结果，但是它们是对展平后的一维数组进行迭代。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2914015"/>
            <a:ext cx="320992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广播机制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广播机制（Broadcasting）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NumPy的一个强大功能，它允许不同形状的数组在一起进行数学运算。这使得编写矢量化代码更容易和更高效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广播机制是指NumPy在执行操作时自动扩展数组，使其形状兼容，从而能够执行逐元素操作。广播机制遵循以下特定的规则来决定如何扩展较小的数组。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如果数组的维数不同，那么维数少的将被扩展，缺失的维度中元素个数设为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。如：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a.shape()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(1,2,1)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b.shape()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将先被扩展为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(1,1,3)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，即往左补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比较同一个维度的大小：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如果大小相等，继续比较下一维度。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大小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不相等但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其中一个为1，则将其扩展为与另一个维度相同的大小。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如果大小不相等且都不为1，则无法进行广播，抛出异常。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最终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a.shape()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(1,2,3)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b.shape()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(1,2,3)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。（这些并不会真的改变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的形状，只是表示一种机制，它们计算返回的结果会是这个形状）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）：（续）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对象的基础运算：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、等是对每一个元素与其它对象的对应元素进行计算。不同形状通过广播机制进行运算（如果可以的话）。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2400300"/>
            <a:ext cx="3284220" cy="44284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770" y="2957195"/>
            <a:ext cx="3581400" cy="3048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40395" y="2351405"/>
            <a:ext cx="3080385" cy="480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比较运算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30" y="2371090"/>
            <a:ext cx="2943225" cy="445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955" y="5180965"/>
            <a:ext cx="1314450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0" y="1696720"/>
            <a:ext cx="6800850" cy="51606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720"/>
            <a:ext cx="4953635" cy="5161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向量运算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np.dot()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进行内积（点积）运算，在二维下对应矩阵乘法，一、二维与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np.matmul()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）（不能对标量进行）等价，对于高纬度，两者可能有差别。二维矩阵乘法建议使用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@(Python3.5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及更高的版本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np.outer() 计算向量的外积（张量积）。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np.cross() 计算两个三维向量的叉积（向量积）。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0" y="2342515"/>
            <a:ext cx="3799840" cy="45154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3371850"/>
            <a:ext cx="341947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常用函数</a:t>
            </a:r>
            <a:endParaRPr lang="zh-CN" altLang="en-US" sz="32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中还有一系列常用的函数，如下：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np.max()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np.min()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求数组中的最大、小值；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np.sum()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求数组的和；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np.mean()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平均值；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np.median()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中位数；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np.std()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标准差；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np.var()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方差；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np.amax()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np.amin()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求数组指定轴的最大、小值。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np.sort()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对元素排序；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np.argmax()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np.argmin()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返回数组最大、最小元素的索引；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np.where()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返回数组中满足给定条件的元素的索引；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np.extract()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返回给定条件的元素。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输入输出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对象的输入输出：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设置了高效的内置文件格式：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*.npy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*.npz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，并提供了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np.save()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函数将内存中的一个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对象保存为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内置文件格式；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np.load()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函数读入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*.npy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*.npz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文件来还原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对象。同时将多个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对象压缩保存到文件中，可以使用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np.savez()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np.save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(file, arr, allow_pickle=True, fix_imports=True)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file：文件名（字符串）或文件对象。如果文件名没有扩展名 .npy，NumPy 会自动添加。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arr：要保存的数组。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np.load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(file, mmap_mode=None, allow_pickle=True, fix_imports=True, encoding='ASCII')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file：文件名（字符串）或文件对象。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np.savez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(file, *args, **kwds)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file：文件名（字符串）或文件对象。如果文件名没有扩展名 .npz，NumPy 会自动添加。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args：要保存的数组，可以是任意数量的数组。自动命名为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arr_0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arr_1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kwds：关键字参数，指定要保存的数组的名称和值。每个关键字对应一个数组。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其它参数一般不用设置。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程序示例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1728470"/>
            <a:ext cx="3990975" cy="209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4147820"/>
            <a:ext cx="3933825" cy="1828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45" y="1615440"/>
            <a:ext cx="456247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）：（续）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为了与其它系统进行数据交换，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还提供了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np.savetxt()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对象以字符串形式保存到文本文件中；以及对应的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np.loadtxt()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从文本文件中读取数据，还原</a:t>
            </a: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对象（只支持一维和二维数组）。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np.savetxt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(fname, X, fmt='%.18e', delimiter=' ', newline='\n', header='', footer='', comments='# ', encoding=None)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fname：文件名（字符串）或文件对象。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X：要保存的数组。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fmt：指定写入文件的数据格式。默认值为 '%.18e'；delimiter：指定分隔符。默认值为空格 ' '；newline：指定换行符。默认值为 '\n'；header：指定写在文件开头的字符串；footer：指定写在文件结尾的字符串；comments：指定注释字符串，默认值为 '# '；encoding：指定文件的编码类型。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np.loadtxt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(fname, dtype=float, comments='#', delimiter=None, converters=None, skiprows=0, usecols=None, unpack=False, ndmin=0, encoding='bytes', max_rows=None, like=None)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fname：文件名（字符串）或文件对象。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dtype：要读取的数据类型。默认值为 float；comments：指定注释字符串，默认值为 '#'；delimiter：指定分隔符。默认值为空格或制表符；encoding：指定文件的编码类型；</a:t>
            </a: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865"/>
          </a:xfrm>
          <a:noFill/>
        </p:spPr>
        <p:txBody>
          <a:bodyPr wrap="square" rtlCol="0">
            <a:noAutofit/>
          </a:bodyPr>
          <a:lstStyle/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 是 Python 数据科学生态系统的基石，提供高效的数组（这个及后文的数组均代表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对象，特指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中的数组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）处理和丰富的数学功能，极大地加快了数值计算的速度。其内存效率和向量化操作简化了代码，使其成为执行科学计算、数据分析和机器学习任务的首选工具。本章主要内容如下：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数组的创建、性质、索引、切片、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副本与视图、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增加、插入、删除、增加（减少）维度、改变形状、展平、连接、迭代等。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广播机制、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数组的基础数学运算。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加载和保存数组数据。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程序示例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2091690"/>
            <a:ext cx="7639050" cy="37623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091690"/>
            <a:ext cx="3133725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865"/>
          </a:xfrm>
          <a:noFill/>
        </p:spPr>
        <p:txBody>
          <a:bodyPr wrap="square" rtlCol="0">
            <a:noAutofit/>
          </a:bodyPr>
          <a:lstStyle/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数组的创建、性质、索引、切片、副本和视图、增加、插入、删除、增加（减少）维度、改变形状、展平、连接、迭代等。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广播机制、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数组的基础数学运算。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加载和保存数组数据。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/>
              <a:t>与数学运算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um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一个强大的Python库，专为大规模数值计算设计，提供高效的数组处理能力。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第三方库，需要下载导入，可以使用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pip install numpy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下载，通常使用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import numpy as np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导入，后面的函数都使用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np.fun_name()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numpy.fun_name()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的核心内容是数组和数组运算。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中将数组定义为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n-dimensional 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维数组，其元素均是相同数据类型。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创建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ndarray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5191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np.array()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np.asarray()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函数来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创建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ndarray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。这两个函数可以直接将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等对象转换成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(object, dtype = None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copy = True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：可以使用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：数组元素的数据类型，可选。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copy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：对象是否需要复制，可选。如果原数据已经是一个 ndarray，则 copy=False 参数会使得新数组和原数组为同一对象，而不复制数据（深拷贝）。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np.asarray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(a, dtype=None)：将输入对象转换为一个 ndarray 对象。如果输入已经是一个 ndarray对象，则 np.asarray() 不会创建输入数组的副本，而是直接返回输入数组的引用（可以用来确保对象为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a：输入数据，可以是任何形式的序列数据，如列表、列表的列表、元组等。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dtype：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数组元素的数据类型，可选。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程序示例：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1811020"/>
            <a:ext cx="4543425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201670"/>
            <a:ext cx="2171700" cy="9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4219575"/>
            <a:ext cx="4533900" cy="1581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5759450"/>
            <a:ext cx="2171700" cy="971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015" y="1811020"/>
            <a:ext cx="3619500" cy="1466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015" y="4173220"/>
            <a:ext cx="485775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创建特殊的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ndarray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np.zeros()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创建全为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np.ones()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创建全为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通过设置元素之间的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间距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创建一个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元素为等差数列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ndarray()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np.linspace()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通过设置元素的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数量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元素为等差数列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ndarray()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对象等。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1077"/>
          <a:stretch>
            <a:fillRect/>
          </a:stretch>
        </p:blipFill>
        <p:spPr>
          <a:xfrm>
            <a:off x="443865" y="2643505"/>
            <a:ext cx="2752725" cy="144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4091305"/>
            <a:ext cx="2066925" cy="714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4805680"/>
            <a:ext cx="2752725" cy="1466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" y="6267450"/>
            <a:ext cx="1876425" cy="590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225" y="2643505"/>
            <a:ext cx="3019425" cy="1419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800" y="2643505"/>
            <a:ext cx="4712335" cy="15481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0120" y="4805680"/>
            <a:ext cx="4692015" cy="1742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660" y="4805680"/>
            <a:ext cx="3898900" cy="1374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数组属性介绍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属性.shape, .dtype, .ndim, .size的用法和示例。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.shape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：返回一个元组，表示数组在每个维度上的大小，即数组的形状。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.dtype ：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数组元素的数据类型。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.ndim ：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数组的维数。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.size ：返回数组中的总元素数量。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3604895"/>
            <a:ext cx="4943475" cy="1800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20" y="3604895"/>
            <a:ext cx="5753100" cy="15430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20" y="5215255"/>
            <a:ext cx="386715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9.1 NumPy</a:t>
            </a:r>
            <a:r>
              <a:rPr lang="zh-CN" altLang="en-US" dirty="0">
                <a:sym typeface="+mn-ea"/>
              </a:rPr>
              <a:t>与数学运算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索引与切片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对象元素的索引与切片和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array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等的操作大致一样，但是比一般的 Python 序列提供更多的索引方式，还可以有多维索引，整数数组索引、布尔索引。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基本索引返回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视图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，高级索引（如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整数数组索引、布尔索引）返回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副本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810" y="5422265"/>
            <a:ext cx="4285615" cy="1068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序列类似的索引方式，基本索引</a:t>
            </a:r>
            <a:endParaRPr lang="zh-CN" altLang="en-US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26860" y="5589905"/>
            <a:ext cx="4228465" cy="669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2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多维索引，也属于基本索引</a:t>
            </a:r>
            <a:endParaRPr lang="zh-CN" sz="22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6860" y="2894330"/>
            <a:ext cx="4410075" cy="2619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0" y="3013075"/>
            <a:ext cx="4200525" cy="2381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BlNWEwZDkzMDNiZThmMGQ4ZDY4YTc1M2RlZWYxYz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6311</Words>
  <Application>WPS 演示</Application>
  <PresentationFormat>宽屏</PresentationFormat>
  <Paragraphs>255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Times New Roman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第九章  NumPy与数学运算</vt:lpstr>
      <vt:lpstr>PowerPoint 演示文稿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9.1 NumPy与数学运算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Yu</dc:creator>
  <cp:lastModifiedBy>　　　　　　　　　</cp:lastModifiedBy>
  <cp:revision>24</cp:revision>
  <dcterms:created xsi:type="dcterms:W3CDTF">2024-04-19T00:04:00Z</dcterms:created>
  <dcterms:modified xsi:type="dcterms:W3CDTF">2024-05-27T06:30:13Z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32990612332F44ACBA7DCAA5C6F30085_12</vt:lpwstr>
  </property>
  <property fmtid="{D5CDD505-2E9C-101B-9397-08002B2CF9AE}" pid="3" name="KSOProductBuildVer">
    <vt:lpwstr>2052-12.1.0.16729</vt:lpwstr>
  </property>
</Properties>
</file>