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5" r:id="rId2"/>
    <p:sldId id="286" r:id="rId3"/>
    <p:sldId id="263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8A4"/>
    <a:srgbClr val="E90260"/>
    <a:srgbClr val="F52AA1"/>
    <a:srgbClr val="C3002F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250D4-6C89-EC6D-70F6-756A8BEDFD7E}" v="398" dt="2024-07-15T18:44:13.665"/>
    <p1510:client id="{2729CA6F-4D91-11D2-8A34-67E52284C35F}" v="322" dt="2024-07-17T13:29:17.504"/>
    <p1510:client id="{3A4FD910-A38C-AD9E-CE87-C1B2BB9C2C90}" v="11" dt="2024-07-15T17:10:11.769"/>
    <p1510:client id="{B56BEC1D-43F7-04D5-A5EE-38A7DEEDDD1D}" v="350" dt="2024-07-15T19:46:2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032"/>
        <p:guide pos="302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17/07/2024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17/07/2024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17/07/2024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17/07/2024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17/07/2024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730912" y="2616200"/>
            <a:ext cx="8112480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000" dirty="0">
                <a:solidFill>
                  <a:srgbClr val="D518A4"/>
                </a:solidFill>
                <a:latin typeface="Impact"/>
                <a:cs typeface="Calibri"/>
              </a:rPr>
              <a:t>ANGULAR</a:t>
            </a:r>
            <a:r>
              <a:rPr lang="pt-BR" sz="7000" dirty="0">
                <a:solidFill>
                  <a:srgbClr val="D518A4"/>
                </a:solidFill>
                <a:latin typeface="Impact"/>
                <a:ea typeface="+mn-lt"/>
                <a:cs typeface="+mn-lt"/>
              </a:rPr>
              <a:t>: </a:t>
            </a:r>
            <a:endParaRPr lang="pt-BR" sz="7000">
              <a:solidFill>
                <a:srgbClr val="D518A4"/>
              </a:solidFill>
              <a:cs typeface="Calibri" panose="020F0502020204030204"/>
            </a:endParaRPr>
          </a:p>
          <a:p>
            <a:pPr algn="ctr"/>
            <a:r>
              <a:rPr lang="pt-BR" sz="7000" dirty="0">
                <a:solidFill>
                  <a:srgbClr val="D518A4"/>
                </a:solidFill>
                <a:latin typeface="Impact"/>
                <a:ea typeface="+mn-lt"/>
                <a:cs typeface="+mn-lt"/>
              </a:rPr>
              <a:t>PRINCIPAIS DIRETIVAS DESCOMPLICADAS</a:t>
            </a:r>
            <a:endParaRPr lang="pt-BR" sz="7000" dirty="0">
              <a:solidFill>
                <a:srgbClr val="D518A4"/>
              </a:solidFill>
              <a:cs typeface="Calibri" panose="020F0502020204030204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0469" y="11865189"/>
            <a:ext cx="5149886" cy="681567"/>
          </a:xfrm>
        </p:spPr>
        <p:txBody>
          <a:bodyPr/>
          <a:lstStyle/>
          <a:p>
            <a:r>
              <a:rPr lang="pt-BR" sz="1250" b="1">
                <a:solidFill>
                  <a:srgbClr val="D518A4"/>
                </a:solidFill>
                <a:ea typeface="+mn-lt"/>
                <a:cs typeface="+mn-lt"/>
              </a:rPr>
              <a:t>ANGULAR: PRINCIPAIS DIRETIVAS DESCOMPLICADAS</a:t>
            </a:r>
            <a:r>
              <a:rPr lang="pt-BR" sz="1250" b="1">
                <a:solidFill>
                  <a:srgbClr val="D518A4"/>
                </a:solidFill>
              </a:rPr>
              <a:t> - LUCY MATTOS</a:t>
            </a:r>
            <a:endParaRPr lang="pt-BR" sz="1250" b="1">
              <a:solidFill>
                <a:srgbClr val="D518A4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sz="1250" dirty="0">
              <a:solidFill>
                <a:schemeClr val="bg1">
                  <a:lumMod val="65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F913ED4-C76C-6305-1A9F-4EA265E4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579" y="639453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196836"/>
            <a:ext cx="781664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 </a:t>
            </a:r>
            <a:r>
              <a:rPr lang="pt-BR" sz="2800" dirty="0" err="1">
                <a:ea typeface="+mn-lt"/>
                <a:cs typeface="+mn-lt"/>
              </a:rPr>
              <a:t>ngIf</a:t>
            </a:r>
            <a:r>
              <a:rPr lang="pt-BR" sz="2800" dirty="0">
                <a:ea typeface="+mn-lt"/>
                <a:cs typeface="+mn-lt"/>
              </a:rPr>
              <a:t> adiciona ou remove um elemento baseado em uma expressão booleana.</a:t>
            </a:r>
            <a:endParaRPr lang="pt-BR">
              <a:ea typeface="+mn-lt"/>
              <a:cs typeface="+mn-lt"/>
            </a:endParaRPr>
          </a:p>
          <a:p>
            <a:pPr algn="just"/>
            <a:r>
              <a:rPr lang="pt-BR" sz="2800" dirty="0">
                <a:cs typeface="Calibri"/>
              </a:rPr>
              <a:t>Exemplo de uso:</a:t>
            </a:r>
            <a:endParaRPr lang="pt-BR" sz="28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ngIf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C7CE0D-A92E-37B5-3148-7FCEE300370E}"/>
              </a:ext>
            </a:extLst>
          </p:cNvPr>
          <p:cNvSpPr txBox="1"/>
          <p:nvPr/>
        </p:nvSpPr>
        <p:spPr>
          <a:xfrm>
            <a:off x="891095" y="8274205"/>
            <a:ext cx="83522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cs typeface="Calibri"/>
              </a:rPr>
              <a:t>Neste exemplo, </a:t>
            </a:r>
            <a:r>
              <a:rPr lang="pt-BR" sz="2800" dirty="0" err="1">
                <a:latin typeface="Calibri"/>
                <a:ea typeface="Calibri"/>
                <a:cs typeface="Calibri"/>
              </a:rPr>
              <a:t>isVisible</a:t>
            </a:r>
            <a:r>
              <a:rPr lang="pt-BR" sz="2800" dirty="0">
                <a:ea typeface="+mn-lt"/>
                <a:cs typeface="+mn-lt"/>
              </a:rPr>
              <a:t> é uma variável no componente.</a:t>
            </a:r>
            <a:endParaRPr lang="pt-BR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pt-BR" sz="2800" dirty="0">
                <a:ea typeface="+mn-lt"/>
                <a:cs typeface="+mn-lt"/>
              </a:rPr>
              <a:t>Se </a:t>
            </a:r>
            <a:r>
              <a:rPr lang="pt-BR" sz="2800" dirty="0" err="1">
                <a:latin typeface="Calibri"/>
                <a:ea typeface="Calibri"/>
                <a:cs typeface="Calibri"/>
              </a:rPr>
              <a:t>isVisible</a:t>
            </a:r>
            <a:r>
              <a:rPr lang="pt-BR" sz="2800" dirty="0">
                <a:ea typeface="+mn-lt"/>
                <a:cs typeface="+mn-lt"/>
              </a:rPr>
              <a:t> for </a:t>
            </a:r>
            <a:r>
              <a:rPr lang="pt-BR" sz="2800" dirty="0" err="1">
                <a:latin typeface="Calibri"/>
                <a:ea typeface="Calibri"/>
                <a:cs typeface="Calibri"/>
              </a:rPr>
              <a:t>true</a:t>
            </a:r>
            <a:r>
              <a:rPr lang="pt-BR" sz="2800" dirty="0">
                <a:ea typeface="+mn-lt"/>
                <a:cs typeface="+mn-lt"/>
              </a:rPr>
              <a:t>, o elemento será renderizado.</a:t>
            </a:r>
            <a:endParaRPr lang="pt-BR" dirty="0">
              <a:cs typeface="Calibri" panose="020F0502020204030204"/>
            </a:endParaRPr>
          </a:p>
          <a:p>
            <a:endParaRPr lang="pt-BR" sz="2800" dirty="0">
              <a:ea typeface="Calibri"/>
              <a:cs typeface="Calibri"/>
            </a:endParaRPr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7ABA084-804F-C25A-3C4F-05202AAA0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2" t="23588" r="7015" b="15553"/>
          <a:stretch/>
        </p:blipFill>
        <p:spPr>
          <a:xfrm>
            <a:off x="579557" y="4764581"/>
            <a:ext cx="8186272" cy="328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7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196836"/>
            <a:ext cx="781664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 </a:t>
            </a:r>
            <a:r>
              <a:rPr lang="pt-BR" sz="2800" dirty="0" err="1">
                <a:latin typeface="Calibri"/>
                <a:ea typeface="+mn-lt"/>
                <a:cs typeface="+mn-lt"/>
              </a:rPr>
              <a:t>ngFor</a:t>
            </a:r>
            <a:r>
              <a:rPr lang="pt-BR" sz="2800" dirty="0">
                <a:ea typeface="+mn-lt"/>
                <a:cs typeface="+mn-lt"/>
              </a:rPr>
              <a:t> cria uma instância de um </a:t>
            </a:r>
            <a:r>
              <a:rPr lang="pt-BR" sz="2800" dirty="0" err="1">
                <a:ea typeface="+mn-lt"/>
                <a:cs typeface="+mn-lt"/>
              </a:rPr>
              <a:t>template</a:t>
            </a:r>
            <a:r>
              <a:rPr lang="pt-BR" sz="2800" dirty="0">
                <a:ea typeface="+mn-lt"/>
                <a:cs typeface="+mn-lt"/>
              </a:rPr>
              <a:t> para cada item em uma lista.</a:t>
            </a:r>
          </a:p>
          <a:p>
            <a:pPr algn="just"/>
            <a:r>
              <a:rPr lang="pt-BR" sz="2800" dirty="0">
                <a:cs typeface="Calibri"/>
              </a:rPr>
              <a:t>Exemplo de uso:</a:t>
            </a:r>
            <a:endParaRPr lang="pt-BR" sz="28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ngFor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C7CE0D-A92E-37B5-3148-7FCEE300370E}"/>
              </a:ext>
            </a:extLst>
          </p:cNvPr>
          <p:cNvSpPr txBox="1"/>
          <p:nvPr/>
        </p:nvSpPr>
        <p:spPr>
          <a:xfrm>
            <a:off x="891095" y="8454003"/>
            <a:ext cx="835226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cs typeface="Calibri"/>
              </a:rPr>
              <a:t>Neste exemplo, </a:t>
            </a:r>
            <a:r>
              <a:rPr lang="pt-BR" sz="2800" dirty="0" err="1">
                <a:latin typeface="Calibri"/>
                <a:ea typeface="Calibri"/>
                <a:cs typeface="Calibri"/>
              </a:rPr>
              <a:t>items</a:t>
            </a:r>
            <a:r>
              <a:rPr lang="pt-BR" sz="2800" dirty="0">
                <a:ea typeface="+mn-lt"/>
                <a:cs typeface="+mn-lt"/>
              </a:rPr>
              <a:t> é um </a:t>
            </a:r>
            <a:r>
              <a:rPr lang="pt-BR" sz="2800" dirty="0" err="1">
                <a:ea typeface="+mn-lt"/>
                <a:cs typeface="+mn-lt"/>
              </a:rPr>
              <a:t>array</a:t>
            </a:r>
            <a:r>
              <a:rPr lang="pt-BR" sz="2800" dirty="0">
                <a:ea typeface="+mn-lt"/>
                <a:cs typeface="+mn-lt"/>
              </a:rPr>
              <a:t> no componente.</a:t>
            </a:r>
            <a:endParaRPr lang="pt-BR" sz="2800" dirty="0">
              <a:ea typeface="Calibri"/>
              <a:cs typeface="Calibri"/>
            </a:endParaRPr>
          </a:p>
          <a:p>
            <a:pPr algn="just"/>
            <a:r>
              <a:rPr lang="pt-BR" sz="2800" dirty="0">
                <a:ea typeface="+mn-lt"/>
                <a:cs typeface="+mn-lt"/>
              </a:rPr>
              <a:t>Para cada item em </a:t>
            </a:r>
            <a:r>
              <a:rPr lang="pt-BR" sz="2800" err="1">
                <a:latin typeface="Calibri"/>
                <a:ea typeface="Calibri"/>
                <a:cs typeface="Calibri"/>
              </a:rPr>
              <a:t>items</a:t>
            </a:r>
            <a:r>
              <a:rPr lang="pt-BR" sz="2800" dirty="0">
                <a:ea typeface="+mn-lt"/>
                <a:cs typeface="+mn-lt"/>
              </a:rPr>
              <a:t>, um </a:t>
            </a:r>
            <a:r>
              <a:rPr lang="pt-BR" sz="2800" dirty="0">
                <a:latin typeface="Calibri"/>
                <a:ea typeface="Calibri"/>
                <a:cs typeface="Calibri"/>
              </a:rPr>
              <a:t>&lt;li&gt;</a:t>
            </a:r>
            <a:r>
              <a:rPr lang="pt-BR" sz="2800" dirty="0">
                <a:ea typeface="+mn-lt"/>
                <a:cs typeface="+mn-lt"/>
              </a:rPr>
              <a:t> será renderizado com o valor do item.</a:t>
            </a:r>
            <a:endParaRPr lang="pt-BR" dirty="0">
              <a:cs typeface="Calibri" panose="020F0502020204030204"/>
            </a:endParaRPr>
          </a:p>
          <a:p>
            <a:endParaRPr lang="pt-BR" sz="2800" dirty="0">
              <a:ea typeface="Calibri"/>
              <a:cs typeface="Calibri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7836C1A2-099E-53A5-2C69-94ADA5886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79" b="15538"/>
          <a:stretch/>
        </p:blipFill>
        <p:spPr>
          <a:xfrm>
            <a:off x="0" y="4581471"/>
            <a:ext cx="9601200" cy="36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4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196836"/>
            <a:ext cx="781664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 </a:t>
            </a:r>
            <a:r>
              <a:rPr lang="pt-BR" sz="2800" dirty="0" err="1">
                <a:latin typeface="Calibri"/>
                <a:ea typeface="+mn-lt"/>
                <a:cs typeface="+mn-lt"/>
              </a:rPr>
              <a:t>ngSwitch</a:t>
            </a:r>
            <a:r>
              <a:rPr lang="pt-BR" sz="2800" dirty="0">
                <a:latin typeface="Calibri"/>
                <a:ea typeface="+mn-lt"/>
                <a:cs typeface="+mn-lt"/>
              </a:rPr>
              <a:t> </a:t>
            </a:r>
            <a:r>
              <a:rPr lang="pt-BR" sz="2800" dirty="0">
                <a:ea typeface="+mn-lt"/>
                <a:cs typeface="+mn-lt"/>
              </a:rPr>
              <a:t>exibe um dos vários elementos possíveis, com base em uma expressão.</a:t>
            </a:r>
          </a:p>
          <a:p>
            <a:pPr algn="just"/>
            <a:r>
              <a:rPr lang="pt-BR" sz="2800" dirty="0">
                <a:cs typeface="Calibri"/>
              </a:rPr>
              <a:t>Exemplo de uso:</a:t>
            </a:r>
            <a:endParaRPr lang="pt-BR" sz="28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ngSwitch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C7CE0D-A92E-37B5-3148-7FCEE300370E}"/>
              </a:ext>
            </a:extLst>
          </p:cNvPr>
          <p:cNvSpPr txBox="1"/>
          <p:nvPr/>
        </p:nvSpPr>
        <p:spPr>
          <a:xfrm>
            <a:off x="891095" y="8418043"/>
            <a:ext cx="835226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>
                <a:cs typeface="Calibri"/>
              </a:rPr>
              <a:t>Neste exemplo, </a:t>
            </a:r>
            <a:r>
              <a:rPr lang="pt-BR" sz="2800" dirty="0">
                <a:latin typeface="Calibri"/>
                <a:ea typeface="Calibri"/>
                <a:cs typeface="Calibri"/>
              </a:rPr>
              <a:t>status</a:t>
            </a:r>
            <a:r>
              <a:rPr lang="pt-BR" sz="2800" dirty="0">
                <a:ea typeface="+mn-lt"/>
                <a:cs typeface="+mn-lt"/>
              </a:rPr>
              <a:t> é uma variável no componente.</a:t>
            </a:r>
            <a:endParaRPr lang="pt-BR" sz="2800" dirty="0">
              <a:ea typeface="Calibri" panose="020F0502020204030204"/>
              <a:cs typeface="Calibri"/>
            </a:endParaRPr>
          </a:p>
          <a:p>
            <a:pPr algn="just"/>
            <a:r>
              <a:rPr lang="pt-BR" sz="2800" dirty="0">
                <a:ea typeface="+mn-lt"/>
                <a:cs typeface="+mn-lt"/>
              </a:rPr>
              <a:t>Dependendo do valor de </a:t>
            </a:r>
            <a:r>
              <a:rPr lang="pt-BR" sz="2800" dirty="0">
                <a:latin typeface="Calibri"/>
                <a:ea typeface="Calibri"/>
                <a:cs typeface="Calibri"/>
              </a:rPr>
              <a:t>status</a:t>
            </a:r>
            <a:r>
              <a:rPr lang="pt-BR" sz="2800" dirty="0">
                <a:ea typeface="+mn-lt"/>
                <a:cs typeface="+mn-lt"/>
              </a:rPr>
              <a:t>, um dos </a:t>
            </a:r>
            <a:r>
              <a:rPr lang="pt-BR" sz="2800" err="1">
                <a:ea typeface="+mn-lt"/>
                <a:cs typeface="+mn-lt"/>
              </a:rPr>
              <a:t>templates</a:t>
            </a:r>
            <a:r>
              <a:rPr lang="pt-BR" sz="2800" dirty="0">
                <a:ea typeface="+mn-lt"/>
                <a:cs typeface="+mn-lt"/>
              </a:rPr>
              <a:t> será renderizado.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F17251C-AFD5-4CFE-8DFD-D01363455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66" b="22259"/>
          <a:stretch/>
        </p:blipFill>
        <p:spPr>
          <a:xfrm>
            <a:off x="0" y="4797228"/>
            <a:ext cx="9601200" cy="31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20509" y="1986304"/>
            <a:ext cx="781664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000" dirty="0">
                <a:latin typeface="Impact"/>
              </a:rPr>
              <a:t>CONCLUSÃO</a:t>
            </a:r>
            <a:endParaRPr lang="pt-BR" sz="60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0469" y="11865189"/>
            <a:ext cx="4665793" cy="681567"/>
          </a:xfrm>
        </p:spPr>
        <p:txBody>
          <a:bodyPr/>
          <a:lstStyle/>
          <a:p>
            <a:r>
              <a:rPr lang="pt-BR" sz="1200" b="1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0033F39-38D2-6717-DB5B-3C3B69EE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09" y="8098981"/>
            <a:ext cx="3777417" cy="392125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A18B4B-10E8-CB2E-9FD8-80FEB59B11CD}"/>
              </a:ext>
            </a:extLst>
          </p:cNvPr>
          <p:cNvSpPr txBox="1"/>
          <p:nvPr/>
        </p:nvSpPr>
        <p:spPr>
          <a:xfrm>
            <a:off x="825122" y="3500102"/>
            <a:ext cx="848004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800" dirty="0"/>
              <a:t>Diretivas são uma parte essencial do Angular, permitindo que você manipule o DOM de maneira eficaz. Com as diretivas de atributos, você pode alterar estilos e classes dinamicamente, enquanto as diretivas estruturais permitem criar ou remover elementos do DOM com base em condições e listas.</a:t>
            </a:r>
            <a:endParaRPr lang="pt-BR"/>
          </a:p>
          <a:p>
            <a:pPr algn="just"/>
            <a:r>
              <a:rPr lang="pt-BR" sz="2800" dirty="0">
                <a:ea typeface="Calibri"/>
                <a:cs typeface="Calibri"/>
              </a:rPr>
              <a:t>Compreender as diferenças e os usos de diretivas de atributo e diretivas estruturais é crucial para criar aplicativos Angular robustos e eficientes.</a:t>
            </a:r>
            <a:endParaRPr lang="pt-B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0091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20509" y="1986304"/>
            <a:ext cx="781664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000" dirty="0">
                <a:latin typeface="Impact"/>
              </a:rPr>
              <a:t>INTRODUÇÃO</a:t>
            </a:r>
            <a:endParaRPr lang="pt-BR" sz="6000" dirty="0"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924557" y="4076569"/>
            <a:ext cx="800490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As diretivas são uma parte fundamental do Angular, permitindo que você manipule o DOM de maneira eficiente e declarativa. Existem dois tipos principais de diretivas no Angular: </a:t>
            </a:r>
            <a:r>
              <a:rPr lang="pt-BR" sz="2800" b="1" dirty="0">
                <a:ea typeface="+mn-lt"/>
                <a:cs typeface="+mn-lt"/>
              </a:rPr>
              <a:t>Diretivas de Atributo e Diretivas Estruturais.</a:t>
            </a:r>
            <a:r>
              <a:rPr lang="pt-BR" sz="2800" dirty="0">
                <a:ea typeface="+mn-lt"/>
                <a:cs typeface="+mn-lt"/>
              </a:rPr>
              <a:t> Neste Ebook vamos explorar cada uma delas com exemplos práticos</a:t>
            </a:r>
            <a:r>
              <a:rPr lang="pt-BR" sz="2400" dirty="0">
                <a:ea typeface="+mn-lt"/>
                <a:cs typeface="+mn-lt"/>
              </a:rPr>
              <a:t>.</a:t>
            </a:r>
            <a:endParaRPr lang="pt-BR" dirty="0">
              <a:cs typeface="Calibri" panose="020F0502020204030204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00469" y="11865189"/>
            <a:ext cx="4665793" cy="681567"/>
          </a:xfrm>
        </p:spPr>
        <p:txBody>
          <a:bodyPr/>
          <a:lstStyle/>
          <a:p>
            <a:r>
              <a:rPr lang="pt-BR" sz="1200" b="1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0033F39-38D2-6717-DB5B-3C3B69EE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09" y="7721406"/>
            <a:ext cx="3777417" cy="39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754209"/>
            <a:ext cx="781664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As diretivas de atributo são usadas para alterar a aparência ou o comportamento de um elemento, componente ou outra diretiva. Elas são usadas para manipular as propriedades dos elementos. A seguir veremos algumas das diretivas de atributo mais comuns.</a:t>
            </a:r>
            <a:endParaRPr lang="pt-BR" sz="2800" dirty="0">
              <a:cs typeface="Calibri" panose="020F0502020204030204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Diretivas de Atributo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pic>
        <p:nvPicPr>
          <p:cNvPr id="8" name="Imagem 7" descr="Logo Angular">
            <a:extLst>
              <a:ext uri="{FF2B5EF4-FFF2-40B4-BE49-F238E27FC236}">
                <a16:creationId xmlns:a16="http://schemas.microsoft.com/office/drawing/2014/main" id="{E4CDAC31-122B-3D39-1CAB-458D1CC9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21" y="9015950"/>
            <a:ext cx="2716611" cy="28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196836"/>
            <a:ext cx="7816645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 </a:t>
            </a:r>
            <a:r>
              <a:rPr lang="pt-BR" sz="2800" err="1">
                <a:latin typeface="Calibri"/>
                <a:cs typeface="Calibri" panose="020F0502020204030204"/>
              </a:rPr>
              <a:t>ngClass</a:t>
            </a:r>
            <a:r>
              <a:rPr lang="pt-BR" sz="2800" dirty="0">
                <a:ea typeface="+mn-lt"/>
                <a:cs typeface="+mn-lt"/>
              </a:rPr>
              <a:t> permite adicionar ou remover classes CSS dinamicamente.</a:t>
            </a:r>
          </a:p>
          <a:p>
            <a:pPr algn="just"/>
            <a:r>
              <a:rPr lang="pt-BR" sz="2800" dirty="0">
                <a:cs typeface="Calibri"/>
              </a:rPr>
              <a:t>Exemplo de uso: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ngClass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BC7CE0D-A92E-37B5-3148-7FCEE300370E}"/>
              </a:ext>
            </a:extLst>
          </p:cNvPr>
          <p:cNvSpPr txBox="1"/>
          <p:nvPr/>
        </p:nvSpPr>
        <p:spPr>
          <a:xfrm>
            <a:off x="891095" y="8292185"/>
            <a:ext cx="835226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dirty="0">
                <a:cs typeface="Calibri"/>
              </a:rPr>
              <a:t>Neste exemplo </a:t>
            </a:r>
            <a:r>
              <a:rPr lang="pt-BR" sz="2800" dirty="0" err="1">
                <a:cs typeface="Calibri"/>
              </a:rPr>
              <a:t>isActive</a:t>
            </a:r>
            <a:r>
              <a:rPr lang="pt-BR" sz="2800" dirty="0"/>
              <a:t> e </a:t>
            </a:r>
            <a:r>
              <a:rPr lang="pt-BR" sz="2800" dirty="0" err="1"/>
              <a:t>isDisabled</a:t>
            </a:r>
            <a:r>
              <a:rPr lang="pt-BR" sz="2800" dirty="0"/>
              <a:t> são variáveis no componente. Se </a:t>
            </a:r>
            <a:r>
              <a:rPr lang="pt-BR" sz="2800" dirty="0" err="1"/>
              <a:t>isActive</a:t>
            </a:r>
            <a:r>
              <a:rPr lang="pt-BR" sz="2800" dirty="0"/>
              <a:t> for </a:t>
            </a:r>
            <a:r>
              <a:rPr lang="pt-BR" sz="2800" dirty="0" err="1"/>
              <a:t>true</a:t>
            </a:r>
            <a:r>
              <a:rPr lang="pt-BR" sz="2800" dirty="0"/>
              <a:t>, a classe </a:t>
            </a:r>
            <a:r>
              <a:rPr lang="pt-BR" sz="2800" dirty="0" err="1"/>
              <a:t>active</a:t>
            </a:r>
            <a:r>
              <a:rPr lang="pt-BR" sz="2800" dirty="0"/>
              <a:t> será aplicada. Se </a:t>
            </a:r>
            <a:r>
              <a:rPr lang="pt-BR" sz="2800" dirty="0" err="1"/>
              <a:t>isDisabled</a:t>
            </a:r>
            <a:r>
              <a:rPr lang="pt-BR" sz="2800" dirty="0"/>
              <a:t> for </a:t>
            </a:r>
            <a:r>
              <a:rPr lang="pt-BR" sz="2800" dirty="0" err="1"/>
              <a:t>true</a:t>
            </a:r>
            <a:r>
              <a:rPr lang="pt-BR" sz="2800" dirty="0"/>
              <a:t>, a classe </a:t>
            </a:r>
            <a:r>
              <a:rPr lang="pt-BR" sz="2800" dirty="0" err="1"/>
              <a:t>disabled</a:t>
            </a:r>
            <a:r>
              <a:rPr lang="pt-BR" sz="2800" dirty="0"/>
              <a:t> será aplicada.</a:t>
            </a:r>
            <a:endParaRPr lang="pt-BR" sz="2800">
              <a:cs typeface="Calibri"/>
            </a:endParaRPr>
          </a:p>
        </p:txBody>
      </p:sp>
      <p:pic>
        <p:nvPicPr>
          <p:cNvPr id="29" name="Imagem 28" descr="Texto&#10;&#10;Descrição gerada automaticamente">
            <a:extLst>
              <a:ext uri="{FF2B5EF4-FFF2-40B4-BE49-F238E27FC236}">
                <a16:creationId xmlns:a16="http://schemas.microsoft.com/office/drawing/2014/main" id="{317BC264-51B7-35AB-7EF5-97D94CD97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2162"/>
            <a:ext cx="9601200" cy="54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2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16829" y="3196836"/>
            <a:ext cx="788856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 </a:t>
            </a:r>
            <a:r>
              <a:rPr lang="pt-BR" sz="2800" err="1">
                <a:latin typeface="Calibri"/>
                <a:cs typeface="Calibri" panose="020F0502020204030204"/>
              </a:rPr>
              <a:t>ngStyle</a:t>
            </a:r>
            <a:r>
              <a:rPr lang="pt-BR" sz="2800" dirty="0">
                <a:ea typeface="+mn-lt"/>
                <a:cs typeface="+mn-lt"/>
              </a:rPr>
              <a:t> permite aplicar estilos CSS dinamicamente no elemento ao qual ela é aplicada.</a:t>
            </a:r>
            <a:endParaRPr lang="pt-BR" dirty="0">
              <a:ea typeface="+mn-lt"/>
              <a:cs typeface="+mn-lt"/>
            </a:endParaRPr>
          </a:p>
          <a:p>
            <a:pPr algn="just"/>
            <a:r>
              <a:rPr lang="pt-BR" sz="2800" dirty="0">
                <a:cs typeface="Calibri"/>
              </a:rPr>
              <a:t>Exemplo de uso: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ngStyle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3DF3230B-5593-E7E1-087C-080E4CC16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05" r="-204"/>
          <a:stretch/>
        </p:blipFill>
        <p:spPr>
          <a:xfrm>
            <a:off x="0" y="4582375"/>
            <a:ext cx="9620757" cy="4624040"/>
          </a:xfrm>
          <a:prstGeom prst="rect">
            <a:avLst/>
          </a:prstGeom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2DCF1DD-37F0-B534-D448-2D14DB22C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11" t="14338" r="16510" b="12966"/>
          <a:stretch/>
        </p:blipFill>
        <p:spPr>
          <a:xfrm>
            <a:off x="1661815" y="7948492"/>
            <a:ext cx="6286722" cy="39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4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617" y="3411989"/>
            <a:ext cx="7888564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Neste exemplo, cada vez que o botão é clicado, a função </a:t>
            </a:r>
            <a:r>
              <a:rPr lang="pt-BR" sz="2800" err="1">
                <a:latin typeface="Calibri"/>
                <a:cs typeface="Calibri"/>
              </a:rPr>
              <a:t>toggleActive</a:t>
            </a:r>
            <a:r>
              <a:rPr lang="pt-BR" sz="2800" dirty="0">
                <a:ea typeface="+mn-lt"/>
                <a:cs typeface="+mn-lt"/>
              </a:rPr>
              <a:t> é chamada, alternando o valor de </a:t>
            </a:r>
            <a:r>
              <a:rPr lang="pt-BR" sz="2800" err="1">
                <a:latin typeface="Calibri"/>
                <a:cs typeface="Calibri"/>
              </a:rPr>
              <a:t>isActive</a:t>
            </a:r>
            <a:r>
              <a:rPr lang="pt-BR" sz="2800" dirty="0">
                <a:ea typeface="+mn-lt"/>
                <a:cs typeface="+mn-lt"/>
              </a:rPr>
              <a:t> entre </a:t>
            </a:r>
            <a:r>
              <a:rPr lang="pt-BR" sz="2800" err="1">
                <a:latin typeface="Calibri"/>
                <a:cs typeface="Calibri"/>
              </a:rPr>
              <a:t>true</a:t>
            </a:r>
            <a:r>
              <a:rPr lang="pt-BR" sz="2800" dirty="0">
                <a:ea typeface="+mn-lt"/>
                <a:cs typeface="+mn-lt"/>
              </a:rPr>
              <a:t> e </a:t>
            </a:r>
            <a:r>
              <a:rPr lang="pt-BR" sz="2800" dirty="0">
                <a:latin typeface="Calibri"/>
                <a:cs typeface="Calibri"/>
              </a:rPr>
              <a:t>false</a:t>
            </a:r>
            <a:r>
              <a:rPr lang="pt-BR" sz="2800" dirty="0">
                <a:ea typeface="+mn-lt"/>
                <a:cs typeface="+mn-lt"/>
              </a:rPr>
              <a:t>, e consequentemente, a cor do texto dentro do </a:t>
            </a:r>
            <a:r>
              <a:rPr lang="pt-BR" sz="2800" dirty="0">
                <a:latin typeface="Calibri"/>
                <a:cs typeface="Calibri"/>
              </a:rPr>
              <a:t>&lt;</a:t>
            </a:r>
            <a:r>
              <a:rPr lang="pt-BR" sz="2800" err="1">
                <a:latin typeface="Calibri"/>
                <a:cs typeface="Calibri"/>
              </a:rPr>
              <a:t>div</a:t>
            </a:r>
            <a:r>
              <a:rPr lang="pt-BR" sz="2800" dirty="0">
                <a:latin typeface="Calibri"/>
                <a:cs typeface="Calibri"/>
              </a:rPr>
              <a:t>&gt;</a:t>
            </a:r>
            <a:r>
              <a:rPr lang="pt-BR" sz="2800" dirty="0">
                <a:ea typeface="+mn-lt"/>
                <a:cs typeface="+mn-lt"/>
              </a:rPr>
              <a:t> muda entre verde e vermelho com base no valor da variável </a:t>
            </a:r>
            <a:r>
              <a:rPr lang="pt-BR" sz="2800" err="1">
                <a:latin typeface="Calibri"/>
                <a:ea typeface="+mn-lt"/>
                <a:cs typeface="+mn-lt"/>
              </a:rPr>
              <a:t>isActive</a:t>
            </a:r>
            <a:r>
              <a:rPr lang="pt-BR" sz="2800" dirty="0">
                <a:ea typeface="+mn-lt"/>
                <a:cs typeface="+mn-lt"/>
              </a:rPr>
              <a:t>.</a:t>
            </a:r>
          </a:p>
          <a:p>
            <a:pPr algn="just"/>
            <a:endParaRPr lang="pt-BR" sz="2800" dirty="0">
              <a:ea typeface="+mn-lt"/>
              <a:cs typeface="+mn-lt"/>
            </a:endParaRPr>
          </a:p>
          <a:p>
            <a:pPr algn="just"/>
            <a:r>
              <a:rPr lang="pt-BR" sz="2800" dirty="0">
                <a:ea typeface="+mn-lt"/>
                <a:cs typeface="+mn-lt"/>
              </a:rPr>
              <a:t>Se a variável </a:t>
            </a:r>
            <a:r>
              <a:rPr lang="pt-BR" sz="2800" err="1">
                <a:latin typeface="Calibri"/>
                <a:cs typeface="Calibri"/>
              </a:rPr>
              <a:t>isActive</a:t>
            </a:r>
            <a:r>
              <a:rPr lang="pt-BR" sz="2800" dirty="0">
                <a:ea typeface="+mn-lt"/>
                <a:cs typeface="+mn-lt"/>
              </a:rPr>
              <a:t> for </a:t>
            </a:r>
            <a:r>
              <a:rPr lang="pt-BR" sz="2800" err="1">
                <a:latin typeface="Calibri"/>
                <a:cs typeface="Calibri"/>
              </a:rPr>
              <a:t>true</a:t>
            </a:r>
            <a:r>
              <a:rPr lang="pt-BR" sz="2800" dirty="0">
                <a:ea typeface="+mn-lt"/>
                <a:cs typeface="+mn-lt"/>
              </a:rPr>
              <a:t>, a cor do texto será </a:t>
            </a:r>
            <a:r>
              <a:rPr lang="pt-BR" sz="2800" dirty="0">
                <a:latin typeface="Calibri"/>
                <a:cs typeface="Calibri"/>
              </a:rPr>
              <a:t>verde</a:t>
            </a:r>
            <a:r>
              <a:rPr lang="pt-BR" sz="2800" dirty="0">
                <a:ea typeface="+mn-lt"/>
                <a:cs typeface="+mn-lt"/>
              </a:rPr>
              <a:t> (</a:t>
            </a:r>
            <a:r>
              <a:rPr lang="pt-BR" sz="2800" err="1">
                <a:latin typeface="Calibri"/>
                <a:cs typeface="Calibri"/>
              </a:rPr>
              <a:t>green</a:t>
            </a:r>
            <a:r>
              <a:rPr lang="pt-BR" sz="2800" dirty="0">
                <a:ea typeface="+mn-lt"/>
                <a:cs typeface="+mn-lt"/>
              </a:rPr>
              <a:t>). Caso contrário, se </a:t>
            </a:r>
            <a:r>
              <a:rPr lang="pt-BR" sz="2800" err="1">
                <a:latin typeface="Calibri"/>
                <a:cs typeface="Calibri"/>
              </a:rPr>
              <a:t>isActive</a:t>
            </a:r>
            <a:r>
              <a:rPr lang="pt-BR" sz="2800" dirty="0">
                <a:ea typeface="+mn-lt"/>
                <a:cs typeface="+mn-lt"/>
              </a:rPr>
              <a:t> for </a:t>
            </a:r>
            <a:r>
              <a:rPr lang="pt-BR" sz="2800" dirty="0">
                <a:latin typeface="Calibri"/>
                <a:cs typeface="Calibri"/>
              </a:rPr>
              <a:t>false</a:t>
            </a:r>
            <a:r>
              <a:rPr lang="pt-BR" sz="2800" dirty="0">
                <a:ea typeface="+mn-lt"/>
                <a:cs typeface="+mn-lt"/>
              </a:rPr>
              <a:t>, a cor do texto será </a:t>
            </a:r>
            <a:r>
              <a:rPr lang="pt-BR" sz="2800" dirty="0">
                <a:latin typeface="Calibri"/>
                <a:cs typeface="Calibri"/>
              </a:rPr>
              <a:t>vermelha</a:t>
            </a:r>
            <a:r>
              <a:rPr lang="pt-BR" sz="2800" dirty="0">
                <a:ea typeface="+mn-lt"/>
                <a:cs typeface="+mn-lt"/>
              </a:rPr>
              <a:t> (</a:t>
            </a:r>
            <a:r>
              <a:rPr lang="pt-BR" sz="2800" err="1">
                <a:latin typeface="Calibri"/>
                <a:cs typeface="Calibri"/>
              </a:rPr>
              <a:t>red</a:t>
            </a:r>
            <a:r>
              <a:rPr lang="pt-BR" sz="2800" dirty="0">
                <a:ea typeface="+mn-lt"/>
                <a:cs typeface="+mn-lt"/>
              </a:rPr>
              <a:t>).</a:t>
            </a:r>
            <a:endParaRPr lang="pt-BR" sz="2800"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ngStyle</a:t>
            </a:r>
            <a:endParaRPr lang="pt-BR" dirty="0" err="1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9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12073" y="3568106"/>
            <a:ext cx="7888564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 diretiva </a:t>
            </a:r>
            <a:r>
              <a:rPr lang="pt-BR" sz="2800" dirty="0" err="1">
                <a:ea typeface="+mn-lt"/>
                <a:cs typeface="+mn-lt"/>
              </a:rPr>
              <a:t>ngModel</a:t>
            </a:r>
            <a:r>
              <a:rPr lang="pt-BR" sz="2800" dirty="0">
                <a:ea typeface="+mn-lt"/>
                <a:cs typeface="+mn-lt"/>
              </a:rPr>
              <a:t> é usada para criar uma ligação bidirecional entre os dados do componente e o elemento do formulário no </a:t>
            </a:r>
            <a:r>
              <a:rPr lang="pt-BR" sz="2800" dirty="0" err="1">
                <a:ea typeface="+mn-lt"/>
                <a:cs typeface="+mn-lt"/>
              </a:rPr>
              <a:t>template</a:t>
            </a:r>
            <a:r>
              <a:rPr lang="pt-BR" sz="2800" dirty="0">
                <a:ea typeface="+mn-lt"/>
                <a:cs typeface="+mn-lt"/>
              </a:rPr>
              <a:t>. Isso significa que quando o usuário altera o valor do formulário, o valor da variável no componente também é atualizado, e vice-versa.</a:t>
            </a:r>
          </a:p>
          <a:p>
            <a:pPr algn="just"/>
            <a:r>
              <a:rPr lang="pt-BR" sz="2800" dirty="0">
                <a:cs typeface="Calibri"/>
              </a:rPr>
              <a:t>Exemplo de uso: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ngModel</a:t>
            </a:r>
            <a:endParaRPr lang="pt-BR" dirty="0" err="1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4" name="Imagem 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3524DE-4E75-F49D-55F2-645DB385E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6" t="21890" r="106" b="498"/>
          <a:stretch/>
        </p:blipFill>
        <p:spPr>
          <a:xfrm>
            <a:off x="-259596" y="6855797"/>
            <a:ext cx="10112198" cy="440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 err="1">
                <a:latin typeface="Impact"/>
              </a:rPr>
              <a:t>ngModel</a:t>
            </a:r>
            <a:endParaRPr lang="pt-BR" dirty="0" err="1">
              <a:latin typeface="Calibri"/>
              <a:cs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AFDE21-18A1-7F05-D0C0-88EBCD08E477}"/>
              </a:ext>
            </a:extLst>
          </p:cNvPr>
          <p:cNvSpPr txBox="1"/>
          <p:nvPr/>
        </p:nvSpPr>
        <p:spPr>
          <a:xfrm>
            <a:off x="812727" y="3641692"/>
            <a:ext cx="7903426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800" dirty="0"/>
              <a:t>Neste exemplo </a:t>
            </a:r>
            <a:r>
              <a:rPr lang="pt-BR" sz="2800" err="1"/>
              <a:t>username</a:t>
            </a:r>
            <a:r>
              <a:rPr lang="pt-BR" sz="2800" dirty="0"/>
              <a:t> é uma variável no componente. O [(</a:t>
            </a:r>
            <a:r>
              <a:rPr lang="pt-BR" sz="2800" err="1"/>
              <a:t>ngModel</a:t>
            </a:r>
            <a:r>
              <a:rPr lang="pt-BR" sz="2800" dirty="0"/>
              <a:t>)] vincula o valor do input à variável </a:t>
            </a:r>
            <a:r>
              <a:rPr lang="pt-BR" sz="2800" err="1"/>
              <a:t>username</a:t>
            </a:r>
            <a:r>
              <a:rPr lang="pt-BR" sz="2800" dirty="0"/>
              <a:t>. Quando o usuário digita algo no campo de texto, a variável </a:t>
            </a:r>
            <a:r>
              <a:rPr lang="pt-BR" sz="2800" err="1"/>
              <a:t>username</a:t>
            </a:r>
            <a:r>
              <a:rPr lang="pt-BR" sz="2800" dirty="0"/>
              <a:t> é atualizada automaticamente.</a:t>
            </a:r>
            <a:endParaRPr lang="pt-BR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77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88748" y="3754209"/>
            <a:ext cx="7816645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2800" dirty="0">
                <a:ea typeface="+mn-lt"/>
                <a:cs typeface="+mn-lt"/>
              </a:rPr>
              <a:t>As diretivas estruturais alteram a estrutura do DOM, adicionando ou removendo elementos com base em condições. A seguir veremos algumas das diretivas estruturais.</a:t>
            </a:r>
            <a:endParaRPr lang="pt-BR" sz="2800" dirty="0">
              <a:ea typeface="Calibri"/>
              <a:cs typeface="Calibri" panose="020F0502020204030204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403771" y="156889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</a:rPr>
              <a:t>Diretivas Estruturais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741180" y="1168099"/>
            <a:ext cx="144000" cy="1512000"/>
          </a:xfrm>
          <a:prstGeom prst="rect">
            <a:avLst/>
          </a:prstGeom>
          <a:solidFill>
            <a:srgbClr val="D518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17369" y="11865189"/>
            <a:ext cx="4966463" cy="681567"/>
          </a:xfrm>
        </p:spPr>
        <p:txBody>
          <a:bodyPr/>
          <a:lstStyle/>
          <a:p>
            <a:r>
              <a:rPr lang="pt-BR" sz="1200" b="1" dirty="0">
                <a:solidFill>
                  <a:schemeClr val="tx1"/>
                </a:solidFill>
                <a:cs typeface="Calibri"/>
              </a:rPr>
              <a:t>ANGULAR: PRINCIPAIS DIRETIVAS DESCOMPLICADAS - LUCY MATTOS</a:t>
            </a:r>
            <a:endParaRPr lang="pt-BR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 descr="Logo Angular">
            <a:extLst>
              <a:ext uri="{FF2B5EF4-FFF2-40B4-BE49-F238E27FC236}">
                <a16:creationId xmlns:a16="http://schemas.microsoft.com/office/drawing/2014/main" id="{E4CDAC31-122B-3D39-1CAB-458D1CC9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521" y="9015950"/>
            <a:ext cx="2716611" cy="28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40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Papel A3 (297 x 420 mm)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revision>403</cp:revision>
  <dcterms:created xsi:type="dcterms:W3CDTF">2023-06-15T14:34:16Z</dcterms:created>
  <dcterms:modified xsi:type="dcterms:W3CDTF">2024-07-17T13:33:26Z</dcterms:modified>
</cp:coreProperties>
</file>