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1"/>
    <p:restoredTop sz="93478"/>
  </p:normalViewPr>
  <p:slideViewPr>
    <p:cSldViewPr snapToGrid="0" snapToObjects="1">
      <p:cViewPr>
        <p:scale>
          <a:sx n="98" d="100"/>
          <a:sy n="98" d="100"/>
        </p:scale>
        <p:origin x="14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099BE-F947-D341-9E9A-99FD9B11FB2F}" type="datetimeFigureOut">
              <a:rPr lang="en-US" smtClean="0"/>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620E7-17F5-FB40-BCA1-5CC27BDFB1EB}" type="slidenum">
              <a:rPr lang="en-US" smtClean="0"/>
              <a:t>‹#›</a:t>
            </a:fld>
            <a:endParaRPr lang="en-US"/>
          </a:p>
        </p:txBody>
      </p:sp>
    </p:spTree>
    <p:extLst>
      <p:ext uri="{BB962C8B-B14F-4D97-AF65-F5344CB8AC3E}">
        <p14:creationId xmlns:p14="http://schemas.microsoft.com/office/powerpoint/2010/main" val="107611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Lucy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first stage is a sample of geographic areas, called Primary Sampling Units (PSUs), from across the United States. A PSU is a central city, a county surrounding a central city, an entire county, or a group of contiguous counties. The NASS GES divides the U.S. into 1,195 of these PSUs. The PSUs are then grouped into categories according to the following geographic regions and types of PSUs: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second stage of the design is a sample of police jurisdictions within each PSU. In most PSUs the number of police jurisdictions is more than can reasonably be visited by a data collector, so in most PSUs the police jurisdictions are sampled based upon probability proportional to the number of crashes investigated in the police jurisdiction. That is, as the number of crashes investigated increases, the probability of selecting that jurisdiction increases. An average of seven police jurisdictions have been selected within each PSU.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third and final stage is the selection of crashes within the sampled police jurisdictions. </a:t>
            </a:r>
            <a:endParaRPr lang="en-US" sz="1200" dirty="0" smtClean="0"/>
          </a:p>
        </p:txBody>
      </p:sp>
      <p:sp>
        <p:nvSpPr>
          <p:cNvPr id="4" name="Slide Number Placeholder 3"/>
          <p:cNvSpPr>
            <a:spLocks noGrp="1"/>
          </p:cNvSpPr>
          <p:nvPr>
            <p:ph type="sldNum" sz="quarter" idx="10"/>
          </p:nvPr>
        </p:nvSpPr>
        <p:spPr/>
        <p:txBody>
          <a:bodyPr/>
          <a:lstStyle/>
          <a:p>
            <a:fld id="{0DAFC8B1-4FEC-374A-871E-C2475D7B5DA9}" type="slidenum">
              <a:rPr lang="en-US" smtClean="0"/>
              <a:t>1</a:t>
            </a:fld>
            <a:endParaRPr lang="en-US"/>
          </a:p>
        </p:txBody>
      </p:sp>
    </p:spTree>
    <p:extLst>
      <p:ext uri="{BB962C8B-B14F-4D97-AF65-F5344CB8AC3E}">
        <p14:creationId xmlns:p14="http://schemas.microsoft.com/office/powerpoint/2010/main" val="52037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249271" y="268288"/>
            <a:ext cx="755904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4267200" y="4208929"/>
            <a:ext cx="7278624"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267200" y="5257800"/>
            <a:ext cx="7278624"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0" y="390526"/>
            <a:ext cx="7339584"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4291584" y="6356351"/>
            <a:ext cx="6315456"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11008659"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03F68C8-1F4B-1348-89D5-8B707BE898B5}" type="slidenum">
              <a:rPr lang="en-US" smtClean="0"/>
              <a:t>‹#›</a:t>
            </a:fld>
            <a:endParaRPr lang="en-US"/>
          </a:p>
        </p:txBody>
      </p:sp>
    </p:spTree>
    <p:extLst>
      <p:ext uri="{BB962C8B-B14F-4D97-AF65-F5344CB8AC3E}">
        <p14:creationId xmlns:p14="http://schemas.microsoft.com/office/powerpoint/2010/main" val="17426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125975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60960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60960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65610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BD28755-5767-764D-8D00-C9356C7AB49F}"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91826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2BD28755-5767-764D-8D00-C9356C7AB49F}" type="datetimeFigureOut">
              <a:rPr lang="en-US" smtClean="0"/>
              <a:t>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5379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6349403" y="990600"/>
            <a:ext cx="475488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3304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6329081" y="268288"/>
            <a:ext cx="54864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5153" y="6124015"/>
            <a:ext cx="2336800" cy="365125"/>
          </a:xfrm>
        </p:spPr>
        <p:txBody>
          <a:bodyPr/>
          <a:lstStyle>
            <a:lvl1pPr algn="l">
              <a:defRPr/>
            </a:lvl1p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a:xfrm>
            <a:off x="233083" y="6356351"/>
            <a:ext cx="5151717" cy="365125"/>
          </a:xfrm>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10" name="Picture Placeholder 9"/>
          <p:cNvSpPr>
            <a:spLocks noGrp="1"/>
          </p:cNvSpPr>
          <p:nvPr>
            <p:ph type="pic" sz="quarter" idx="13"/>
          </p:nvPr>
        </p:nvSpPr>
        <p:spPr>
          <a:xfrm>
            <a:off x="6347011" y="990600"/>
            <a:ext cx="5462016" cy="5611813"/>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284482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9622367" y="268288"/>
            <a:ext cx="2185943"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9144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796715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10847295" y="268288"/>
            <a:ext cx="961015"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4008968"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10" name="Picture Placeholder 2"/>
          <p:cNvSpPr>
            <a:spLocks noGrp="1"/>
          </p:cNvSpPr>
          <p:nvPr>
            <p:ph type="pic" idx="13"/>
          </p:nvPr>
        </p:nvSpPr>
        <p:spPr>
          <a:xfrm>
            <a:off x="4470400" y="268289"/>
            <a:ext cx="6269317"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4470400"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7667333"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163692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9616141"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36496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058399" y="1035425"/>
            <a:ext cx="1763060"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609600" y="1035425"/>
            <a:ext cx="80264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81636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9616141" y="6356351"/>
            <a:ext cx="2336800"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534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4249271" y="268288"/>
            <a:ext cx="755904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4267200" y="4171950"/>
            <a:ext cx="7277225"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4267201" y="5257800"/>
            <a:ext cx="7277224"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1" y="389966"/>
            <a:ext cx="7333129" cy="365125"/>
          </a:xfrm>
        </p:spPr>
        <p:txBody>
          <a:bodyPr/>
          <a:lstStyle>
            <a:lvl1pPr>
              <a:defRPr sz="2200" b="0" baseline="0">
                <a:solidFill>
                  <a:schemeClr val="bg1"/>
                </a:solidFill>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4285130" y="6356351"/>
            <a:ext cx="6312149" cy="365125"/>
          </a:xfrm>
        </p:spPr>
        <p:txBody>
          <a:bodyPr/>
          <a:lstStyle/>
          <a:p>
            <a:endParaRPr lang="en-US"/>
          </a:p>
        </p:txBody>
      </p:sp>
      <p:sp>
        <p:nvSpPr>
          <p:cNvPr id="6" name="Slide Number Placeholder 5"/>
          <p:cNvSpPr>
            <a:spLocks noGrp="1"/>
          </p:cNvSpPr>
          <p:nvPr>
            <p:ph type="sldNum" sz="quarter" idx="12"/>
          </p:nvPr>
        </p:nvSpPr>
        <p:spPr>
          <a:xfrm>
            <a:off x="11020612"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4267201" y="2877671"/>
            <a:ext cx="7529156"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150405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359833"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2904565" y="914400"/>
            <a:ext cx="8677836" cy="1143000"/>
          </a:xfrm>
        </p:spPr>
        <p:txBody>
          <a:bodyPr/>
          <a:lstStyle/>
          <a:p>
            <a:r>
              <a:rPr lang="en-US" smtClean="0"/>
              <a:t>Click to edit Master title style</a:t>
            </a:r>
            <a:endParaRPr/>
          </a:p>
        </p:txBody>
      </p:sp>
      <p:sp>
        <p:nvSpPr>
          <p:cNvPr id="3" name="Content Placeholder 2"/>
          <p:cNvSpPr>
            <a:spLocks noGrp="1"/>
          </p:cNvSpPr>
          <p:nvPr>
            <p:ph idx="1"/>
          </p:nvPr>
        </p:nvSpPr>
        <p:spPr>
          <a:xfrm>
            <a:off x="2904565" y="2209801"/>
            <a:ext cx="8677836"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9616141" y="6356351"/>
            <a:ext cx="2336800"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2904564" y="6356351"/>
            <a:ext cx="6569136" cy="365125"/>
          </a:xfrm>
        </p:spPr>
        <p:txBody>
          <a:bodyPr/>
          <a:lstStyle/>
          <a:p>
            <a:endParaRPr lang="en-US"/>
          </a:p>
        </p:txBody>
      </p:sp>
      <p:sp>
        <p:nvSpPr>
          <p:cNvPr id="6" name="Slide Number Placeholder 5"/>
          <p:cNvSpPr>
            <a:spLocks noGrp="1"/>
          </p:cNvSpPr>
          <p:nvPr>
            <p:ph type="sldNum" sz="quarter" idx="12"/>
          </p:nvPr>
        </p:nvSpPr>
        <p:spPr>
          <a:xfrm>
            <a:off x="442259" y="361017"/>
            <a:ext cx="675341" cy="365125"/>
          </a:xfrm>
        </p:spPr>
        <p:txBody>
          <a:body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359833" y="1976718"/>
            <a:ext cx="2194560" cy="4625788"/>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68609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0345270" y="268288"/>
            <a:ext cx="1465431"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2946401" y="3429000"/>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946401"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16800" y="6356351"/>
            <a:ext cx="2163483"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233083" y="6356351"/>
            <a:ext cx="7082117" cy="365125"/>
          </a:xfrm>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30013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359833" y="4773706"/>
            <a:ext cx="39624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4960472" y="3429001"/>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4960472"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468283" y="6104966"/>
            <a:ext cx="675341" cy="365125"/>
          </a:xfrm>
        </p:spPr>
        <p:txBody>
          <a:body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359832" y="268288"/>
            <a:ext cx="3962400" cy="4438650"/>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8027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70992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96016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14400"/>
            <a:ext cx="9851136"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09600"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705855"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05855"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BD28755-5767-764D-8D00-C9356C7AB49F}"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211861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599" y="2214562"/>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609599" y="4224973"/>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14381976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914400"/>
            <a:ext cx="8677836"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609599" y="2209801"/>
            <a:ext cx="8677836"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9598212" y="6356351"/>
            <a:ext cx="23368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3"/>
          </p:nvPr>
        </p:nvSpPr>
        <p:spPr>
          <a:xfrm>
            <a:off x="233083" y="6356351"/>
            <a:ext cx="8009467"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11008659" y="361017"/>
            <a:ext cx="675341" cy="365125"/>
          </a:xfrm>
          <a:prstGeom prst="rect">
            <a:avLst/>
          </a:prstGeom>
        </p:spPr>
        <p:txBody>
          <a:bodyPr vert="horz" lIns="91440" tIns="45720" rIns="91440" bIns="45720" rtlCol="0" anchor="ctr"/>
          <a:lstStyle>
            <a:lvl1pPr algn="r">
              <a:defRPr sz="2200" b="1">
                <a:solidFill>
                  <a:schemeClr val="bg1"/>
                </a:solidFill>
              </a:defRPr>
            </a:lvl1pPr>
          </a:lstStyle>
          <a:p>
            <a:fld id="{103F68C8-1F4B-1348-89D5-8B707BE898B5}" type="slidenum">
              <a:rPr lang="en-US" smtClean="0"/>
              <a:t>‹#›</a:t>
            </a:fld>
            <a:endParaRPr lang="en-US"/>
          </a:p>
        </p:txBody>
      </p:sp>
    </p:spTree>
    <p:extLst>
      <p:ext uri="{BB962C8B-B14F-4D97-AF65-F5344CB8AC3E}">
        <p14:creationId xmlns:p14="http://schemas.microsoft.com/office/powerpoint/2010/main" val="1300962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02878"/>
            <a:ext cx="8382001" cy="928947"/>
          </a:xfrm>
          <a:prstGeom prst="rect">
            <a:avLst/>
          </a:prstGeom>
          <a:solidFill>
            <a:schemeClr val="accent3"/>
          </a:solidFill>
          <a:ln w="28575">
            <a:solidFill>
              <a:srgbClr val="8B959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15" name="Rectangle 14"/>
          <p:cNvSpPr/>
          <p:nvPr/>
        </p:nvSpPr>
        <p:spPr>
          <a:xfrm>
            <a:off x="4371110" y="5189232"/>
            <a:ext cx="3352801" cy="928947"/>
          </a:xfrm>
          <a:prstGeom prst="rect">
            <a:avLst/>
          </a:prstGeom>
          <a:solidFill>
            <a:schemeClr val="accent3"/>
          </a:solidFill>
          <a:ln w="28575">
            <a:solidFill>
              <a:srgbClr val="8B959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A subset of </a:t>
            </a:r>
            <a:r>
              <a:rPr lang="en-US" dirty="0">
                <a:solidFill>
                  <a:schemeClr val="tx2"/>
                </a:solidFill>
              </a:rPr>
              <a:t>crashes </a:t>
            </a:r>
            <a:r>
              <a:rPr lang="en-US" dirty="0">
                <a:solidFill>
                  <a:schemeClr val="tx2"/>
                </a:solidFill>
              </a:rPr>
              <a:t>are selected </a:t>
            </a:r>
            <a:endParaRPr lang="en-US" dirty="0">
              <a:solidFill>
                <a:schemeClr val="tx2"/>
              </a:solidFill>
            </a:endParaRPr>
          </a:p>
        </p:txBody>
      </p:sp>
      <p:cxnSp>
        <p:nvCxnSpPr>
          <p:cNvPr id="17" name="Straight Connector 16"/>
          <p:cNvCxnSpPr/>
          <p:nvPr/>
        </p:nvCxnSpPr>
        <p:spPr>
          <a:xfrm>
            <a:off x="2355273"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812473"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255818"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713018"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197927"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655127"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140037"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597237"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40582"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497782"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982691"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439891"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924800"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382000"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825345"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282545"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767454"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0224654" y="2202876"/>
            <a:ext cx="0" cy="928947"/>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981200" y="2479964"/>
            <a:ext cx="8382001" cy="400110"/>
          </a:xfrm>
          <a:prstGeom prst="rect">
            <a:avLst/>
          </a:prstGeom>
          <a:noFill/>
        </p:spPr>
        <p:txBody>
          <a:bodyPr wrap="square" rtlCol="0">
            <a:spAutoFit/>
          </a:bodyPr>
          <a:lstStyle/>
          <a:p>
            <a:pPr algn="ctr"/>
            <a:r>
              <a:rPr lang="en-US" sz="2000" dirty="0">
                <a:solidFill>
                  <a:schemeClr val="tx2"/>
                </a:solidFill>
              </a:rPr>
              <a:t>NASS GES divides the U.S. into 1,195 primary sampling units (PSU</a:t>
            </a:r>
            <a:r>
              <a:rPr lang="en-US" sz="2000" dirty="0">
                <a:solidFill>
                  <a:schemeClr val="tx2"/>
                </a:solidFill>
              </a:rPr>
              <a:t>)</a:t>
            </a:r>
            <a:endParaRPr lang="en-US" sz="2000" dirty="0">
              <a:solidFill>
                <a:schemeClr val="tx2"/>
              </a:solidFill>
            </a:endParaRPr>
          </a:p>
        </p:txBody>
      </p:sp>
      <p:grpSp>
        <p:nvGrpSpPr>
          <p:cNvPr id="70" name="Group 69"/>
          <p:cNvGrpSpPr/>
          <p:nvPr/>
        </p:nvGrpSpPr>
        <p:grpSpPr>
          <a:xfrm>
            <a:off x="2008911" y="2864548"/>
            <a:ext cx="7135090" cy="1601126"/>
            <a:chOff x="484911" y="2864548"/>
            <a:chExt cx="7135090" cy="1601126"/>
          </a:xfrm>
        </p:grpSpPr>
        <p:sp>
          <p:nvSpPr>
            <p:cNvPr id="14" name="Rectangle 13"/>
            <p:cNvSpPr/>
            <p:nvPr/>
          </p:nvSpPr>
          <p:spPr>
            <a:xfrm>
              <a:off x="1427019" y="3536727"/>
              <a:ext cx="6192982" cy="928947"/>
            </a:xfrm>
            <a:prstGeom prst="rect">
              <a:avLst/>
            </a:prstGeom>
            <a:solidFill>
              <a:schemeClr val="accent3"/>
            </a:solidFill>
            <a:ln w="28575">
              <a:solidFill>
                <a:srgbClr val="8B9595"/>
              </a:solidFill>
            </a:ln>
            <a:effectLst/>
            <a:scene3d>
              <a:camera prst="obliqueTopLeft"/>
              <a:lightRig rig="twoPt" dir="r">
                <a:rot lat="0" lon="0" rev="6000000"/>
              </a:lightRig>
            </a:scene3d>
            <a:sp3d z="127000" extrusionH="635000"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A sample </a:t>
              </a:r>
              <a:r>
                <a:rPr lang="en-US" dirty="0">
                  <a:solidFill>
                    <a:schemeClr val="tx2"/>
                  </a:solidFill>
                </a:rPr>
                <a:t>of police jurisdictions within each PSU</a:t>
              </a:r>
            </a:p>
          </p:txBody>
        </p:sp>
        <p:cxnSp>
          <p:nvCxnSpPr>
            <p:cNvPr id="38" name="Straight Connector 37"/>
            <p:cNvCxnSpPr/>
            <p:nvPr/>
          </p:nvCxnSpPr>
          <p:spPr>
            <a:xfrm>
              <a:off x="516427" y="3092606"/>
              <a:ext cx="799883" cy="1268379"/>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44" idx="7"/>
            </p:cNvCxnSpPr>
            <p:nvPr/>
          </p:nvCxnSpPr>
          <p:spPr>
            <a:xfrm>
              <a:off x="709596" y="2903677"/>
              <a:ext cx="6787918" cy="524148"/>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4911" y="2864548"/>
              <a:ext cx="263235" cy="267187"/>
            </a:xfrm>
            <a:prstGeom prst="ellipse">
              <a:avLst/>
            </a:prstGeom>
            <a:solidFill>
              <a:srgbClr val="5C6363"/>
            </a:solidFill>
            <a:ln w="28575">
              <a:solidFill>
                <a:srgbClr val="5C63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616528" y="2998141"/>
              <a:ext cx="746151" cy="453287"/>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grpSp>
      <p:sp>
        <p:nvSpPr>
          <p:cNvPr id="74" name="Down Arrow 73"/>
          <p:cNvSpPr/>
          <p:nvPr/>
        </p:nvSpPr>
        <p:spPr>
          <a:xfrm>
            <a:off x="5763491" y="4585856"/>
            <a:ext cx="408708" cy="443345"/>
          </a:xfrm>
          <a:prstGeom prst="downArrow">
            <a:avLst/>
          </a:prstGeom>
          <a:solidFill>
            <a:srgbClr val="EC6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275113" y="1307162"/>
            <a:ext cx="1693092" cy="584775"/>
          </a:xfrm>
          <a:prstGeom prst="rect">
            <a:avLst/>
          </a:prstGeom>
          <a:noFill/>
        </p:spPr>
        <p:txBody>
          <a:bodyPr wrap="none" rtlCol="0">
            <a:spAutoFit/>
          </a:bodyPr>
          <a:lstStyle/>
          <a:p>
            <a:r>
              <a:rPr lang="en-US" sz="3200" b="1" dirty="0">
                <a:solidFill>
                  <a:srgbClr val="EC6864"/>
                </a:solidFill>
              </a:rPr>
              <a:t>Stage 1</a:t>
            </a:r>
          </a:p>
        </p:txBody>
      </p:sp>
      <p:sp>
        <p:nvSpPr>
          <p:cNvPr id="37" name="TextBox 36"/>
          <p:cNvSpPr txBox="1"/>
          <p:nvPr/>
        </p:nvSpPr>
        <p:spPr>
          <a:xfrm>
            <a:off x="9258320" y="3848800"/>
            <a:ext cx="1301959" cy="461665"/>
          </a:xfrm>
          <a:prstGeom prst="rect">
            <a:avLst/>
          </a:prstGeom>
          <a:noFill/>
        </p:spPr>
        <p:txBody>
          <a:bodyPr wrap="none" rtlCol="0">
            <a:spAutoFit/>
          </a:bodyPr>
          <a:lstStyle/>
          <a:p>
            <a:r>
              <a:rPr lang="en-US" sz="2400" b="1" dirty="0">
                <a:solidFill>
                  <a:srgbClr val="EC6864"/>
                </a:solidFill>
              </a:rPr>
              <a:t>Stage </a:t>
            </a:r>
            <a:r>
              <a:rPr lang="en-US" sz="2400" b="1" dirty="0">
                <a:solidFill>
                  <a:srgbClr val="EC6864"/>
                </a:solidFill>
              </a:rPr>
              <a:t>2</a:t>
            </a:r>
            <a:endParaRPr lang="en-US" sz="2400" b="1" dirty="0">
              <a:solidFill>
                <a:srgbClr val="EC6864"/>
              </a:solidFill>
            </a:endParaRPr>
          </a:p>
        </p:txBody>
      </p:sp>
      <p:sp>
        <p:nvSpPr>
          <p:cNvPr id="40" name="TextBox 39"/>
          <p:cNvSpPr txBox="1"/>
          <p:nvPr/>
        </p:nvSpPr>
        <p:spPr>
          <a:xfrm>
            <a:off x="7924800" y="5422872"/>
            <a:ext cx="1301959" cy="461665"/>
          </a:xfrm>
          <a:prstGeom prst="rect">
            <a:avLst/>
          </a:prstGeom>
          <a:noFill/>
        </p:spPr>
        <p:txBody>
          <a:bodyPr wrap="none" rtlCol="0">
            <a:spAutoFit/>
          </a:bodyPr>
          <a:lstStyle/>
          <a:p>
            <a:r>
              <a:rPr lang="en-US" sz="2400" b="1" dirty="0">
                <a:solidFill>
                  <a:srgbClr val="EC6864"/>
                </a:solidFill>
              </a:rPr>
              <a:t>Stage </a:t>
            </a:r>
            <a:r>
              <a:rPr lang="en-US" sz="2400" b="1" dirty="0">
                <a:solidFill>
                  <a:srgbClr val="EC6864"/>
                </a:solidFill>
              </a:rPr>
              <a:t>3</a:t>
            </a:r>
            <a:endParaRPr lang="en-US" sz="2400" b="1" dirty="0">
              <a:solidFill>
                <a:srgbClr val="EC6864"/>
              </a:solidFill>
            </a:endParaRPr>
          </a:p>
        </p:txBody>
      </p:sp>
    </p:spTree>
    <p:extLst>
      <p:ext uri="{BB962C8B-B14F-4D97-AF65-F5344CB8AC3E}">
        <p14:creationId xmlns:p14="http://schemas.microsoft.com/office/powerpoint/2010/main" val="1953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10"/>
                            </p:stCondLst>
                            <p:childTnLst>
                              <p:par>
                                <p:cTn id="11" presetID="1" presetClass="entr" presetSubtype="0" fill="hold" nodeType="afterEffect">
                                  <p:stCondLst>
                                    <p:cond delay="1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20"/>
                            </p:stCondLst>
                            <p:childTnLst>
                              <p:par>
                                <p:cTn id="14" presetID="1" presetClass="entr" presetSubtype="0" fill="hold" nodeType="afterEffect">
                                  <p:stCondLst>
                                    <p:cond delay="1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30"/>
                            </p:stCondLst>
                            <p:childTnLst>
                              <p:par>
                                <p:cTn id="17" presetID="1" presetClass="entr" presetSubtype="0" fill="hold" nodeType="afterEffect">
                                  <p:stCondLst>
                                    <p:cond delay="1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40"/>
                            </p:stCondLst>
                            <p:childTnLst>
                              <p:par>
                                <p:cTn id="20" presetID="1" presetClass="entr" presetSubtype="0" fill="hold" nodeType="afterEffect">
                                  <p:stCondLst>
                                    <p:cond delay="1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50"/>
                            </p:stCondLst>
                            <p:childTnLst>
                              <p:par>
                                <p:cTn id="23" presetID="1" presetClass="entr" presetSubtype="0" fill="hold" nodeType="afterEffect">
                                  <p:stCondLst>
                                    <p:cond delay="10"/>
                                  </p:stCondLst>
                                  <p:childTnLst>
                                    <p:set>
                                      <p:cBhvr>
                                        <p:cTn id="24" dur="1" fill="hold">
                                          <p:stCondLst>
                                            <p:cond delay="0"/>
                                          </p:stCondLst>
                                        </p:cTn>
                                        <p:tgtEl>
                                          <p:spTgt spid="24"/>
                                        </p:tgtEl>
                                        <p:attrNameLst>
                                          <p:attrName>style.visibility</p:attrName>
                                        </p:attrNameLst>
                                      </p:cBhvr>
                                      <p:to>
                                        <p:strVal val="visible"/>
                                      </p:to>
                                    </p:set>
                                  </p:childTnLst>
                                </p:cTn>
                              </p:par>
                            </p:childTnLst>
                          </p:cTn>
                        </p:par>
                        <p:par>
                          <p:cTn id="25" fill="hold">
                            <p:stCondLst>
                              <p:cond delay="60"/>
                            </p:stCondLst>
                            <p:childTnLst>
                              <p:par>
                                <p:cTn id="26" presetID="1" presetClass="entr" presetSubtype="0" fill="hold" nodeType="afterEffect">
                                  <p:stCondLst>
                                    <p:cond delay="1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70"/>
                            </p:stCondLst>
                            <p:childTnLst>
                              <p:par>
                                <p:cTn id="29" presetID="1" presetClass="entr" presetSubtype="0" fill="hold" nodeType="afterEffect">
                                  <p:stCondLst>
                                    <p:cond delay="1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80"/>
                            </p:stCondLst>
                            <p:childTnLst>
                              <p:par>
                                <p:cTn id="32" presetID="1" presetClass="entr" presetSubtype="0" fill="hold" nodeType="afterEffect">
                                  <p:stCondLst>
                                    <p:cond delay="10"/>
                                  </p:stCondLst>
                                  <p:childTnLst>
                                    <p:set>
                                      <p:cBhvr>
                                        <p:cTn id="33" dur="1" fill="hold">
                                          <p:stCondLst>
                                            <p:cond delay="0"/>
                                          </p:stCondLst>
                                        </p:cTn>
                                        <p:tgtEl>
                                          <p:spTgt spid="27"/>
                                        </p:tgtEl>
                                        <p:attrNameLst>
                                          <p:attrName>style.visibility</p:attrName>
                                        </p:attrNameLst>
                                      </p:cBhvr>
                                      <p:to>
                                        <p:strVal val="visible"/>
                                      </p:to>
                                    </p:set>
                                  </p:childTnLst>
                                </p:cTn>
                              </p:par>
                            </p:childTnLst>
                          </p:cTn>
                        </p:par>
                        <p:par>
                          <p:cTn id="34" fill="hold">
                            <p:stCondLst>
                              <p:cond delay="90"/>
                            </p:stCondLst>
                            <p:childTnLst>
                              <p:par>
                                <p:cTn id="35" presetID="1" presetClass="entr" presetSubtype="0" fill="hold" nodeType="afterEffect">
                                  <p:stCondLst>
                                    <p:cond delay="10"/>
                                  </p:stCondLst>
                                  <p:childTnLst>
                                    <p:set>
                                      <p:cBhvr>
                                        <p:cTn id="36" dur="1" fill="hold">
                                          <p:stCondLst>
                                            <p:cond delay="0"/>
                                          </p:stCondLst>
                                        </p:cTn>
                                        <p:tgtEl>
                                          <p:spTgt spid="28"/>
                                        </p:tgtEl>
                                        <p:attrNameLst>
                                          <p:attrName>style.visibility</p:attrName>
                                        </p:attrNameLst>
                                      </p:cBhvr>
                                      <p:to>
                                        <p:strVal val="visible"/>
                                      </p:to>
                                    </p:set>
                                  </p:childTnLst>
                                </p:cTn>
                              </p:par>
                            </p:childTnLst>
                          </p:cTn>
                        </p:par>
                        <p:par>
                          <p:cTn id="37" fill="hold">
                            <p:stCondLst>
                              <p:cond delay="100"/>
                            </p:stCondLst>
                            <p:childTnLst>
                              <p:par>
                                <p:cTn id="38" presetID="1" presetClass="entr" presetSubtype="0" fill="hold" nodeType="afterEffect">
                                  <p:stCondLst>
                                    <p:cond delay="1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110"/>
                            </p:stCondLst>
                            <p:childTnLst>
                              <p:par>
                                <p:cTn id="41" presetID="1" presetClass="entr" presetSubtype="0" fill="hold" nodeType="afterEffect">
                                  <p:stCondLst>
                                    <p:cond delay="10"/>
                                  </p:stCondLst>
                                  <p:childTnLst>
                                    <p:set>
                                      <p:cBhvr>
                                        <p:cTn id="42" dur="1" fill="hold">
                                          <p:stCondLst>
                                            <p:cond delay="0"/>
                                          </p:stCondLst>
                                        </p:cTn>
                                        <p:tgtEl>
                                          <p:spTgt spid="30"/>
                                        </p:tgtEl>
                                        <p:attrNameLst>
                                          <p:attrName>style.visibility</p:attrName>
                                        </p:attrNameLst>
                                      </p:cBhvr>
                                      <p:to>
                                        <p:strVal val="visible"/>
                                      </p:to>
                                    </p:set>
                                  </p:childTnLst>
                                </p:cTn>
                              </p:par>
                            </p:childTnLst>
                          </p:cTn>
                        </p:par>
                        <p:par>
                          <p:cTn id="43" fill="hold">
                            <p:stCondLst>
                              <p:cond delay="120"/>
                            </p:stCondLst>
                            <p:childTnLst>
                              <p:par>
                                <p:cTn id="44" presetID="1" presetClass="entr" presetSubtype="0" fill="hold" nodeType="afterEffect">
                                  <p:stCondLst>
                                    <p:cond delay="10"/>
                                  </p:stCondLst>
                                  <p:childTnLst>
                                    <p:set>
                                      <p:cBhvr>
                                        <p:cTn id="45" dur="1" fill="hold">
                                          <p:stCondLst>
                                            <p:cond delay="0"/>
                                          </p:stCondLst>
                                        </p:cTn>
                                        <p:tgtEl>
                                          <p:spTgt spid="31"/>
                                        </p:tgtEl>
                                        <p:attrNameLst>
                                          <p:attrName>style.visibility</p:attrName>
                                        </p:attrNameLst>
                                      </p:cBhvr>
                                      <p:to>
                                        <p:strVal val="visible"/>
                                      </p:to>
                                    </p:set>
                                  </p:childTnLst>
                                </p:cTn>
                              </p:par>
                            </p:childTnLst>
                          </p:cTn>
                        </p:par>
                        <p:par>
                          <p:cTn id="46" fill="hold">
                            <p:stCondLst>
                              <p:cond delay="130"/>
                            </p:stCondLst>
                            <p:childTnLst>
                              <p:par>
                                <p:cTn id="47" presetID="1" presetClass="entr" presetSubtype="0" fill="hold" nodeType="afterEffect">
                                  <p:stCondLst>
                                    <p:cond delay="1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140"/>
                            </p:stCondLst>
                            <p:childTnLst>
                              <p:par>
                                <p:cTn id="50" presetID="1" presetClass="entr" presetSubtype="0" fill="hold" nodeType="afterEffect">
                                  <p:stCondLst>
                                    <p:cond delay="10"/>
                                  </p:stCondLst>
                                  <p:childTnLst>
                                    <p:set>
                                      <p:cBhvr>
                                        <p:cTn id="51" dur="1" fill="hold">
                                          <p:stCondLst>
                                            <p:cond delay="0"/>
                                          </p:stCondLst>
                                        </p:cTn>
                                        <p:tgtEl>
                                          <p:spTgt spid="33"/>
                                        </p:tgtEl>
                                        <p:attrNameLst>
                                          <p:attrName>style.visibility</p:attrName>
                                        </p:attrNameLst>
                                      </p:cBhvr>
                                      <p:to>
                                        <p:strVal val="visible"/>
                                      </p:to>
                                    </p:set>
                                  </p:childTnLst>
                                </p:cTn>
                              </p:par>
                            </p:childTnLst>
                          </p:cTn>
                        </p:par>
                        <p:par>
                          <p:cTn id="52" fill="hold">
                            <p:stCondLst>
                              <p:cond delay="150"/>
                            </p:stCondLst>
                            <p:childTnLst>
                              <p:par>
                                <p:cTn id="53" presetID="1" presetClass="entr" presetSubtype="0" fill="hold" nodeType="afterEffect">
                                  <p:stCondLst>
                                    <p:cond delay="10"/>
                                  </p:stCondLst>
                                  <p:childTnLst>
                                    <p:set>
                                      <p:cBhvr>
                                        <p:cTn id="54" dur="1" fill="hold">
                                          <p:stCondLst>
                                            <p:cond delay="0"/>
                                          </p:stCondLst>
                                        </p:cTn>
                                        <p:tgtEl>
                                          <p:spTgt spid="34"/>
                                        </p:tgtEl>
                                        <p:attrNameLst>
                                          <p:attrName>style.visibility</p:attrName>
                                        </p:attrNameLst>
                                      </p:cBhvr>
                                      <p:to>
                                        <p:strVal val="visible"/>
                                      </p:to>
                                    </p:set>
                                  </p:childTnLst>
                                </p:cTn>
                              </p:par>
                            </p:childTnLst>
                          </p:cTn>
                        </p:par>
                        <p:par>
                          <p:cTn id="55" fill="hold">
                            <p:stCondLst>
                              <p:cond delay="160"/>
                            </p:stCondLst>
                            <p:childTnLst>
                              <p:par>
                                <p:cTn id="56" presetID="1" presetClass="entr" presetSubtype="0" fill="hold" nodeType="afterEffect">
                                  <p:stCondLst>
                                    <p:cond delay="1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22"/>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4"/>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27"/>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8"/>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9"/>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0"/>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1"/>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3"/>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4" grpId="0" animBg="1"/>
      <p:bldP spid="3" grpId="0"/>
      <p:bldP spid="37" grpId="0"/>
      <p:bldP spid="40" grpId="0"/>
    </p:bldLst>
  </p:timing>
</p:sld>
</file>

<file path=ppt/theme/theme1.xml><?xml version="1.0" encoding="utf-8"?>
<a:theme xmlns:a="http://schemas.openxmlformats.org/drawingml/2006/main" name="JSM2016">
  <a:themeElements>
    <a:clrScheme name="Custom 1 1">
      <a:dk1>
        <a:sysClr val="windowText" lastClr="000000"/>
      </a:dk1>
      <a:lt1>
        <a:sysClr val="window" lastClr="FFFFFF"/>
      </a:lt1>
      <a:dk2>
        <a:srgbClr val="1F497D"/>
      </a:dk2>
      <a:lt2>
        <a:srgbClr val="EEECE1"/>
      </a:lt2>
      <a:accent1>
        <a:srgbClr val="54CE80"/>
      </a:accent1>
      <a:accent2>
        <a:srgbClr val="C11242"/>
      </a:accent2>
      <a:accent3>
        <a:srgbClr val="D2E2E3"/>
      </a:accent3>
      <a:accent4>
        <a:srgbClr val="B2CFCF"/>
      </a:accent4>
      <a:accent5>
        <a:srgbClr val="4BACC6"/>
      </a:accent5>
      <a:accent6>
        <a:srgbClr val="F79646"/>
      </a:accent6>
      <a:hlink>
        <a:srgbClr val="C55774"/>
      </a:hlink>
      <a:folHlink>
        <a:srgbClr val="54CE80"/>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SM2016" id="{9A113DB8-86B0-D643-BBF8-F3D7AC23EA16}" vid="{50D4CC24-17B2-644C-825E-AA4B3671D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JSM2016</Template>
  <TotalTime>3</TotalTime>
  <Words>223</Words>
  <Application>Microsoft Macintosh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Century Gothic</vt:lpstr>
      <vt:lpstr>Wingdings 2</vt:lpstr>
      <vt:lpstr>JSM2016</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McGowan</dc:creator>
  <cp:lastModifiedBy>Lucy McGowan</cp:lastModifiedBy>
  <cp:revision>1</cp:revision>
  <dcterms:created xsi:type="dcterms:W3CDTF">2016-12-20T20:21:58Z</dcterms:created>
  <dcterms:modified xsi:type="dcterms:W3CDTF">2016-12-20T20:25:49Z</dcterms:modified>
</cp:coreProperties>
</file>