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8" r:id="rId5"/>
    <p:sldId id="264" r:id="rId6"/>
    <p:sldId id="265" r:id="rId7"/>
    <p:sldId id="266" r:id="rId8"/>
    <p:sldId id="259" r:id="rId9"/>
    <p:sldId id="267" r:id="rId10"/>
    <p:sldId id="275" r:id="rId11"/>
    <p:sldId id="262" r:id="rId12"/>
    <p:sldId id="268" r:id="rId13"/>
    <p:sldId id="271" r:id="rId14"/>
    <p:sldId id="260" r:id="rId15"/>
    <p:sldId id="270" r:id="rId16"/>
    <p:sldId id="276" r:id="rId17"/>
    <p:sldId id="263" r:id="rId18"/>
    <p:sldId id="269" r:id="rId19"/>
    <p:sldId id="272" r:id="rId20"/>
    <p:sldId id="279" r:id="rId21"/>
    <p:sldId id="273" r:id="rId22"/>
    <p:sldId id="274" r:id="rId23"/>
    <p:sldId id="261" r:id="rId24"/>
    <p:sldId id="277" r:id="rId25"/>
  </p:sldIdLst>
  <p:sldSz cx="33375600" cy="18745200"/>
  <p:notesSz cx="7010400" cy="9296400"/>
  <p:defaultTextStyle>
    <a:defPPr>
      <a:defRPr lang="en-US"/>
    </a:defPPr>
    <a:lvl1pPr marL="0" algn="l" defTabSz="2978292" rtl="0" eaLnBrk="1" latinLnBrk="0" hangingPunct="1">
      <a:defRPr sz="5900" kern="1200">
        <a:solidFill>
          <a:schemeClr val="tx1"/>
        </a:solidFill>
        <a:latin typeface="+mn-lt"/>
        <a:ea typeface="+mn-ea"/>
        <a:cs typeface="+mn-cs"/>
      </a:defRPr>
    </a:lvl1pPr>
    <a:lvl2pPr marL="1489146" algn="l" defTabSz="2978292" rtl="0" eaLnBrk="1" latinLnBrk="0" hangingPunct="1">
      <a:defRPr sz="5900" kern="1200">
        <a:solidFill>
          <a:schemeClr val="tx1"/>
        </a:solidFill>
        <a:latin typeface="+mn-lt"/>
        <a:ea typeface="+mn-ea"/>
        <a:cs typeface="+mn-cs"/>
      </a:defRPr>
    </a:lvl2pPr>
    <a:lvl3pPr marL="2978292" algn="l" defTabSz="2978292" rtl="0" eaLnBrk="1" latinLnBrk="0" hangingPunct="1">
      <a:defRPr sz="5900" kern="1200">
        <a:solidFill>
          <a:schemeClr val="tx1"/>
        </a:solidFill>
        <a:latin typeface="+mn-lt"/>
        <a:ea typeface="+mn-ea"/>
        <a:cs typeface="+mn-cs"/>
      </a:defRPr>
    </a:lvl3pPr>
    <a:lvl4pPr marL="4467438" algn="l" defTabSz="2978292" rtl="0" eaLnBrk="1" latinLnBrk="0" hangingPunct="1">
      <a:defRPr sz="5900" kern="1200">
        <a:solidFill>
          <a:schemeClr val="tx1"/>
        </a:solidFill>
        <a:latin typeface="+mn-lt"/>
        <a:ea typeface="+mn-ea"/>
        <a:cs typeface="+mn-cs"/>
      </a:defRPr>
    </a:lvl4pPr>
    <a:lvl5pPr marL="5956584" algn="l" defTabSz="2978292" rtl="0" eaLnBrk="1" latinLnBrk="0" hangingPunct="1">
      <a:defRPr sz="5900" kern="1200">
        <a:solidFill>
          <a:schemeClr val="tx1"/>
        </a:solidFill>
        <a:latin typeface="+mn-lt"/>
        <a:ea typeface="+mn-ea"/>
        <a:cs typeface="+mn-cs"/>
      </a:defRPr>
    </a:lvl5pPr>
    <a:lvl6pPr marL="7445731" algn="l" defTabSz="2978292" rtl="0" eaLnBrk="1" latinLnBrk="0" hangingPunct="1">
      <a:defRPr sz="5900" kern="1200">
        <a:solidFill>
          <a:schemeClr val="tx1"/>
        </a:solidFill>
        <a:latin typeface="+mn-lt"/>
        <a:ea typeface="+mn-ea"/>
        <a:cs typeface="+mn-cs"/>
      </a:defRPr>
    </a:lvl6pPr>
    <a:lvl7pPr marL="8934877" algn="l" defTabSz="2978292" rtl="0" eaLnBrk="1" latinLnBrk="0" hangingPunct="1">
      <a:defRPr sz="5900" kern="1200">
        <a:solidFill>
          <a:schemeClr val="tx1"/>
        </a:solidFill>
        <a:latin typeface="+mn-lt"/>
        <a:ea typeface="+mn-ea"/>
        <a:cs typeface="+mn-cs"/>
      </a:defRPr>
    </a:lvl7pPr>
    <a:lvl8pPr marL="10424023" algn="l" defTabSz="2978292" rtl="0" eaLnBrk="1" latinLnBrk="0" hangingPunct="1">
      <a:defRPr sz="5900" kern="1200">
        <a:solidFill>
          <a:schemeClr val="tx1"/>
        </a:solidFill>
        <a:latin typeface="+mn-lt"/>
        <a:ea typeface="+mn-ea"/>
        <a:cs typeface="+mn-cs"/>
      </a:defRPr>
    </a:lvl8pPr>
    <a:lvl9pPr marL="11913169" algn="l" defTabSz="2978292" rtl="0" eaLnBrk="1" latinLnBrk="0" hangingPunct="1">
      <a:defRPr sz="5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DB15A"/>
    <a:srgbClr val="B2CECF"/>
    <a:srgbClr val="50D07D"/>
    <a:srgbClr val="D02552"/>
    <a:srgbClr val="D1E2E3"/>
    <a:srgbClr val="BDBAB4"/>
    <a:srgbClr val="FF9900"/>
    <a:srgbClr val="6BCBCA"/>
    <a:srgbClr val="97CE68"/>
    <a:srgbClr val="FF6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8" d="100"/>
          <a:sy n="28" d="100"/>
        </p:scale>
        <p:origin x="32" y="-320"/>
      </p:cViewPr>
      <p:guideLst>
        <p:guide orient="horz" pos="5904"/>
        <p:guide pos="105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31BBB6C-C79A-6145-B05D-04751966EDB1}" type="datetimeFigureOut">
              <a:rPr lang="en-US" smtClean="0"/>
              <a:t>8/11/15</a:t>
            </a:fld>
            <a:endParaRPr lang="en-US"/>
          </a:p>
        </p:txBody>
      </p:sp>
      <p:sp>
        <p:nvSpPr>
          <p:cNvPr id="4" name="Slide Image Placeholder 3"/>
          <p:cNvSpPr>
            <a:spLocks noGrp="1" noRot="1" noChangeAspect="1"/>
          </p:cNvSpPr>
          <p:nvPr>
            <p:ph type="sldImg" idx="2"/>
          </p:nvPr>
        </p:nvSpPr>
        <p:spPr>
          <a:xfrm>
            <a:off x="403225" y="696913"/>
            <a:ext cx="620395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D4AA561-21F7-2A4C-8D94-B7943AA6FC23}" type="slidenum">
              <a:rPr lang="en-US" smtClean="0"/>
              <a:t>‹#›</a:t>
            </a:fld>
            <a:endParaRPr lang="en-US"/>
          </a:p>
        </p:txBody>
      </p:sp>
    </p:spTree>
    <p:extLst>
      <p:ext uri="{BB962C8B-B14F-4D97-AF65-F5344CB8AC3E}">
        <p14:creationId xmlns:p14="http://schemas.microsoft.com/office/powerpoint/2010/main" val="882791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AA561-21F7-2A4C-8D94-B7943AA6FC23}" type="slidenum">
              <a:rPr lang="en-US" smtClean="0"/>
              <a:t>1</a:t>
            </a:fld>
            <a:endParaRPr lang="en-US"/>
          </a:p>
        </p:txBody>
      </p:sp>
    </p:spTree>
    <p:extLst>
      <p:ext uri="{BB962C8B-B14F-4D97-AF65-F5344CB8AC3E}">
        <p14:creationId xmlns:p14="http://schemas.microsoft.com/office/powerpoint/2010/main" val="421390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03170" y="5823163"/>
            <a:ext cx="28369260" cy="4018068"/>
          </a:xfrm>
        </p:spPr>
        <p:txBody>
          <a:bodyPr/>
          <a:lstStyle/>
          <a:p>
            <a:r>
              <a:rPr lang="en-US" smtClean="0"/>
              <a:t>Click to edit Master title style</a:t>
            </a:r>
            <a:endParaRPr lang="en-US"/>
          </a:p>
        </p:txBody>
      </p:sp>
      <p:sp>
        <p:nvSpPr>
          <p:cNvPr id="3" name="Subtitle 2"/>
          <p:cNvSpPr>
            <a:spLocks noGrp="1"/>
          </p:cNvSpPr>
          <p:nvPr>
            <p:ph type="subTitle" idx="1"/>
          </p:nvPr>
        </p:nvSpPr>
        <p:spPr>
          <a:xfrm>
            <a:off x="5006340" y="10622280"/>
            <a:ext cx="23362920" cy="4790440"/>
          </a:xfrm>
        </p:spPr>
        <p:txBody>
          <a:bodyPr/>
          <a:lstStyle>
            <a:lvl1pPr marL="0" indent="0" algn="ctr">
              <a:buNone/>
              <a:defRPr>
                <a:solidFill>
                  <a:schemeClr val="tx1">
                    <a:tint val="75000"/>
                  </a:schemeClr>
                </a:solidFill>
              </a:defRPr>
            </a:lvl1pPr>
            <a:lvl2pPr marL="1489146" indent="0" algn="ctr">
              <a:buNone/>
              <a:defRPr>
                <a:solidFill>
                  <a:schemeClr val="tx1">
                    <a:tint val="75000"/>
                  </a:schemeClr>
                </a:solidFill>
              </a:defRPr>
            </a:lvl2pPr>
            <a:lvl3pPr marL="2978292" indent="0" algn="ctr">
              <a:buNone/>
              <a:defRPr>
                <a:solidFill>
                  <a:schemeClr val="tx1">
                    <a:tint val="75000"/>
                  </a:schemeClr>
                </a:solidFill>
              </a:defRPr>
            </a:lvl3pPr>
            <a:lvl4pPr marL="4467438" indent="0" algn="ctr">
              <a:buNone/>
              <a:defRPr>
                <a:solidFill>
                  <a:schemeClr val="tx1">
                    <a:tint val="75000"/>
                  </a:schemeClr>
                </a:solidFill>
              </a:defRPr>
            </a:lvl4pPr>
            <a:lvl5pPr marL="5956584" indent="0" algn="ctr">
              <a:buNone/>
              <a:defRPr>
                <a:solidFill>
                  <a:schemeClr val="tx1">
                    <a:tint val="75000"/>
                  </a:schemeClr>
                </a:solidFill>
              </a:defRPr>
            </a:lvl5pPr>
            <a:lvl6pPr marL="7445731" indent="0" algn="ctr">
              <a:buNone/>
              <a:defRPr>
                <a:solidFill>
                  <a:schemeClr val="tx1">
                    <a:tint val="75000"/>
                  </a:schemeClr>
                </a:solidFill>
              </a:defRPr>
            </a:lvl6pPr>
            <a:lvl7pPr marL="8934877" indent="0" algn="ctr">
              <a:buNone/>
              <a:defRPr>
                <a:solidFill>
                  <a:schemeClr val="tx1">
                    <a:tint val="75000"/>
                  </a:schemeClr>
                </a:solidFill>
              </a:defRPr>
            </a:lvl7pPr>
            <a:lvl8pPr marL="10424023" indent="0" algn="ctr">
              <a:buNone/>
              <a:defRPr>
                <a:solidFill>
                  <a:schemeClr val="tx1">
                    <a:tint val="75000"/>
                  </a:schemeClr>
                </a:solidFill>
              </a:defRPr>
            </a:lvl8pPr>
            <a:lvl9pPr marL="119131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A510E-997D-4EC9-990E-95F3C41F39DD}" type="datetimeFigureOut">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3196280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A510E-997D-4EC9-990E-95F3C41F39DD}" type="datetimeFigureOut">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68982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3662" y="2052427"/>
            <a:ext cx="27407394" cy="437171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9890" y="2052427"/>
            <a:ext cx="81677510" cy="437171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A510E-997D-4EC9-990E-95F3C41F39DD}" type="datetimeFigureOut">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367477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A510E-997D-4EC9-990E-95F3C41F39DD}" type="datetimeFigureOut">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313156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36442" y="12045528"/>
            <a:ext cx="28369260" cy="3723005"/>
          </a:xfrm>
        </p:spPr>
        <p:txBody>
          <a:bodyPr anchor="t"/>
          <a:lstStyle>
            <a:lvl1pPr algn="l">
              <a:defRPr sz="13000" b="1" cap="all"/>
            </a:lvl1pPr>
          </a:lstStyle>
          <a:p>
            <a:r>
              <a:rPr lang="en-US" smtClean="0"/>
              <a:t>Click to edit Master title style</a:t>
            </a:r>
            <a:endParaRPr lang="en-US"/>
          </a:p>
        </p:txBody>
      </p:sp>
      <p:sp>
        <p:nvSpPr>
          <p:cNvPr id="3" name="Text Placeholder 2"/>
          <p:cNvSpPr>
            <a:spLocks noGrp="1"/>
          </p:cNvSpPr>
          <p:nvPr>
            <p:ph type="body" idx="1"/>
          </p:nvPr>
        </p:nvSpPr>
        <p:spPr>
          <a:xfrm>
            <a:off x="2636442" y="7945017"/>
            <a:ext cx="28369260" cy="4100511"/>
          </a:xfrm>
        </p:spPr>
        <p:txBody>
          <a:bodyPr anchor="b"/>
          <a:lstStyle>
            <a:lvl1pPr marL="0" indent="0">
              <a:buNone/>
              <a:defRPr sz="6500">
                <a:solidFill>
                  <a:schemeClr val="tx1">
                    <a:tint val="75000"/>
                  </a:schemeClr>
                </a:solidFill>
              </a:defRPr>
            </a:lvl1pPr>
            <a:lvl2pPr marL="1489146" indent="0">
              <a:buNone/>
              <a:defRPr sz="5900">
                <a:solidFill>
                  <a:schemeClr val="tx1">
                    <a:tint val="75000"/>
                  </a:schemeClr>
                </a:solidFill>
              </a:defRPr>
            </a:lvl2pPr>
            <a:lvl3pPr marL="2978292" indent="0">
              <a:buNone/>
              <a:defRPr sz="5200">
                <a:solidFill>
                  <a:schemeClr val="tx1">
                    <a:tint val="75000"/>
                  </a:schemeClr>
                </a:solidFill>
              </a:defRPr>
            </a:lvl3pPr>
            <a:lvl4pPr marL="4467438" indent="0">
              <a:buNone/>
              <a:defRPr sz="4600">
                <a:solidFill>
                  <a:schemeClr val="tx1">
                    <a:tint val="75000"/>
                  </a:schemeClr>
                </a:solidFill>
              </a:defRPr>
            </a:lvl4pPr>
            <a:lvl5pPr marL="5956584" indent="0">
              <a:buNone/>
              <a:defRPr sz="4600">
                <a:solidFill>
                  <a:schemeClr val="tx1">
                    <a:tint val="75000"/>
                  </a:schemeClr>
                </a:solidFill>
              </a:defRPr>
            </a:lvl5pPr>
            <a:lvl6pPr marL="7445731" indent="0">
              <a:buNone/>
              <a:defRPr sz="4600">
                <a:solidFill>
                  <a:schemeClr val="tx1">
                    <a:tint val="75000"/>
                  </a:schemeClr>
                </a:solidFill>
              </a:defRPr>
            </a:lvl6pPr>
            <a:lvl7pPr marL="8934877" indent="0">
              <a:buNone/>
              <a:defRPr sz="4600">
                <a:solidFill>
                  <a:schemeClr val="tx1">
                    <a:tint val="75000"/>
                  </a:schemeClr>
                </a:solidFill>
              </a:defRPr>
            </a:lvl7pPr>
            <a:lvl8pPr marL="10424023" indent="0">
              <a:buNone/>
              <a:defRPr sz="4600">
                <a:solidFill>
                  <a:schemeClr val="tx1">
                    <a:tint val="75000"/>
                  </a:schemeClr>
                </a:solidFill>
              </a:defRPr>
            </a:lvl8pPr>
            <a:lvl9pPr marL="11913169" indent="0">
              <a:buNone/>
              <a:defRPr sz="4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A510E-997D-4EC9-990E-95F3C41F39DD}" type="datetimeFigureOut">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218237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9892" y="11954407"/>
            <a:ext cx="54542450" cy="33815124"/>
          </a:xfrm>
        </p:spPr>
        <p:txBody>
          <a:bodyPr/>
          <a:lstStyle>
            <a:lvl1pPr>
              <a:defRPr sz="9100"/>
            </a:lvl1pPr>
            <a:lvl2pPr>
              <a:defRPr sz="78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188600" y="11954407"/>
            <a:ext cx="54542454" cy="33815124"/>
          </a:xfrm>
        </p:spPr>
        <p:txBody>
          <a:bodyPr/>
          <a:lstStyle>
            <a:lvl1pPr>
              <a:defRPr sz="9100"/>
            </a:lvl1pPr>
            <a:lvl2pPr>
              <a:defRPr sz="78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A510E-997D-4EC9-990E-95F3C41F39DD}" type="datetimeFigureOut">
              <a:rPr lang="en-US" smtClean="0"/>
              <a:t>8/11/15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4060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68780" y="750677"/>
            <a:ext cx="30038040" cy="3124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68780" y="4195975"/>
            <a:ext cx="14746686" cy="1748683"/>
          </a:xfrm>
        </p:spPr>
        <p:txBody>
          <a:bodyPr anchor="b"/>
          <a:lstStyle>
            <a:lvl1pPr marL="0" indent="0">
              <a:buNone/>
              <a:defRPr sz="7800" b="1"/>
            </a:lvl1pPr>
            <a:lvl2pPr marL="1489146" indent="0">
              <a:buNone/>
              <a:defRPr sz="6500" b="1"/>
            </a:lvl2pPr>
            <a:lvl3pPr marL="2978292" indent="0">
              <a:buNone/>
              <a:defRPr sz="5900" b="1"/>
            </a:lvl3pPr>
            <a:lvl4pPr marL="4467438" indent="0">
              <a:buNone/>
              <a:defRPr sz="5200" b="1"/>
            </a:lvl4pPr>
            <a:lvl5pPr marL="5956584" indent="0">
              <a:buNone/>
              <a:defRPr sz="5200" b="1"/>
            </a:lvl5pPr>
            <a:lvl6pPr marL="7445731" indent="0">
              <a:buNone/>
              <a:defRPr sz="5200" b="1"/>
            </a:lvl6pPr>
            <a:lvl7pPr marL="8934877" indent="0">
              <a:buNone/>
              <a:defRPr sz="5200" b="1"/>
            </a:lvl7pPr>
            <a:lvl8pPr marL="10424023" indent="0">
              <a:buNone/>
              <a:defRPr sz="5200" b="1"/>
            </a:lvl8pPr>
            <a:lvl9pPr marL="11913169"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668780" y="5944658"/>
            <a:ext cx="14746686" cy="10800187"/>
          </a:xfrm>
        </p:spPr>
        <p:txBody>
          <a:bodyPr/>
          <a:lstStyle>
            <a:lvl1pPr>
              <a:defRPr sz="7800"/>
            </a:lvl1pPr>
            <a:lvl2pPr>
              <a:defRPr sz="6500"/>
            </a:lvl2pPr>
            <a:lvl3pPr>
              <a:defRPr sz="59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954343" y="4195975"/>
            <a:ext cx="14752479" cy="1748683"/>
          </a:xfrm>
        </p:spPr>
        <p:txBody>
          <a:bodyPr anchor="b"/>
          <a:lstStyle>
            <a:lvl1pPr marL="0" indent="0">
              <a:buNone/>
              <a:defRPr sz="7800" b="1"/>
            </a:lvl1pPr>
            <a:lvl2pPr marL="1489146" indent="0">
              <a:buNone/>
              <a:defRPr sz="6500" b="1"/>
            </a:lvl2pPr>
            <a:lvl3pPr marL="2978292" indent="0">
              <a:buNone/>
              <a:defRPr sz="5900" b="1"/>
            </a:lvl3pPr>
            <a:lvl4pPr marL="4467438" indent="0">
              <a:buNone/>
              <a:defRPr sz="5200" b="1"/>
            </a:lvl4pPr>
            <a:lvl5pPr marL="5956584" indent="0">
              <a:buNone/>
              <a:defRPr sz="5200" b="1"/>
            </a:lvl5pPr>
            <a:lvl6pPr marL="7445731" indent="0">
              <a:buNone/>
              <a:defRPr sz="5200" b="1"/>
            </a:lvl6pPr>
            <a:lvl7pPr marL="8934877" indent="0">
              <a:buNone/>
              <a:defRPr sz="5200" b="1"/>
            </a:lvl7pPr>
            <a:lvl8pPr marL="10424023" indent="0">
              <a:buNone/>
              <a:defRPr sz="5200" b="1"/>
            </a:lvl8pPr>
            <a:lvl9pPr marL="11913169"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6954343" y="5944658"/>
            <a:ext cx="14752479" cy="10800187"/>
          </a:xfrm>
        </p:spPr>
        <p:txBody>
          <a:bodyPr/>
          <a:lstStyle>
            <a:lvl1pPr>
              <a:defRPr sz="7800"/>
            </a:lvl1pPr>
            <a:lvl2pPr>
              <a:defRPr sz="6500"/>
            </a:lvl2pPr>
            <a:lvl3pPr>
              <a:defRPr sz="59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A510E-997D-4EC9-990E-95F3C41F39DD}" type="datetimeFigureOut">
              <a:rPr lang="en-US" smtClean="0"/>
              <a:t>8/11/15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417064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A510E-997D-4EC9-990E-95F3C41F39DD}" type="datetimeFigureOut">
              <a:rPr lang="en-US" smtClean="0"/>
              <a:t>8/11/15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70804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A510E-997D-4EC9-990E-95F3C41F39DD}" type="datetimeFigureOut">
              <a:rPr lang="en-US" smtClean="0"/>
              <a:t>8/11/15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34263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68782" y="746337"/>
            <a:ext cx="10980342" cy="3176270"/>
          </a:xfrm>
        </p:spPr>
        <p:txBody>
          <a:bodyPr anchor="b"/>
          <a:lstStyle>
            <a:lvl1pPr algn="l">
              <a:defRPr sz="6500" b="1"/>
            </a:lvl1pPr>
          </a:lstStyle>
          <a:p>
            <a:r>
              <a:rPr lang="en-US" smtClean="0"/>
              <a:t>Click to edit Master title style</a:t>
            </a:r>
            <a:endParaRPr lang="en-US"/>
          </a:p>
        </p:txBody>
      </p:sp>
      <p:sp>
        <p:nvSpPr>
          <p:cNvPr id="3" name="Content Placeholder 2"/>
          <p:cNvSpPr>
            <a:spLocks noGrp="1"/>
          </p:cNvSpPr>
          <p:nvPr>
            <p:ph idx="1"/>
          </p:nvPr>
        </p:nvSpPr>
        <p:spPr>
          <a:xfrm>
            <a:off x="13048932" y="746338"/>
            <a:ext cx="18657888" cy="15998509"/>
          </a:xfrm>
        </p:spPr>
        <p:txBody>
          <a:bodyPr/>
          <a:lstStyle>
            <a:lvl1pPr>
              <a:defRPr sz="10400"/>
            </a:lvl1pPr>
            <a:lvl2pPr>
              <a:defRPr sz="9100"/>
            </a:lvl2pPr>
            <a:lvl3pPr>
              <a:defRPr sz="78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68782" y="3922608"/>
            <a:ext cx="10980342" cy="12822239"/>
          </a:xfrm>
        </p:spPr>
        <p:txBody>
          <a:bodyPr/>
          <a:lstStyle>
            <a:lvl1pPr marL="0" indent="0">
              <a:buNone/>
              <a:defRPr sz="4600"/>
            </a:lvl1pPr>
            <a:lvl2pPr marL="1489146" indent="0">
              <a:buNone/>
              <a:defRPr sz="3900"/>
            </a:lvl2pPr>
            <a:lvl3pPr marL="2978292" indent="0">
              <a:buNone/>
              <a:defRPr sz="3300"/>
            </a:lvl3pPr>
            <a:lvl4pPr marL="4467438" indent="0">
              <a:buNone/>
              <a:defRPr sz="2900"/>
            </a:lvl4pPr>
            <a:lvl5pPr marL="5956584" indent="0">
              <a:buNone/>
              <a:defRPr sz="2900"/>
            </a:lvl5pPr>
            <a:lvl6pPr marL="7445731" indent="0">
              <a:buNone/>
              <a:defRPr sz="2900"/>
            </a:lvl6pPr>
            <a:lvl7pPr marL="8934877" indent="0">
              <a:buNone/>
              <a:defRPr sz="2900"/>
            </a:lvl7pPr>
            <a:lvl8pPr marL="10424023" indent="0">
              <a:buNone/>
              <a:defRPr sz="2900"/>
            </a:lvl8pPr>
            <a:lvl9pPr marL="11913169"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A510E-997D-4EC9-990E-95F3C41F39DD}" type="datetimeFigureOut">
              <a:rPr lang="en-US" smtClean="0"/>
              <a:t>8/11/15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98139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41851" y="13121640"/>
            <a:ext cx="20025360" cy="1549084"/>
          </a:xfrm>
        </p:spPr>
        <p:txBody>
          <a:bodyPr anchor="b"/>
          <a:lstStyle>
            <a:lvl1pPr algn="l">
              <a:defRPr sz="6500" b="1"/>
            </a:lvl1pPr>
          </a:lstStyle>
          <a:p>
            <a:r>
              <a:rPr lang="en-US" smtClean="0"/>
              <a:t>Click to edit Master title style</a:t>
            </a:r>
            <a:endParaRPr lang="en-US"/>
          </a:p>
        </p:txBody>
      </p:sp>
      <p:sp>
        <p:nvSpPr>
          <p:cNvPr id="3" name="Picture Placeholder 2"/>
          <p:cNvSpPr>
            <a:spLocks noGrp="1"/>
          </p:cNvSpPr>
          <p:nvPr>
            <p:ph type="pic" idx="1"/>
          </p:nvPr>
        </p:nvSpPr>
        <p:spPr>
          <a:xfrm>
            <a:off x="6541851" y="1674918"/>
            <a:ext cx="20025360" cy="11247120"/>
          </a:xfrm>
        </p:spPr>
        <p:txBody>
          <a:bodyPr/>
          <a:lstStyle>
            <a:lvl1pPr marL="0" indent="0">
              <a:buNone/>
              <a:defRPr sz="10400"/>
            </a:lvl1pPr>
            <a:lvl2pPr marL="1489146" indent="0">
              <a:buNone/>
              <a:defRPr sz="9100"/>
            </a:lvl2pPr>
            <a:lvl3pPr marL="2978292" indent="0">
              <a:buNone/>
              <a:defRPr sz="7800"/>
            </a:lvl3pPr>
            <a:lvl4pPr marL="4467438" indent="0">
              <a:buNone/>
              <a:defRPr sz="6500"/>
            </a:lvl4pPr>
            <a:lvl5pPr marL="5956584" indent="0">
              <a:buNone/>
              <a:defRPr sz="6500"/>
            </a:lvl5pPr>
            <a:lvl6pPr marL="7445731" indent="0">
              <a:buNone/>
              <a:defRPr sz="6500"/>
            </a:lvl6pPr>
            <a:lvl7pPr marL="8934877" indent="0">
              <a:buNone/>
              <a:defRPr sz="6500"/>
            </a:lvl7pPr>
            <a:lvl8pPr marL="10424023" indent="0">
              <a:buNone/>
              <a:defRPr sz="6500"/>
            </a:lvl8pPr>
            <a:lvl9pPr marL="11913169" indent="0">
              <a:buNone/>
              <a:defRPr sz="6500"/>
            </a:lvl9pPr>
          </a:lstStyle>
          <a:p>
            <a:endParaRPr lang="en-US"/>
          </a:p>
        </p:txBody>
      </p:sp>
      <p:sp>
        <p:nvSpPr>
          <p:cNvPr id="4" name="Text Placeholder 3"/>
          <p:cNvSpPr>
            <a:spLocks noGrp="1"/>
          </p:cNvSpPr>
          <p:nvPr>
            <p:ph type="body" sz="half" idx="2"/>
          </p:nvPr>
        </p:nvSpPr>
        <p:spPr>
          <a:xfrm>
            <a:off x="6541851" y="14670724"/>
            <a:ext cx="20025360" cy="2199956"/>
          </a:xfrm>
        </p:spPr>
        <p:txBody>
          <a:bodyPr/>
          <a:lstStyle>
            <a:lvl1pPr marL="0" indent="0">
              <a:buNone/>
              <a:defRPr sz="4600"/>
            </a:lvl1pPr>
            <a:lvl2pPr marL="1489146" indent="0">
              <a:buNone/>
              <a:defRPr sz="3900"/>
            </a:lvl2pPr>
            <a:lvl3pPr marL="2978292" indent="0">
              <a:buNone/>
              <a:defRPr sz="3300"/>
            </a:lvl3pPr>
            <a:lvl4pPr marL="4467438" indent="0">
              <a:buNone/>
              <a:defRPr sz="2900"/>
            </a:lvl4pPr>
            <a:lvl5pPr marL="5956584" indent="0">
              <a:buNone/>
              <a:defRPr sz="2900"/>
            </a:lvl5pPr>
            <a:lvl6pPr marL="7445731" indent="0">
              <a:buNone/>
              <a:defRPr sz="2900"/>
            </a:lvl6pPr>
            <a:lvl7pPr marL="8934877" indent="0">
              <a:buNone/>
              <a:defRPr sz="2900"/>
            </a:lvl7pPr>
            <a:lvl8pPr marL="10424023" indent="0">
              <a:buNone/>
              <a:defRPr sz="2900"/>
            </a:lvl8pPr>
            <a:lvl9pPr marL="11913169"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A510E-997D-4EC9-990E-95F3C41F39DD}" type="datetimeFigureOut">
              <a:rPr lang="en-US" smtClean="0"/>
              <a:t>8/11/15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E863B-5ECF-4CD4-8948-CAED71E7F0F6}" type="slidenum">
              <a:rPr lang="en-US" smtClean="0"/>
              <a:t>‹#›</a:t>
            </a:fld>
            <a:endParaRPr lang="en-US"/>
          </a:p>
        </p:txBody>
      </p:sp>
    </p:spTree>
    <p:extLst>
      <p:ext uri="{BB962C8B-B14F-4D97-AF65-F5344CB8AC3E}">
        <p14:creationId xmlns:p14="http://schemas.microsoft.com/office/powerpoint/2010/main" val="15184815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2CEC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68780" y="750677"/>
            <a:ext cx="30038040" cy="3124200"/>
          </a:xfrm>
          <a:prstGeom prst="rect">
            <a:avLst/>
          </a:prstGeom>
        </p:spPr>
        <p:txBody>
          <a:bodyPr vert="horz" lIns="297829" tIns="148915" rIns="297829" bIns="1489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68780" y="4373881"/>
            <a:ext cx="30038040" cy="12370966"/>
          </a:xfrm>
          <a:prstGeom prst="rect">
            <a:avLst/>
          </a:prstGeom>
        </p:spPr>
        <p:txBody>
          <a:bodyPr vert="horz" lIns="297829" tIns="148915" rIns="297829" bIns="1489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68780" y="17374025"/>
            <a:ext cx="7787640" cy="998008"/>
          </a:xfrm>
          <a:prstGeom prst="rect">
            <a:avLst/>
          </a:prstGeom>
        </p:spPr>
        <p:txBody>
          <a:bodyPr vert="horz" lIns="297829" tIns="148915" rIns="297829" bIns="148915" rtlCol="0" anchor="ctr"/>
          <a:lstStyle>
            <a:lvl1pPr algn="l">
              <a:defRPr sz="3900">
                <a:solidFill>
                  <a:schemeClr val="tx1">
                    <a:tint val="75000"/>
                  </a:schemeClr>
                </a:solidFill>
              </a:defRPr>
            </a:lvl1pPr>
          </a:lstStyle>
          <a:p>
            <a:fld id="{2B5A510E-997D-4EC9-990E-95F3C41F39DD}" type="datetimeFigureOut">
              <a:rPr lang="en-US" smtClean="0"/>
              <a:t>8/11/15</a:t>
            </a:fld>
            <a:endParaRPr lang="en-US"/>
          </a:p>
        </p:txBody>
      </p:sp>
      <p:sp>
        <p:nvSpPr>
          <p:cNvPr id="5" name="Footer Placeholder 4"/>
          <p:cNvSpPr>
            <a:spLocks noGrp="1"/>
          </p:cNvSpPr>
          <p:nvPr>
            <p:ph type="ftr" sz="quarter" idx="3"/>
          </p:nvPr>
        </p:nvSpPr>
        <p:spPr>
          <a:xfrm>
            <a:off x="11403330" y="17374025"/>
            <a:ext cx="10568940" cy="998008"/>
          </a:xfrm>
          <a:prstGeom prst="rect">
            <a:avLst/>
          </a:prstGeom>
        </p:spPr>
        <p:txBody>
          <a:bodyPr vert="horz" lIns="297829" tIns="148915" rIns="297829" bIns="148915"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919180" y="17374025"/>
            <a:ext cx="7787640" cy="998008"/>
          </a:xfrm>
          <a:prstGeom prst="rect">
            <a:avLst/>
          </a:prstGeom>
        </p:spPr>
        <p:txBody>
          <a:bodyPr vert="horz" lIns="297829" tIns="148915" rIns="297829" bIns="148915" rtlCol="0" anchor="ctr"/>
          <a:lstStyle>
            <a:lvl1pPr algn="r">
              <a:defRPr sz="3900">
                <a:solidFill>
                  <a:schemeClr val="tx1">
                    <a:tint val="75000"/>
                  </a:schemeClr>
                </a:solidFill>
              </a:defRPr>
            </a:lvl1pPr>
          </a:lstStyle>
          <a:p>
            <a:fld id="{19BE863B-5ECF-4CD4-8948-CAED71E7F0F6}" type="slidenum">
              <a:rPr lang="en-US" smtClean="0"/>
              <a:t>‹#›</a:t>
            </a:fld>
            <a:endParaRPr lang="en-US"/>
          </a:p>
        </p:txBody>
      </p:sp>
    </p:spTree>
    <p:extLst>
      <p:ext uri="{BB962C8B-B14F-4D97-AF65-F5344CB8AC3E}">
        <p14:creationId xmlns:p14="http://schemas.microsoft.com/office/powerpoint/2010/main" val="150538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78292" rtl="0" eaLnBrk="1" latinLnBrk="0" hangingPunct="1">
        <a:spcBef>
          <a:spcPct val="0"/>
        </a:spcBef>
        <a:buNone/>
        <a:defRPr sz="14300" kern="1200">
          <a:solidFill>
            <a:schemeClr val="tx1"/>
          </a:solidFill>
          <a:latin typeface="+mj-lt"/>
          <a:ea typeface="+mj-ea"/>
          <a:cs typeface="+mj-cs"/>
        </a:defRPr>
      </a:lvl1pPr>
    </p:titleStyle>
    <p:bodyStyle>
      <a:lvl1pPr marL="1116860" indent="-1116860" algn="l" defTabSz="2978292"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1pPr>
      <a:lvl2pPr marL="2419862" indent="-930716" algn="l" defTabSz="297829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2pPr>
      <a:lvl3pPr marL="3722865" indent="-744573" algn="l" defTabSz="2978292"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212011"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701158"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90304"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679450"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168596"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657742"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78292" rtl="0" eaLnBrk="1" latinLnBrk="0" hangingPunct="1">
        <a:defRPr sz="5900" kern="1200">
          <a:solidFill>
            <a:schemeClr val="tx1"/>
          </a:solidFill>
          <a:latin typeface="+mn-lt"/>
          <a:ea typeface="+mn-ea"/>
          <a:cs typeface="+mn-cs"/>
        </a:defRPr>
      </a:lvl1pPr>
      <a:lvl2pPr marL="1489146" algn="l" defTabSz="2978292" rtl="0" eaLnBrk="1" latinLnBrk="0" hangingPunct="1">
        <a:defRPr sz="5900" kern="1200">
          <a:solidFill>
            <a:schemeClr val="tx1"/>
          </a:solidFill>
          <a:latin typeface="+mn-lt"/>
          <a:ea typeface="+mn-ea"/>
          <a:cs typeface="+mn-cs"/>
        </a:defRPr>
      </a:lvl2pPr>
      <a:lvl3pPr marL="2978292" algn="l" defTabSz="2978292" rtl="0" eaLnBrk="1" latinLnBrk="0" hangingPunct="1">
        <a:defRPr sz="5900" kern="1200">
          <a:solidFill>
            <a:schemeClr val="tx1"/>
          </a:solidFill>
          <a:latin typeface="+mn-lt"/>
          <a:ea typeface="+mn-ea"/>
          <a:cs typeface="+mn-cs"/>
        </a:defRPr>
      </a:lvl3pPr>
      <a:lvl4pPr marL="4467438" algn="l" defTabSz="2978292" rtl="0" eaLnBrk="1" latinLnBrk="0" hangingPunct="1">
        <a:defRPr sz="5900" kern="1200">
          <a:solidFill>
            <a:schemeClr val="tx1"/>
          </a:solidFill>
          <a:latin typeface="+mn-lt"/>
          <a:ea typeface="+mn-ea"/>
          <a:cs typeface="+mn-cs"/>
        </a:defRPr>
      </a:lvl4pPr>
      <a:lvl5pPr marL="5956584" algn="l" defTabSz="2978292" rtl="0" eaLnBrk="1" latinLnBrk="0" hangingPunct="1">
        <a:defRPr sz="5900" kern="1200">
          <a:solidFill>
            <a:schemeClr val="tx1"/>
          </a:solidFill>
          <a:latin typeface="+mn-lt"/>
          <a:ea typeface="+mn-ea"/>
          <a:cs typeface="+mn-cs"/>
        </a:defRPr>
      </a:lvl5pPr>
      <a:lvl6pPr marL="7445731" algn="l" defTabSz="2978292" rtl="0" eaLnBrk="1" latinLnBrk="0" hangingPunct="1">
        <a:defRPr sz="5900" kern="1200">
          <a:solidFill>
            <a:schemeClr val="tx1"/>
          </a:solidFill>
          <a:latin typeface="+mn-lt"/>
          <a:ea typeface="+mn-ea"/>
          <a:cs typeface="+mn-cs"/>
        </a:defRPr>
      </a:lvl6pPr>
      <a:lvl7pPr marL="8934877" algn="l" defTabSz="2978292" rtl="0" eaLnBrk="1" latinLnBrk="0" hangingPunct="1">
        <a:defRPr sz="5900" kern="1200">
          <a:solidFill>
            <a:schemeClr val="tx1"/>
          </a:solidFill>
          <a:latin typeface="+mn-lt"/>
          <a:ea typeface="+mn-ea"/>
          <a:cs typeface="+mn-cs"/>
        </a:defRPr>
      </a:lvl7pPr>
      <a:lvl8pPr marL="10424023" algn="l" defTabSz="2978292" rtl="0" eaLnBrk="1" latinLnBrk="0" hangingPunct="1">
        <a:defRPr sz="5900" kern="1200">
          <a:solidFill>
            <a:schemeClr val="tx1"/>
          </a:solidFill>
          <a:latin typeface="+mn-lt"/>
          <a:ea typeface="+mn-ea"/>
          <a:cs typeface="+mn-cs"/>
        </a:defRPr>
      </a:lvl8pPr>
      <a:lvl9pPr marL="11913169" algn="l" defTabSz="2978292"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ftp://ftp.cdc.gov/pub/Publications/dnpao/census-tract-level-state-maps-mrfei_TAG508.pdf" TargetMode="External"/><Relationship Id="rId20" Type="http://schemas.openxmlformats.org/officeDocument/2006/relationships/slide" Target="slide8.xml"/><Relationship Id="rId21" Type="http://schemas.openxmlformats.org/officeDocument/2006/relationships/slide" Target="slide14.xml"/><Relationship Id="rId22" Type="http://schemas.openxmlformats.org/officeDocument/2006/relationships/slide" Target="slide11.xml"/><Relationship Id="rId23" Type="http://schemas.openxmlformats.org/officeDocument/2006/relationships/image" Target="../media/image6.emf"/><Relationship Id="rId24" Type="http://schemas.openxmlformats.org/officeDocument/2006/relationships/slide" Target="slide17.xml"/><Relationship Id="rId25" Type="http://schemas.openxmlformats.org/officeDocument/2006/relationships/image" Target="../media/image7.emf"/><Relationship Id="rId10" Type="http://schemas.openxmlformats.org/officeDocument/2006/relationships/hyperlink" Target="http://www.census.gov/research/data/planning_database/2014/" TargetMode="External"/><Relationship Id="rId11" Type="http://schemas.openxmlformats.org/officeDocument/2006/relationships/image" Target="../media/image3.png"/><Relationship Id="rId12" Type="http://schemas.microsoft.com/office/2007/relationships/hdphoto" Target="../media/hdphoto1.wdp"/><Relationship Id="rId13" Type="http://schemas.openxmlformats.org/officeDocument/2006/relationships/image" Target="../media/image4.png"/><Relationship Id="rId14" Type="http://schemas.openxmlformats.org/officeDocument/2006/relationships/image" Target="../media/image5.png"/><Relationship Id="rId15" Type="http://schemas.microsoft.com/office/2007/relationships/hdphoto" Target="../media/hdphoto2.wdp"/><Relationship Id="rId16" Type="http://schemas.openxmlformats.org/officeDocument/2006/relationships/oleObject" Target="../embeddings/oleObject1.bin"/><Relationship Id="rId17" Type="http://schemas.openxmlformats.org/officeDocument/2006/relationships/image" Target="../media/image1.emf"/><Relationship Id="rId18" Type="http://schemas.openxmlformats.org/officeDocument/2006/relationships/oleObject" Target="../embeddings/oleObject2.bin"/><Relationship Id="rId19"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slide" Target="slide2.xml"/><Relationship Id="rId5" Type="http://schemas.openxmlformats.org/officeDocument/2006/relationships/slide" Target="slide10.xml"/><Relationship Id="rId6" Type="http://schemas.openxmlformats.org/officeDocument/2006/relationships/slide" Target="slide3.xml"/><Relationship Id="rId7" Type="http://schemas.openxmlformats.org/officeDocument/2006/relationships/slide" Target="slide7.xml"/><Relationship Id="rId8" Type="http://schemas.openxmlformats.org/officeDocument/2006/relationships/slide" Target="slide1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emf"/><Relationship Id="rId5" Type="http://schemas.openxmlformats.org/officeDocument/2006/relationships/slide" Target="slide1.xm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4" Type="http://schemas.openxmlformats.org/officeDocument/2006/relationships/slide" Target="slide1.xml"/><Relationship Id="rId1" Type="http://schemas.openxmlformats.org/officeDocument/2006/relationships/slideLayout" Target="../slideLayouts/slideLayout2.xml"/><Relationship Id="rId2"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3.xml"/><Relationship Id="rId3" Type="http://schemas.openxmlformats.org/officeDocument/2006/relationships/slide" Target="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0.emf"/><Relationship Id="rId5" Type="http://schemas.openxmlformats.org/officeDocument/2006/relationships/slide" Target="slide1.xml"/><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image" Target="../media/image1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4.xml"/><Relationship Id="rId3" Type="http://schemas.openxmlformats.org/officeDocument/2006/relationships/slide" Target="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 Id="rId3"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emf"/><Relationship Id="rId5" Type="http://schemas.openxmlformats.org/officeDocument/2006/relationships/slide" Target="slide1.xm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4" Type="http://schemas.openxmlformats.org/officeDocument/2006/relationships/slide" Target="slide1.xml"/><Relationship Id="rId1" Type="http://schemas.openxmlformats.org/officeDocument/2006/relationships/slideLayout" Target="../slideLayouts/slideLayout2.xml"/><Relationship Id="rId2"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14554200" y="2209800"/>
            <a:ext cx="18516600" cy="7620000"/>
          </a:xfrm>
          <a:prstGeom prst="roundRect">
            <a:avLst>
              <a:gd name="adj" fmla="val 129"/>
            </a:avLst>
          </a:prstGeom>
          <a:solidFill>
            <a:srgbClr val="D1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4" name="TextBox 33"/>
          <p:cNvSpPr txBox="1"/>
          <p:nvPr/>
        </p:nvSpPr>
        <p:spPr>
          <a:xfrm>
            <a:off x="15773400" y="2133600"/>
            <a:ext cx="8001000" cy="4524315"/>
          </a:xfrm>
          <a:prstGeom prst="rect">
            <a:avLst/>
          </a:prstGeom>
          <a:noFill/>
        </p:spPr>
        <p:txBody>
          <a:bodyPr wrap="square" rtlCol="0">
            <a:spAutoFit/>
          </a:bodyPr>
          <a:lstStyle/>
          <a:p>
            <a:r>
              <a:rPr lang="en-US" sz="3200" b="1" dirty="0" smtClean="0">
                <a:solidFill>
                  <a:schemeClr val="tx1"/>
                </a:solidFill>
              </a:rPr>
              <a:t>Food Deserts</a:t>
            </a:r>
          </a:p>
          <a:p>
            <a:endParaRPr lang="en-US" sz="3200" b="1" dirty="0" smtClean="0">
              <a:solidFill>
                <a:schemeClr val="tx1"/>
              </a:solidFill>
            </a:endParaRPr>
          </a:p>
          <a:p>
            <a:endParaRPr lang="en-US" sz="3200" b="1" dirty="0"/>
          </a:p>
          <a:p>
            <a:endParaRPr lang="en-US" sz="3200" b="1" dirty="0" smtClean="0">
              <a:solidFill>
                <a:schemeClr val="tx1"/>
              </a:solidFill>
            </a:endParaRPr>
          </a:p>
          <a:p>
            <a:endParaRPr lang="en-US" sz="3200" b="1" dirty="0"/>
          </a:p>
          <a:p>
            <a:endParaRPr lang="en-US" sz="3200" b="1" dirty="0" smtClean="0">
              <a:solidFill>
                <a:schemeClr val="tx1"/>
              </a:solidFill>
            </a:endParaRPr>
          </a:p>
          <a:p>
            <a:endParaRPr lang="en-US" sz="3200" b="1" dirty="0"/>
          </a:p>
          <a:p>
            <a:endParaRPr lang="en-US" sz="3200" b="1" dirty="0" smtClean="0">
              <a:solidFill>
                <a:schemeClr val="tx1"/>
              </a:solidFill>
            </a:endParaRPr>
          </a:p>
          <a:p>
            <a:endParaRPr lang="en-US" sz="3200" b="1" dirty="0" smtClean="0">
              <a:solidFill>
                <a:schemeClr val="tx1"/>
              </a:solidFill>
            </a:endParaRPr>
          </a:p>
        </p:txBody>
      </p:sp>
      <p:sp>
        <p:nvSpPr>
          <p:cNvPr id="6" name="Rounded Rectangle 5"/>
          <p:cNvSpPr/>
          <p:nvPr/>
        </p:nvSpPr>
        <p:spPr>
          <a:xfrm>
            <a:off x="1570914" y="3810000"/>
            <a:ext cx="12145086" cy="3810001"/>
          </a:xfrm>
          <a:prstGeom prst="roundRect">
            <a:avLst>
              <a:gd name="adj" fmla="val 129"/>
            </a:avLst>
          </a:prstGeom>
          <a:solidFill>
            <a:srgbClr val="D1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TextBox 21"/>
          <p:cNvSpPr txBox="1"/>
          <p:nvPr/>
        </p:nvSpPr>
        <p:spPr>
          <a:xfrm>
            <a:off x="1676400" y="3810000"/>
            <a:ext cx="11934114" cy="3816430"/>
          </a:xfrm>
          <a:prstGeom prst="rect">
            <a:avLst/>
          </a:prstGeom>
          <a:noFill/>
        </p:spPr>
        <p:txBody>
          <a:bodyPr wrap="square" rtlCol="0">
            <a:spAutoFit/>
          </a:bodyPr>
          <a:lstStyle/>
          <a:p>
            <a:pPr algn="just"/>
            <a:r>
              <a:rPr lang="en-US" sz="2800" dirty="0" smtClean="0">
                <a:solidFill>
                  <a:schemeClr val="tx1"/>
                </a:solidFill>
              </a:rPr>
              <a:t>            Examining disparities in resources on the census tract-level is currently a   </a:t>
            </a:r>
          </a:p>
          <a:p>
            <a:pPr algn="just"/>
            <a:r>
              <a:rPr lang="en-US" sz="2800" dirty="0"/>
              <a:t> </a:t>
            </a:r>
            <a:r>
              <a:rPr lang="en-US" sz="2800" dirty="0" smtClean="0"/>
              <a:t>     </a:t>
            </a:r>
            <a:r>
              <a:rPr lang="en-US" sz="2800" dirty="0" smtClean="0">
                <a:solidFill>
                  <a:schemeClr val="tx1"/>
                </a:solidFill>
              </a:rPr>
              <a:t>public health priority. The Modified Retail Food Environment Index (</a:t>
            </a:r>
            <a:r>
              <a:rPr lang="en-US" sz="2800" dirty="0" err="1" smtClean="0">
                <a:solidFill>
                  <a:schemeClr val="tx1"/>
                </a:solidFill>
              </a:rPr>
              <a:t>mRFEI</a:t>
            </a:r>
            <a:r>
              <a:rPr lang="en-US" sz="2800" dirty="0" smtClean="0">
                <a:solidFill>
                  <a:schemeClr val="tx1"/>
                </a:solidFill>
              </a:rPr>
              <a:t>), provided by the CDC, incorporates two food environment metrics, "</a:t>
            </a:r>
            <a:r>
              <a:rPr lang="en-US" sz="2800" b="1" dirty="0" smtClean="0">
                <a:solidFill>
                  <a:srgbClr val="D02552"/>
                </a:solidFill>
              </a:rPr>
              <a:t>food deserts</a:t>
            </a:r>
            <a:r>
              <a:rPr lang="en-US" sz="2800" dirty="0" smtClean="0">
                <a:solidFill>
                  <a:schemeClr val="tx1"/>
                </a:solidFill>
              </a:rPr>
              <a:t>", areas with no access to healthy foods, and "</a:t>
            </a:r>
            <a:r>
              <a:rPr lang="en-US" sz="2800" b="1" dirty="0" smtClean="0">
                <a:solidFill>
                  <a:srgbClr val="D02552"/>
                </a:solidFill>
              </a:rPr>
              <a:t>food swamps</a:t>
            </a:r>
            <a:r>
              <a:rPr lang="en-US" sz="2800" dirty="0" smtClean="0">
                <a:solidFill>
                  <a:schemeClr val="tx1"/>
                </a:solidFill>
              </a:rPr>
              <a:t>", areas in which the quantity of unhealthy food options overwhelm healthy </a:t>
            </a:r>
            <a:r>
              <a:rPr lang="en-US" sz="2800" dirty="0"/>
              <a:t>ones. We assess the association between the census tract racial make-up and food environment. </a:t>
            </a:r>
          </a:p>
          <a:p>
            <a:pPr>
              <a:lnSpc>
                <a:spcPct val="50000"/>
              </a:lnSpc>
            </a:pPr>
            <a:r>
              <a:rPr lang="en-US" sz="1800" dirty="0" smtClean="0">
                <a:solidFill>
                  <a:schemeClr val="tx1"/>
                </a:solidFill>
              </a:rPr>
              <a:t> </a:t>
            </a:r>
            <a:endParaRPr lang="en-US" sz="800" dirty="0" smtClean="0">
              <a:solidFill>
                <a:schemeClr val="tx1"/>
              </a:solidFill>
            </a:endParaRPr>
          </a:p>
          <a:p>
            <a:r>
              <a:rPr lang="en-US" sz="2800" i="1" dirty="0" smtClean="0"/>
              <a:t>To continue reading, click the green circle labeled “Abstract”.</a:t>
            </a:r>
          </a:p>
        </p:txBody>
      </p:sp>
      <p:sp>
        <p:nvSpPr>
          <p:cNvPr id="25" name="TextBox 24"/>
          <p:cNvSpPr txBox="1"/>
          <p:nvPr/>
        </p:nvSpPr>
        <p:spPr>
          <a:xfrm>
            <a:off x="0" y="0"/>
            <a:ext cx="27965400" cy="2477601"/>
          </a:xfrm>
          <a:prstGeom prst="rect">
            <a:avLst/>
          </a:prstGeom>
          <a:noFill/>
        </p:spPr>
        <p:txBody>
          <a:bodyPr wrap="square" rtlCol="0">
            <a:spAutoFit/>
          </a:bodyPr>
          <a:lstStyle/>
          <a:p>
            <a:r>
              <a:rPr lang="en-US" b="1" dirty="0"/>
              <a:t>Census Tract-Level Disparities: Examining Food Swamps and Food Deserts</a:t>
            </a:r>
            <a:endParaRPr lang="en-US" dirty="0"/>
          </a:p>
          <a:p>
            <a:r>
              <a:rPr lang="en-US" sz="4800" dirty="0"/>
              <a:t>Lucy D’Agostino McGowan </a:t>
            </a:r>
            <a:r>
              <a:rPr lang="en-US" sz="4800" dirty="0" smtClean="0"/>
              <a:t>and Alice </a:t>
            </a:r>
            <a:r>
              <a:rPr lang="en-US" sz="4800" dirty="0"/>
              <a:t>Toll</a:t>
            </a:r>
          </a:p>
          <a:p>
            <a:r>
              <a:rPr lang="en-US" sz="4800" dirty="0"/>
              <a:t>Department of Biostatistics, Vanderbilt </a:t>
            </a:r>
            <a:r>
              <a:rPr lang="en-US" sz="4800" dirty="0" smtClean="0"/>
              <a:t>University</a:t>
            </a:r>
            <a:endParaRPr lang="en-US" sz="4800" dirty="0"/>
          </a:p>
        </p:txBody>
      </p:sp>
      <p:grpSp>
        <p:nvGrpSpPr>
          <p:cNvPr id="26" name="Group 25"/>
          <p:cNvGrpSpPr/>
          <p:nvPr/>
        </p:nvGrpSpPr>
        <p:grpSpPr>
          <a:xfrm>
            <a:off x="502920" y="2590800"/>
            <a:ext cx="2240280" cy="2133600"/>
            <a:chOff x="1752600" y="3733800"/>
            <a:chExt cx="2240280" cy="2133600"/>
          </a:xfrm>
        </p:grpSpPr>
        <p:sp>
          <p:nvSpPr>
            <p:cNvPr id="18" name="Oval 17">
              <a:hlinkClick r:id="rId4" action="ppaction://hlinksldjump" tooltip="Click here to see the Abstract"/>
            </p:cNvPr>
            <p:cNvSpPr/>
            <p:nvPr/>
          </p:nvSpPr>
          <p:spPr>
            <a:xfrm>
              <a:off x="1752600" y="3733800"/>
              <a:ext cx="2209800" cy="2133600"/>
            </a:xfrm>
            <a:prstGeom prst="ellipse">
              <a:avLst/>
            </a:prstGeom>
            <a:solidFill>
              <a:srgbClr val="50D07D">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21" name="TextBox 20"/>
            <p:cNvSpPr txBox="1"/>
            <p:nvPr/>
          </p:nvSpPr>
          <p:spPr>
            <a:xfrm>
              <a:off x="1783080" y="4278808"/>
              <a:ext cx="2209800" cy="769441"/>
            </a:xfrm>
            <a:prstGeom prst="rect">
              <a:avLst/>
            </a:prstGeom>
            <a:noFill/>
          </p:spPr>
          <p:txBody>
            <a:bodyPr wrap="square" rtlCol="0">
              <a:spAutoFit/>
            </a:bodyPr>
            <a:lstStyle/>
            <a:p>
              <a:pPr algn="ctr"/>
              <a:r>
                <a:rPr lang="en-US" sz="4400" dirty="0" smtClean="0">
                  <a:solidFill>
                    <a:schemeClr val="bg1"/>
                  </a:solidFill>
                  <a:latin typeface="Impact" panose="020B0806030902050204" pitchFamily="34" charset="0"/>
                </a:rPr>
                <a:t>A</a:t>
              </a:r>
              <a:r>
                <a:rPr lang="en-US" sz="3200" dirty="0" smtClean="0">
                  <a:solidFill>
                    <a:schemeClr val="bg1"/>
                  </a:solidFill>
                  <a:latin typeface="Impact" panose="020B0806030902050204" pitchFamily="34" charset="0"/>
                </a:rPr>
                <a:t>BSTRACT</a:t>
              </a:r>
              <a:endParaRPr lang="en-US" sz="3200" dirty="0">
                <a:solidFill>
                  <a:schemeClr val="bg1"/>
                </a:solidFill>
                <a:latin typeface="Impact" panose="020B0806030902050204" pitchFamily="34" charset="0"/>
              </a:endParaRPr>
            </a:p>
          </p:txBody>
        </p:sp>
      </p:grpSp>
      <p:sp>
        <p:nvSpPr>
          <p:cNvPr id="30" name="Rounded Rectangle 29"/>
          <p:cNvSpPr/>
          <p:nvPr/>
        </p:nvSpPr>
        <p:spPr>
          <a:xfrm>
            <a:off x="1600200" y="10058400"/>
            <a:ext cx="14859000" cy="8085123"/>
          </a:xfrm>
          <a:prstGeom prst="roundRect">
            <a:avLst>
              <a:gd name="adj" fmla="val 129"/>
            </a:avLst>
          </a:prstGeom>
          <a:solidFill>
            <a:srgbClr val="D1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TextBox 30"/>
          <p:cNvSpPr txBox="1"/>
          <p:nvPr/>
        </p:nvSpPr>
        <p:spPr>
          <a:xfrm>
            <a:off x="1676400" y="10150802"/>
            <a:ext cx="14706600" cy="8002191"/>
          </a:xfrm>
          <a:prstGeom prst="rect">
            <a:avLst/>
          </a:prstGeom>
          <a:noFill/>
        </p:spPr>
        <p:txBody>
          <a:bodyPr wrap="square" rtlCol="0">
            <a:spAutoFit/>
          </a:bodyPr>
          <a:lstStyle/>
          <a:p>
            <a:pPr algn="just"/>
            <a:r>
              <a:rPr lang="en-US" sz="3200" dirty="0"/>
              <a:t> </a:t>
            </a:r>
            <a:r>
              <a:rPr lang="en-US" sz="3200" dirty="0" smtClean="0"/>
              <a:t>       </a:t>
            </a:r>
            <a:r>
              <a:rPr lang="en-US" sz="2800" dirty="0" smtClean="0">
                <a:solidFill>
                  <a:schemeClr val="tx1"/>
                </a:solidFill>
              </a:rPr>
              <a:t>In order to test the association between food deserts and food swamps and census trac</a:t>
            </a:r>
            <a:r>
              <a:rPr lang="en-US" sz="2800" dirty="0"/>
              <a:t>t</a:t>
            </a:r>
            <a:r>
              <a:rPr lang="en-US" sz="2800" dirty="0" smtClean="0">
                <a:solidFill>
                  <a:schemeClr val="tx1"/>
                </a:solidFill>
              </a:rPr>
              <a:t>-level racial make-up, we </a:t>
            </a:r>
            <a:r>
              <a:rPr lang="en-US" sz="2800" dirty="0" smtClean="0">
                <a:solidFill>
                  <a:schemeClr val="tx1"/>
                </a:solidFill>
                <a:hlinkClick r:id="rId5" action="ppaction://hlinksldjump"/>
              </a:rPr>
              <a:t>fit two regression models</a:t>
            </a:r>
            <a:r>
              <a:rPr lang="en-US" sz="2800" dirty="0" smtClean="0">
                <a:solidFill>
                  <a:schemeClr val="tx1"/>
                </a:solidFill>
              </a:rPr>
              <a:t>, adjusting for state and census tract level covariates (percent that did not graduate high school, percent in poverty, and percent rural population). </a:t>
            </a:r>
          </a:p>
          <a:p>
            <a:pPr lvl="1" algn="just">
              <a:lnSpc>
                <a:spcPct val="50000"/>
              </a:lnSpc>
            </a:pPr>
            <a:endParaRPr lang="en-US" sz="2800" dirty="0"/>
          </a:p>
          <a:p>
            <a:pPr algn="just"/>
            <a:r>
              <a:rPr lang="en-US" sz="2800" dirty="0" smtClean="0"/>
              <a:t>Food desert and food swamp are defined using the Modified Retail Food Environment Index (</a:t>
            </a:r>
            <a:r>
              <a:rPr lang="en-US" sz="2800" dirty="0" err="1" smtClean="0"/>
              <a:t>mRFEI</a:t>
            </a:r>
            <a:r>
              <a:rPr lang="en-US" sz="2800" dirty="0" smtClean="0"/>
              <a:t>):</a:t>
            </a:r>
            <a:endParaRPr lang="en-US" sz="2800" dirty="0" smtClean="0">
              <a:solidFill>
                <a:schemeClr val="tx1"/>
              </a:solidFill>
            </a:endParaRPr>
          </a:p>
          <a:p>
            <a:pPr algn="just"/>
            <a:endParaRPr lang="en-US" sz="2800" b="1" i="1" dirty="0" smtClean="0">
              <a:latin typeface="Cambria Math"/>
            </a:endParaRPr>
          </a:p>
          <a:p>
            <a:pPr algn="just"/>
            <a:endParaRPr lang="en-US" sz="2800" b="1" dirty="0" smtClean="0"/>
          </a:p>
          <a:p>
            <a:pPr algn="just"/>
            <a:endParaRPr lang="en-US" sz="2800" b="1" dirty="0" smtClean="0"/>
          </a:p>
          <a:p>
            <a:pPr algn="just"/>
            <a:r>
              <a:rPr lang="en-US" sz="2800" b="1" dirty="0" smtClean="0"/>
              <a:t>Food Desert: </a:t>
            </a:r>
            <a:endParaRPr lang="en-US" sz="2800" b="1" dirty="0"/>
          </a:p>
          <a:p>
            <a:pPr algn="just"/>
            <a:r>
              <a:rPr lang="en-US" sz="2400" dirty="0" smtClean="0">
                <a:solidFill>
                  <a:schemeClr val="tx1"/>
                </a:solidFill>
              </a:rPr>
              <a:t>Modified Retail Food Environment Index of 0, indicating that there are 0 healthy food sources in a given census tract.</a:t>
            </a:r>
          </a:p>
          <a:p>
            <a:pPr algn="just">
              <a:lnSpc>
                <a:spcPct val="50000"/>
              </a:lnSpc>
            </a:pPr>
            <a:endParaRPr lang="en-US" sz="2800" b="1" dirty="0" smtClean="0"/>
          </a:p>
          <a:p>
            <a:pPr algn="just"/>
            <a:r>
              <a:rPr lang="en-US" sz="2800" b="1" dirty="0" smtClean="0"/>
              <a:t>Food Swamp:</a:t>
            </a:r>
          </a:p>
          <a:p>
            <a:pPr algn="just"/>
            <a:r>
              <a:rPr lang="en-US" sz="2400" dirty="0" smtClean="0">
                <a:solidFill>
                  <a:schemeClr val="tx1"/>
                </a:solidFill>
              </a:rPr>
              <a:t>Modified Retail Food Environment Index greater than 0 and less than or equal to 10 for a given census tract.</a:t>
            </a:r>
          </a:p>
          <a:p>
            <a:pPr algn="just">
              <a:lnSpc>
                <a:spcPct val="50000"/>
              </a:lnSpc>
            </a:pPr>
            <a:endParaRPr lang="en-US" sz="2800" dirty="0"/>
          </a:p>
          <a:p>
            <a:pPr algn="just"/>
            <a:r>
              <a:rPr lang="en-US" sz="2800" b="1" dirty="0">
                <a:solidFill>
                  <a:srgbClr val="D02552"/>
                </a:solidFill>
              </a:rPr>
              <a:t>Data Analysis:</a:t>
            </a:r>
          </a:p>
          <a:p>
            <a:pPr algn="just"/>
            <a:r>
              <a:rPr lang="en-US" sz="2800" dirty="0"/>
              <a:t>All analysis were completed using R version 3.1.1</a:t>
            </a:r>
          </a:p>
          <a:p>
            <a:pPr algn="just"/>
            <a:r>
              <a:rPr lang="en-US" sz="2800" dirty="0"/>
              <a:t>We performed two logistic regression </a:t>
            </a:r>
            <a:r>
              <a:rPr lang="en-US" sz="2800" dirty="0" smtClean="0"/>
              <a:t>analyses.</a:t>
            </a:r>
            <a:r>
              <a:rPr lang="en-US" sz="2800" dirty="0"/>
              <a:t> </a:t>
            </a:r>
            <a:endParaRPr lang="en-US" sz="2800" dirty="0" smtClean="0"/>
          </a:p>
          <a:p>
            <a:pPr algn="just">
              <a:lnSpc>
                <a:spcPct val="50000"/>
              </a:lnSpc>
            </a:pPr>
            <a:endParaRPr lang="en-US" sz="2800" i="1" dirty="0"/>
          </a:p>
          <a:p>
            <a:pPr algn="just"/>
            <a:r>
              <a:rPr lang="en-US" sz="2800" i="1" dirty="0" smtClean="0"/>
              <a:t>To continue reading, click the green circle labeled “Methods”.</a:t>
            </a:r>
          </a:p>
        </p:txBody>
      </p:sp>
      <p:grpSp>
        <p:nvGrpSpPr>
          <p:cNvPr id="28" name="Group 27"/>
          <p:cNvGrpSpPr/>
          <p:nvPr/>
        </p:nvGrpSpPr>
        <p:grpSpPr>
          <a:xfrm>
            <a:off x="542214" y="8763000"/>
            <a:ext cx="2209800" cy="2133600"/>
            <a:chOff x="228600" y="8690520"/>
            <a:chExt cx="2209800" cy="2133600"/>
          </a:xfrm>
        </p:grpSpPr>
        <p:sp>
          <p:nvSpPr>
            <p:cNvPr id="23" name="Oval 22">
              <a:hlinkClick r:id="rId6" action="ppaction://hlinksldjump"/>
            </p:cNvPr>
            <p:cNvSpPr/>
            <p:nvPr/>
          </p:nvSpPr>
          <p:spPr>
            <a:xfrm>
              <a:off x="228600" y="8690520"/>
              <a:ext cx="2209800" cy="2133600"/>
            </a:xfrm>
            <a:prstGeom prst="ellipse">
              <a:avLst/>
            </a:prstGeom>
            <a:solidFill>
              <a:srgbClr val="50D07D">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24" name="TextBox 23"/>
            <p:cNvSpPr txBox="1"/>
            <p:nvPr/>
          </p:nvSpPr>
          <p:spPr>
            <a:xfrm>
              <a:off x="228600" y="9296400"/>
              <a:ext cx="2209800" cy="769441"/>
            </a:xfrm>
            <a:prstGeom prst="rect">
              <a:avLst/>
            </a:prstGeom>
            <a:noFill/>
          </p:spPr>
          <p:txBody>
            <a:bodyPr wrap="square" rtlCol="0">
              <a:spAutoFit/>
            </a:bodyPr>
            <a:lstStyle/>
            <a:p>
              <a:pPr algn="ctr"/>
              <a:r>
                <a:rPr lang="en-US" sz="4400" dirty="0" smtClean="0">
                  <a:solidFill>
                    <a:schemeClr val="bg1"/>
                  </a:solidFill>
                  <a:latin typeface="Impact" panose="020B0806030902050204" pitchFamily="34" charset="0"/>
                </a:rPr>
                <a:t>M</a:t>
              </a:r>
              <a:r>
                <a:rPr lang="en-US" sz="3200" dirty="0" smtClean="0">
                  <a:solidFill>
                    <a:schemeClr val="bg1"/>
                  </a:solidFill>
                  <a:latin typeface="Impact" panose="020B0806030902050204" pitchFamily="34" charset="0"/>
                </a:rPr>
                <a:t>ETHODS</a:t>
              </a:r>
              <a:endParaRPr lang="en-US" sz="3200" dirty="0">
                <a:solidFill>
                  <a:schemeClr val="bg1"/>
                </a:solidFill>
                <a:latin typeface="Impact" panose="020B0806030902050204" pitchFamily="34" charset="0"/>
              </a:endParaRPr>
            </a:p>
          </p:txBody>
        </p:sp>
      </p:grpSp>
      <p:sp>
        <p:nvSpPr>
          <p:cNvPr id="36" name="Oval 35">
            <a:hlinkClick r:id="rId7" action="ppaction://hlinksldjump"/>
          </p:cNvPr>
          <p:cNvSpPr/>
          <p:nvPr/>
        </p:nvSpPr>
        <p:spPr>
          <a:xfrm>
            <a:off x="13716000" y="914400"/>
            <a:ext cx="2209800" cy="2133600"/>
          </a:xfrm>
          <a:prstGeom prst="ellipse">
            <a:avLst/>
          </a:prstGeom>
          <a:solidFill>
            <a:srgbClr val="50D07D">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37" name="TextBox 36"/>
          <p:cNvSpPr txBox="1"/>
          <p:nvPr/>
        </p:nvSpPr>
        <p:spPr>
          <a:xfrm>
            <a:off x="13716000" y="1596479"/>
            <a:ext cx="2209800" cy="769441"/>
          </a:xfrm>
          <a:prstGeom prst="rect">
            <a:avLst/>
          </a:prstGeom>
          <a:noFill/>
        </p:spPr>
        <p:txBody>
          <a:bodyPr wrap="square" rtlCol="0">
            <a:spAutoFit/>
          </a:bodyPr>
          <a:lstStyle/>
          <a:p>
            <a:pPr algn="ctr"/>
            <a:r>
              <a:rPr lang="en-US" sz="4400" dirty="0" smtClean="0">
                <a:solidFill>
                  <a:schemeClr val="bg1"/>
                </a:solidFill>
                <a:latin typeface="Impact" panose="020B0806030902050204" pitchFamily="34" charset="0"/>
              </a:rPr>
              <a:t>R</a:t>
            </a:r>
            <a:r>
              <a:rPr lang="en-US" sz="3200" dirty="0" smtClean="0">
                <a:solidFill>
                  <a:schemeClr val="bg1"/>
                </a:solidFill>
                <a:latin typeface="Impact" panose="020B0806030902050204" pitchFamily="34" charset="0"/>
              </a:rPr>
              <a:t>ESULTS</a:t>
            </a:r>
            <a:endParaRPr lang="en-US" sz="3200" dirty="0">
              <a:solidFill>
                <a:schemeClr val="bg1"/>
              </a:solidFill>
              <a:latin typeface="Impact" panose="020B0806030902050204" pitchFamily="34" charset="0"/>
            </a:endParaRPr>
          </a:p>
        </p:txBody>
      </p:sp>
      <p:grpSp>
        <p:nvGrpSpPr>
          <p:cNvPr id="53" name="Group 52"/>
          <p:cNvGrpSpPr/>
          <p:nvPr/>
        </p:nvGrpSpPr>
        <p:grpSpPr>
          <a:xfrm>
            <a:off x="17952720" y="11125200"/>
            <a:ext cx="10012680" cy="7010400"/>
            <a:chOff x="2887980" y="3810000"/>
            <a:chExt cx="26906220" cy="4093845"/>
          </a:xfrm>
          <a:solidFill>
            <a:srgbClr val="D1E2E3"/>
          </a:solidFill>
        </p:grpSpPr>
        <p:sp>
          <p:nvSpPr>
            <p:cNvPr id="54" name="Rounded Rectangle 53"/>
            <p:cNvSpPr/>
            <p:nvPr/>
          </p:nvSpPr>
          <p:spPr>
            <a:xfrm>
              <a:off x="2887980" y="3810000"/>
              <a:ext cx="26906220" cy="4093845"/>
            </a:xfrm>
            <a:prstGeom prst="roundRect">
              <a:avLst>
                <a:gd name="adj" fmla="val 12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5" name="TextBox 54"/>
            <p:cNvSpPr txBox="1"/>
            <p:nvPr/>
          </p:nvSpPr>
          <p:spPr>
            <a:xfrm>
              <a:off x="2969886" y="3854498"/>
              <a:ext cx="26824314" cy="4043958"/>
            </a:xfrm>
            <a:prstGeom prst="rect">
              <a:avLst/>
            </a:prstGeom>
            <a:noFill/>
          </p:spPr>
          <p:txBody>
            <a:bodyPr wrap="square" rtlCol="0">
              <a:spAutoFit/>
            </a:bodyPr>
            <a:lstStyle/>
            <a:p>
              <a:pPr algn="just"/>
              <a:r>
                <a:rPr lang="en-US" sz="2800" dirty="0"/>
                <a:t> </a:t>
              </a:r>
              <a:r>
                <a:rPr lang="en-US" sz="2800" dirty="0" smtClean="0"/>
                <a:t>         </a:t>
              </a:r>
              <a:r>
                <a:rPr lang="en-US" sz="2600" dirty="0" smtClean="0"/>
                <a:t> We </a:t>
              </a:r>
              <a:r>
                <a:rPr lang="en-US" sz="2600" dirty="0"/>
                <a:t>found that the racial make-up of the census tracts is </a:t>
              </a:r>
              <a:endParaRPr lang="en-US" sz="2600" dirty="0" smtClean="0"/>
            </a:p>
            <a:p>
              <a:pPr algn="just"/>
              <a:r>
                <a:rPr lang="en-US" sz="2600" b="1" dirty="0">
                  <a:solidFill>
                    <a:srgbClr val="D02552"/>
                  </a:solidFill>
                </a:rPr>
                <a:t> </a:t>
              </a:r>
              <a:r>
                <a:rPr lang="en-US" sz="2600" b="1" dirty="0" smtClean="0">
                  <a:solidFill>
                    <a:srgbClr val="D02552"/>
                  </a:solidFill>
                </a:rPr>
                <a:t>      significantly </a:t>
              </a:r>
              <a:r>
                <a:rPr lang="en-US" sz="2600" b="1" dirty="0">
                  <a:solidFill>
                    <a:srgbClr val="D02552"/>
                  </a:solidFill>
                </a:rPr>
                <a:t>associated with food swamps and food deserts</a:t>
              </a:r>
              <a:r>
                <a:rPr lang="en-US" sz="2600" dirty="0"/>
                <a:t>. </a:t>
              </a:r>
              <a:endParaRPr lang="en-US" sz="2600" dirty="0" smtClean="0"/>
            </a:p>
            <a:p>
              <a:pPr algn="just"/>
              <a:r>
                <a:rPr lang="en-US" sz="2600" dirty="0" smtClean="0"/>
                <a:t>Food Deserts:</a:t>
              </a:r>
            </a:p>
            <a:p>
              <a:pPr marL="342900" lvl="1" indent="-342900" algn="just">
                <a:buFont typeface="Arial"/>
                <a:buChar char="•"/>
              </a:pPr>
              <a:r>
                <a:rPr lang="en-US" sz="2600" dirty="0" smtClean="0"/>
                <a:t>The half sample odds ratio for percent non-Hispanic Black is </a:t>
              </a:r>
              <a:r>
                <a:rPr lang="en-US" sz="2600" b="1" dirty="0">
                  <a:solidFill>
                    <a:srgbClr val="D02552"/>
                  </a:solidFill>
                </a:rPr>
                <a:t>1.22 (95% CI: 1.05,1.20</a:t>
              </a:r>
              <a:r>
                <a:rPr lang="en-US" sz="2600" b="1" dirty="0" smtClean="0">
                  <a:solidFill>
                    <a:srgbClr val="D02552"/>
                  </a:solidFill>
                </a:rPr>
                <a:t>)</a:t>
              </a:r>
              <a:r>
                <a:rPr lang="en-US" sz="2600" dirty="0" smtClean="0">
                  <a:solidFill>
                    <a:srgbClr val="000000"/>
                  </a:solidFill>
                </a:rPr>
                <a:t>, indicating that food deserts are more likely to have a higher non-Hispanic Black percentage.</a:t>
              </a:r>
              <a:endParaRPr lang="en-US" sz="2600" b="1" dirty="0" smtClean="0">
                <a:solidFill>
                  <a:srgbClr val="D02552"/>
                </a:solidFill>
              </a:endParaRPr>
            </a:p>
            <a:p>
              <a:pPr marL="342900" lvl="1" indent="-342900" algn="just">
                <a:buFont typeface="Arial"/>
                <a:buChar char="•"/>
              </a:pPr>
              <a:r>
                <a:rPr lang="en-US" sz="2600" dirty="0" smtClean="0">
                  <a:solidFill>
                    <a:srgbClr val="000000"/>
                  </a:solidFill>
                </a:rPr>
                <a:t>The half sample odds ratio for percent Hispanic is </a:t>
              </a:r>
              <a:r>
                <a:rPr lang="en-US" sz="2600" dirty="0">
                  <a:solidFill>
                    <a:srgbClr val="000000"/>
                  </a:solidFill>
                </a:rPr>
                <a:t>is</a:t>
              </a:r>
              <a:r>
                <a:rPr lang="en-US" sz="2600" b="1" dirty="0">
                  <a:solidFill>
                    <a:srgbClr val="D02552"/>
                  </a:solidFill>
                </a:rPr>
                <a:t> 0.77 (95% CI: 0.71,0.83</a:t>
              </a:r>
              <a:r>
                <a:rPr lang="en-US" sz="2600" b="1" dirty="0" smtClean="0">
                  <a:solidFill>
                    <a:srgbClr val="D02552"/>
                  </a:solidFill>
                </a:rPr>
                <a:t>)</a:t>
              </a:r>
              <a:r>
                <a:rPr lang="en-US" sz="2600" dirty="0" smtClean="0">
                  <a:solidFill>
                    <a:srgbClr val="000000"/>
                  </a:solidFill>
                </a:rPr>
                <a:t>, indicating that food deserts are less likely to have a higher percentage of Hispanics.</a:t>
              </a:r>
            </a:p>
            <a:p>
              <a:pPr marL="0" lvl="1" algn="just"/>
              <a:r>
                <a:rPr lang="en-US" sz="2600" dirty="0" smtClean="0">
                  <a:solidFill>
                    <a:srgbClr val="000000"/>
                  </a:solidFill>
                </a:rPr>
                <a:t>Food Swamps:</a:t>
              </a:r>
              <a:endParaRPr lang="en-US" sz="2600" dirty="0">
                <a:solidFill>
                  <a:srgbClr val="000000"/>
                </a:solidFill>
              </a:endParaRPr>
            </a:p>
            <a:p>
              <a:pPr marL="342900" lvl="1" indent="-342900" algn="just">
                <a:buFont typeface="Arial"/>
                <a:buChar char="•"/>
              </a:pPr>
              <a:r>
                <a:rPr lang="en-US" sz="2600" dirty="0"/>
                <a:t>The half sample odds ratio for percent non-Hispanic Black </a:t>
              </a:r>
              <a:r>
                <a:rPr lang="en-US" sz="2600" b="1" dirty="0">
                  <a:solidFill>
                    <a:srgbClr val="D02552"/>
                  </a:solidFill>
                </a:rPr>
                <a:t>1.38 (95% CI: 1.28,1.47</a:t>
              </a:r>
              <a:r>
                <a:rPr lang="en-US" sz="2600" b="1" dirty="0" smtClean="0">
                  <a:solidFill>
                    <a:srgbClr val="D02552"/>
                  </a:solidFill>
                </a:rPr>
                <a:t>)</a:t>
              </a:r>
              <a:r>
                <a:rPr lang="en-US" sz="2600" dirty="0" smtClean="0">
                  <a:solidFill>
                    <a:srgbClr val="000000"/>
                  </a:solidFill>
                </a:rPr>
                <a:t>, </a:t>
              </a:r>
              <a:r>
                <a:rPr lang="en-US" sz="2600" dirty="0">
                  <a:solidFill>
                    <a:srgbClr val="000000"/>
                  </a:solidFill>
                </a:rPr>
                <a:t>indicating that food </a:t>
              </a:r>
              <a:r>
                <a:rPr lang="en-US" sz="2600" dirty="0" smtClean="0">
                  <a:solidFill>
                    <a:srgbClr val="000000"/>
                  </a:solidFill>
                </a:rPr>
                <a:t>swamps are </a:t>
              </a:r>
              <a:r>
                <a:rPr lang="en-US" sz="2600" dirty="0">
                  <a:solidFill>
                    <a:srgbClr val="000000"/>
                  </a:solidFill>
                </a:rPr>
                <a:t>more likely to have a higher non-Hispanic Black percentage</a:t>
              </a:r>
              <a:r>
                <a:rPr lang="en-US" sz="2600" dirty="0" smtClean="0">
                  <a:solidFill>
                    <a:srgbClr val="000000"/>
                  </a:solidFill>
                </a:rPr>
                <a:t>.</a:t>
              </a:r>
              <a:endParaRPr lang="en-US" sz="2600" b="1" dirty="0">
                <a:solidFill>
                  <a:srgbClr val="D02552"/>
                </a:solidFill>
              </a:endParaRPr>
            </a:p>
            <a:p>
              <a:pPr marL="342900" lvl="1" indent="-342900" algn="just">
                <a:buFont typeface="Arial"/>
                <a:buChar char="•"/>
              </a:pPr>
              <a:r>
                <a:rPr lang="en-US" sz="2600" dirty="0">
                  <a:solidFill>
                    <a:srgbClr val="000000"/>
                  </a:solidFill>
                </a:rPr>
                <a:t>The half sample odds ratio for percent Hispanic is </a:t>
              </a:r>
              <a:r>
                <a:rPr lang="en-US" sz="2600" b="1" dirty="0">
                  <a:solidFill>
                    <a:srgbClr val="D02552"/>
                  </a:solidFill>
                </a:rPr>
                <a:t>1.46 (95% CI: 1.34, 1.56</a:t>
              </a:r>
              <a:r>
                <a:rPr lang="en-US" sz="2600" b="1" dirty="0" smtClean="0">
                  <a:solidFill>
                    <a:srgbClr val="D02552"/>
                  </a:solidFill>
                </a:rPr>
                <a:t>)</a:t>
              </a:r>
              <a:r>
                <a:rPr lang="en-US" sz="2600" dirty="0" smtClean="0">
                  <a:solidFill>
                    <a:srgbClr val="000000"/>
                  </a:solidFill>
                </a:rPr>
                <a:t>, indicating </a:t>
              </a:r>
              <a:r>
                <a:rPr lang="en-US" sz="2600" dirty="0">
                  <a:solidFill>
                    <a:srgbClr val="000000"/>
                  </a:solidFill>
                </a:rPr>
                <a:t>that food </a:t>
              </a:r>
              <a:r>
                <a:rPr lang="en-US" sz="2600" dirty="0" smtClean="0">
                  <a:solidFill>
                    <a:srgbClr val="000000"/>
                  </a:solidFill>
                </a:rPr>
                <a:t>swamps are more likely </a:t>
              </a:r>
              <a:r>
                <a:rPr lang="en-US" sz="2600" dirty="0">
                  <a:solidFill>
                    <a:srgbClr val="000000"/>
                  </a:solidFill>
                </a:rPr>
                <a:t>to have a higher percentage of Hispanics</a:t>
              </a:r>
              <a:r>
                <a:rPr lang="en-US" sz="2600" dirty="0" smtClean="0">
                  <a:solidFill>
                    <a:srgbClr val="000000"/>
                  </a:solidFill>
                </a:rPr>
                <a:t>.</a:t>
              </a:r>
              <a:endParaRPr lang="en-US" sz="2600" dirty="0"/>
            </a:p>
            <a:p>
              <a:r>
                <a:rPr lang="en-US" sz="2600" i="1" dirty="0"/>
                <a:t>T</a:t>
              </a:r>
              <a:r>
                <a:rPr lang="en-US" sz="2600" i="1" dirty="0" smtClean="0"/>
                <a:t>o continue reading, click the green circle labeled “Conclusions”.</a:t>
              </a:r>
            </a:p>
          </p:txBody>
        </p:sp>
      </p:grpSp>
      <p:grpSp>
        <p:nvGrpSpPr>
          <p:cNvPr id="50" name="Group 49"/>
          <p:cNvGrpSpPr/>
          <p:nvPr/>
        </p:nvGrpSpPr>
        <p:grpSpPr>
          <a:xfrm>
            <a:off x="16611600" y="9982200"/>
            <a:ext cx="2449859" cy="2133600"/>
            <a:chOff x="182880" y="8305800"/>
            <a:chExt cx="2449859" cy="2133600"/>
          </a:xfrm>
        </p:grpSpPr>
        <p:sp>
          <p:nvSpPr>
            <p:cNvPr id="51" name="Oval 50">
              <a:hlinkClick r:id="rId8" action="ppaction://hlinksldjump"/>
            </p:cNvPr>
            <p:cNvSpPr/>
            <p:nvPr/>
          </p:nvSpPr>
          <p:spPr>
            <a:xfrm>
              <a:off x="335280" y="8305800"/>
              <a:ext cx="2209800" cy="2133600"/>
            </a:xfrm>
            <a:prstGeom prst="ellipse">
              <a:avLst/>
            </a:prstGeom>
            <a:solidFill>
              <a:srgbClr val="50D07D">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52" name="TextBox 51"/>
            <p:cNvSpPr txBox="1"/>
            <p:nvPr/>
          </p:nvSpPr>
          <p:spPr>
            <a:xfrm>
              <a:off x="182880" y="8915400"/>
              <a:ext cx="2449859" cy="769441"/>
            </a:xfrm>
            <a:prstGeom prst="rect">
              <a:avLst/>
            </a:prstGeom>
            <a:noFill/>
          </p:spPr>
          <p:txBody>
            <a:bodyPr wrap="square" rtlCol="0">
              <a:spAutoFit/>
            </a:bodyPr>
            <a:lstStyle/>
            <a:p>
              <a:pPr algn="ctr"/>
              <a:r>
                <a:rPr lang="en-US" sz="4400" dirty="0" smtClean="0">
                  <a:solidFill>
                    <a:schemeClr val="bg1"/>
                  </a:solidFill>
                  <a:latin typeface="Impact" panose="020B0806030902050204" pitchFamily="34" charset="0"/>
                </a:rPr>
                <a:t>C</a:t>
              </a:r>
              <a:r>
                <a:rPr lang="en-US" sz="2800" dirty="0" smtClean="0">
                  <a:solidFill>
                    <a:schemeClr val="bg1"/>
                  </a:solidFill>
                  <a:latin typeface="Impact" panose="020B0806030902050204" pitchFamily="34" charset="0"/>
                </a:rPr>
                <a:t>ONCLUSIONS</a:t>
              </a:r>
              <a:endParaRPr lang="en-US" sz="2800" dirty="0">
                <a:solidFill>
                  <a:schemeClr val="bg1"/>
                </a:solidFill>
                <a:latin typeface="Impact" panose="020B0806030902050204" pitchFamily="34" charset="0"/>
              </a:endParaRPr>
            </a:p>
          </p:txBody>
        </p:sp>
      </p:grpSp>
      <p:sp>
        <p:nvSpPr>
          <p:cNvPr id="60" name="Rounded Rectangle 59"/>
          <p:cNvSpPr/>
          <p:nvPr/>
        </p:nvSpPr>
        <p:spPr>
          <a:xfrm>
            <a:off x="29276069" y="11277600"/>
            <a:ext cx="3794731" cy="6858001"/>
          </a:xfrm>
          <a:prstGeom prst="roundRect">
            <a:avLst>
              <a:gd name="adj" fmla="val 129"/>
            </a:avLst>
          </a:prstGeom>
          <a:solidFill>
            <a:srgbClr val="D1E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1" name="TextBox 60"/>
          <p:cNvSpPr txBox="1"/>
          <p:nvPr/>
        </p:nvSpPr>
        <p:spPr>
          <a:xfrm>
            <a:off x="29359860" y="11579958"/>
            <a:ext cx="3558540" cy="6724918"/>
          </a:xfrm>
          <a:prstGeom prst="rect">
            <a:avLst/>
          </a:prstGeom>
          <a:noFill/>
        </p:spPr>
        <p:txBody>
          <a:bodyPr wrap="square" rtlCol="0">
            <a:spAutoFit/>
          </a:bodyPr>
          <a:lstStyle/>
          <a:p>
            <a:r>
              <a:rPr lang="en-US" sz="2800" b="1" dirty="0" smtClean="0"/>
              <a:t>           References:</a:t>
            </a:r>
          </a:p>
          <a:p>
            <a:r>
              <a:rPr lang="en-US" sz="1600" dirty="0" smtClean="0"/>
              <a:t>1. Census Tract Level State Maps of the Modified Retail Food Environment Index. CDC. </a:t>
            </a:r>
            <a:r>
              <a:rPr lang="en-US" sz="1600" dirty="0"/>
              <a:t>Available at: </a:t>
            </a:r>
            <a:r>
              <a:rPr lang="en-US" sz="1600" dirty="0">
                <a:hlinkClick r:id="rId9" action="ppaction://hlinkfile"/>
              </a:rPr>
              <a:t>ftp://ftp.cdc.gov/pub/Publications/dnpao/census-tract-level-state-maps-mrfei_TAG508.pdf</a:t>
            </a:r>
            <a:r>
              <a:rPr lang="en-US" sz="1600" dirty="0"/>
              <a:t> </a:t>
            </a:r>
          </a:p>
          <a:p>
            <a:r>
              <a:rPr lang="en-US" sz="1600" dirty="0" smtClean="0"/>
              <a:t>2. United </a:t>
            </a:r>
            <a:r>
              <a:rPr lang="en-US" sz="1600" dirty="0"/>
              <a:t>States Census </a:t>
            </a:r>
            <a:r>
              <a:rPr lang="en-US" sz="1600" dirty="0" err="1"/>
              <a:t>Bureau.“Summary</a:t>
            </a:r>
            <a:r>
              <a:rPr lang="en-US" sz="1600" dirty="0"/>
              <a:t> File.”</a:t>
            </a:r>
            <a:r>
              <a:rPr lang="en-US" sz="1600" i="1" dirty="0" smtClean="0"/>
              <a:t>2008 </a:t>
            </a:r>
            <a:r>
              <a:rPr lang="en-US" sz="1600" i="1" dirty="0"/>
              <a:t>– </a:t>
            </a:r>
            <a:r>
              <a:rPr lang="en-US" sz="1600" i="1" dirty="0" smtClean="0"/>
              <a:t>2012 </a:t>
            </a:r>
            <a:r>
              <a:rPr lang="en-US" sz="1600" i="1" dirty="0"/>
              <a:t>American Community Survey</a:t>
            </a:r>
            <a:r>
              <a:rPr lang="en-US" sz="1600" dirty="0"/>
              <a:t>. U.S. Census Bureau’s American Community Survey Office, </a:t>
            </a:r>
            <a:r>
              <a:rPr lang="en-US" sz="1600" dirty="0" smtClean="0"/>
              <a:t>2014. </a:t>
            </a:r>
            <a:r>
              <a:rPr lang="en-US" sz="1600" dirty="0"/>
              <a:t>Web. </a:t>
            </a:r>
            <a:r>
              <a:rPr lang="en-US" sz="1600" dirty="0" smtClean="0"/>
              <a:t>1 December 2014. Available at: </a:t>
            </a:r>
            <a:r>
              <a:rPr lang="en-US" sz="1600" dirty="0">
                <a:hlinkClick r:id="rId10"/>
              </a:rPr>
              <a:t>http://www.census.gov/research/data/planning_database/2014</a:t>
            </a:r>
            <a:r>
              <a:rPr lang="en-US" sz="1600" dirty="0" smtClean="0">
                <a:hlinkClick r:id="rId10"/>
              </a:rPr>
              <a:t>/</a:t>
            </a:r>
            <a:endParaRPr lang="en-US" sz="1600" dirty="0" smtClean="0"/>
          </a:p>
          <a:p>
            <a:r>
              <a:rPr lang="en-US" sz="1600" dirty="0" smtClean="0"/>
              <a:t>3. Harrell</a:t>
            </a:r>
            <a:r>
              <a:rPr lang="en-US" sz="1600" dirty="0"/>
              <a:t>, F. E. (2013). </a:t>
            </a:r>
            <a:r>
              <a:rPr lang="en-US" sz="1600" i="1" dirty="0"/>
              <a:t>Regression </a:t>
            </a:r>
            <a:r>
              <a:rPr lang="en-US" sz="1600" i="1" dirty="0" smtClean="0"/>
              <a:t>modeling </a:t>
            </a:r>
            <a:r>
              <a:rPr lang="en-US" sz="1600" i="1" dirty="0"/>
              <a:t>strategies: with applications to linear models, logistic regression, and survival analysis</a:t>
            </a:r>
            <a:r>
              <a:rPr lang="en-US" sz="1600" dirty="0"/>
              <a:t>. Springer Science &amp; Business Media.</a:t>
            </a:r>
          </a:p>
          <a:p>
            <a:pPr algn="just">
              <a:lnSpc>
                <a:spcPct val="20000"/>
              </a:lnSpc>
            </a:pPr>
            <a:endParaRPr lang="en-US" sz="1800" dirty="0" smtClean="0"/>
          </a:p>
          <a:p>
            <a:pPr algn="just"/>
            <a:r>
              <a:rPr lang="en-US" sz="1800" dirty="0" smtClean="0"/>
              <a:t>We would like to thank Dr. Melody Goodman and the Goodman Lab who first introduced Lucy to the systemic issues surrounding racial health disparities.</a:t>
            </a:r>
          </a:p>
        </p:txBody>
      </p:sp>
      <p:grpSp>
        <p:nvGrpSpPr>
          <p:cNvPr id="56" name="Group 55"/>
          <p:cNvGrpSpPr/>
          <p:nvPr/>
        </p:nvGrpSpPr>
        <p:grpSpPr>
          <a:xfrm>
            <a:off x="28194000" y="9982200"/>
            <a:ext cx="2209800" cy="2133600"/>
            <a:chOff x="335280" y="8305800"/>
            <a:chExt cx="2209800" cy="2133600"/>
          </a:xfrm>
        </p:grpSpPr>
        <p:sp>
          <p:nvSpPr>
            <p:cNvPr id="57" name="Oval 56"/>
            <p:cNvSpPr/>
            <p:nvPr/>
          </p:nvSpPr>
          <p:spPr>
            <a:xfrm>
              <a:off x="335280" y="8305800"/>
              <a:ext cx="2209800" cy="2133600"/>
            </a:xfrm>
            <a:prstGeom prst="ellipse">
              <a:avLst/>
            </a:prstGeom>
            <a:solidFill>
              <a:srgbClr val="50D07D">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58" name="TextBox 57"/>
            <p:cNvSpPr txBox="1"/>
            <p:nvPr/>
          </p:nvSpPr>
          <p:spPr>
            <a:xfrm>
              <a:off x="335280" y="8987879"/>
              <a:ext cx="2209800" cy="769441"/>
            </a:xfrm>
            <a:prstGeom prst="rect">
              <a:avLst/>
            </a:prstGeom>
            <a:noFill/>
          </p:spPr>
          <p:txBody>
            <a:bodyPr wrap="square" rtlCol="0">
              <a:spAutoFit/>
            </a:bodyPr>
            <a:lstStyle/>
            <a:p>
              <a:pPr algn="ctr"/>
              <a:r>
                <a:rPr lang="en-US" sz="4400" dirty="0" smtClean="0">
                  <a:solidFill>
                    <a:schemeClr val="bg1"/>
                  </a:solidFill>
                  <a:latin typeface="Impact" panose="020B0806030902050204" pitchFamily="34" charset="0"/>
                </a:rPr>
                <a:t>T</a:t>
              </a:r>
              <a:r>
                <a:rPr lang="en-US" sz="2800" dirty="0" smtClean="0">
                  <a:solidFill>
                    <a:schemeClr val="bg1"/>
                  </a:solidFill>
                  <a:latin typeface="Impact" panose="020B0806030902050204" pitchFamily="34" charset="0"/>
                </a:rPr>
                <a:t>HANK </a:t>
              </a:r>
              <a:r>
                <a:rPr lang="en-US" sz="4400" dirty="0" smtClean="0">
                  <a:solidFill>
                    <a:schemeClr val="bg1"/>
                  </a:solidFill>
                  <a:latin typeface="Impact" panose="020B0806030902050204" pitchFamily="34" charset="0"/>
                </a:rPr>
                <a:t>Y</a:t>
              </a:r>
              <a:r>
                <a:rPr lang="en-US" sz="2800" dirty="0" smtClean="0">
                  <a:solidFill>
                    <a:schemeClr val="bg1"/>
                  </a:solidFill>
                  <a:latin typeface="Impact" panose="020B0806030902050204" pitchFamily="34" charset="0"/>
                </a:rPr>
                <a:t>ou</a:t>
              </a:r>
              <a:endParaRPr lang="en-US" sz="2800" dirty="0">
                <a:solidFill>
                  <a:schemeClr val="bg1"/>
                </a:solidFill>
                <a:latin typeface="Impact" panose="020B0806030902050204" pitchFamily="34" charset="0"/>
              </a:endParaRPr>
            </a:p>
          </p:txBody>
        </p:sp>
      </p:grpSp>
      <p:grpSp>
        <p:nvGrpSpPr>
          <p:cNvPr id="5" name="Group 4"/>
          <p:cNvGrpSpPr/>
          <p:nvPr/>
        </p:nvGrpSpPr>
        <p:grpSpPr>
          <a:xfrm>
            <a:off x="4419600" y="7772400"/>
            <a:ext cx="7373392" cy="2133600"/>
            <a:chOff x="5123408" y="7467600"/>
            <a:chExt cx="7373392" cy="2133600"/>
          </a:xfrm>
        </p:grpSpPr>
        <p:sp>
          <p:nvSpPr>
            <p:cNvPr id="63" name="Oval 62"/>
            <p:cNvSpPr/>
            <p:nvPr/>
          </p:nvSpPr>
          <p:spPr>
            <a:xfrm>
              <a:off x="7757757" y="7467600"/>
              <a:ext cx="2209800" cy="2133600"/>
            </a:xfrm>
            <a:prstGeom prst="ellipse">
              <a:avLst/>
            </a:prstGeom>
            <a:solidFill>
              <a:srgbClr val="2DB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65" name="Oval 64"/>
            <p:cNvSpPr/>
            <p:nvPr/>
          </p:nvSpPr>
          <p:spPr>
            <a:xfrm>
              <a:off x="5257800" y="7467600"/>
              <a:ext cx="2209800" cy="2133600"/>
            </a:xfrm>
            <a:prstGeom prst="ellipse">
              <a:avLst/>
            </a:prstGeom>
            <a:solidFill>
              <a:srgbClr val="2DB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sp>
          <p:nvSpPr>
            <p:cNvPr id="66" name="Oval 65"/>
            <p:cNvSpPr/>
            <p:nvPr/>
          </p:nvSpPr>
          <p:spPr>
            <a:xfrm>
              <a:off x="10287000" y="7467600"/>
              <a:ext cx="2209800" cy="2133600"/>
            </a:xfrm>
            <a:prstGeom prst="ellipse">
              <a:avLst/>
            </a:prstGeom>
            <a:solidFill>
              <a:srgbClr val="2DB1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Impact" panose="020B0806030902050204" pitchFamily="34" charset="0"/>
              </a:endParaRPr>
            </a:p>
          </p:txBody>
        </p:sp>
        <p:pic>
          <p:nvPicPr>
            <p:cNvPr id="1033" name="Picture 9" descr="C:\Users\dagostl\AppData\Local\Microsoft\Windows\Temporary Internet Files\Content.IE5\KCLCTVR3\oranges[1].jpg"/>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9965" b="95662" l="10000" r="93516">
                          <a14:backgroundMark x1="66875" y1="87573" x2="76641" y2="68464"/>
                          <a14:backgroundMark x1="32891" y1="80305" x2="39609" y2="86284"/>
                          <a14:backgroundMark x1="47109" y1="88746" x2="63125" y2="89449"/>
                        </a14:backgroundRemoval>
                      </a14:imgEffect>
                    </a14:imgLayer>
                  </a14:imgProps>
                </a:ext>
                <a:ext uri="{28A0092B-C50C-407E-A947-70E740481C1C}">
                  <a14:useLocalDpi xmlns:a14="http://schemas.microsoft.com/office/drawing/2010/main" val="0"/>
                </a:ext>
              </a:extLst>
            </a:blip>
            <a:srcRect/>
            <a:stretch>
              <a:fillRect/>
            </a:stretch>
          </p:blipFill>
          <p:spPr bwMode="auto">
            <a:xfrm>
              <a:off x="5123408" y="7711319"/>
              <a:ext cx="2492896" cy="166128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dagostl\AppData\Local\Microsoft\Windows\Temporary Internet Files\Content.IE5\WTBRGYP4\hamburger_by_loverofcomedy256-d5kcly5[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10666" y="7553954"/>
              <a:ext cx="2156891" cy="192047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dagostl\AppData\Local\Microsoft\Windows\Temporary Internet Files\Content.IE5\WTBRGYP4\clipart0265[1].jpg"/>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0548926" y="7711319"/>
              <a:ext cx="1685948" cy="1755369"/>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 name="Object 2"/>
          <p:cNvGraphicFramePr>
            <a:graphicFrameLocks noChangeAspect="1"/>
          </p:cNvGraphicFramePr>
          <p:nvPr>
            <p:extLst>
              <p:ext uri="{D42A27DB-BD31-4B8C-83A1-F6EECF244321}">
                <p14:modId xmlns:p14="http://schemas.microsoft.com/office/powerpoint/2010/main" val="860145688"/>
              </p:ext>
            </p:extLst>
          </p:nvPr>
        </p:nvGraphicFramePr>
        <p:xfrm>
          <a:off x="16630650" y="9290050"/>
          <a:ext cx="114300" cy="165100"/>
        </p:xfrm>
        <a:graphic>
          <a:graphicData uri="http://schemas.openxmlformats.org/presentationml/2006/ole">
            <mc:AlternateContent xmlns:mc="http://schemas.openxmlformats.org/markup-compatibility/2006">
              <mc:Choice xmlns:v="urn:schemas-microsoft-com:vml" Requires="v">
                <p:oleObj spid="_x0000_s1147" name="Equation" r:id="rId16" imgW="114300" imgH="165100" progId="Equation.3">
                  <p:embed/>
                </p:oleObj>
              </mc:Choice>
              <mc:Fallback>
                <p:oleObj name="Equation" r:id="rId16" imgW="114300" imgH="165100" progId="Equation.3">
                  <p:embed/>
                  <p:pic>
                    <p:nvPicPr>
                      <p:cNvPr id="0" name=""/>
                      <p:cNvPicPr/>
                      <p:nvPr/>
                    </p:nvPicPr>
                    <p:blipFill>
                      <a:blip r:embed="rId17"/>
                      <a:stretch>
                        <a:fillRect/>
                      </a:stretch>
                    </p:blipFill>
                    <p:spPr>
                      <a:xfrm>
                        <a:off x="16630650" y="9290050"/>
                        <a:ext cx="114300" cy="1651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081404658"/>
              </p:ext>
            </p:extLst>
          </p:nvPr>
        </p:nvGraphicFramePr>
        <p:xfrm>
          <a:off x="4933954" y="12496800"/>
          <a:ext cx="8191493" cy="1142999"/>
        </p:xfrm>
        <a:graphic>
          <a:graphicData uri="http://schemas.openxmlformats.org/presentationml/2006/ole">
            <mc:AlternateContent xmlns:mc="http://schemas.openxmlformats.org/markup-compatibility/2006">
              <mc:Choice xmlns:v="urn:schemas-microsoft-com:vml" Requires="v">
                <p:oleObj spid="_x0000_s1148" name="Equation" r:id="rId18" imgW="4368800" imgH="609600" progId="Equation.3">
                  <p:embed/>
                </p:oleObj>
              </mc:Choice>
              <mc:Fallback>
                <p:oleObj name="Equation" r:id="rId18" imgW="4368800" imgH="609600" progId="Equation.3">
                  <p:embed/>
                  <p:pic>
                    <p:nvPicPr>
                      <p:cNvPr id="0" name=""/>
                      <p:cNvPicPr/>
                      <p:nvPr/>
                    </p:nvPicPr>
                    <p:blipFill>
                      <a:blip r:embed="rId19"/>
                      <a:stretch>
                        <a:fillRect/>
                      </a:stretch>
                    </p:blipFill>
                    <p:spPr>
                      <a:xfrm>
                        <a:off x="4933954" y="12496800"/>
                        <a:ext cx="8191493" cy="1142999"/>
                      </a:xfrm>
                      <a:prstGeom prst="rect">
                        <a:avLst/>
                      </a:prstGeom>
                      <a:solidFill>
                        <a:srgbClr val="50D07D"/>
                      </a:solidFill>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02029806"/>
              </p:ext>
            </p:extLst>
          </p:nvPr>
        </p:nvGraphicFramePr>
        <p:xfrm>
          <a:off x="15201938" y="2895600"/>
          <a:ext cx="8343862" cy="3291840"/>
        </p:xfrm>
        <a:graphic>
          <a:graphicData uri="http://schemas.openxmlformats.org/drawingml/2006/table">
            <a:tbl>
              <a:tblPr firstRow="1" bandRow="1">
                <a:tableStyleId>{5C22544A-7EE6-4342-B048-85BDC9FD1C3A}</a:tableStyleId>
              </a:tblPr>
              <a:tblGrid>
                <a:gridCol w="3511074"/>
                <a:gridCol w="932874"/>
                <a:gridCol w="1206024"/>
                <a:gridCol w="1591390"/>
                <a:gridCol w="1102500"/>
              </a:tblGrid>
              <a:tr h="508066">
                <a:tc gridSpan="5">
                  <a:txBody>
                    <a:bodyPr/>
                    <a:lstStyle/>
                    <a:p>
                      <a:pPr algn="l"/>
                      <a:r>
                        <a:rPr lang="en-US" sz="2000" dirty="0" smtClean="0">
                          <a:solidFill>
                            <a:schemeClr val="tx1"/>
                          </a:solidFill>
                          <a:latin typeface="Calibri"/>
                          <a:cs typeface="Calibri"/>
                        </a:rPr>
                        <a:t>Table 1. Mean percent difference</a:t>
                      </a:r>
                      <a:r>
                        <a:rPr lang="en-US" sz="2000" baseline="0" dirty="0" smtClean="0">
                          <a:solidFill>
                            <a:schemeClr val="tx1"/>
                          </a:solidFill>
                          <a:latin typeface="Calibri"/>
                          <a:cs typeface="Calibri"/>
                        </a:rPr>
                        <a:t> between food desert census tracts and non-food desert census tracts.</a:t>
                      </a:r>
                      <a:endParaRPr lang="en-US" sz="2000" dirty="0">
                        <a:solidFill>
                          <a:schemeClr val="tx1"/>
                        </a:solidFill>
                        <a:latin typeface="Calibri"/>
                        <a:cs typeface="Calibri"/>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pPr algn="ctr"/>
                      <a:endParaRPr lang="en-US" sz="1600" dirty="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r>
              <a:tr h="508066">
                <a:tc>
                  <a:txBody>
                    <a:bodyPr/>
                    <a:lstStyle/>
                    <a:p>
                      <a:pPr algn="l"/>
                      <a:endParaRPr lang="en-US" sz="1600" dirty="0" smtClean="0">
                        <a:latin typeface="Calibri"/>
                        <a:cs typeface="Calibri"/>
                      </a:endParaRPr>
                    </a:p>
                  </a:txBody>
                  <a:tcPr anchor="ctr">
                    <a:lnT w="38100" cmpd="sng">
                      <a:noFill/>
                    </a:lnT>
                    <a:solidFill>
                      <a:srgbClr val="50D07D"/>
                    </a:solidFill>
                  </a:tcPr>
                </a:tc>
                <a:tc>
                  <a:txBody>
                    <a:bodyPr/>
                    <a:lstStyle/>
                    <a:p>
                      <a:pPr algn="ctr"/>
                      <a:r>
                        <a:rPr lang="en-US" sz="1600" dirty="0" smtClean="0">
                          <a:latin typeface="Calibri"/>
                          <a:cs typeface="Calibri"/>
                        </a:rPr>
                        <a:t>Overall</a:t>
                      </a:r>
                    </a:p>
                    <a:p>
                      <a:pPr algn="ctr"/>
                      <a:r>
                        <a:rPr lang="en-US" sz="1600" dirty="0" smtClean="0">
                          <a:latin typeface="Calibri"/>
                          <a:cs typeface="Calibri"/>
                        </a:rPr>
                        <a:t>N=50587</a:t>
                      </a:r>
                      <a:endParaRPr lang="en-US" sz="1600" dirty="0">
                        <a:latin typeface="Calibri"/>
                        <a:cs typeface="Calibri"/>
                      </a:endParaRPr>
                    </a:p>
                  </a:txBody>
                  <a:tcPr anchor="ctr">
                    <a:lnT w="38100" cmpd="sng">
                      <a:noFill/>
                    </a:lnT>
                    <a:solidFill>
                      <a:srgbClr val="50D07D"/>
                    </a:solidFill>
                  </a:tcPr>
                </a:tc>
                <a:tc>
                  <a:txBody>
                    <a:bodyPr/>
                    <a:lstStyle/>
                    <a:p>
                      <a:pPr algn="ctr"/>
                      <a:r>
                        <a:rPr lang="en-US" sz="1600" dirty="0" smtClean="0">
                          <a:latin typeface="Calibri"/>
                          <a:cs typeface="Calibri"/>
                        </a:rPr>
                        <a:t>Food Desert</a:t>
                      </a:r>
                    </a:p>
                    <a:p>
                      <a:pPr marL="0" marR="0" indent="0" algn="ctr" defTabSz="2978292" rtl="0" eaLnBrk="1" fontAlgn="auto" latinLnBrk="0" hangingPunct="1">
                        <a:lnSpc>
                          <a:spcPct val="100000"/>
                        </a:lnSpc>
                        <a:spcBef>
                          <a:spcPts val="0"/>
                        </a:spcBef>
                        <a:spcAft>
                          <a:spcPts val="0"/>
                        </a:spcAft>
                        <a:buClrTx/>
                        <a:buSzTx/>
                        <a:buFontTx/>
                        <a:buNone/>
                        <a:tabLst/>
                        <a:defRPr/>
                      </a:pPr>
                      <a:r>
                        <a:rPr lang="en-US" sz="1600" dirty="0" smtClean="0">
                          <a:latin typeface="Calibri"/>
                          <a:cs typeface="Calibri"/>
                        </a:rPr>
                        <a:t>N=</a:t>
                      </a:r>
                      <a:r>
                        <a:rPr lang="en-US" sz="1600" baseline="0" dirty="0" smtClean="0">
                          <a:latin typeface="Calibri"/>
                          <a:cs typeface="Calibri"/>
                        </a:rPr>
                        <a:t>12416</a:t>
                      </a:r>
                      <a:endParaRPr lang="en-US" sz="1600" dirty="0" smtClean="0">
                        <a:latin typeface="Calibri"/>
                        <a:cs typeface="Calibri"/>
                      </a:endParaRPr>
                    </a:p>
                  </a:txBody>
                  <a:tcPr anchor="ctr">
                    <a:lnT w="38100" cmpd="sng">
                      <a:noFill/>
                    </a:lnT>
                    <a:solidFill>
                      <a:srgbClr val="50D07D"/>
                    </a:solidFill>
                  </a:tcPr>
                </a:tc>
                <a:tc>
                  <a:txBody>
                    <a:bodyPr/>
                    <a:lstStyle/>
                    <a:p>
                      <a:pPr algn="ctr"/>
                      <a:r>
                        <a:rPr lang="en-US" sz="1600" dirty="0" smtClean="0">
                          <a:latin typeface="Calibri"/>
                          <a:cs typeface="Calibri"/>
                        </a:rPr>
                        <a:t>Non-food</a:t>
                      </a:r>
                      <a:r>
                        <a:rPr lang="en-US" sz="1600" baseline="0" dirty="0" smtClean="0">
                          <a:latin typeface="Calibri"/>
                          <a:cs typeface="Calibri"/>
                        </a:rPr>
                        <a:t> Desert</a:t>
                      </a:r>
                    </a:p>
                    <a:p>
                      <a:pPr marL="0" marR="0" indent="0" algn="ctr" defTabSz="2978292" rtl="0" eaLnBrk="1" fontAlgn="auto" latinLnBrk="0" hangingPunct="1">
                        <a:lnSpc>
                          <a:spcPct val="100000"/>
                        </a:lnSpc>
                        <a:spcBef>
                          <a:spcPts val="0"/>
                        </a:spcBef>
                        <a:spcAft>
                          <a:spcPts val="0"/>
                        </a:spcAft>
                        <a:buClrTx/>
                        <a:buSzTx/>
                        <a:buFontTx/>
                        <a:buNone/>
                        <a:tabLst/>
                        <a:defRPr/>
                      </a:pPr>
                      <a:r>
                        <a:rPr lang="en-US" sz="1600" baseline="0" dirty="0" smtClean="0">
                          <a:latin typeface="Calibri"/>
                          <a:cs typeface="Calibri"/>
                        </a:rPr>
                        <a:t>N=</a:t>
                      </a:r>
                      <a:r>
                        <a:rPr lang="en-US" sz="1600" dirty="0" smtClean="0">
                          <a:latin typeface="Calibri"/>
                          <a:cs typeface="Calibri"/>
                        </a:rPr>
                        <a:t>38171</a:t>
                      </a:r>
                    </a:p>
                  </a:txBody>
                  <a:tcPr anchor="ctr">
                    <a:lnT w="38100" cmpd="sng">
                      <a:noFill/>
                    </a:lnT>
                    <a:solidFill>
                      <a:srgbClr val="50D07D"/>
                    </a:solidFill>
                  </a:tcPr>
                </a:tc>
                <a:tc>
                  <a:txBody>
                    <a:bodyPr/>
                    <a:lstStyle/>
                    <a:p>
                      <a:pPr marL="0" marR="0" indent="0" algn="ctr" defTabSz="2978292" rtl="0" eaLnBrk="1" fontAlgn="auto" latinLnBrk="0" hangingPunct="1">
                        <a:lnSpc>
                          <a:spcPct val="100000"/>
                        </a:lnSpc>
                        <a:spcBef>
                          <a:spcPts val="0"/>
                        </a:spcBef>
                        <a:spcAft>
                          <a:spcPts val="0"/>
                        </a:spcAft>
                        <a:buClrTx/>
                        <a:buSzTx/>
                        <a:buFontTx/>
                        <a:buNone/>
                        <a:tabLst/>
                        <a:defRPr/>
                      </a:pPr>
                      <a:r>
                        <a:rPr lang="en-US" sz="1600" dirty="0" smtClean="0">
                          <a:latin typeface="Calibri"/>
                          <a:cs typeface="Calibri"/>
                        </a:rPr>
                        <a:t>Difference</a:t>
                      </a:r>
                    </a:p>
                  </a:txBody>
                  <a:tcPr anchor="ctr">
                    <a:lnT w="38100" cmpd="sng">
                      <a:noFill/>
                    </a:lnT>
                    <a:solidFill>
                      <a:srgbClr val="50D07D"/>
                    </a:solidFill>
                  </a:tcPr>
                </a:tc>
              </a:tr>
              <a:tr h="294144">
                <a:tc>
                  <a:txBody>
                    <a:bodyPr/>
                    <a:lstStyle/>
                    <a:p>
                      <a:pPr algn="l"/>
                      <a:r>
                        <a:rPr lang="en-US" sz="1600" dirty="0" smtClean="0">
                          <a:latin typeface="Calibri"/>
                          <a:cs typeface="Calibri"/>
                        </a:rPr>
                        <a:t>Percent Non-Hispanic</a:t>
                      </a:r>
                      <a:r>
                        <a:rPr lang="en-US" sz="1600" baseline="0" dirty="0" smtClean="0">
                          <a:latin typeface="Calibri"/>
                          <a:cs typeface="Calibri"/>
                        </a:rPr>
                        <a:t> Black</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14.44</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14.31</a:t>
                      </a:r>
                      <a:endParaRPr lang="en-US" sz="1600" dirty="0">
                        <a:latin typeface="Calibri"/>
                        <a:cs typeface="Calibri"/>
                      </a:endParaRPr>
                    </a:p>
                  </a:txBody>
                  <a:tcPr anchor="ctr">
                    <a:solidFill>
                      <a:srgbClr val="D1E2E3"/>
                    </a:solidFill>
                  </a:tcPr>
                </a:tc>
                <a:tc>
                  <a:txBody>
                    <a:bodyPr/>
                    <a:lstStyle/>
                    <a:p>
                      <a:pPr algn="ctr"/>
                      <a:r>
                        <a:rPr lang="en-US" sz="1600" smtClean="0">
                          <a:latin typeface="Calibri"/>
                          <a:cs typeface="Calibri"/>
                        </a:rPr>
                        <a:t>14.48</a:t>
                      </a:r>
                      <a:endParaRPr lang="en-US" sz="1600" dirty="0">
                        <a:latin typeface="Calibri"/>
                        <a:cs typeface="Calibri"/>
                      </a:endParaRPr>
                    </a:p>
                  </a:txBody>
                  <a:tcPr anchor="ctr">
                    <a:solidFill>
                      <a:srgbClr val="D1E2E3"/>
                    </a:solidFill>
                  </a:tcPr>
                </a:tc>
                <a:tc>
                  <a:txBody>
                    <a:bodyPr/>
                    <a:lstStyle/>
                    <a:p>
                      <a:pPr algn="ctr" fontAlgn="b"/>
                      <a:r>
                        <a:rPr lang="en-US" sz="1600" b="0" i="0" u="none" strike="noStrike" dirty="0">
                          <a:solidFill>
                            <a:srgbClr val="000000"/>
                          </a:solidFill>
                          <a:effectLst/>
                          <a:latin typeface="Calibri"/>
                          <a:cs typeface="Calibri"/>
                        </a:rPr>
                        <a:t>-0.17</a:t>
                      </a:r>
                    </a:p>
                  </a:txBody>
                  <a:tcPr marL="12700" marR="12700" marT="12700" marB="0" anchor="ctr">
                    <a:solidFill>
                      <a:srgbClr val="D1E2E3"/>
                    </a:solidFill>
                  </a:tcPr>
                </a:tc>
              </a:tr>
              <a:tr h="294144">
                <a:tc>
                  <a:txBody>
                    <a:bodyPr/>
                    <a:lstStyle/>
                    <a:p>
                      <a:pPr algn="l"/>
                      <a:r>
                        <a:rPr lang="en-US" sz="1600" dirty="0" smtClean="0">
                          <a:latin typeface="Calibri"/>
                          <a:cs typeface="Calibri"/>
                        </a:rPr>
                        <a:t>Percent</a:t>
                      </a:r>
                      <a:r>
                        <a:rPr lang="en-US" sz="1600" baseline="0" dirty="0" smtClean="0">
                          <a:latin typeface="Calibri"/>
                          <a:cs typeface="Calibri"/>
                        </a:rPr>
                        <a:t> Hispanic</a:t>
                      </a:r>
                    </a:p>
                  </a:txBody>
                  <a:tcPr anchor="ctr">
                    <a:solidFill>
                      <a:srgbClr val="B2CECF"/>
                    </a:solidFill>
                  </a:tcPr>
                </a:tc>
                <a:tc>
                  <a:txBody>
                    <a:bodyPr/>
                    <a:lstStyle/>
                    <a:p>
                      <a:pPr algn="ctr"/>
                      <a:r>
                        <a:rPr lang="en-US" sz="1600" dirty="0" smtClean="0">
                          <a:latin typeface="Calibri"/>
                          <a:cs typeface="Calibri"/>
                        </a:rPr>
                        <a:t>15.0</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9.82</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16.68</a:t>
                      </a:r>
                      <a:endParaRPr lang="en-US" sz="1600" dirty="0">
                        <a:latin typeface="Calibri"/>
                        <a:cs typeface="Calibri"/>
                      </a:endParaRPr>
                    </a:p>
                  </a:txBody>
                  <a:tcPr anchor="ctr">
                    <a:solidFill>
                      <a:srgbClr val="B2CECF"/>
                    </a:solidFill>
                  </a:tcPr>
                </a:tc>
                <a:tc>
                  <a:txBody>
                    <a:bodyPr/>
                    <a:lstStyle/>
                    <a:p>
                      <a:pPr algn="ctr" fontAlgn="b"/>
                      <a:r>
                        <a:rPr lang="en-US" sz="1600" b="0" i="0" u="none" strike="noStrike">
                          <a:solidFill>
                            <a:srgbClr val="000000"/>
                          </a:solidFill>
                          <a:effectLst/>
                          <a:latin typeface="Calibri"/>
                          <a:cs typeface="Calibri"/>
                        </a:rPr>
                        <a:t>-6.86</a:t>
                      </a:r>
                    </a:p>
                  </a:txBody>
                  <a:tcPr marL="12700" marR="12700" marT="12700" marB="0" anchor="ctr">
                    <a:solidFill>
                      <a:srgbClr val="B2CECF"/>
                    </a:solidFill>
                  </a:tcPr>
                </a:tc>
              </a:tr>
              <a:tr h="307216">
                <a:tc>
                  <a:txBody>
                    <a:bodyPr/>
                    <a:lstStyle/>
                    <a:p>
                      <a:pPr algn="l"/>
                      <a:r>
                        <a:rPr lang="en-US" sz="1600" baseline="0" dirty="0" smtClean="0">
                          <a:latin typeface="Calibri"/>
                          <a:cs typeface="Calibri"/>
                        </a:rPr>
                        <a:t>Percent Non-Hispanic White</a:t>
                      </a:r>
                    </a:p>
                  </a:txBody>
                  <a:tcPr anchor="ctr">
                    <a:solidFill>
                      <a:srgbClr val="D1E2E3"/>
                    </a:solidFill>
                  </a:tcPr>
                </a:tc>
                <a:tc>
                  <a:txBody>
                    <a:bodyPr/>
                    <a:lstStyle/>
                    <a:p>
                      <a:pPr algn="ctr"/>
                      <a:r>
                        <a:rPr lang="en-US" sz="1600" dirty="0" smtClean="0">
                          <a:latin typeface="Calibri"/>
                          <a:cs typeface="Calibri"/>
                        </a:rPr>
                        <a:t>63.31</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70.31</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61.03</a:t>
                      </a:r>
                      <a:endParaRPr lang="en-US" sz="1600" dirty="0">
                        <a:latin typeface="Calibri"/>
                        <a:cs typeface="Calibri"/>
                      </a:endParaRPr>
                    </a:p>
                  </a:txBody>
                  <a:tcPr anchor="ctr">
                    <a:solidFill>
                      <a:srgbClr val="D1E2E3"/>
                    </a:solidFill>
                  </a:tcPr>
                </a:tc>
                <a:tc>
                  <a:txBody>
                    <a:bodyPr/>
                    <a:lstStyle/>
                    <a:p>
                      <a:pPr algn="ctr" fontAlgn="b"/>
                      <a:r>
                        <a:rPr lang="en-US" sz="1600" b="0" i="0" u="none" strike="noStrike">
                          <a:solidFill>
                            <a:srgbClr val="000000"/>
                          </a:solidFill>
                          <a:effectLst/>
                          <a:latin typeface="Calibri"/>
                          <a:cs typeface="Calibri"/>
                        </a:rPr>
                        <a:t>9.28</a:t>
                      </a:r>
                    </a:p>
                  </a:txBody>
                  <a:tcPr marL="12700" marR="12700" marT="12700" marB="0" anchor="ctr">
                    <a:solidFill>
                      <a:srgbClr val="D1E2E3"/>
                    </a:solidFill>
                  </a:tcPr>
                </a:tc>
              </a:tr>
              <a:tr h="294144">
                <a:tc>
                  <a:txBody>
                    <a:bodyPr/>
                    <a:lstStyle/>
                    <a:p>
                      <a:pPr algn="l"/>
                      <a:r>
                        <a:rPr lang="en-US" sz="1600" baseline="0" dirty="0" smtClean="0">
                          <a:latin typeface="Calibri"/>
                          <a:cs typeface="Calibri"/>
                        </a:rPr>
                        <a:t>Percent without High School Graduation</a:t>
                      </a:r>
                    </a:p>
                  </a:txBody>
                  <a:tcPr anchor="ctr">
                    <a:solidFill>
                      <a:srgbClr val="B2CECF"/>
                    </a:solidFill>
                  </a:tcPr>
                </a:tc>
                <a:tc>
                  <a:txBody>
                    <a:bodyPr/>
                    <a:lstStyle/>
                    <a:p>
                      <a:pPr algn="ctr"/>
                      <a:r>
                        <a:rPr lang="en-US" sz="1600" dirty="0" smtClean="0">
                          <a:latin typeface="Calibri"/>
                          <a:cs typeface="Calibri"/>
                        </a:rPr>
                        <a:t>15.44</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14.59</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15.71</a:t>
                      </a:r>
                      <a:endParaRPr lang="en-US" sz="1600" dirty="0">
                        <a:latin typeface="Calibri"/>
                        <a:cs typeface="Calibri"/>
                      </a:endParaRPr>
                    </a:p>
                  </a:txBody>
                  <a:tcPr anchor="ctr">
                    <a:solidFill>
                      <a:srgbClr val="B2CECF"/>
                    </a:solidFill>
                  </a:tcPr>
                </a:tc>
                <a:tc>
                  <a:txBody>
                    <a:bodyPr/>
                    <a:lstStyle/>
                    <a:p>
                      <a:pPr algn="ctr" fontAlgn="b"/>
                      <a:r>
                        <a:rPr lang="en-US" sz="1600" b="0" i="0" u="none" strike="noStrike" dirty="0">
                          <a:solidFill>
                            <a:srgbClr val="000000"/>
                          </a:solidFill>
                          <a:effectLst/>
                          <a:latin typeface="Calibri"/>
                          <a:cs typeface="Calibri"/>
                        </a:rPr>
                        <a:t>-1.12</a:t>
                      </a:r>
                    </a:p>
                  </a:txBody>
                  <a:tcPr marL="12700" marR="12700" marT="12700" marB="0" anchor="ctr">
                    <a:solidFill>
                      <a:srgbClr val="B2CECF"/>
                    </a:solidFill>
                  </a:tcPr>
                </a:tc>
              </a:tr>
              <a:tr h="294144">
                <a:tc>
                  <a:txBody>
                    <a:bodyPr/>
                    <a:lstStyle/>
                    <a:p>
                      <a:pPr algn="l"/>
                      <a:r>
                        <a:rPr lang="en-US" sz="1600" baseline="0" dirty="0" smtClean="0">
                          <a:latin typeface="Calibri"/>
                          <a:cs typeface="Calibri"/>
                        </a:rPr>
                        <a:t>Percent in Poverty</a:t>
                      </a:r>
                    </a:p>
                  </a:txBody>
                  <a:tcPr anchor="ctr">
                    <a:solidFill>
                      <a:srgbClr val="D1E2E3"/>
                    </a:solidFill>
                  </a:tcPr>
                </a:tc>
                <a:tc>
                  <a:txBody>
                    <a:bodyPr/>
                    <a:lstStyle/>
                    <a:p>
                      <a:pPr algn="ctr"/>
                      <a:r>
                        <a:rPr lang="en-US" sz="1600" dirty="0" smtClean="0">
                          <a:latin typeface="Calibri"/>
                          <a:cs typeface="Calibri"/>
                        </a:rPr>
                        <a:t>16.38</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15.76</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16.59</a:t>
                      </a:r>
                      <a:endParaRPr lang="en-US" sz="1600" dirty="0">
                        <a:latin typeface="Calibri"/>
                        <a:cs typeface="Calibri"/>
                      </a:endParaRPr>
                    </a:p>
                  </a:txBody>
                  <a:tcPr anchor="ctr">
                    <a:solidFill>
                      <a:srgbClr val="D1E2E3"/>
                    </a:solidFill>
                  </a:tcPr>
                </a:tc>
                <a:tc>
                  <a:txBody>
                    <a:bodyPr/>
                    <a:lstStyle/>
                    <a:p>
                      <a:pPr algn="ctr" fontAlgn="b"/>
                      <a:r>
                        <a:rPr lang="en-US" sz="1600" b="0" i="0" u="none" strike="noStrike" dirty="0">
                          <a:solidFill>
                            <a:srgbClr val="000000"/>
                          </a:solidFill>
                          <a:effectLst/>
                          <a:latin typeface="Calibri"/>
                          <a:cs typeface="Calibri"/>
                        </a:rPr>
                        <a:t>-0.83</a:t>
                      </a:r>
                    </a:p>
                  </a:txBody>
                  <a:tcPr marL="12700" marR="12700" marT="12700" marB="0" anchor="ctr">
                    <a:solidFill>
                      <a:srgbClr val="D1E2E3"/>
                    </a:solidFill>
                  </a:tcPr>
                </a:tc>
              </a:tr>
              <a:tr h="294144">
                <a:tc>
                  <a:txBody>
                    <a:bodyPr/>
                    <a:lstStyle/>
                    <a:p>
                      <a:pPr algn="l"/>
                      <a:r>
                        <a:rPr lang="en-US" sz="1600" baseline="0" dirty="0" smtClean="0">
                          <a:latin typeface="Calibri"/>
                          <a:cs typeface="Calibri"/>
                        </a:rPr>
                        <a:t>Percent Rural </a:t>
                      </a:r>
                    </a:p>
                  </a:txBody>
                  <a:tcPr anchor="ctr">
                    <a:solidFill>
                      <a:srgbClr val="B2CECF"/>
                    </a:solidFill>
                  </a:tcPr>
                </a:tc>
                <a:tc>
                  <a:txBody>
                    <a:bodyPr/>
                    <a:lstStyle/>
                    <a:p>
                      <a:pPr algn="ctr"/>
                      <a:r>
                        <a:rPr lang="en-US" sz="1600" dirty="0" smtClean="0">
                          <a:latin typeface="Calibri"/>
                          <a:cs typeface="Calibri"/>
                        </a:rPr>
                        <a:t>19.11</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38.05</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12.95</a:t>
                      </a:r>
                      <a:endParaRPr lang="en-US" sz="1600" dirty="0">
                        <a:latin typeface="Calibri"/>
                        <a:cs typeface="Calibri"/>
                      </a:endParaRPr>
                    </a:p>
                  </a:txBody>
                  <a:tcPr anchor="ctr">
                    <a:solidFill>
                      <a:srgbClr val="B2CECF"/>
                    </a:solidFill>
                  </a:tcPr>
                </a:tc>
                <a:tc>
                  <a:txBody>
                    <a:bodyPr/>
                    <a:lstStyle/>
                    <a:p>
                      <a:pPr algn="ctr" fontAlgn="b"/>
                      <a:r>
                        <a:rPr lang="en-US" sz="1600" b="0" i="0" u="none" strike="noStrike" dirty="0">
                          <a:solidFill>
                            <a:srgbClr val="000000"/>
                          </a:solidFill>
                          <a:effectLst/>
                          <a:latin typeface="Calibri"/>
                          <a:cs typeface="Calibri"/>
                        </a:rPr>
                        <a:t>25.1</a:t>
                      </a:r>
                    </a:p>
                  </a:txBody>
                  <a:tcPr marL="12700" marR="12700" marT="12700" marB="0" anchor="ctr">
                    <a:solidFill>
                      <a:srgbClr val="B2CECF"/>
                    </a:solidFill>
                  </a:tcPr>
                </a:tc>
              </a:tr>
            </a:tbl>
          </a:graphicData>
        </a:graphic>
      </p:graphicFrame>
      <p:sp>
        <p:nvSpPr>
          <p:cNvPr id="49" name="TextBox 48"/>
          <p:cNvSpPr txBox="1"/>
          <p:nvPr/>
        </p:nvSpPr>
        <p:spPr>
          <a:xfrm>
            <a:off x="24003000" y="2133600"/>
            <a:ext cx="8001000" cy="4524315"/>
          </a:xfrm>
          <a:prstGeom prst="rect">
            <a:avLst/>
          </a:prstGeom>
          <a:noFill/>
        </p:spPr>
        <p:txBody>
          <a:bodyPr wrap="square" rtlCol="0">
            <a:spAutoFit/>
          </a:bodyPr>
          <a:lstStyle/>
          <a:p>
            <a:r>
              <a:rPr lang="en-US" sz="3200" b="1" dirty="0" smtClean="0">
                <a:solidFill>
                  <a:schemeClr val="tx1"/>
                </a:solidFill>
              </a:rPr>
              <a:t>Food Swamps</a:t>
            </a:r>
          </a:p>
          <a:p>
            <a:endParaRPr lang="en-US" sz="3200" b="1" dirty="0" smtClean="0">
              <a:solidFill>
                <a:schemeClr val="tx1"/>
              </a:solidFill>
            </a:endParaRPr>
          </a:p>
          <a:p>
            <a:endParaRPr lang="en-US" sz="3200" b="1" dirty="0"/>
          </a:p>
          <a:p>
            <a:endParaRPr lang="en-US" sz="3200" b="1" dirty="0" smtClean="0">
              <a:solidFill>
                <a:schemeClr val="tx1"/>
              </a:solidFill>
            </a:endParaRPr>
          </a:p>
          <a:p>
            <a:endParaRPr lang="en-US" sz="3200" b="1" dirty="0"/>
          </a:p>
          <a:p>
            <a:endParaRPr lang="en-US" sz="3200" b="1" dirty="0" smtClean="0">
              <a:solidFill>
                <a:schemeClr val="tx1"/>
              </a:solidFill>
            </a:endParaRPr>
          </a:p>
          <a:p>
            <a:endParaRPr lang="en-US" sz="3200" b="1" dirty="0"/>
          </a:p>
          <a:p>
            <a:endParaRPr lang="en-US" sz="3200" b="1" dirty="0" smtClean="0">
              <a:solidFill>
                <a:schemeClr val="tx1"/>
              </a:solidFill>
            </a:endParaRPr>
          </a:p>
          <a:p>
            <a:endParaRPr lang="en-US" sz="3200" b="1" dirty="0" smtClean="0">
              <a:solidFill>
                <a:schemeClr val="tx1"/>
              </a:solidFill>
            </a:endParaRPr>
          </a:p>
        </p:txBody>
      </p:sp>
      <p:graphicFrame>
        <p:nvGraphicFramePr>
          <p:cNvPr id="64" name="Table 63"/>
          <p:cNvGraphicFramePr>
            <a:graphicFrameLocks noGrp="1"/>
          </p:cNvGraphicFramePr>
          <p:nvPr>
            <p:extLst>
              <p:ext uri="{D42A27DB-BD31-4B8C-83A1-F6EECF244321}">
                <p14:modId xmlns:p14="http://schemas.microsoft.com/office/powerpoint/2010/main" val="4241074381"/>
              </p:ext>
            </p:extLst>
          </p:nvPr>
        </p:nvGraphicFramePr>
        <p:xfrm>
          <a:off x="24019632" y="2895600"/>
          <a:ext cx="8343862" cy="3535680"/>
        </p:xfrm>
        <a:graphic>
          <a:graphicData uri="http://schemas.openxmlformats.org/drawingml/2006/table">
            <a:tbl>
              <a:tblPr firstRow="1" bandRow="1">
                <a:tableStyleId>{5C22544A-7EE6-4342-B048-85BDC9FD1C3A}</a:tableStyleId>
              </a:tblPr>
              <a:tblGrid>
                <a:gridCol w="3200400"/>
                <a:gridCol w="1066800"/>
                <a:gridCol w="1295400"/>
                <a:gridCol w="1676400"/>
                <a:gridCol w="1104862"/>
              </a:tblGrid>
              <a:tr h="508066">
                <a:tc gridSpan="5">
                  <a:txBody>
                    <a:bodyPr/>
                    <a:lstStyle/>
                    <a:p>
                      <a:pPr algn="l"/>
                      <a:r>
                        <a:rPr lang="en-US" sz="2000" dirty="0" smtClean="0">
                          <a:solidFill>
                            <a:schemeClr val="tx1"/>
                          </a:solidFill>
                          <a:latin typeface="Calibri"/>
                          <a:cs typeface="Calibri"/>
                        </a:rPr>
                        <a:t>Table 2. Mean percent difference</a:t>
                      </a:r>
                      <a:r>
                        <a:rPr lang="en-US" sz="2000" baseline="0" dirty="0" smtClean="0">
                          <a:solidFill>
                            <a:schemeClr val="tx1"/>
                          </a:solidFill>
                          <a:latin typeface="Calibri"/>
                          <a:cs typeface="Calibri"/>
                        </a:rPr>
                        <a:t> between food swamp census tracts and non-food swamp census tracts among non-food deserts.</a:t>
                      </a:r>
                      <a:endParaRPr lang="en-US" sz="2000" dirty="0">
                        <a:solidFill>
                          <a:schemeClr val="tx1"/>
                        </a:solidFill>
                        <a:latin typeface="Calibri"/>
                        <a:cs typeface="Calibri"/>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pPr algn="ctr"/>
                      <a:endParaRPr lang="en-US" sz="1600" dirty="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r>
              <a:tr h="508066">
                <a:tc>
                  <a:txBody>
                    <a:bodyPr/>
                    <a:lstStyle/>
                    <a:p>
                      <a:pPr algn="l"/>
                      <a:endParaRPr lang="en-US" sz="1600" dirty="0" smtClean="0">
                        <a:latin typeface="Calibri"/>
                        <a:cs typeface="Calibri"/>
                      </a:endParaRPr>
                    </a:p>
                  </a:txBody>
                  <a:tcPr anchor="ctr">
                    <a:lnT w="38100" cmpd="sng">
                      <a:noFill/>
                    </a:lnT>
                    <a:solidFill>
                      <a:srgbClr val="50D07D"/>
                    </a:solidFill>
                  </a:tcPr>
                </a:tc>
                <a:tc>
                  <a:txBody>
                    <a:bodyPr/>
                    <a:lstStyle/>
                    <a:p>
                      <a:pPr algn="ctr"/>
                      <a:r>
                        <a:rPr lang="en-US" sz="1600" dirty="0" smtClean="0">
                          <a:latin typeface="Calibri"/>
                          <a:cs typeface="Calibri"/>
                        </a:rPr>
                        <a:t>Overall</a:t>
                      </a:r>
                    </a:p>
                    <a:p>
                      <a:pPr algn="ctr"/>
                      <a:r>
                        <a:rPr lang="en-US" sz="1600" dirty="0" smtClean="0">
                          <a:latin typeface="Calibri"/>
                          <a:cs typeface="Calibri"/>
                        </a:rPr>
                        <a:t>N=38171</a:t>
                      </a:r>
                      <a:endParaRPr lang="en-US" sz="1600" dirty="0">
                        <a:latin typeface="Calibri"/>
                        <a:cs typeface="Calibri"/>
                      </a:endParaRPr>
                    </a:p>
                  </a:txBody>
                  <a:tcPr anchor="ctr">
                    <a:lnT w="38100" cmpd="sng">
                      <a:noFill/>
                    </a:lnT>
                    <a:solidFill>
                      <a:srgbClr val="50D07D"/>
                    </a:solidFill>
                  </a:tcPr>
                </a:tc>
                <a:tc>
                  <a:txBody>
                    <a:bodyPr/>
                    <a:lstStyle/>
                    <a:p>
                      <a:pPr algn="ctr"/>
                      <a:r>
                        <a:rPr lang="en-US" sz="1600" dirty="0" smtClean="0">
                          <a:latin typeface="Calibri"/>
                          <a:cs typeface="Calibri"/>
                        </a:rPr>
                        <a:t>Food Swamp</a:t>
                      </a:r>
                    </a:p>
                    <a:p>
                      <a:pPr algn="ctr"/>
                      <a:r>
                        <a:rPr lang="en-US" sz="1600" dirty="0" smtClean="0">
                          <a:latin typeface="Calibri"/>
                          <a:cs typeface="Calibri"/>
                        </a:rPr>
                        <a:t>N=15495</a:t>
                      </a:r>
                    </a:p>
                  </a:txBody>
                  <a:tcPr anchor="ctr">
                    <a:lnT w="38100" cmpd="sng">
                      <a:noFill/>
                    </a:lnT>
                    <a:solidFill>
                      <a:srgbClr val="50D07D"/>
                    </a:solidFill>
                  </a:tcPr>
                </a:tc>
                <a:tc>
                  <a:txBody>
                    <a:bodyPr/>
                    <a:lstStyle/>
                    <a:p>
                      <a:pPr algn="ctr"/>
                      <a:r>
                        <a:rPr lang="en-US" sz="1600" dirty="0" smtClean="0">
                          <a:latin typeface="Calibri"/>
                          <a:cs typeface="Calibri"/>
                        </a:rPr>
                        <a:t>Non-food</a:t>
                      </a:r>
                      <a:r>
                        <a:rPr lang="en-US" sz="1600" baseline="0" dirty="0" smtClean="0">
                          <a:latin typeface="Calibri"/>
                          <a:cs typeface="Calibri"/>
                        </a:rPr>
                        <a:t> Swamp</a:t>
                      </a:r>
                    </a:p>
                    <a:p>
                      <a:pPr algn="ctr"/>
                      <a:r>
                        <a:rPr lang="en-US" sz="1600" baseline="0" dirty="0" smtClean="0">
                          <a:latin typeface="Calibri"/>
                          <a:cs typeface="Calibri"/>
                        </a:rPr>
                        <a:t>N=22676</a:t>
                      </a:r>
                      <a:endParaRPr lang="en-US" sz="1600" dirty="0" smtClean="0">
                        <a:latin typeface="Calibri"/>
                        <a:cs typeface="Calibri"/>
                      </a:endParaRPr>
                    </a:p>
                  </a:txBody>
                  <a:tcPr anchor="ctr">
                    <a:lnT w="38100" cmpd="sng">
                      <a:noFill/>
                    </a:lnT>
                    <a:solidFill>
                      <a:srgbClr val="50D07D"/>
                    </a:solidFill>
                  </a:tcPr>
                </a:tc>
                <a:tc>
                  <a:txBody>
                    <a:bodyPr/>
                    <a:lstStyle/>
                    <a:p>
                      <a:pPr marL="0" marR="0" indent="0" algn="ctr" defTabSz="2978292" rtl="0" eaLnBrk="1" fontAlgn="auto" latinLnBrk="0" hangingPunct="1">
                        <a:lnSpc>
                          <a:spcPct val="100000"/>
                        </a:lnSpc>
                        <a:spcBef>
                          <a:spcPts val="0"/>
                        </a:spcBef>
                        <a:spcAft>
                          <a:spcPts val="0"/>
                        </a:spcAft>
                        <a:buClrTx/>
                        <a:buSzTx/>
                        <a:buFontTx/>
                        <a:buNone/>
                        <a:tabLst/>
                        <a:defRPr/>
                      </a:pPr>
                      <a:r>
                        <a:rPr lang="en-US" sz="1600" dirty="0" smtClean="0">
                          <a:latin typeface="Calibri"/>
                          <a:cs typeface="Calibri"/>
                        </a:rPr>
                        <a:t>Difference</a:t>
                      </a:r>
                    </a:p>
                  </a:txBody>
                  <a:tcPr anchor="ctr">
                    <a:lnT w="38100" cmpd="sng">
                      <a:noFill/>
                    </a:lnT>
                    <a:solidFill>
                      <a:srgbClr val="50D07D"/>
                    </a:solidFill>
                  </a:tcPr>
                </a:tc>
              </a:tr>
              <a:tr h="294144">
                <a:tc>
                  <a:txBody>
                    <a:bodyPr/>
                    <a:lstStyle/>
                    <a:p>
                      <a:pPr algn="l"/>
                      <a:r>
                        <a:rPr lang="en-US" sz="1600" dirty="0" smtClean="0">
                          <a:latin typeface="Calibri"/>
                          <a:cs typeface="Calibri"/>
                        </a:rPr>
                        <a:t>Percent Non-Hispanic</a:t>
                      </a:r>
                      <a:r>
                        <a:rPr lang="en-US" sz="1600" baseline="0" dirty="0" smtClean="0">
                          <a:latin typeface="Calibri"/>
                          <a:cs typeface="Calibri"/>
                        </a:rPr>
                        <a:t> Black</a:t>
                      </a:r>
                      <a:endParaRPr lang="en-US" sz="1600" dirty="0">
                        <a:latin typeface="Calibri"/>
                        <a:cs typeface="Calibri"/>
                      </a:endParaRPr>
                    </a:p>
                  </a:txBody>
                  <a:tcPr anchor="ctr">
                    <a:solidFill>
                      <a:srgbClr val="D1E2E3"/>
                    </a:solidFill>
                  </a:tcPr>
                </a:tc>
                <a:tc>
                  <a:txBody>
                    <a:bodyPr/>
                    <a:lstStyle/>
                    <a:p>
                      <a:pPr algn="ctr"/>
                      <a:r>
                        <a:rPr lang="en-US" sz="1600" smtClean="0">
                          <a:latin typeface="Calibri"/>
                          <a:cs typeface="Calibri"/>
                        </a:rPr>
                        <a:t>14.48</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19.53</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11.03</a:t>
                      </a:r>
                      <a:endParaRPr lang="en-US" sz="1600" dirty="0">
                        <a:latin typeface="Calibri"/>
                        <a:cs typeface="Calibri"/>
                      </a:endParaRPr>
                    </a:p>
                  </a:txBody>
                  <a:tcPr anchor="ctr">
                    <a:solidFill>
                      <a:srgbClr val="D1E2E3"/>
                    </a:solidFill>
                  </a:tcPr>
                </a:tc>
                <a:tc>
                  <a:txBody>
                    <a:bodyPr/>
                    <a:lstStyle/>
                    <a:p>
                      <a:pPr algn="ctr" fontAlgn="b"/>
                      <a:r>
                        <a:rPr lang="en-US" sz="1600" b="0" i="0" u="none" strike="noStrike" dirty="0">
                          <a:solidFill>
                            <a:srgbClr val="000000"/>
                          </a:solidFill>
                          <a:effectLst/>
                          <a:latin typeface="Calibri"/>
                          <a:cs typeface="Calibri"/>
                        </a:rPr>
                        <a:t>8.5</a:t>
                      </a:r>
                    </a:p>
                  </a:txBody>
                  <a:tcPr marL="12700" marR="12700" marT="12700" marB="0" anchor="ctr">
                    <a:solidFill>
                      <a:srgbClr val="D1E2E3"/>
                    </a:solidFill>
                  </a:tcPr>
                </a:tc>
              </a:tr>
              <a:tr h="294144">
                <a:tc>
                  <a:txBody>
                    <a:bodyPr/>
                    <a:lstStyle/>
                    <a:p>
                      <a:pPr algn="l"/>
                      <a:r>
                        <a:rPr lang="en-US" sz="1600" dirty="0" smtClean="0">
                          <a:latin typeface="Calibri"/>
                          <a:cs typeface="Calibri"/>
                        </a:rPr>
                        <a:t>Percent</a:t>
                      </a:r>
                      <a:r>
                        <a:rPr lang="en-US" sz="1600" baseline="0" dirty="0" smtClean="0">
                          <a:latin typeface="Calibri"/>
                          <a:cs typeface="Calibri"/>
                        </a:rPr>
                        <a:t> Hispanic</a:t>
                      </a:r>
                    </a:p>
                  </a:txBody>
                  <a:tcPr anchor="ctr">
                    <a:solidFill>
                      <a:srgbClr val="B2CECF"/>
                    </a:solidFill>
                  </a:tcPr>
                </a:tc>
                <a:tc>
                  <a:txBody>
                    <a:bodyPr/>
                    <a:lstStyle/>
                    <a:p>
                      <a:pPr algn="ctr"/>
                      <a:r>
                        <a:rPr lang="en-US" sz="1600" dirty="0" smtClean="0">
                          <a:latin typeface="Calibri"/>
                          <a:cs typeface="Calibri"/>
                        </a:rPr>
                        <a:t>16.68</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20.12</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14.33</a:t>
                      </a:r>
                      <a:endParaRPr lang="en-US" sz="1600" dirty="0">
                        <a:latin typeface="Calibri"/>
                        <a:cs typeface="Calibri"/>
                      </a:endParaRPr>
                    </a:p>
                  </a:txBody>
                  <a:tcPr anchor="ctr">
                    <a:solidFill>
                      <a:srgbClr val="B2CECF"/>
                    </a:solidFill>
                  </a:tcPr>
                </a:tc>
                <a:tc>
                  <a:txBody>
                    <a:bodyPr/>
                    <a:lstStyle/>
                    <a:p>
                      <a:pPr algn="ctr" fontAlgn="b"/>
                      <a:r>
                        <a:rPr lang="en-US" sz="1600" b="0" i="0" u="none" strike="noStrike">
                          <a:solidFill>
                            <a:srgbClr val="000000"/>
                          </a:solidFill>
                          <a:effectLst/>
                          <a:latin typeface="Calibri"/>
                          <a:cs typeface="Calibri"/>
                        </a:rPr>
                        <a:t>5.79</a:t>
                      </a:r>
                    </a:p>
                  </a:txBody>
                  <a:tcPr marL="12700" marR="12700" marT="12700" marB="0" anchor="ctr">
                    <a:solidFill>
                      <a:srgbClr val="B2CECF"/>
                    </a:solidFill>
                  </a:tcPr>
                </a:tc>
              </a:tr>
              <a:tr h="307216">
                <a:tc>
                  <a:txBody>
                    <a:bodyPr/>
                    <a:lstStyle/>
                    <a:p>
                      <a:pPr algn="l"/>
                      <a:r>
                        <a:rPr lang="en-US" sz="1600" baseline="0" dirty="0" smtClean="0">
                          <a:latin typeface="Calibri"/>
                          <a:cs typeface="Calibri"/>
                        </a:rPr>
                        <a:t>Percent Non-Hispanic White</a:t>
                      </a:r>
                    </a:p>
                  </a:txBody>
                  <a:tcPr anchor="ctr">
                    <a:solidFill>
                      <a:srgbClr val="D1E2E3"/>
                    </a:solidFill>
                  </a:tcPr>
                </a:tc>
                <a:tc>
                  <a:txBody>
                    <a:bodyPr/>
                    <a:lstStyle/>
                    <a:p>
                      <a:pPr algn="ctr"/>
                      <a:r>
                        <a:rPr lang="en-US" sz="1600" dirty="0" smtClean="0">
                          <a:latin typeface="Calibri"/>
                          <a:cs typeface="Calibri"/>
                        </a:rPr>
                        <a:t>61.03</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51.97</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67.22</a:t>
                      </a:r>
                      <a:endParaRPr lang="en-US" sz="1600" dirty="0">
                        <a:latin typeface="Calibri"/>
                        <a:cs typeface="Calibri"/>
                      </a:endParaRPr>
                    </a:p>
                  </a:txBody>
                  <a:tcPr anchor="ctr">
                    <a:solidFill>
                      <a:srgbClr val="D1E2E3"/>
                    </a:solidFill>
                  </a:tcPr>
                </a:tc>
                <a:tc>
                  <a:txBody>
                    <a:bodyPr/>
                    <a:lstStyle/>
                    <a:p>
                      <a:pPr algn="ctr" fontAlgn="b"/>
                      <a:r>
                        <a:rPr lang="en-US" sz="1600" b="0" i="0" u="none" strike="noStrike">
                          <a:solidFill>
                            <a:srgbClr val="000000"/>
                          </a:solidFill>
                          <a:effectLst/>
                          <a:latin typeface="Calibri"/>
                          <a:cs typeface="Calibri"/>
                        </a:rPr>
                        <a:t>-15.25</a:t>
                      </a:r>
                    </a:p>
                  </a:txBody>
                  <a:tcPr marL="12700" marR="12700" marT="12700" marB="0" anchor="ctr">
                    <a:solidFill>
                      <a:srgbClr val="D1E2E3"/>
                    </a:solidFill>
                  </a:tcPr>
                </a:tc>
              </a:tr>
              <a:tr h="294144">
                <a:tc>
                  <a:txBody>
                    <a:bodyPr/>
                    <a:lstStyle/>
                    <a:p>
                      <a:pPr algn="l"/>
                      <a:r>
                        <a:rPr lang="en-US" sz="1600" baseline="0" dirty="0" smtClean="0">
                          <a:latin typeface="Calibri"/>
                          <a:cs typeface="Calibri"/>
                        </a:rPr>
                        <a:t>Percent without High School Graduation</a:t>
                      </a:r>
                    </a:p>
                  </a:txBody>
                  <a:tcPr anchor="ctr">
                    <a:solidFill>
                      <a:srgbClr val="B2CECF"/>
                    </a:solidFill>
                  </a:tcPr>
                </a:tc>
                <a:tc>
                  <a:txBody>
                    <a:bodyPr/>
                    <a:lstStyle/>
                    <a:p>
                      <a:pPr algn="ctr"/>
                      <a:r>
                        <a:rPr lang="en-US" sz="1600" dirty="0" smtClean="0">
                          <a:latin typeface="Calibri"/>
                          <a:cs typeface="Calibri"/>
                        </a:rPr>
                        <a:t>15.71</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17.51</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14.49</a:t>
                      </a:r>
                      <a:endParaRPr lang="en-US" sz="1600" dirty="0">
                        <a:latin typeface="Calibri"/>
                        <a:cs typeface="Calibri"/>
                      </a:endParaRPr>
                    </a:p>
                  </a:txBody>
                  <a:tcPr anchor="ctr">
                    <a:solidFill>
                      <a:srgbClr val="B2CECF"/>
                    </a:solidFill>
                  </a:tcPr>
                </a:tc>
                <a:tc>
                  <a:txBody>
                    <a:bodyPr/>
                    <a:lstStyle/>
                    <a:p>
                      <a:pPr algn="ctr" fontAlgn="b"/>
                      <a:r>
                        <a:rPr lang="en-US" sz="1600" b="0" i="0" u="none" strike="noStrike">
                          <a:solidFill>
                            <a:srgbClr val="000000"/>
                          </a:solidFill>
                          <a:effectLst/>
                          <a:latin typeface="Calibri"/>
                          <a:cs typeface="Calibri"/>
                        </a:rPr>
                        <a:t>3.02</a:t>
                      </a:r>
                    </a:p>
                  </a:txBody>
                  <a:tcPr marL="12700" marR="12700" marT="12700" marB="0" anchor="ctr">
                    <a:solidFill>
                      <a:srgbClr val="B2CECF"/>
                    </a:solidFill>
                  </a:tcPr>
                </a:tc>
              </a:tr>
              <a:tr h="294144">
                <a:tc>
                  <a:txBody>
                    <a:bodyPr/>
                    <a:lstStyle/>
                    <a:p>
                      <a:pPr algn="l"/>
                      <a:r>
                        <a:rPr lang="en-US" sz="1600" baseline="0" dirty="0" smtClean="0">
                          <a:latin typeface="Calibri"/>
                          <a:cs typeface="Calibri"/>
                        </a:rPr>
                        <a:t>Percent in Poverty</a:t>
                      </a:r>
                    </a:p>
                  </a:txBody>
                  <a:tcPr anchor="ctr">
                    <a:solidFill>
                      <a:srgbClr val="D1E2E3"/>
                    </a:solidFill>
                  </a:tcPr>
                </a:tc>
                <a:tc>
                  <a:txBody>
                    <a:bodyPr/>
                    <a:lstStyle/>
                    <a:p>
                      <a:pPr algn="ctr"/>
                      <a:r>
                        <a:rPr lang="en-US" sz="1600" dirty="0" smtClean="0">
                          <a:latin typeface="Calibri"/>
                          <a:cs typeface="Calibri"/>
                        </a:rPr>
                        <a:t>16.59</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19.19</a:t>
                      </a:r>
                      <a:endParaRPr lang="en-US" sz="1600" dirty="0">
                        <a:latin typeface="Calibri"/>
                        <a:cs typeface="Calibri"/>
                      </a:endParaRPr>
                    </a:p>
                  </a:txBody>
                  <a:tcPr anchor="ctr">
                    <a:solidFill>
                      <a:srgbClr val="D1E2E3"/>
                    </a:solidFill>
                  </a:tcPr>
                </a:tc>
                <a:tc>
                  <a:txBody>
                    <a:bodyPr/>
                    <a:lstStyle/>
                    <a:p>
                      <a:pPr algn="ctr"/>
                      <a:r>
                        <a:rPr lang="en-US" sz="1600" dirty="0" smtClean="0">
                          <a:latin typeface="Calibri"/>
                          <a:cs typeface="Calibri"/>
                        </a:rPr>
                        <a:t>14.81</a:t>
                      </a:r>
                      <a:endParaRPr lang="en-US" sz="1600" dirty="0">
                        <a:latin typeface="Calibri"/>
                        <a:cs typeface="Calibri"/>
                      </a:endParaRPr>
                    </a:p>
                  </a:txBody>
                  <a:tcPr anchor="ctr">
                    <a:solidFill>
                      <a:srgbClr val="D1E2E3"/>
                    </a:solidFill>
                  </a:tcPr>
                </a:tc>
                <a:tc>
                  <a:txBody>
                    <a:bodyPr/>
                    <a:lstStyle/>
                    <a:p>
                      <a:pPr algn="ctr" fontAlgn="b"/>
                      <a:r>
                        <a:rPr lang="en-US" sz="1600" b="0" i="0" u="none" strike="noStrike">
                          <a:solidFill>
                            <a:srgbClr val="000000"/>
                          </a:solidFill>
                          <a:effectLst/>
                          <a:latin typeface="Calibri"/>
                          <a:cs typeface="Calibri"/>
                        </a:rPr>
                        <a:t>4.38</a:t>
                      </a:r>
                    </a:p>
                  </a:txBody>
                  <a:tcPr marL="12700" marR="12700" marT="12700" marB="0" anchor="ctr">
                    <a:solidFill>
                      <a:srgbClr val="D1E2E3"/>
                    </a:solidFill>
                  </a:tcPr>
                </a:tc>
              </a:tr>
              <a:tr h="294144">
                <a:tc>
                  <a:txBody>
                    <a:bodyPr/>
                    <a:lstStyle/>
                    <a:p>
                      <a:pPr algn="l"/>
                      <a:r>
                        <a:rPr lang="en-US" sz="1600" baseline="0" dirty="0" smtClean="0">
                          <a:latin typeface="Calibri"/>
                          <a:cs typeface="Calibri"/>
                        </a:rPr>
                        <a:t>Percent Rural </a:t>
                      </a:r>
                    </a:p>
                  </a:txBody>
                  <a:tcPr anchor="ctr">
                    <a:solidFill>
                      <a:srgbClr val="B2CECF"/>
                    </a:solidFill>
                  </a:tcPr>
                </a:tc>
                <a:tc>
                  <a:txBody>
                    <a:bodyPr/>
                    <a:lstStyle/>
                    <a:p>
                      <a:pPr algn="ctr"/>
                      <a:r>
                        <a:rPr lang="en-US" sz="1600" dirty="0" smtClean="0">
                          <a:latin typeface="Calibri"/>
                          <a:cs typeface="Calibri"/>
                        </a:rPr>
                        <a:t>12.95</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3.96</a:t>
                      </a:r>
                      <a:endParaRPr lang="en-US" sz="1600" dirty="0">
                        <a:latin typeface="Calibri"/>
                        <a:cs typeface="Calibri"/>
                      </a:endParaRPr>
                    </a:p>
                  </a:txBody>
                  <a:tcPr anchor="ctr">
                    <a:solidFill>
                      <a:srgbClr val="B2CECF"/>
                    </a:solidFill>
                  </a:tcPr>
                </a:tc>
                <a:tc>
                  <a:txBody>
                    <a:bodyPr/>
                    <a:lstStyle/>
                    <a:p>
                      <a:pPr algn="ctr"/>
                      <a:r>
                        <a:rPr lang="en-US" sz="1600" dirty="0" smtClean="0">
                          <a:latin typeface="Calibri"/>
                          <a:cs typeface="Calibri"/>
                        </a:rPr>
                        <a:t>19.10</a:t>
                      </a:r>
                      <a:endParaRPr lang="en-US" sz="1600" dirty="0">
                        <a:latin typeface="Calibri"/>
                        <a:cs typeface="Calibri"/>
                      </a:endParaRPr>
                    </a:p>
                  </a:txBody>
                  <a:tcPr anchor="ctr">
                    <a:solidFill>
                      <a:srgbClr val="B2CECF"/>
                    </a:solidFill>
                  </a:tcPr>
                </a:tc>
                <a:tc>
                  <a:txBody>
                    <a:bodyPr/>
                    <a:lstStyle/>
                    <a:p>
                      <a:pPr algn="ctr" fontAlgn="b"/>
                      <a:r>
                        <a:rPr lang="en-US" sz="1600" b="0" i="0" u="none" strike="noStrike" dirty="0">
                          <a:solidFill>
                            <a:srgbClr val="000000"/>
                          </a:solidFill>
                          <a:effectLst/>
                          <a:latin typeface="Calibri"/>
                          <a:cs typeface="Calibri"/>
                        </a:rPr>
                        <a:t>-15.14</a:t>
                      </a:r>
                    </a:p>
                  </a:txBody>
                  <a:tcPr marL="12700" marR="12700" marT="12700" marB="0" anchor="ctr">
                    <a:solidFill>
                      <a:srgbClr val="B2CECF"/>
                    </a:solidFill>
                  </a:tcPr>
                </a:tc>
              </a:tr>
            </a:tbl>
          </a:graphicData>
        </a:graphic>
      </p:graphicFrame>
      <p:sp>
        <p:nvSpPr>
          <p:cNvPr id="8" name="Rectangle 7">
            <a:hlinkClick r:id="rId20" action="ppaction://hlinksldjump"/>
          </p:cNvPr>
          <p:cNvSpPr/>
          <p:nvPr/>
        </p:nvSpPr>
        <p:spPr>
          <a:xfrm>
            <a:off x="15087600" y="2895600"/>
            <a:ext cx="8458200" cy="3276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hlinkClick r:id="rId21" action="ppaction://hlinksldjump"/>
          </p:cNvPr>
          <p:cNvSpPr/>
          <p:nvPr/>
        </p:nvSpPr>
        <p:spPr>
          <a:xfrm>
            <a:off x="23943432" y="2895600"/>
            <a:ext cx="8382000" cy="36576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5087600" y="6484203"/>
            <a:ext cx="8305800" cy="830997"/>
          </a:xfrm>
          <a:prstGeom prst="rect">
            <a:avLst/>
          </a:prstGeom>
          <a:noFill/>
        </p:spPr>
        <p:txBody>
          <a:bodyPr wrap="square" rtlCol="0">
            <a:spAutoFit/>
          </a:bodyPr>
          <a:lstStyle/>
          <a:p>
            <a:r>
              <a:rPr lang="en-US" sz="1600" b="1" dirty="0" smtClean="0"/>
              <a:t>Figure 1. The figure below represents the results from the logistic regression model predicting whether a census tract is a food desert. Interquartile-range odds ratios. Numbers on the left are the upper quartile: lower quartile. The bars represent 90%, 95%, and 99%  confidence limits.</a:t>
            </a:r>
            <a:endParaRPr lang="en-US" sz="1600" b="1" dirty="0"/>
          </a:p>
        </p:txBody>
      </p:sp>
      <p:sp>
        <p:nvSpPr>
          <p:cNvPr id="68" name="TextBox 67"/>
          <p:cNvSpPr txBox="1"/>
          <p:nvPr/>
        </p:nvSpPr>
        <p:spPr>
          <a:xfrm>
            <a:off x="23943432" y="6484203"/>
            <a:ext cx="8305800" cy="830997"/>
          </a:xfrm>
          <a:prstGeom prst="rect">
            <a:avLst/>
          </a:prstGeom>
          <a:noFill/>
        </p:spPr>
        <p:txBody>
          <a:bodyPr wrap="square" rtlCol="0">
            <a:spAutoFit/>
          </a:bodyPr>
          <a:lstStyle/>
          <a:p>
            <a:r>
              <a:rPr lang="en-US" sz="1600" b="1" dirty="0" smtClean="0"/>
              <a:t>Figure 2. The figure below represents the results from the logistic regression model predicting whether a census tract is a food swamp. Interquartile-range odds ratios. Numbers on the left are the upper quartile: lower quartile. The bars represent 90%, 95%, and 99%  confidence limits.</a:t>
            </a:r>
            <a:endParaRPr lang="en-US" sz="1600" b="1" dirty="0"/>
          </a:p>
        </p:txBody>
      </p:sp>
      <p:pic>
        <p:nvPicPr>
          <p:cNvPr id="11" name="Picture 10" descr="desert model plot.pdf">
            <a:hlinkClick r:id="rId22" action="ppaction://hlinksldjump"/>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125700" y="6777990"/>
            <a:ext cx="8420100" cy="4210050"/>
          </a:xfrm>
          <a:prstGeom prst="rect">
            <a:avLst/>
          </a:prstGeom>
        </p:spPr>
      </p:pic>
      <p:pic>
        <p:nvPicPr>
          <p:cNvPr id="14" name="Picture 13" descr="swamp model plot.pdf">
            <a:hlinkClick r:id="rId24" action="ppaction://hlinksldjump"/>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048720" y="6781800"/>
            <a:ext cx="8412480" cy="4206240"/>
          </a:xfrm>
          <a:prstGeom prst="rect">
            <a:avLst/>
          </a:prstGeom>
        </p:spPr>
      </p:pic>
    </p:spTree>
    <p:extLst>
      <p:ext uri="{BB962C8B-B14F-4D97-AF65-F5344CB8AC3E}">
        <p14:creationId xmlns:p14="http://schemas.microsoft.com/office/powerpoint/2010/main" val="213100432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Food Desert Model</a:t>
            </a:r>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3460954477"/>
              </p:ext>
            </p:extLst>
          </p:nvPr>
        </p:nvGraphicFramePr>
        <p:xfrm>
          <a:off x="8835838" y="4419600"/>
          <a:ext cx="15703924" cy="3733800"/>
        </p:xfrm>
        <a:graphic>
          <a:graphicData uri="http://schemas.openxmlformats.org/presentationml/2006/ole">
            <mc:AlternateContent xmlns:mc="http://schemas.openxmlformats.org/markup-compatibility/2006">
              <mc:Choice xmlns:v="urn:schemas-microsoft-com:vml" Requires="v">
                <p:oleObj spid="_x0000_s3107" name="Equation" r:id="rId3" imgW="1816100" imgH="431800" progId="Equation.3">
                  <p:embed/>
                </p:oleObj>
              </mc:Choice>
              <mc:Fallback>
                <p:oleObj name="Equation" r:id="rId3" imgW="1816100" imgH="431800" progId="Equation.3">
                  <p:embed/>
                  <p:pic>
                    <p:nvPicPr>
                      <p:cNvPr id="0" name=""/>
                      <p:cNvPicPr/>
                      <p:nvPr/>
                    </p:nvPicPr>
                    <p:blipFill>
                      <a:blip r:embed="rId4"/>
                      <a:stretch>
                        <a:fillRect/>
                      </a:stretch>
                    </p:blipFill>
                    <p:spPr>
                      <a:xfrm>
                        <a:off x="8835838" y="4419600"/>
                        <a:ext cx="15703924" cy="3733800"/>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06606396"/>
              </p:ext>
            </p:extLst>
          </p:nvPr>
        </p:nvGraphicFramePr>
        <p:xfrm>
          <a:off x="5141665" y="9525000"/>
          <a:ext cx="23092271" cy="6659880"/>
        </p:xfrm>
        <a:graphic>
          <a:graphicData uri="http://schemas.openxmlformats.org/drawingml/2006/table">
            <a:tbl>
              <a:tblPr firstRow="1" bandRow="1">
                <a:tableStyleId>{5C22544A-7EE6-4342-B048-85BDC9FD1C3A}</a:tableStyleId>
              </a:tblPr>
              <a:tblGrid>
                <a:gridCol w="3623171"/>
                <a:gridCol w="2781300"/>
                <a:gridCol w="2891929"/>
                <a:gridCol w="2670671"/>
                <a:gridCol w="2781300"/>
                <a:gridCol w="2781300"/>
                <a:gridCol w="2781300"/>
                <a:gridCol w="2781300"/>
              </a:tblGrid>
              <a:tr h="370840">
                <a:tc>
                  <a:txBody>
                    <a:bodyPr/>
                    <a:lstStyle/>
                    <a:p>
                      <a:pPr algn="ctr" fontAlgn="ctr"/>
                      <a:endParaRPr lang="en-US" sz="5400" b="0" i="0" u="none" strike="noStrike" dirty="0">
                        <a:solidFill>
                          <a:srgbClr val="000000"/>
                        </a:solidFill>
                        <a:effectLst/>
                        <a:latin typeface="Cambria"/>
                      </a:endParaRPr>
                    </a:p>
                  </a:txBody>
                  <a:tcPr marL="12700" marR="12700" marT="12700" marB="0" anchor="ctr">
                    <a:solidFill>
                      <a:srgbClr val="50D07D"/>
                    </a:solidFill>
                  </a:tcPr>
                </a:tc>
                <a:tc>
                  <a:txBody>
                    <a:bodyPr/>
                    <a:lstStyle/>
                    <a:p>
                      <a:pPr algn="ctr" fontAlgn="b"/>
                      <a:endParaRPr lang="en-US" sz="5400" b="0" i="0" u="none" strike="noStrike" dirty="0">
                        <a:solidFill>
                          <a:srgbClr val="000000"/>
                        </a:solidFill>
                        <a:effectLst/>
                        <a:latin typeface="Calibri"/>
                      </a:endParaRPr>
                    </a:p>
                  </a:txBody>
                  <a:tcPr marL="12700" marR="12700" marT="12700" marB="0" anchor="ctr">
                    <a:solidFill>
                      <a:srgbClr val="50D07D"/>
                    </a:solidFill>
                  </a:tcPr>
                </a:tc>
                <a:tc gridSpan="2">
                  <a:txBody>
                    <a:bodyPr/>
                    <a:lstStyle/>
                    <a:p>
                      <a:pPr algn="ctr" fontAlgn="b"/>
                      <a:r>
                        <a:rPr lang="en-US" sz="5400" b="1" i="0" u="none" strike="noStrike" dirty="0" smtClean="0">
                          <a:solidFill>
                            <a:srgbClr val="000000"/>
                          </a:solidFill>
                          <a:effectLst/>
                          <a:latin typeface="Calibri"/>
                        </a:rPr>
                        <a:t>Model Likelihood</a:t>
                      </a:r>
                      <a:r>
                        <a:rPr lang="en-US" sz="5400" b="1" i="0" u="none" strike="noStrike" baseline="0" dirty="0" smtClean="0">
                          <a:solidFill>
                            <a:srgbClr val="000000"/>
                          </a:solidFill>
                          <a:effectLst/>
                          <a:latin typeface="Calibri"/>
                        </a:rPr>
                        <a:t> Ratio Test</a:t>
                      </a:r>
                      <a:endParaRPr lang="en-US" sz="5400" b="1"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l" fontAlgn="b"/>
                      <a:endParaRPr lang="en-US" sz="5400" b="0" i="0" u="none" strike="noStrike" dirty="0">
                        <a:solidFill>
                          <a:srgbClr val="000000"/>
                        </a:solidFill>
                        <a:effectLst/>
                        <a:latin typeface="Calibri"/>
                      </a:endParaRPr>
                    </a:p>
                  </a:txBody>
                  <a:tcPr marL="12700" marR="12700" marT="12700" marB="0" anchor="b"/>
                </a:tc>
                <a:tc gridSpan="2">
                  <a:txBody>
                    <a:bodyPr/>
                    <a:lstStyle/>
                    <a:p>
                      <a:pPr algn="ctr" fontAlgn="b"/>
                      <a:r>
                        <a:rPr lang="en-US" sz="5400" b="1" i="0" u="none" strike="noStrike" dirty="0" smtClean="0">
                          <a:solidFill>
                            <a:srgbClr val="000000"/>
                          </a:solidFill>
                          <a:effectLst/>
                          <a:latin typeface="Calibri"/>
                        </a:rPr>
                        <a:t>Discrimination Indexes</a:t>
                      </a:r>
                      <a:endParaRPr lang="en-US" sz="5400" b="1"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r" fontAlgn="b"/>
                      <a:endParaRPr lang="en-US" sz="5400" b="0" i="0" u="none" strike="noStrike" dirty="0">
                        <a:solidFill>
                          <a:srgbClr val="000000"/>
                        </a:solidFill>
                        <a:effectLst/>
                        <a:latin typeface="Calibri"/>
                      </a:endParaRPr>
                    </a:p>
                  </a:txBody>
                  <a:tcPr marL="12700" marR="12700" marT="12700" marB="0" anchor="b"/>
                </a:tc>
                <a:tc gridSpan="2">
                  <a:txBody>
                    <a:bodyPr/>
                    <a:lstStyle/>
                    <a:p>
                      <a:pPr algn="ctr" fontAlgn="b"/>
                      <a:r>
                        <a:rPr lang="en-US" sz="5400" b="1" i="0" u="none" strike="noStrike" dirty="0" smtClean="0">
                          <a:solidFill>
                            <a:srgbClr val="000000"/>
                          </a:solidFill>
                          <a:effectLst/>
                          <a:latin typeface="Calibri"/>
                        </a:rPr>
                        <a:t>Rank Discrimination</a:t>
                      </a:r>
                      <a:r>
                        <a:rPr lang="en-US" sz="5400" b="1" i="0" u="none" strike="noStrike" baseline="0" dirty="0" smtClean="0">
                          <a:solidFill>
                            <a:srgbClr val="000000"/>
                          </a:solidFill>
                          <a:effectLst/>
                          <a:latin typeface="Calibri"/>
                        </a:rPr>
                        <a:t> Indexes</a:t>
                      </a:r>
                      <a:endParaRPr lang="en-US" sz="5400" b="1"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r" fontAlgn="b"/>
                      <a:endParaRPr lang="en-US" sz="5400" b="0" i="0" u="none" strike="noStrike" dirty="0">
                        <a:solidFill>
                          <a:srgbClr val="000000"/>
                        </a:solidFill>
                        <a:effectLst/>
                        <a:latin typeface="Calibri"/>
                      </a:endParaRPr>
                    </a:p>
                  </a:txBody>
                  <a:tcPr marL="12700" marR="12700" marT="12700" marB="0" anchor="b"/>
                </a:tc>
              </a:tr>
              <a:tr h="370840">
                <a:tc>
                  <a:txBody>
                    <a:bodyPr/>
                    <a:lstStyle/>
                    <a:p>
                      <a:pPr algn="l" fontAlgn="ctr"/>
                      <a:r>
                        <a:rPr lang="en-US" sz="5400" b="1" i="0" u="none" strike="noStrike" dirty="0" err="1">
                          <a:solidFill>
                            <a:srgbClr val="000000"/>
                          </a:solidFill>
                          <a:effectLst/>
                          <a:latin typeface="Cambria"/>
                        </a:rPr>
                        <a:t>Obs</a:t>
                      </a:r>
                      <a:endParaRPr lang="en-US" sz="5400" b="1" i="0" u="none" strike="noStrike" dirty="0">
                        <a:solidFill>
                          <a:srgbClr val="000000"/>
                        </a:solidFill>
                        <a:effectLst/>
                        <a:latin typeface="Cambria"/>
                      </a:endParaRP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50587</a:t>
                      </a:r>
                    </a:p>
                  </a:txBody>
                  <a:tcPr marL="12700" marR="12700" marT="12700" marB="0" anchor="ctr">
                    <a:solidFill>
                      <a:srgbClr val="D1E2E3"/>
                    </a:solidFill>
                  </a:tcPr>
                </a:tc>
                <a:tc>
                  <a:txBody>
                    <a:bodyPr/>
                    <a:lstStyle/>
                    <a:p>
                      <a:pPr algn="ctr" fontAlgn="b"/>
                      <a:r>
                        <a:rPr lang="en-US" sz="5400" b="1" i="0" u="none" strike="noStrike" dirty="0" smtClean="0">
                          <a:solidFill>
                            <a:srgbClr val="000000"/>
                          </a:solidFill>
                          <a:effectLst/>
                          <a:latin typeface="Calibri"/>
                        </a:rPr>
                        <a:t>LR χ2</a:t>
                      </a:r>
                      <a:endParaRPr lang="en-US" sz="5400" b="1" i="0" u="none" strike="noStrike" dirty="0">
                        <a:solidFill>
                          <a:srgbClr val="000000"/>
                        </a:solidFill>
                        <a:effectLst/>
                        <a:latin typeface="Calibri"/>
                      </a:endParaRPr>
                    </a:p>
                  </a:txBody>
                  <a:tcPr marL="12700" marR="12700" marT="12700" marB="0" anchor="ctr">
                    <a:solidFill>
                      <a:srgbClr val="D1E2E3"/>
                    </a:solidFill>
                  </a:tcPr>
                </a:tc>
                <a:tc>
                  <a:txBody>
                    <a:bodyPr/>
                    <a:lstStyle/>
                    <a:p>
                      <a:pPr marL="0" marR="0" indent="0" algn="ctr" defTabSz="2978292" rtl="0" eaLnBrk="1" fontAlgn="b" latinLnBrk="0" hangingPunct="1">
                        <a:lnSpc>
                          <a:spcPct val="100000"/>
                        </a:lnSpc>
                        <a:spcBef>
                          <a:spcPts val="0"/>
                        </a:spcBef>
                        <a:spcAft>
                          <a:spcPts val="0"/>
                        </a:spcAft>
                        <a:buClrTx/>
                        <a:buSzTx/>
                        <a:buFontTx/>
                        <a:buNone/>
                        <a:tabLst/>
                        <a:defRPr/>
                      </a:pPr>
                      <a:r>
                        <a:rPr lang="en-US" sz="5400" b="0" i="0" u="none" strike="noStrike" dirty="0" smtClean="0">
                          <a:solidFill>
                            <a:srgbClr val="000000"/>
                          </a:solidFill>
                          <a:effectLst/>
                          <a:latin typeface="+mn-lt"/>
                        </a:rPr>
                        <a:t>5682.82</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R2</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0.158</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C</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0.712</a:t>
                      </a:r>
                    </a:p>
                  </a:txBody>
                  <a:tcPr marL="12700" marR="12700" marT="12700" marB="0" anchor="ctr">
                    <a:solidFill>
                      <a:srgbClr val="D1E2E3"/>
                    </a:solidFill>
                  </a:tcPr>
                </a:tc>
              </a:tr>
              <a:tr h="370840">
                <a:tc>
                  <a:txBody>
                    <a:bodyPr/>
                    <a:lstStyle/>
                    <a:p>
                      <a:pPr algn="r" fontAlgn="ctr"/>
                      <a:r>
                        <a:rPr lang="en-US" sz="5400" b="1" i="0" u="none" strike="noStrike" dirty="0">
                          <a:solidFill>
                            <a:srgbClr val="000000"/>
                          </a:solidFill>
                          <a:effectLst/>
                          <a:latin typeface="Cambria"/>
                        </a:rPr>
                        <a:t>0</a:t>
                      </a: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38171</a:t>
                      </a:r>
                    </a:p>
                  </a:txBody>
                  <a:tcPr marL="12700" marR="12700" marT="12700" marB="0" anchor="ctr">
                    <a:solidFill>
                      <a:srgbClr val="B2CECF"/>
                    </a:solidFill>
                  </a:tcPr>
                </a:tc>
                <a:tc>
                  <a:txBody>
                    <a:bodyPr/>
                    <a:lstStyle/>
                    <a:p>
                      <a:pPr algn="ctr" fontAlgn="b"/>
                      <a:r>
                        <a:rPr lang="en-US" sz="5400" b="1" i="0" u="none" strike="noStrike" dirty="0" err="1">
                          <a:solidFill>
                            <a:srgbClr val="000000"/>
                          </a:solidFill>
                          <a:effectLst/>
                          <a:latin typeface="Calibri"/>
                        </a:rPr>
                        <a:t>d.f.</a:t>
                      </a:r>
                      <a:r>
                        <a:rPr lang="en-US" sz="5400" b="1" i="0" u="none" strike="noStrike" dirty="0">
                          <a:solidFill>
                            <a:srgbClr val="000000"/>
                          </a:solidFill>
                          <a:effectLst/>
                          <a:latin typeface="Calibri"/>
                        </a:rPr>
                        <a:t>            </a:t>
                      </a:r>
                    </a:p>
                  </a:txBody>
                  <a:tcPr marL="12700" marR="12700" marT="12700" marB="0" anchor="ctr">
                    <a:solidFill>
                      <a:srgbClr val="B2CECF"/>
                    </a:solidFill>
                  </a:tcPr>
                </a:tc>
                <a:tc>
                  <a:txBody>
                    <a:bodyPr/>
                    <a:lstStyle/>
                    <a:p>
                      <a:pPr algn="ctr" fontAlgn="b"/>
                      <a:r>
                        <a:rPr lang="en-US" sz="5400" b="0" i="0" u="none" strike="noStrike" dirty="0" smtClean="0">
                          <a:solidFill>
                            <a:srgbClr val="000000"/>
                          </a:solidFill>
                          <a:effectLst/>
                          <a:latin typeface="Calibri"/>
                        </a:rPr>
                        <a:t>70</a:t>
                      </a:r>
                      <a:endParaRPr lang="en-US" sz="5400" b="0" i="0" u="none" strike="noStrike" dirty="0">
                        <a:solidFill>
                          <a:srgbClr val="000000"/>
                        </a:solidFill>
                        <a:effectLst/>
                        <a:latin typeface="Calibri"/>
                      </a:endParaRPr>
                    </a:p>
                  </a:txBody>
                  <a:tcPr marL="12700" marR="12700" marT="12700" marB="0" anchor="ctr">
                    <a:solidFill>
                      <a:srgbClr val="B2CECF"/>
                    </a:solidFill>
                  </a:tcPr>
                </a:tc>
                <a:tc>
                  <a:txBody>
                    <a:bodyPr/>
                    <a:lstStyle/>
                    <a:p>
                      <a:pPr algn="l" fontAlgn="b"/>
                      <a:r>
                        <a:rPr lang="en-US" sz="5400" b="1" i="0" u="none" strike="noStrike" dirty="0">
                          <a:solidFill>
                            <a:srgbClr val="000000"/>
                          </a:solidFill>
                          <a:effectLst/>
                          <a:latin typeface="Calibri"/>
                        </a:rPr>
                        <a:t>g</a:t>
                      </a: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0.847</a:t>
                      </a:r>
                    </a:p>
                  </a:txBody>
                  <a:tcPr marL="12700" marR="12700" marT="12700" marB="0" anchor="ctr">
                    <a:solidFill>
                      <a:srgbClr val="B2CECF"/>
                    </a:solidFill>
                  </a:tcPr>
                </a:tc>
                <a:tc>
                  <a:txBody>
                    <a:bodyPr/>
                    <a:lstStyle/>
                    <a:p>
                      <a:pPr algn="l" fontAlgn="b"/>
                      <a:r>
                        <a:rPr lang="en-US" sz="5400" b="1" i="0" u="none" strike="noStrike" dirty="0" err="1">
                          <a:solidFill>
                            <a:srgbClr val="000000"/>
                          </a:solidFill>
                          <a:effectLst/>
                          <a:latin typeface="Calibri"/>
                        </a:rPr>
                        <a:t>Dxy</a:t>
                      </a:r>
                      <a:endParaRPr lang="en-US" sz="5400" b="1" i="0" u="none" strike="noStrike" dirty="0">
                        <a:solidFill>
                          <a:srgbClr val="000000"/>
                        </a:solidFill>
                        <a:effectLst/>
                        <a:latin typeface="Calibri"/>
                      </a:endParaRP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0.423</a:t>
                      </a:r>
                    </a:p>
                  </a:txBody>
                  <a:tcPr marL="12700" marR="12700" marT="12700" marB="0" anchor="ctr">
                    <a:solidFill>
                      <a:srgbClr val="B2CECF"/>
                    </a:solidFill>
                  </a:tcPr>
                </a:tc>
              </a:tr>
              <a:tr h="370840">
                <a:tc>
                  <a:txBody>
                    <a:bodyPr/>
                    <a:lstStyle/>
                    <a:p>
                      <a:pPr algn="r" fontAlgn="ctr"/>
                      <a:r>
                        <a:rPr lang="en-US" sz="5400" b="1" i="0" u="none" strike="noStrike" dirty="0">
                          <a:solidFill>
                            <a:srgbClr val="000000"/>
                          </a:solidFill>
                          <a:effectLst/>
                          <a:latin typeface="Cambria"/>
                        </a:rPr>
                        <a:t>1</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12416</a:t>
                      </a:r>
                    </a:p>
                  </a:txBody>
                  <a:tcPr marL="12700" marR="12700" marT="12700" marB="0" anchor="ctr">
                    <a:solidFill>
                      <a:srgbClr val="D1E2E3"/>
                    </a:solidFill>
                  </a:tcPr>
                </a:tc>
                <a:tc>
                  <a:txBody>
                    <a:bodyPr/>
                    <a:lstStyle/>
                    <a:p>
                      <a:pPr marL="0" marR="0" indent="0" algn="ctr" defTabSz="2978292" rtl="0" eaLnBrk="1" fontAlgn="b" latinLnBrk="0" hangingPunct="1">
                        <a:lnSpc>
                          <a:spcPct val="100000"/>
                        </a:lnSpc>
                        <a:spcBef>
                          <a:spcPts val="0"/>
                        </a:spcBef>
                        <a:spcAft>
                          <a:spcPts val="0"/>
                        </a:spcAft>
                        <a:buClrTx/>
                        <a:buSzTx/>
                        <a:buFontTx/>
                        <a:buNone/>
                        <a:tabLst/>
                        <a:defRPr/>
                      </a:pPr>
                      <a:r>
                        <a:rPr lang="en-US" sz="5400" b="1" i="0" u="none" strike="noStrike" dirty="0" err="1">
                          <a:solidFill>
                            <a:srgbClr val="000000"/>
                          </a:solidFill>
                          <a:effectLst/>
                          <a:latin typeface="Calibri"/>
                        </a:rPr>
                        <a:t>Pr</a:t>
                      </a:r>
                      <a:r>
                        <a:rPr lang="en-US" sz="5400" b="1" i="0" u="none" strike="noStrike" dirty="0">
                          <a:solidFill>
                            <a:srgbClr val="000000"/>
                          </a:solidFill>
                          <a:effectLst/>
                          <a:latin typeface="Calibri"/>
                        </a:rPr>
                        <a:t>(&gt; </a:t>
                      </a:r>
                      <a:r>
                        <a:rPr lang="en-US" sz="5400" b="1" i="0" u="none" strike="noStrike" dirty="0" smtClean="0">
                          <a:solidFill>
                            <a:srgbClr val="000000"/>
                          </a:solidFill>
                          <a:effectLst/>
                          <a:latin typeface="+mn-lt"/>
                        </a:rPr>
                        <a:t>χ2</a:t>
                      </a:r>
                      <a:r>
                        <a:rPr lang="en-US" sz="5400" b="1" i="0" u="none" strike="noStrike" dirty="0" smtClean="0">
                          <a:solidFill>
                            <a:srgbClr val="000000"/>
                          </a:solidFill>
                          <a:effectLst/>
                          <a:latin typeface="Calibri"/>
                        </a:rPr>
                        <a:t>)</a:t>
                      </a:r>
                      <a:endParaRPr lang="en-US" sz="5400" b="1" i="0" u="none" strike="noStrike" dirty="0">
                        <a:solidFill>
                          <a:srgbClr val="000000"/>
                        </a:solidFill>
                        <a:effectLst/>
                        <a:latin typeface="Calibri"/>
                      </a:endParaRPr>
                    </a:p>
                  </a:txBody>
                  <a:tcPr marL="12700" marR="12700" marT="12700" marB="0" anchor="ctr">
                    <a:solidFill>
                      <a:srgbClr val="D1E2E3"/>
                    </a:solidFill>
                  </a:tcPr>
                </a:tc>
                <a:tc>
                  <a:txBody>
                    <a:bodyPr/>
                    <a:lstStyle/>
                    <a:p>
                      <a:pPr marL="0" marR="0" indent="0" algn="ctr" defTabSz="2978292" rtl="0" eaLnBrk="1" fontAlgn="b" latinLnBrk="0" hangingPunct="1">
                        <a:lnSpc>
                          <a:spcPct val="100000"/>
                        </a:lnSpc>
                        <a:spcBef>
                          <a:spcPts val="0"/>
                        </a:spcBef>
                        <a:spcAft>
                          <a:spcPts val="0"/>
                        </a:spcAft>
                        <a:buClrTx/>
                        <a:buSzTx/>
                        <a:buFontTx/>
                        <a:buNone/>
                        <a:tabLst/>
                        <a:defRPr/>
                      </a:pPr>
                      <a:r>
                        <a:rPr lang="en-US" sz="5400" b="0" i="0" u="none" strike="noStrike" dirty="0" smtClean="0">
                          <a:solidFill>
                            <a:srgbClr val="000000"/>
                          </a:solidFill>
                          <a:effectLst/>
                          <a:latin typeface="+mn-lt"/>
                        </a:rPr>
                        <a:t>&lt;0.0001</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gr</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2.333</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gamma</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0.425</a:t>
                      </a:r>
                    </a:p>
                  </a:txBody>
                  <a:tcPr marL="12700" marR="12700" marT="12700" marB="0" anchor="ctr">
                    <a:solidFill>
                      <a:srgbClr val="D1E2E3"/>
                    </a:solidFill>
                  </a:tcPr>
                </a:tc>
              </a:tr>
              <a:tr h="370840">
                <a:tc>
                  <a:txBody>
                    <a:bodyPr/>
                    <a:lstStyle/>
                    <a:p>
                      <a:pPr algn="l" fontAlgn="ctr"/>
                      <a:r>
                        <a:rPr lang="en-US" sz="5400" b="1" i="0" u="none" strike="noStrike" dirty="0">
                          <a:solidFill>
                            <a:srgbClr val="000000"/>
                          </a:solidFill>
                          <a:effectLst/>
                          <a:latin typeface="Cambria"/>
                        </a:rPr>
                        <a:t>max |</a:t>
                      </a:r>
                      <a:r>
                        <a:rPr lang="en-US" sz="5400" b="1" i="0" u="none" strike="noStrike" dirty="0" err="1">
                          <a:solidFill>
                            <a:srgbClr val="000000"/>
                          </a:solidFill>
                          <a:effectLst/>
                          <a:latin typeface="Cambria"/>
                        </a:rPr>
                        <a:t>deriv</a:t>
                      </a:r>
                      <a:r>
                        <a:rPr lang="en-US" sz="5400" b="1" i="0" u="none" strike="noStrike" dirty="0">
                          <a:solidFill>
                            <a:srgbClr val="000000"/>
                          </a:solidFill>
                          <a:effectLst/>
                          <a:latin typeface="Cambria"/>
                        </a:rPr>
                        <a:t>|</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2.00E-08</a:t>
                      </a:r>
                    </a:p>
                  </a:txBody>
                  <a:tcPr marL="12700" marR="12700" marT="12700" marB="0" anchor="ctr">
                    <a:solidFill>
                      <a:srgbClr val="B2CECF"/>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B2CECF"/>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B2CECF"/>
                    </a:solidFill>
                  </a:tcPr>
                </a:tc>
                <a:tc>
                  <a:txBody>
                    <a:bodyPr/>
                    <a:lstStyle/>
                    <a:p>
                      <a:pPr algn="l" fontAlgn="b"/>
                      <a:r>
                        <a:rPr lang="en-US" sz="5400" b="1" i="0" u="none" strike="noStrike" dirty="0" err="1">
                          <a:solidFill>
                            <a:srgbClr val="000000"/>
                          </a:solidFill>
                          <a:effectLst/>
                          <a:latin typeface="Calibri"/>
                        </a:rPr>
                        <a:t>gp</a:t>
                      </a:r>
                      <a:endParaRPr lang="en-US" sz="5400" b="1" i="0" u="none" strike="noStrike" dirty="0">
                        <a:solidFill>
                          <a:srgbClr val="000000"/>
                        </a:solidFill>
                        <a:effectLst/>
                        <a:latin typeface="Calibri"/>
                      </a:endParaRP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0.154</a:t>
                      </a:r>
                    </a:p>
                  </a:txBody>
                  <a:tcPr marL="12700" marR="12700" marT="12700" marB="0" anchor="ctr">
                    <a:solidFill>
                      <a:srgbClr val="B2CECF"/>
                    </a:solidFill>
                  </a:tcPr>
                </a:tc>
                <a:tc>
                  <a:txBody>
                    <a:bodyPr/>
                    <a:lstStyle/>
                    <a:p>
                      <a:pPr algn="l" fontAlgn="b"/>
                      <a:r>
                        <a:rPr lang="en-US" sz="5400" b="1" i="0" u="none" strike="noStrike" dirty="0">
                          <a:solidFill>
                            <a:srgbClr val="000000"/>
                          </a:solidFill>
                          <a:effectLst/>
                          <a:latin typeface="Calibri"/>
                        </a:rPr>
                        <a:t>tau-a</a:t>
                      </a: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0.157</a:t>
                      </a:r>
                    </a:p>
                  </a:txBody>
                  <a:tcPr marL="12700" marR="12700" marT="12700" marB="0" anchor="ctr">
                    <a:solidFill>
                      <a:srgbClr val="B2CECF"/>
                    </a:solidFill>
                  </a:tcPr>
                </a:tc>
              </a:tr>
              <a:tr h="370840">
                <a:tc>
                  <a:txBody>
                    <a:bodyPr/>
                    <a:lstStyle/>
                    <a:p>
                      <a:pPr algn="l" fontAlgn="ctr"/>
                      <a:endParaRPr lang="en-US" sz="5400" b="0" i="0" u="none" strike="noStrike" dirty="0">
                        <a:solidFill>
                          <a:srgbClr val="000000"/>
                        </a:solidFill>
                        <a:effectLst/>
                        <a:latin typeface="Cambria"/>
                      </a:endParaRPr>
                    </a:p>
                  </a:txBody>
                  <a:tcPr marL="12700" marR="12700" marT="12700" marB="0" anchor="ctr">
                    <a:solidFill>
                      <a:srgbClr val="D1E2E3"/>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D1E2E3"/>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D1E2E3"/>
                    </a:solidFill>
                  </a:tcPr>
                </a:tc>
                <a:tc>
                  <a:txBody>
                    <a:bodyPr/>
                    <a:lstStyle/>
                    <a:p>
                      <a:pPr algn="ctr" fontAlgn="b"/>
                      <a:endParaRPr lang="en-US" sz="5400" b="0" i="0" u="none" strike="noStrike" dirty="0">
                        <a:solidFill>
                          <a:srgbClr val="000000"/>
                        </a:solidFill>
                        <a:effectLst/>
                        <a:latin typeface="Calibri"/>
                      </a:endParaRP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Brier</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0.163</a:t>
                      </a:r>
                    </a:p>
                  </a:txBody>
                  <a:tcPr marL="12700" marR="12700" marT="12700" marB="0" anchor="ctr">
                    <a:solidFill>
                      <a:srgbClr val="D1E2E3"/>
                    </a:solidFill>
                  </a:tcPr>
                </a:tc>
                <a:tc>
                  <a:txBody>
                    <a:bodyPr/>
                    <a:lstStyle/>
                    <a:p>
                      <a:pPr algn="ctr" fontAlgn="b"/>
                      <a:endParaRPr lang="en-US" sz="5400" b="0" i="0" u="none" strike="noStrike" dirty="0">
                        <a:solidFill>
                          <a:srgbClr val="000000"/>
                        </a:solidFill>
                        <a:effectLst/>
                        <a:latin typeface="Calibri"/>
                      </a:endParaRPr>
                    </a:p>
                  </a:txBody>
                  <a:tcPr marL="12700" marR="12700" marT="12700" marB="0" anchor="ctr">
                    <a:solidFill>
                      <a:srgbClr val="D1E2E3"/>
                    </a:solidFill>
                  </a:tcPr>
                </a:tc>
                <a:tc>
                  <a:txBody>
                    <a:bodyPr/>
                    <a:lstStyle/>
                    <a:p>
                      <a:pPr algn="ctr" fontAlgn="b"/>
                      <a:endParaRPr lang="en-US" sz="5400" b="0" i="0" u="none" strike="noStrike" dirty="0">
                        <a:solidFill>
                          <a:srgbClr val="000000"/>
                        </a:solidFill>
                        <a:effectLst/>
                        <a:latin typeface="Calibri"/>
                      </a:endParaRPr>
                    </a:p>
                  </a:txBody>
                  <a:tcPr marL="12700" marR="12700" marT="12700" marB="0" anchor="ctr">
                    <a:solidFill>
                      <a:srgbClr val="D1E2E3"/>
                    </a:solidFill>
                  </a:tcPr>
                </a:tc>
              </a:tr>
            </a:tbl>
          </a:graphicData>
        </a:graphic>
      </p:graphicFrame>
      <p:sp>
        <p:nvSpPr>
          <p:cNvPr id="7" name="Oval 6">
            <a:hlinkClick r:id="rId5"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8" name="Oval 7">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38564835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Results – Figure </a:t>
            </a:r>
            <a:r>
              <a:rPr lang="en-US" dirty="0" smtClean="0"/>
              <a:t>1</a:t>
            </a:r>
            <a:endParaRPr lang="en-US" dirty="0"/>
          </a:p>
        </p:txBody>
      </p:sp>
      <p:sp>
        <p:nvSpPr>
          <p:cNvPr id="12" name="Rectangle 11"/>
          <p:cNvSpPr/>
          <p:nvPr/>
        </p:nvSpPr>
        <p:spPr>
          <a:xfrm>
            <a:off x="2743200" y="14935200"/>
            <a:ext cx="27660600" cy="2585323"/>
          </a:xfrm>
          <a:prstGeom prst="rect">
            <a:avLst/>
          </a:prstGeom>
        </p:spPr>
        <p:txBody>
          <a:bodyPr wrap="square">
            <a:spAutoFit/>
          </a:bodyPr>
          <a:lstStyle/>
          <a:p>
            <a:r>
              <a:rPr lang="en-US" sz="5400" b="1" dirty="0"/>
              <a:t>Figure 1. The </a:t>
            </a:r>
            <a:r>
              <a:rPr lang="en-US" sz="5400" b="1" dirty="0" smtClean="0"/>
              <a:t>figure above represents </a:t>
            </a:r>
            <a:r>
              <a:rPr lang="en-US" sz="5400" b="1" dirty="0"/>
              <a:t>the results from the logistic regression model predicting whether a census tract is a food desert. Interquartile-range odds ratios. Numbers on the left are the upper quartile: lower quartile. The bars represent 90%, 95%, and 99%  confidence limits.</a:t>
            </a:r>
          </a:p>
        </p:txBody>
      </p:sp>
      <p:cxnSp>
        <p:nvCxnSpPr>
          <p:cNvPr id="13" name="Straight Connector 12"/>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6" name="Oval 5">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pic>
        <p:nvPicPr>
          <p:cNvPr id="8" name="Picture 7" descr="desert model plo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895600"/>
            <a:ext cx="28651200" cy="14325600"/>
          </a:xfrm>
          <a:prstGeom prst="rect">
            <a:avLst/>
          </a:prstGeom>
        </p:spPr>
      </p:pic>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30352677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Figure 3</a:t>
            </a:r>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95600" y="15053608"/>
            <a:ext cx="27660600" cy="1938992"/>
          </a:xfrm>
          <a:prstGeom prst="rect">
            <a:avLst/>
          </a:prstGeom>
        </p:spPr>
        <p:txBody>
          <a:bodyPr wrap="square">
            <a:spAutoFit/>
          </a:bodyPr>
          <a:lstStyle/>
          <a:p>
            <a:r>
              <a:rPr lang="en-US" sz="6000" b="1" dirty="0"/>
              <a:t>Figure </a:t>
            </a:r>
            <a:r>
              <a:rPr lang="en-US" sz="6000" b="1" dirty="0" smtClean="0"/>
              <a:t>3. </a:t>
            </a:r>
            <a:r>
              <a:rPr lang="en-US" sz="6000" b="1" dirty="0"/>
              <a:t>The </a:t>
            </a:r>
            <a:r>
              <a:rPr lang="en-US" sz="6000" b="1" dirty="0" smtClean="0"/>
              <a:t>figure above ranks the covariates by their χ</a:t>
            </a:r>
            <a:r>
              <a:rPr lang="en-US" sz="6000" b="1" baseline="30000" dirty="0" smtClean="0"/>
              <a:t>2 </a:t>
            </a:r>
            <a:r>
              <a:rPr lang="en-US" sz="6000" b="1" dirty="0" smtClean="0"/>
              <a:t>values. Here, we see that percent rural is highly predictive of food deserts.</a:t>
            </a:r>
            <a:endParaRPr lang="en-US" sz="6000" b="1" dirty="0"/>
          </a:p>
        </p:txBody>
      </p:sp>
      <p:sp>
        <p:nvSpPr>
          <p:cNvPr id="7" name="Oval 6">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pic>
        <p:nvPicPr>
          <p:cNvPr id="8" name="Picture 7" descr="desertmodel chi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657600"/>
            <a:ext cx="23469600" cy="11734800"/>
          </a:xfrm>
          <a:prstGeom prst="rect">
            <a:avLst/>
          </a:prstGeom>
        </p:spPr>
      </p:pic>
      <p:sp>
        <p:nvSpPr>
          <p:cNvPr id="9" name="Oval 8">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3236880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a:t>
            </a:r>
            <a:endParaRPr lang="en-US" dirty="0"/>
          </a:p>
        </p:txBody>
      </p:sp>
      <p:sp>
        <p:nvSpPr>
          <p:cNvPr id="3" name="Content Placeholder 2"/>
          <p:cNvSpPr>
            <a:spLocks noGrp="1"/>
          </p:cNvSpPr>
          <p:nvPr>
            <p:ph idx="1"/>
          </p:nvPr>
        </p:nvSpPr>
        <p:spPr>
          <a:xfrm>
            <a:off x="1668780" y="3962400"/>
            <a:ext cx="30038040" cy="14173199"/>
          </a:xfrm>
        </p:spPr>
        <p:txBody>
          <a:bodyPr>
            <a:normAutofit/>
          </a:bodyPr>
          <a:lstStyle/>
          <a:p>
            <a:pPr marL="0" indent="0">
              <a:buNone/>
            </a:pPr>
            <a:r>
              <a:rPr lang="en-US" b="1" dirty="0" smtClean="0"/>
              <a:t>Food Swamps</a:t>
            </a:r>
          </a:p>
          <a:p>
            <a:r>
              <a:rPr lang="en-US" dirty="0" smtClean="0">
                <a:hlinkClick r:id="rId2" action="ppaction://hlinksldjump"/>
              </a:rPr>
              <a:t>Table 2</a:t>
            </a:r>
            <a:r>
              <a:rPr lang="en-US" dirty="0" smtClean="0"/>
              <a:t> shows the differences in mean percent between census tracts that are food swamps and those that are not.</a:t>
            </a:r>
          </a:p>
          <a:p>
            <a:r>
              <a:rPr lang="en-US" dirty="0" smtClean="0"/>
              <a:t>We fit a logistic regression predicting whether a census tract was a food swamp (yes/no). </a:t>
            </a:r>
            <a:r>
              <a:rPr lang="en-US" dirty="0" smtClean="0">
                <a:hlinkClick r:id="rId3" action="ppaction://hlinksldjump"/>
              </a:rPr>
              <a:t>Table 4</a:t>
            </a:r>
            <a:r>
              <a:rPr lang="en-US" dirty="0" smtClean="0"/>
              <a:t> shows the output. </a:t>
            </a:r>
          </a:p>
          <a:p>
            <a:endParaRPr lang="en-US" dirty="0"/>
          </a:p>
          <a:p>
            <a:endParaRPr lang="en-US" dirty="0" smtClean="0"/>
          </a:p>
          <a:p>
            <a:endParaRPr lang="en-US" dirty="0" smtClean="0"/>
          </a:p>
          <a:p>
            <a:endParaRPr lang="en-US" dirty="0"/>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4"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756389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Table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8373730"/>
              </p:ext>
            </p:extLst>
          </p:nvPr>
        </p:nvGraphicFramePr>
        <p:xfrm>
          <a:off x="1371599" y="3047998"/>
          <a:ext cx="31318201" cy="14554202"/>
        </p:xfrm>
        <a:graphic>
          <a:graphicData uri="http://schemas.openxmlformats.org/drawingml/2006/table">
            <a:tbl>
              <a:tblPr firstRow="1" bandRow="1">
                <a:tableStyleId>{5C22544A-7EE6-4342-B048-85BDC9FD1C3A}</a:tableStyleId>
              </a:tblPr>
              <a:tblGrid>
                <a:gridCol w="12012515"/>
                <a:gridCol w="4004172"/>
                <a:gridCol w="4862209"/>
                <a:gridCol w="6292269"/>
                <a:gridCol w="4147036"/>
              </a:tblGrid>
              <a:tr h="2885746">
                <a:tc gridSpan="5">
                  <a:txBody>
                    <a:bodyPr/>
                    <a:lstStyle/>
                    <a:p>
                      <a:pPr algn="l"/>
                      <a:r>
                        <a:rPr lang="en-US" sz="5400" dirty="0" smtClean="0">
                          <a:solidFill>
                            <a:schemeClr val="tx1"/>
                          </a:solidFill>
                          <a:latin typeface="Calibri"/>
                          <a:cs typeface="Calibri"/>
                        </a:rPr>
                        <a:t>Table 2. Mean percent difference</a:t>
                      </a:r>
                      <a:r>
                        <a:rPr lang="en-US" sz="5400" baseline="0" dirty="0" smtClean="0">
                          <a:solidFill>
                            <a:schemeClr val="tx1"/>
                          </a:solidFill>
                          <a:latin typeface="Calibri"/>
                          <a:cs typeface="Calibri"/>
                        </a:rPr>
                        <a:t> between food swamp census tracts and non-food swamp census tracts among non-food deserts.*</a:t>
                      </a:r>
                      <a:endParaRPr lang="en-US" sz="5400" dirty="0">
                        <a:solidFill>
                          <a:schemeClr val="tx1"/>
                        </a:solidFill>
                        <a:latin typeface="Calibri"/>
                        <a:cs typeface="Calibri"/>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pPr algn="ctr"/>
                      <a:endParaRPr lang="en-US" sz="1600" dirty="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r>
              <a:tr h="2383878">
                <a:tc>
                  <a:txBody>
                    <a:bodyPr/>
                    <a:lstStyle/>
                    <a:p>
                      <a:pPr algn="l"/>
                      <a:endParaRPr lang="en-US" sz="5400" dirty="0" smtClean="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Overall</a:t>
                      </a:r>
                    </a:p>
                    <a:p>
                      <a:pPr algn="ctr"/>
                      <a:r>
                        <a:rPr lang="en-US" sz="5400" dirty="0" smtClean="0">
                          <a:latin typeface="Calibri"/>
                          <a:cs typeface="Calibri"/>
                        </a:rPr>
                        <a:t>N=38171</a:t>
                      </a:r>
                      <a:endParaRPr lang="en-US" sz="5400" dirty="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Food Swamp</a:t>
                      </a:r>
                    </a:p>
                    <a:p>
                      <a:pPr algn="ctr"/>
                      <a:r>
                        <a:rPr lang="en-US" sz="5400" dirty="0" smtClean="0">
                          <a:latin typeface="Calibri"/>
                          <a:cs typeface="Calibri"/>
                        </a:rPr>
                        <a:t>N=15495</a:t>
                      </a:r>
                    </a:p>
                  </a:txBody>
                  <a:tcPr anchor="ctr">
                    <a:lnT w="38100" cmpd="sng">
                      <a:noFill/>
                    </a:lnT>
                    <a:solidFill>
                      <a:srgbClr val="50D07D"/>
                    </a:solidFill>
                  </a:tcPr>
                </a:tc>
                <a:tc>
                  <a:txBody>
                    <a:bodyPr/>
                    <a:lstStyle/>
                    <a:p>
                      <a:pPr algn="ctr"/>
                      <a:r>
                        <a:rPr lang="en-US" sz="5400" dirty="0" smtClean="0">
                          <a:latin typeface="Calibri"/>
                          <a:cs typeface="Calibri"/>
                        </a:rPr>
                        <a:t>Non-food</a:t>
                      </a:r>
                      <a:r>
                        <a:rPr lang="en-US" sz="5400" baseline="0" dirty="0" smtClean="0">
                          <a:latin typeface="Calibri"/>
                          <a:cs typeface="Calibri"/>
                        </a:rPr>
                        <a:t> Swamp</a:t>
                      </a:r>
                    </a:p>
                    <a:p>
                      <a:pPr algn="ctr"/>
                      <a:r>
                        <a:rPr lang="en-US" sz="5400" baseline="0" dirty="0" smtClean="0">
                          <a:latin typeface="Calibri"/>
                          <a:cs typeface="Calibri"/>
                        </a:rPr>
                        <a:t>N=22676</a:t>
                      </a:r>
                      <a:endParaRPr lang="en-US" sz="5400" dirty="0" smtClean="0">
                        <a:latin typeface="Calibri"/>
                        <a:cs typeface="Calibri"/>
                      </a:endParaRPr>
                    </a:p>
                  </a:txBody>
                  <a:tcPr anchor="ctr">
                    <a:lnT w="38100" cmpd="sng">
                      <a:noFill/>
                    </a:lnT>
                    <a:solidFill>
                      <a:srgbClr val="50D07D"/>
                    </a:solidFill>
                  </a:tcPr>
                </a:tc>
                <a:tc>
                  <a:txBody>
                    <a:bodyPr/>
                    <a:lstStyle/>
                    <a:p>
                      <a:pPr marL="0" marR="0" indent="0" algn="ctr" defTabSz="2978292" rtl="0" eaLnBrk="1" fontAlgn="auto" latinLnBrk="0" hangingPunct="1">
                        <a:lnSpc>
                          <a:spcPct val="100000"/>
                        </a:lnSpc>
                        <a:spcBef>
                          <a:spcPts val="0"/>
                        </a:spcBef>
                        <a:spcAft>
                          <a:spcPts val="0"/>
                        </a:spcAft>
                        <a:buClrTx/>
                        <a:buSzTx/>
                        <a:buFontTx/>
                        <a:buNone/>
                        <a:tabLst/>
                        <a:defRPr/>
                      </a:pPr>
                      <a:r>
                        <a:rPr lang="en-US" sz="5400" dirty="0" smtClean="0">
                          <a:latin typeface="Calibri"/>
                          <a:cs typeface="Calibri"/>
                        </a:rPr>
                        <a:t>Difference</a:t>
                      </a:r>
                    </a:p>
                  </a:txBody>
                  <a:tcPr anchor="ctr">
                    <a:lnT w="38100" cmpd="sng">
                      <a:noFill/>
                    </a:lnT>
                    <a:solidFill>
                      <a:srgbClr val="50D07D"/>
                    </a:solidFill>
                  </a:tcPr>
                </a:tc>
              </a:tr>
              <a:tr h="1380140">
                <a:tc>
                  <a:txBody>
                    <a:bodyPr/>
                    <a:lstStyle/>
                    <a:p>
                      <a:pPr algn="l"/>
                      <a:r>
                        <a:rPr lang="en-US" sz="5400" dirty="0" smtClean="0">
                          <a:latin typeface="Calibri"/>
                          <a:cs typeface="Calibri"/>
                        </a:rPr>
                        <a:t>Percent Non-Hispanic</a:t>
                      </a:r>
                      <a:r>
                        <a:rPr lang="en-US" sz="5400" baseline="0" dirty="0" smtClean="0">
                          <a:latin typeface="Calibri"/>
                          <a:cs typeface="Calibri"/>
                        </a:rPr>
                        <a:t> Black</a:t>
                      </a:r>
                      <a:endParaRPr lang="en-US" sz="5400" dirty="0">
                        <a:latin typeface="Calibri"/>
                        <a:cs typeface="Calibri"/>
                      </a:endParaRPr>
                    </a:p>
                  </a:txBody>
                  <a:tcPr anchor="ctr">
                    <a:solidFill>
                      <a:srgbClr val="D1E2E3"/>
                    </a:solidFill>
                  </a:tcPr>
                </a:tc>
                <a:tc>
                  <a:txBody>
                    <a:bodyPr/>
                    <a:lstStyle/>
                    <a:p>
                      <a:pPr algn="ctr"/>
                      <a:r>
                        <a:rPr lang="en-US" sz="5400" smtClean="0">
                          <a:latin typeface="Calibri"/>
                          <a:cs typeface="Calibri"/>
                        </a:rPr>
                        <a:t>14.48</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19.53</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11.03</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dirty="0">
                          <a:solidFill>
                            <a:srgbClr val="000000"/>
                          </a:solidFill>
                          <a:effectLst/>
                          <a:latin typeface="Calibri"/>
                          <a:cs typeface="Calibri"/>
                        </a:rPr>
                        <a:t>8.5</a:t>
                      </a:r>
                    </a:p>
                  </a:txBody>
                  <a:tcPr marL="12700" marR="12700" marT="12700" marB="0" anchor="ctr">
                    <a:solidFill>
                      <a:srgbClr val="D1E2E3"/>
                    </a:solidFill>
                  </a:tcPr>
                </a:tc>
              </a:tr>
              <a:tr h="1380140">
                <a:tc>
                  <a:txBody>
                    <a:bodyPr/>
                    <a:lstStyle/>
                    <a:p>
                      <a:pPr algn="l"/>
                      <a:r>
                        <a:rPr lang="en-US" sz="5400" dirty="0" smtClean="0">
                          <a:latin typeface="Calibri"/>
                          <a:cs typeface="Calibri"/>
                        </a:rPr>
                        <a:t>Percent</a:t>
                      </a:r>
                      <a:r>
                        <a:rPr lang="en-US" sz="5400" baseline="0" dirty="0" smtClean="0">
                          <a:latin typeface="Calibri"/>
                          <a:cs typeface="Calibri"/>
                        </a:rPr>
                        <a:t> Hispanic</a:t>
                      </a:r>
                    </a:p>
                  </a:txBody>
                  <a:tcPr anchor="ctr">
                    <a:solidFill>
                      <a:srgbClr val="B2CECF"/>
                    </a:solidFill>
                  </a:tcPr>
                </a:tc>
                <a:tc>
                  <a:txBody>
                    <a:bodyPr/>
                    <a:lstStyle/>
                    <a:p>
                      <a:pPr algn="ctr"/>
                      <a:r>
                        <a:rPr lang="en-US" sz="5400" dirty="0" smtClean="0">
                          <a:latin typeface="Calibri"/>
                          <a:cs typeface="Calibri"/>
                        </a:rPr>
                        <a:t>16.68</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20.12</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14.33</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dirty="0">
                          <a:solidFill>
                            <a:srgbClr val="000000"/>
                          </a:solidFill>
                          <a:effectLst/>
                          <a:latin typeface="Calibri"/>
                          <a:cs typeface="Calibri"/>
                        </a:rPr>
                        <a:t>5.79</a:t>
                      </a:r>
                    </a:p>
                  </a:txBody>
                  <a:tcPr marL="12700" marR="12700" marT="12700" marB="0" anchor="ctr">
                    <a:solidFill>
                      <a:srgbClr val="B2CECF"/>
                    </a:solidFill>
                  </a:tcPr>
                </a:tc>
              </a:tr>
              <a:tr h="1380140">
                <a:tc>
                  <a:txBody>
                    <a:bodyPr/>
                    <a:lstStyle/>
                    <a:p>
                      <a:pPr algn="l"/>
                      <a:r>
                        <a:rPr lang="en-US" sz="5400" baseline="0" dirty="0" smtClean="0">
                          <a:latin typeface="Calibri"/>
                          <a:cs typeface="Calibri"/>
                        </a:rPr>
                        <a:t>Percent Non-Hispanic White</a:t>
                      </a:r>
                    </a:p>
                  </a:txBody>
                  <a:tcPr anchor="ctr">
                    <a:solidFill>
                      <a:srgbClr val="D1E2E3"/>
                    </a:solidFill>
                  </a:tcPr>
                </a:tc>
                <a:tc>
                  <a:txBody>
                    <a:bodyPr/>
                    <a:lstStyle/>
                    <a:p>
                      <a:pPr algn="ctr"/>
                      <a:r>
                        <a:rPr lang="en-US" sz="5400" dirty="0" smtClean="0">
                          <a:latin typeface="Calibri"/>
                          <a:cs typeface="Calibri"/>
                        </a:rPr>
                        <a:t>61.03</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51.97</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67.22</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a:solidFill>
                            <a:srgbClr val="000000"/>
                          </a:solidFill>
                          <a:effectLst/>
                          <a:latin typeface="Calibri"/>
                          <a:cs typeface="Calibri"/>
                        </a:rPr>
                        <a:t>-15.25</a:t>
                      </a:r>
                    </a:p>
                  </a:txBody>
                  <a:tcPr marL="12700" marR="12700" marT="12700" marB="0" anchor="ctr">
                    <a:solidFill>
                      <a:srgbClr val="D1E2E3"/>
                    </a:solidFill>
                  </a:tcPr>
                </a:tc>
              </a:tr>
              <a:tr h="2383878">
                <a:tc>
                  <a:txBody>
                    <a:bodyPr/>
                    <a:lstStyle/>
                    <a:p>
                      <a:pPr algn="l"/>
                      <a:r>
                        <a:rPr lang="en-US" sz="5400" baseline="0" dirty="0" smtClean="0">
                          <a:latin typeface="Calibri"/>
                          <a:cs typeface="Calibri"/>
                        </a:rPr>
                        <a:t>Percent without High School Graduation</a:t>
                      </a:r>
                    </a:p>
                  </a:txBody>
                  <a:tcPr anchor="ctr">
                    <a:solidFill>
                      <a:srgbClr val="B2CECF"/>
                    </a:solidFill>
                  </a:tcPr>
                </a:tc>
                <a:tc>
                  <a:txBody>
                    <a:bodyPr/>
                    <a:lstStyle/>
                    <a:p>
                      <a:pPr algn="ctr"/>
                      <a:r>
                        <a:rPr lang="en-US" sz="5400" dirty="0" smtClean="0">
                          <a:latin typeface="Calibri"/>
                          <a:cs typeface="Calibri"/>
                        </a:rPr>
                        <a:t>15.71</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17.51</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14.49</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a:solidFill>
                            <a:srgbClr val="000000"/>
                          </a:solidFill>
                          <a:effectLst/>
                          <a:latin typeface="Calibri"/>
                          <a:cs typeface="Calibri"/>
                        </a:rPr>
                        <a:t>3.02</a:t>
                      </a:r>
                    </a:p>
                  </a:txBody>
                  <a:tcPr marL="12700" marR="12700" marT="12700" marB="0" anchor="ctr">
                    <a:solidFill>
                      <a:srgbClr val="B2CECF"/>
                    </a:solidFill>
                  </a:tcPr>
                </a:tc>
              </a:tr>
              <a:tr h="1380140">
                <a:tc>
                  <a:txBody>
                    <a:bodyPr/>
                    <a:lstStyle/>
                    <a:p>
                      <a:pPr algn="l"/>
                      <a:r>
                        <a:rPr lang="en-US" sz="5400" baseline="0" dirty="0" smtClean="0">
                          <a:latin typeface="Calibri"/>
                          <a:cs typeface="Calibri"/>
                        </a:rPr>
                        <a:t>Percent in Poverty</a:t>
                      </a:r>
                    </a:p>
                  </a:txBody>
                  <a:tcPr anchor="ctr">
                    <a:solidFill>
                      <a:srgbClr val="D1E2E3"/>
                    </a:solidFill>
                  </a:tcPr>
                </a:tc>
                <a:tc>
                  <a:txBody>
                    <a:bodyPr/>
                    <a:lstStyle/>
                    <a:p>
                      <a:pPr algn="ctr"/>
                      <a:r>
                        <a:rPr lang="en-US" sz="5400" dirty="0" smtClean="0">
                          <a:latin typeface="Calibri"/>
                          <a:cs typeface="Calibri"/>
                        </a:rPr>
                        <a:t>16.59</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19.19</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14.81</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a:solidFill>
                            <a:srgbClr val="000000"/>
                          </a:solidFill>
                          <a:effectLst/>
                          <a:latin typeface="Calibri"/>
                          <a:cs typeface="Calibri"/>
                        </a:rPr>
                        <a:t>4.38</a:t>
                      </a:r>
                    </a:p>
                  </a:txBody>
                  <a:tcPr marL="12700" marR="12700" marT="12700" marB="0" anchor="ctr">
                    <a:solidFill>
                      <a:srgbClr val="D1E2E3"/>
                    </a:solidFill>
                  </a:tcPr>
                </a:tc>
              </a:tr>
              <a:tr h="1380140">
                <a:tc>
                  <a:txBody>
                    <a:bodyPr/>
                    <a:lstStyle/>
                    <a:p>
                      <a:pPr algn="l"/>
                      <a:r>
                        <a:rPr lang="en-US" sz="5400" baseline="0" dirty="0" smtClean="0">
                          <a:latin typeface="Calibri"/>
                          <a:cs typeface="Calibri"/>
                        </a:rPr>
                        <a:t>Percent Rural </a:t>
                      </a:r>
                    </a:p>
                  </a:txBody>
                  <a:tcPr anchor="ctr">
                    <a:solidFill>
                      <a:srgbClr val="B2CECF"/>
                    </a:solidFill>
                  </a:tcPr>
                </a:tc>
                <a:tc>
                  <a:txBody>
                    <a:bodyPr/>
                    <a:lstStyle/>
                    <a:p>
                      <a:pPr algn="ctr"/>
                      <a:r>
                        <a:rPr lang="en-US" sz="5400" dirty="0" smtClean="0">
                          <a:latin typeface="Calibri"/>
                          <a:cs typeface="Calibri"/>
                        </a:rPr>
                        <a:t>12.95</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3.96</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19.10</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dirty="0">
                          <a:solidFill>
                            <a:srgbClr val="000000"/>
                          </a:solidFill>
                          <a:effectLst/>
                          <a:latin typeface="Calibri"/>
                          <a:cs typeface="Calibri"/>
                        </a:rPr>
                        <a:t>-15.14</a:t>
                      </a:r>
                    </a:p>
                  </a:txBody>
                  <a:tcPr marL="12700" marR="12700" marT="12700" marB="0" anchor="ctr">
                    <a:solidFill>
                      <a:srgbClr val="B2CECF"/>
                    </a:solidFill>
                  </a:tcPr>
                </a:tc>
              </a:tr>
            </a:tbl>
          </a:graphicData>
        </a:graphic>
      </p:graphicFrame>
      <p:sp>
        <p:nvSpPr>
          <p:cNvPr id="6" name="TextBox 5">
            <a:hlinkClick r:id="rId2" action="ppaction://hlinksldjump"/>
          </p:cNvPr>
          <p:cNvSpPr txBox="1"/>
          <p:nvPr/>
        </p:nvSpPr>
        <p:spPr>
          <a:xfrm>
            <a:off x="3048000" y="17526000"/>
            <a:ext cx="28117800" cy="1000274"/>
          </a:xfrm>
          <a:prstGeom prst="rect">
            <a:avLst/>
          </a:prstGeom>
          <a:solidFill>
            <a:srgbClr val="50D07D">
              <a:alpha val="71000"/>
            </a:srgbClr>
          </a:solidFill>
        </p:spPr>
        <p:txBody>
          <a:bodyPr wrap="square" rtlCol="0">
            <a:spAutoFit/>
          </a:bodyPr>
          <a:lstStyle/>
          <a:p>
            <a:r>
              <a:rPr lang="en-US" dirty="0" smtClean="0">
                <a:solidFill>
                  <a:schemeClr val="bg1"/>
                </a:solidFill>
              </a:rPr>
              <a:t>*Interested in the mean percent difference without eliminating food deserts? Click here.</a:t>
            </a:r>
            <a:endParaRPr lang="en-US" dirty="0">
              <a:solidFill>
                <a:schemeClr val="bg1"/>
              </a:solidFill>
            </a:endParaRPr>
          </a:p>
        </p:txBody>
      </p:sp>
      <p:cxnSp>
        <p:nvCxnSpPr>
          <p:cNvPr id="7" name="Straight Connector 6"/>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8" name="Oval 7">
            <a:hlinkClick r:id="rId3"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9" name="Oval 8">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33376840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Table 4</a:t>
            </a:r>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005256334"/>
              </p:ext>
            </p:extLst>
          </p:nvPr>
        </p:nvGraphicFramePr>
        <p:xfrm>
          <a:off x="2438400" y="4419600"/>
          <a:ext cx="28803600" cy="13347704"/>
        </p:xfrm>
        <a:graphic>
          <a:graphicData uri="http://schemas.openxmlformats.org/drawingml/2006/table">
            <a:tbl>
              <a:tblPr firstRow="1" bandRow="1">
                <a:tableStyleId>{5C22544A-7EE6-4342-B048-85BDC9FD1C3A}</a:tableStyleId>
              </a:tblPr>
              <a:tblGrid>
                <a:gridCol w="12884484"/>
                <a:gridCol w="5306372"/>
                <a:gridCol w="5306372"/>
                <a:gridCol w="5306372"/>
              </a:tblGrid>
              <a:tr h="887186">
                <a:tc gridSpan="4">
                  <a:txBody>
                    <a:bodyPr/>
                    <a:lstStyle/>
                    <a:p>
                      <a:pPr algn="l" fontAlgn="b"/>
                      <a:r>
                        <a:rPr lang="en-US" sz="6000" b="1" i="0" u="none" strike="noStrike" dirty="0" smtClean="0">
                          <a:solidFill>
                            <a:srgbClr val="000000"/>
                          </a:solidFill>
                          <a:effectLst/>
                          <a:latin typeface="Calibri"/>
                        </a:rPr>
                        <a:t>Table 4. Food Swamp </a:t>
                      </a:r>
                      <a:r>
                        <a:rPr lang="en-US" sz="6000" b="1" i="0" u="none" strike="noStrike" baseline="0" dirty="0" smtClean="0">
                          <a:solidFill>
                            <a:srgbClr val="000000"/>
                          </a:solidFill>
                          <a:effectLst/>
                          <a:latin typeface="Calibri"/>
                        </a:rPr>
                        <a:t>Model </a:t>
                      </a:r>
                      <a:r>
                        <a:rPr lang="en-US" sz="6000" b="1" i="0" u="none" strike="noStrike" dirty="0" smtClean="0">
                          <a:solidFill>
                            <a:srgbClr val="000000"/>
                          </a:solidFill>
                          <a:effectLst/>
                          <a:latin typeface="Calibri"/>
                        </a:rPr>
                        <a:t>Wald Statistics</a:t>
                      </a:r>
                      <a:endParaRPr lang="en-US" sz="6000" b="1" i="0" u="none" strike="noStrike" dirty="0">
                        <a:solidFill>
                          <a:srgbClr val="000000"/>
                        </a:solidFill>
                        <a:effectLst/>
                        <a:latin typeface="Calibri"/>
                      </a:endParaRPr>
                    </a:p>
                  </a:txBody>
                  <a:tcPr marL="12700" marR="12700" marT="1270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fontAlgn="b"/>
                      <a:endParaRPr lang="en-US" sz="6000" b="0"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ctr" fontAlgn="b"/>
                      <a:endParaRPr lang="en-US" sz="6000" b="0"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ctr" fontAlgn="b"/>
                      <a:endParaRPr lang="en-US" sz="6000" b="0" i="0" u="none" strike="noStrike" dirty="0">
                        <a:solidFill>
                          <a:srgbClr val="000000"/>
                        </a:solidFill>
                        <a:effectLst/>
                        <a:latin typeface="Calibri"/>
                      </a:endParaRPr>
                    </a:p>
                  </a:txBody>
                  <a:tcPr marL="12700" marR="12700" marT="12700" marB="0" anchor="ctr">
                    <a:solidFill>
                      <a:srgbClr val="50D07D"/>
                    </a:solidFill>
                  </a:tcPr>
                </a:tc>
              </a:tr>
              <a:tr h="887186">
                <a:tc>
                  <a:txBody>
                    <a:bodyPr/>
                    <a:lstStyle/>
                    <a:p>
                      <a:pPr algn="l" fontAlgn="ctr"/>
                      <a:r>
                        <a:rPr lang="en-US" sz="5400" b="0" i="0" u="none" strike="noStrike">
                          <a:solidFill>
                            <a:srgbClr val="000000"/>
                          </a:solidFill>
                          <a:effectLst/>
                          <a:latin typeface="Cambria"/>
                        </a:rPr>
                        <a:t>Factor</a:t>
                      </a:r>
                    </a:p>
                  </a:txBody>
                  <a:tcPr marL="12700" marR="12700" marT="12700" marB="0" anchor="ctr">
                    <a:lnT w="38100" cmpd="sng">
                      <a:noFill/>
                    </a:lnT>
                    <a:solidFill>
                      <a:srgbClr val="50D07D"/>
                    </a:solidFill>
                  </a:tcPr>
                </a:tc>
                <a:tc>
                  <a:txBody>
                    <a:bodyPr/>
                    <a:lstStyle/>
                    <a:p>
                      <a:pPr algn="ctr" fontAlgn="b"/>
                      <a:r>
                        <a:rPr lang="en-US" sz="5400" b="0" i="0" u="none" strike="noStrike">
                          <a:solidFill>
                            <a:srgbClr val="000000"/>
                          </a:solidFill>
                          <a:effectLst/>
                          <a:latin typeface="Calibri"/>
                        </a:rPr>
                        <a:t>Chi-Square</a:t>
                      </a:r>
                    </a:p>
                  </a:txBody>
                  <a:tcPr marL="12700" marR="12700" marT="12700" marB="0" anchor="b">
                    <a:lnT w="38100" cmpd="sng">
                      <a:noFill/>
                    </a:lnT>
                    <a:solidFill>
                      <a:srgbClr val="50D07D"/>
                    </a:solidFill>
                  </a:tcPr>
                </a:tc>
                <a:tc>
                  <a:txBody>
                    <a:bodyPr/>
                    <a:lstStyle/>
                    <a:p>
                      <a:pPr algn="ctr" fontAlgn="b"/>
                      <a:r>
                        <a:rPr lang="en-US" sz="5400" b="0" i="0" u="none" strike="noStrike">
                          <a:solidFill>
                            <a:srgbClr val="000000"/>
                          </a:solidFill>
                          <a:effectLst/>
                          <a:latin typeface="Calibri"/>
                        </a:rPr>
                        <a:t>d.f.</a:t>
                      </a:r>
                    </a:p>
                  </a:txBody>
                  <a:tcPr marL="12700" marR="12700" marT="12700" marB="0" anchor="b">
                    <a:lnT w="38100" cmpd="sng">
                      <a:noFill/>
                    </a:lnT>
                    <a:solidFill>
                      <a:srgbClr val="50D07D"/>
                    </a:solidFill>
                  </a:tcPr>
                </a:tc>
                <a:tc>
                  <a:txBody>
                    <a:bodyPr/>
                    <a:lstStyle/>
                    <a:p>
                      <a:pPr algn="ctr" fontAlgn="b"/>
                      <a:r>
                        <a:rPr lang="en-US" sz="5400" b="0" i="0" u="none" strike="noStrike" dirty="0">
                          <a:solidFill>
                            <a:srgbClr val="000000"/>
                          </a:solidFill>
                          <a:effectLst/>
                          <a:latin typeface="Calibri"/>
                        </a:rPr>
                        <a:t>P</a:t>
                      </a:r>
                    </a:p>
                  </a:txBody>
                  <a:tcPr marL="12700" marR="12700" marT="12700" marB="0" anchor="b">
                    <a:lnT w="38100" cmpd="sng">
                      <a:noFill/>
                    </a:lnT>
                    <a:solidFill>
                      <a:srgbClr val="50D07D"/>
                    </a:solidFill>
                  </a:tcPr>
                </a:tc>
              </a:tr>
              <a:tr h="887186">
                <a:tc>
                  <a:txBody>
                    <a:bodyPr/>
                    <a:lstStyle/>
                    <a:p>
                      <a:pPr algn="l" fontAlgn="ctr"/>
                      <a:r>
                        <a:rPr lang="en-US" sz="5400" b="0" i="0" u="none" strike="noStrike">
                          <a:solidFill>
                            <a:srgbClr val="000000"/>
                          </a:solidFill>
                          <a:effectLst/>
                          <a:latin typeface="Cambria"/>
                        </a:rPr>
                        <a:t>Percent Hispanic</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122.54</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4</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D1E2E3"/>
                    </a:solidFill>
                  </a:tcPr>
                </a:tc>
              </a:tr>
              <a:tr h="887186">
                <a:tc>
                  <a:txBody>
                    <a:bodyPr/>
                    <a:lstStyle/>
                    <a:p>
                      <a:pPr algn="l" fontAlgn="ctr"/>
                      <a:r>
                        <a:rPr lang="en-US" sz="5400" b="0" i="0" u="none" strike="noStrike">
                          <a:solidFill>
                            <a:srgbClr val="000000"/>
                          </a:solidFill>
                          <a:effectLst/>
                          <a:latin typeface="Cambria"/>
                        </a:rPr>
                        <a:t>Nonlinear</a:t>
                      </a: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53.78</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3</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B2CECF"/>
                    </a:solidFill>
                  </a:tcPr>
                </a:tc>
              </a:tr>
              <a:tr h="887186">
                <a:tc>
                  <a:txBody>
                    <a:bodyPr/>
                    <a:lstStyle/>
                    <a:p>
                      <a:pPr algn="l" fontAlgn="ctr"/>
                      <a:r>
                        <a:rPr lang="en-US" sz="5400" b="0" i="0" u="none" strike="noStrike">
                          <a:solidFill>
                            <a:srgbClr val="000000"/>
                          </a:solidFill>
                          <a:effectLst/>
                          <a:latin typeface="Cambria"/>
                        </a:rPr>
                        <a:t>Percent Non-Hispanic Black</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258.46</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4</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D1E2E3"/>
                    </a:solidFill>
                  </a:tcPr>
                </a:tc>
              </a:tr>
              <a:tr h="887186">
                <a:tc>
                  <a:txBody>
                    <a:bodyPr/>
                    <a:lstStyle/>
                    <a:p>
                      <a:pPr algn="l" fontAlgn="ctr"/>
                      <a:r>
                        <a:rPr lang="en-US" sz="5400" b="0" i="0" u="none" strike="noStrike">
                          <a:solidFill>
                            <a:srgbClr val="000000"/>
                          </a:solidFill>
                          <a:effectLst/>
                          <a:latin typeface="Cambria"/>
                        </a:rPr>
                        <a:t>Nonlinear</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88.74</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3</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B2CECF"/>
                    </a:solidFill>
                  </a:tcPr>
                </a:tc>
              </a:tr>
              <a:tr h="887186">
                <a:tc>
                  <a:txBody>
                    <a:bodyPr/>
                    <a:lstStyle/>
                    <a:p>
                      <a:pPr algn="l" fontAlgn="ctr"/>
                      <a:r>
                        <a:rPr lang="en-US" sz="5400" b="0" i="0" u="none" strike="noStrike">
                          <a:solidFill>
                            <a:srgbClr val="000000"/>
                          </a:solidFill>
                          <a:effectLst/>
                          <a:latin typeface="Cambria"/>
                        </a:rPr>
                        <a:t>Percent did not graduate High School</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20.36</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4</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0.0004</a:t>
                      </a:r>
                    </a:p>
                  </a:txBody>
                  <a:tcPr marL="12700" marR="12700" marT="12700" marB="0" anchor="ctr">
                    <a:solidFill>
                      <a:srgbClr val="D1E2E3"/>
                    </a:solidFill>
                  </a:tcPr>
                </a:tc>
              </a:tr>
              <a:tr h="887186">
                <a:tc>
                  <a:txBody>
                    <a:bodyPr/>
                    <a:lstStyle/>
                    <a:p>
                      <a:pPr algn="l" fontAlgn="ctr"/>
                      <a:r>
                        <a:rPr lang="en-US" sz="5400" b="0" i="0" u="none" strike="noStrike">
                          <a:solidFill>
                            <a:srgbClr val="000000"/>
                          </a:solidFill>
                          <a:effectLst/>
                          <a:latin typeface="Cambria"/>
                        </a:rPr>
                        <a:t>Nonlinear</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9.7</a:t>
                      </a: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3</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0.0213</a:t>
                      </a:r>
                    </a:p>
                  </a:txBody>
                  <a:tcPr marL="12700" marR="12700" marT="12700" marB="0" anchor="ctr">
                    <a:solidFill>
                      <a:srgbClr val="B2CECF"/>
                    </a:solidFill>
                  </a:tcPr>
                </a:tc>
              </a:tr>
              <a:tr h="887186">
                <a:tc>
                  <a:txBody>
                    <a:bodyPr/>
                    <a:lstStyle/>
                    <a:p>
                      <a:pPr algn="l" fontAlgn="ctr"/>
                      <a:r>
                        <a:rPr lang="en-US" sz="5400" b="0" i="0" u="none" strike="noStrike">
                          <a:solidFill>
                            <a:srgbClr val="000000"/>
                          </a:solidFill>
                          <a:effectLst/>
                          <a:latin typeface="Cambria"/>
                        </a:rPr>
                        <a:t>Percent below the poverty level</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186.92</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4</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D1E2E3"/>
                    </a:solidFill>
                  </a:tcPr>
                </a:tc>
              </a:tr>
              <a:tr h="887186">
                <a:tc>
                  <a:txBody>
                    <a:bodyPr/>
                    <a:lstStyle/>
                    <a:p>
                      <a:pPr algn="l" fontAlgn="ctr"/>
                      <a:r>
                        <a:rPr lang="en-US" sz="5400" b="0" i="0" u="none" strike="noStrike">
                          <a:solidFill>
                            <a:srgbClr val="000000"/>
                          </a:solidFill>
                          <a:effectLst/>
                          <a:latin typeface="Cambria"/>
                        </a:rPr>
                        <a:t>Nonlinear</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15.85</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3</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0.0012</a:t>
                      </a:r>
                    </a:p>
                  </a:txBody>
                  <a:tcPr marL="12700" marR="12700" marT="12700" marB="0" anchor="ctr">
                    <a:solidFill>
                      <a:srgbClr val="B2CECF"/>
                    </a:solidFill>
                  </a:tcPr>
                </a:tc>
              </a:tr>
              <a:tr h="887186">
                <a:tc>
                  <a:txBody>
                    <a:bodyPr/>
                    <a:lstStyle/>
                    <a:p>
                      <a:pPr algn="l" fontAlgn="ctr"/>
                      <a:r>
                        <a:rPr lang="en-US" sz="5400" b="0" i="0" u="none" strike="noStrike">
                          <a:solidFill>
                            <a:srgbClr val="000000"/>
                          </a:solidFill>
                          <a:effectLst/>
                          <a:latin typeface="Cambria"/>
                        </a:rPr>
                        <a:t>Percent rural population</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1148.58</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4</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D1E2E3"/>
                    </a:solidFill>
                  </a:tcPr>
                </a:tc>
              </a:tr>
              <a:tr h="887186">
                <a:tc>
                  <a:txBody>
                    <a:bodyPr/>
                    <a:lstStyle/>
                    <a:p>
                      <a:pPr algn="l" fontAlgn="ctr"/>
                      <a:r>
                        <a:rPr lang="en-US" sz="5400" b="0" i="0" u="none" strike="noStrike">
                          <a:solidFill>
                            <a:srgbClr val="000000"/>
                          </a:solidFill>
                          <a:effectLst/>
                          <a:latin typeface="Cambria"/>
                        </a:rPr>
                        <a:t>Nonlinear</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158.35</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3</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&lt;.0001</a:t>
                      </a:r>
                    </a:p>
                  </a:txBody>
                  <a:tcPr marL="12700" marR="12700" marT="12700" marB="0" anchor="ctr">
                    <a:solidFill>
                      <a:srgbClr val="B2CECF"/>
                    </a:solidFill>
                  </a:tcPr>
                </a:tc>
              </a:tr>
              <a:tr h="887186">
                <a:tc>
                  <a:txBody>
                    <a:bodyPr/>
                    <a:lstStyle/>
                    <a:p>
                      <a:pPr algn="l" fontAlgn="ctr"/>
                      <a:r>
                        <a:rPr lang="en-US" sz="5400" b="0" i="0" u="none" strike="noStrike">
                          <a:solidFill>
                            <a:srgbClr val="000000"/>
                          </a:solidFill>
                          <a:effectLst/>
                          <a:latin typeface="Cambria"/>
                        </a:rPr>
                        <a:t>State</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1023.51</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50</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&lt;.0001</a:t>
                      </a:r>
                    </a:p>
                  </a:txBody>
                  <a:tcPr marL="12700" marR="12700" marT="12700" marB="0" anchor="ctr">
                    <a:solidFill>
                      <a:srgbClr val="D1E2E3"/>
                    </a:solidFill>
                  </a:tcPr>
                </a:tc>
              </a:tr>
              <a:tr h="887186">
                <a:tc>
                  <a:txBody>
                    <a:bodyPr/>
                    <a:lstStyle/>
                    <a:p>
                      <a:pPr algn="l" fontAlgn="ctr"/>
                      <a:r>
                        <a:rPr lang="en-US" sz="5400" b="0" i="0" u="none" strike="noStrike">
                          <a:solidFill>
                            <a:srgbClr val="000000"/>
                          </a:solidFill>
                          <a:effectLst/>
                          <a:latin typeface="Cambria"/>
                        </a:rPr>
                        <a:t>TOTAL NONLINEAR</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488.17</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15</a:t>
                      </a:r>
                    </a:p>
                  </a:txBody>
                  <a:tcPr marL="12700" marR="12700" marT="12700" marB="0" anchor="ctr">
                    <a:solidFill>
                      <a:srgbClr val="B2CECF"/>
                    </a:solidFill>
                  </a:tcPr>
                </a:tc>
                <a:tc>
                  <a:txBody>
                    <a:bodyPr/>
                    <a:lstStyle/>
                    <a:p>
                      <a:pPr algn="ctr" fontAlgn="b"/>
                      <a:r>
                        <a:rPr lang="en-US" sz="5400" b="0" i="0" u="none" strike="noStrike" dirty="0">
                          <a:solidFill>
                            <a:srgbClr val="000000"/>
                          </a:solidFill>
                          <a:effectLst/>
                          <a:latin typeface="Calibri"/>
                        </a:rPr>
                        <a:t>&lt;.0001</a:t>
                      </a:r>
                    </a:p>
                  </a:txBody>
                  <a:tcPr marL="12700" marR="12700" marT="12700" marB="0" anchor="ctr">
                    <a:solidFill>
                      <a:srgbClr val="B2CECF"/>
                    </a:solidFill>
                  </a:tcPr>
                </a:tc>
              </a:tr>
              <a:tr h="887186">
                <a:tc>
                  <a:txBody>
                    <a:bodyPr/>
                    <a:lstStyle/>
                    <a:p>
                      <a:pPr algn="l" fontAlgn="ctr"/>
                      <a:r>
                        <a:rPr lang="en-US" sz="5400" b="0" i="0" u="none" strike="noStrike">
                          <a:solidFill>
                            <a:srgbClr val="000000"/>
                          </a:solidFill>
                          <a:effectLst/>
                          <a:latin typeface="Cambria"/>
                        </a:rPr>
                        <a:t>TOTAL</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4327.41</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70</a:t>
                      </a:r>
                    </a:p>
                  </a:txBody>
                  <a:tcPr marL="12700" marR="12700" marT="12700" marB="0" anchor="ctr">
                    <a:solidFill>
                      <a:srgbClr val="D1E2E3"/>
                    </a:solidFill>
                  </a:tcPr>
                </a:tc>
                <a:tc>
                  <a:txBody>
                    <a:bodyPr/>
                    <a:lstStyle/>
                    <a:p>
                      <a:pPr algn="ctr" fontAlgn="b"/>
                      <a:r>
                        <a:rPr lang="en-US" sz="5400" b="0" i="0" u="none" strike="noStrike" dirty="0">
                          <a:solidFill>
                            <a:srgbClr val="000000"/>
                          </a:solidFill>
                          <a:effectLst/>
                          <a:latin typeface="Calibri"/>
                        </a:rPr>
                        <a:t>&lt;.0001</a:t>
                      </a:r>
                    </a:p>
                  </a:txBody>
                  <a:tcPr marL="12700" marR="12700" marT="12700" marB="0" anchor="ctr">
                    <a:solidFill>
                      <a:srgbClr val="D1E2E3"/>
                    </a:solidFill>
                  </a:tcPr>
                </a:tc>
              </a:tr>
            </a:tbl>
          </a:graphicData>
        </a:graphic>
      </p:graphicFrame>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37490061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Food Swamp Model</a:t>
            </a:r>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1442432693"/>
              </p:ext>
            </p:extLst>
          </p:nvPr>
        </p:nvGraphicFramePr>
        <p:xfrm>
          <a:off x="8616950" y="4419600"/>
          <a:ext cx="16141700" cy="3733800"/>
        </p:xfrm>
        <a:graphic>
          <a:graphicData uri="http://schemas.openxmlformats.org/presentationml/2006/ole">
            <mc:AlternateContent xmlns:mc="http://schemas.openxmlformats.org/markup-compatibility/2006">
              <mc:Choice xmlns:v="urn:schemas-microsoft-com:vml" Requires="v">
                <p:oleObj spid="_x0000_s4130" name="Equation" r:id="rId3" imgW="1866900" imgH="431800" progId="Equation.3">
                  <p:embed/>
                </p:oleObj>
              </mc:Choice>
              <mc:Fallback>
                <p:oleObj name="Equation" r:id="rId3" imgW="1866900" imgH="431800" progId="Equation.3">
                  <p:embed/>
                  <p:pic>
                    <p:nvPicPr>
                      <p:cNvPr id="0" name=""/>
                      <p:cNvPicPr/>
                      <p:nvPr/>
                    </p:nvPicPr>
                    <p:blipFill>
                      <a:blip r:embed="rId4"/>
                      <a:stretch>
                        <a:fillRect/>
                      </a:stretch>
                    </p:blipFill>
                    <p:spPr>
                      <a:xfrm>
                        <a:off x="8616950" y="4419600"/>
                        <a:ext cx="16141700" cy="3733800"/>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1099196"/>
              </p:ext>
            </p:extLst>
          </p:nvPr>
        </p:nvGraphicFramePr>
        <p:xfrm>
          <a:off x="5141665" y="9525000"/>
          <a:ext cx="23092271" cy="6659880"/>
        </p:xfrm>
        <a:graphic>
          <a:graphicData uri="http://schemas.openxmlformats.org/drawingml/2006/table">
            <a:tbl>
              <a:tblPr firstRow="1" bandRow="1">
                <a:tableStyleId>{5C22544A-7EE6-4342-B048-85BDC9FD1C3A}</a:tableStyleId>
              </a:tblPr>
              <a:tblGrid>
                <a:gridCol w="3623171"/>
                <a:gridCol w="2781300"/>
                <a:gridCol w="2891929"/>
                <a:gridCol w="2670671"/>
                <a:gridCol w="2781300"/>
                <a:gridCol w="2781300"/>
                <a:gridCol w="2781300"/>
                <a:gridCol w="2781300"/>
              </a:tblGrid>
              <a:tr h="370840">
                <a:tc>
                  <a:txBody>
                    <a:bodyPr/>
                    <a:lstStyle/>
                    <a:p>
                      <a:pPr algn="ctr" fontAlgn="ctr"/>
                      <a:endParaRPr lang="en-US" sz="5400" b="0" i="0" u="none" strike="noStrike" dirty="0">
                        <a:solidFill>
                          <a:srgbClr val="000000"/>
                        </a:solidFill>
                        <a:effectLst/>
                        <a:latin typeface="Cambria"/>
                      </a:endParaRPr>
                    </a:p>
                  </a:txBody>
                  <a:tcPr marL="12700" marR="12700" marT="12700" marB="0" anchor="ctr">
                    <a:solidFill>
                      <a:srgbClr val="50D07D"/>
                    </a:solidFill>
                  </a:tcPr>
                </a:tc>
                <a:tc>
                  <a:txBody>
                    <a:bodyPr/>
                    <a:lstStyle/>
                    <a:p>
                      <a:pPr algn="ctr" fontAlgn="b"/>
                      <a:endParaRPr lang="en-US" sz="5400" b="0" i="0" u="none" strike="noStrike" dirty="0">
                        <a:solidFill>
                          <a:srgbClr val="000000"/>
                        </a:solidFill>
                        <a:effectLst/>
                        <a:latin typeface="Calibri"/>
                      </a:endParaRPr>
                    </a:p>
                  </a:txBody>
                  <a:tcPr marL="12700" marR="12700" marT="12700" marB="0" anchor="ctr">
                    <a:solidFill>
                      <a:srgbClr val="50D07D"/>
                    </a:solidFill>
                  </a:tcPr>
                </a:tc>
                <a:tc gridSpan="2">
                  <a:txBody>
                    <a:bodyPr/>
                    <a:lstStyle/>
                    <a:p>
                      <a:pPr algn="ctr" fontAlgn="b"/>
                      <a:r>
                        <a:rPr lang="en-US" sz="5400" b="1" i="0" u="none" strike="noStrike" dirty="0" smtClean="0">
                          <a:solidFill>
                            <a:srgbClr val="000000"/>
                          </a:solidFill>
                          <a:effectLst/>
                          <a:latin typeface="Calibri"/>
                        </a:rPr>
                        <a:t>Model Likelihood</a:t>
                      </a:r>
                      <a:r>
                        <a:rPr lang="en-US" sz="5400" b="1" i="0" u="none" strike="noStrike" baseline="0" dirty="0" smtClean="0">
                          <a:solidFill>
                            <a:srgbClr val="000000"/>
                          </a:solidFill>
                          <a:effectLst/>
                          <a:latin typeface="Calibri"/>
                        </a:rPr>
                        <a:t> Ratio Test</a:t>
                      </a:r>
                      <a:endParaRPr lang="en-US" sz="5400" b="1"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l" fontAlgn="b"/>
                      <a:endParaRPr lang="en-US" sz="5400" b="0" i="0" u="none" strike="noStrike" dirty="0">
                        <a:solidFill>
                          <a:srgbClr val="000000"/>
                        </a:solidFill>
                        <a:effectLst/>
                        <a:latin typeface="Calibri"/>
                      </a:endParaRPr>
                    </a:p>
                  </a:txBody>
                  <a:tcPr marL="12700" marR="12700" marT="12700" marB="0" anchor="b"/>
                </a:tc>
                <a:tc gridSpan="2">
                  <a:txBody>
                    <a:bodyPr/>
                    <a:lstStyle/>
                    <a:p>
                      <a:pPr algn="ctr" fontAlgn="b"/>
                      <a:r>
                        <a:rPr lang="en-US" sz="5400" b="1" i="0" u="none" strike="noStrike" dirty="0" smtClean="0">
                          <a:solidFill>
                            <a:srgbClr val="000000"/>
                          </a:solidFill>
                          <a:effectLst/>
                          <a:latin typeface="Calibri"/>
                        </a:rPr>
                        <a:t>Discrimination Indexes</a:t>
                      </a:r>
                      <a:endParaRPr lang="en-US" sz="5400" b="1"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r" fontAlgn="b"/>
                      <a:endParaRPr lang="en-US" sz="5400" b="0" i="0" u="none" strike="noStrike" dirty="0">
                        <a:solidFill>
                          <a:srgbClr val="000000"/>
                        </a:solidFill>
                        <a:effectLst/>
                        <a:latin typeface="Calibri"/>
                      </a:endParaRPr>
                    </a:p>
                  </a:txBody>
                  <a:tcPr marL="12700" marR="12700" marT="12700" marB="0" anchor="b"/>
                </a:tc>
                <a:tc gridSpan="2">
                  <a:txBody>
                    <a:bodyPr/>
                    <a:lstStyle/>
                    <a:p>
                      <a:pPr algn="ctr" fontAlgn="b"/>
                      <a:r>
                        <a:rPr lang="en-US" sz="5400" b="1" i="0" u="none" strike="noStrike" dirty="0" smtClean="0">
                          <a:solidFill>
                            <a:srgbClr val="000000"/>
                          </a:solidFill>
                          <a:effectLst/>
                          <a:latin typeface="Calibri"/>
                        </a:rPr>
                        <a:t>Rank Discrimination</a:t>
                      </a:r>
                      <a:r>
                        <a:rPr lang="en-US" sz="5400" b="1" i="0" u="none" strike="noStrike" baseline="0" dirty="0" smtClean="0">
                          <a:solidFill>
                            <a:srgbClr val="000000"/>
                          </a:solidFill>
                          <a:effectLst/>
                          <a:latin typeface="Calibri"/>
                        </a:rPr>
                        <a:t> Indexes</a:t>
                      </a:r>
                      <a:endParaRPr lang="en-US" sz="5400" b="1"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r" fontAlgn="b"/>
                      <a:endParaRPr lang="en-US" sz="5400" b="0" i="0" u="none" strike="noStrike" dirty="0">
                        <a:solidFill>
                          <a:srgbClr val="000000"/>
                        </a:solidFill>
                        <a:effectLst/>
                        <a:latin typeface="Calibri"/>
                      </a:endParaRPr>
                    </a:p>
                  </a:txBody>
                  <a:tcPr marL="12700" marR="12700" marT="12700" marB="0" anchor="b"/>
                </a:tc>
              </a:tr>
              <a:tr h="370840">
                <a:tc>
                  <a:txBody>
                    <a:bodyPr/>
                    <a:lstStyle/>
                    <a:p>
                      <a:pPr algn="l" fontAlgn="ctr"/>
                      <a:r>
                        <a:rPr lang="en-US" sz="5400" b="1" i="0" u="none" strike="noStrike" dirty="0" err="1">
                          <a:solidFill>
                            <a:srgbClr val="000000"/>
                          </a:solidFill>
                          <a:effectLst/>
                          <a:latin typeface="Cambria"/>
                        </a:rPr>
                        <a:t>Obs</a:t>
                      </a:r>
                      <a:endParaRPr lang="en-US" sz="5400" b="1" i="0" u="none" strike="noStrike" dirty="0">
                        <a:solidFill>
                          <a:srgbClr val="000000"/>
                        </a:solidFill>
                        <a:effectLst/>
                        <a:latin typeface="Cambria"/>
                      </a:endParaRPr>
                    </a:p>
                  </a:txBody>
                  <a:tcPr marL="12700" marR="12700" marT="12700" marB="0">
                    <a:solidFill>
                      <a:srgbClr val="D1E2E3"/>
                    </a:solidFill>
                  </a:tcPr>
                </a:tc>
                <a:tc>
                  <a:txBody>
                    <a:bodyPr/>
                    <a:lstStyle/>
                    <a:p>
                      <a:pPr algn="ctr" fontAlgn="b"/>
                      <a:r>
                        <a:rPr lang="en-US" sz="5400" b="0" i="0" u="none" strike="noStrike">
                          <a:solidFill>
                            <a:srgbClr val="000000"/>
                          </a:solidFill>
                          <a:effectLst/>
                          <a:latin typeface="Calibri"/>
                        </a:rPr>
                        <a:t>38171</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LR chi2</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5914.77</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R2</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0.194</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C</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0.717</a:t>
                      </a:r>
                    </a:p>
                  </a:txBody>
                  <a:tcPr marL="12700" marR="12700" marT="12700" marB="0" anchor="ctr">
                    <a:solidFill>
                      <a:srgbClr val="D1E2E3"/>
                    </a:solidFill>
                  </a:tcPr>
                </a:tc>
              </a:tr>
              <a:tr h="370840">
                <a:tc>
                  <a:txBody>
                    <a:bodyPr/>
                    <a:lstStyle/>
                    <a:p>
                      <a:pPr algn="r" fontAlgn="ctr"/>
                      <a:r>
                        <a:rPr lang="en-US" sz="5400" b="1" i="0" u="none" strike="noStrike" dirty="0">
                          <a:solidFill>
                            <a:srgbClr val="000000"/>
                          </a:solidFill>
                          <a:effectLst/>
                          <a:latin typeface="Cambria"/>
                        </a:rPr>
                        <a:t>0</a:t>
                      </a:r>
                    </a:p>
                  </a:txBody>
                  <a:tcPr marL="12700" marR="12700" marT="12700" marB="0">
                    <a:solidFill>
                      <a:srgbClr val="B2CECF"/>
                    </a:solidFill>
                  </a:tcPr>
                </a:tc>
                <a:tc>
                  <a:txBody>
                    <a:bodyPr/>
                    <a:lstStyle/>
                    <a:p>
                      <a:pPr algn="ctr" fontAlgn="b"/>
                      <a:r>
                        <a:rPr lang="en-US" sz="5400" b="0" i="0" u="none" strike="noStrike">
                          <a:solidFill>
                            <a:srgbClr val="000000"/>
                          </a:solidFill>
                          <a:effectLst/>
                          <a:latin typeface="Calibri"/>
                        </a:rPr>
                        <a:t>22676</a:t>
                      </a:r>
                    </a:p>
                  </a:txBody>
                  <a:tcPr marL="12700" marR="12700" marT="12700" marB="0" anchor="ctr">
                    <a:solidFill>
                      <a:srgbClr val="B2CECF"/>
                    </a:solidFill>
                  </a:tcPr>
                </a:tc>
                <a:tc>
                  <a:txBody>
                    <a:bodyPr/>
                    <a:lstStyle/>
                    <a:p>
                      <a:pPr algn="l" fontAlgn="b"/>
                      <a:r>
                        <a:rPr lang="en-US" sz="5400" b="1" i="0" u="none" strike="noStrike" dirty="0" err="1">
                          <a:solidFill>
                            <a:srgbClr val="000000"/>
                          </a:solidFill>
                          <a:effectLst/>
                          <a:latin typeface="Calibri"/>
                        </a:rPr>
                        <a:t>d.f.</a:t>
                      </a:r>
                      <a:endParaRPr lang="en-US" sz="5400" b="1" i="0" u="none" strike="noStrike" dirty="0">
                        <a:solidFill>
                          <a:srgbClr val="000000"/>
                        </a:solidFill>
                        <a:effectLst/>
                        <a:latin typeface="Calibri"/>
                      </a:endParaRP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70</a:t>
                      </a:r>
                    </a:p>
                  </a:txBody>
                  <a:tcPr marL="12700" marR="12700" marT="12700" marB="0" anchor="ctr">
                    <a:solidFill>
                      <a:srgbClr val="B2CECF"/>
                    </a:solidFill>
                  </a:tcPr>
                </a:tc>
                <a:tc>
                  <a:txBody>
                    <a:bodyPr/>
                    <a:lstStyle/>
                    <a:p>
                      <a:pPr algn="l" fontAlgn="b"/>
                      <a:r>
                        <a:rPr lang="en-US" sz="5400" b="1" i="0" u="none" strike="noStrike" dirty="0">
                          <a:solidFill>
                            <a:srgbClr val="000000"/>
                          </a:solidFill>
                          <a:effectLst/>
                          <a:latin typeface="Calibri"/>
                        </a:rPr>
                        <a:t>g</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1.067</a:t>
                      </a:r>
                    </a:p>
                  </a:txBody>
                  <a:tcPr marL="12700" marR="12700" marT="12700" marB="0" anchor="ctr">
                    <a:solidFill>
                      <a:srgbClr val="B2CECF"/>
                    </a:solidFill>
                  </a:tcPr>
                </a:tc>
                <a:tc>
                  <a:txBody>
                    <a:bodyPr/>
                    <a:lstStyle/>
                    <a:p>
                      <a:pPr algn="l" fontAlgn="b"/>
                      <a:r>
                        <a:rPr lang="en-US" sz="5400" b="1" i="0" u="none" strike="noStrike" dirty="0" err="1">
                          <a:solidFill>
                            <a:srgbClr val="000000"/>
                          </a:solidFill>
                          <a:effectLst/>
                          <a:latin typeface="Calibri"/>
                        </a:rPr>
                        <a:t>Dxy</a:t>
                      </a:r>
                      <a:endParaRPr lang="en-US" sz="5400" b="1" i="0" u="none" strike="noStrike" dirty="0">
                        <a:solidFill>
                          <a:srgbClr val="000000"/>
                        </a:solidFill>
                        <a:effectLst/>
                        <a:latin typeface="Calibri"/>
                      </a:endParaRP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0.435</a:t>
                      </a:r>
                    </a:p>
                  </a:txBody>
                  <a:tcPr marL="12700" marR="12700" marT="12700" marB="0" anchor="ctr">
                    <a:solidFill>
                      <a:srgbClr val="B2CECF"/>
                    </a:solidFill>
                  </a:tcPr>
                </a:tc>
              </a:tr>
              <a:tr h="370840">
                <a:tc>
                  <a:txBody>
                    <a:bodyPr/>
                    <a:lstStyle/>
                    <a:p>
                      <a:pPr algn="r" fontAlgn="ctr"/>
                      <a:r>
                        <a:rPr lang="en-US" sz="5400" b="1" i="0" u="none" strike="noStrike" dirty="0">
                          <a:solidFill>
                            <a:srgbClr val="000000"/>
                          </a:solidFill>
                          <a:effectLst/>
                          <a:latin typeface="Cambria"/>
                        </a:rPr>
                        <a:t>1</a:t>
                      </a:r>
                    </a:p>
                  </a:txBody>
                  <a:tcPr marL="12700" marR="12700" marT="12700" marB="0">
                    <a:solidFill>
                      <a:srgbClr val="D1E2E3"/>
                    </a:solidFill>
                  </a:tcPr>
                </a:tc>
                <a:tc>
                  <a:txBody>
                    <a:bodyPr/>
                    <a:lstStyle/>
                    <a:p>
                      <a:pPr algn="ctr" fontAlgn="b"/>
                      <a:r>
                        <a:rPr lang="en-US" sz="5400" b="0" i="0" u="none" strike="noStrike">
                          <a:solidFill>
                            <a:srgbClr val="000000"/>
                          </a:solidFill>
                          <a:effectLst/>
                          <a:latin typeface="Calibri"/>
                        </a:rPr>
                        <a:t>15495</a:t>
                      </a:r>
                    </a:p>
                  </a:txBody>
                  <a:tcPr marL="12700" marR="12700" marT="12700" marB="0" anchor="ctr">
                    <a:solidFill>
                      <a:srgbClr val="D1E2E3"/>
                    </a:solidFill>
                  </a:tcPr>
                </a:tc>
                <a:tc>
                  <a:txBody>
                    <a:bodyPr/>
                    <a:lstStyle/>
                    <a:p>
                      <a:pPr algn="l" fontAlgn="b"/>
                      <a:r>
                        <a:rPr lang="en-US" sz="5400" b="1" i="0" u="none" strike="noStrike" dirty="0" err="1">
                          <a:solidFill>
                            <a:srgbClr val="000000"/>
                          </a:solidFill>
                          <a:effectLst/>
                          <a:latin typeface="Calibri"/>
                        </a:rPr>
                        <a:t>Pr</a:t>
                      </a:r>
                      <a:r>
                        <a:rPr lang="en-US" sz="5400" b="1" i="0" u="none" strike="noStrike" dirty="0">
                          <a:solidFill>
                            <a:srgbClr val="000000"/>
                          </a:solidFill>
                          <a:effectLst/>
                          <a:latin typeface="Calibri"/>
                        </a:rPr>
                        <a:t>(&gt; chi2)</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&lt;0.0001</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gr</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2.906</a:t>
                      </a: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gamma</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0.436</a:t>
                      </a:r>
                    </a:p>
                  </a:txBody>
                  <a:tcPr marL="12700" marR="12700" marT="12700" marB="0" anchor="ctr">
                    <a:solidFill>
                      <a:srgbClr val="D1E2E3"/>
                    </a:solidFill>
                  </a:tcPr>
                </a:tc>
              </a:tr>
              <a:tr h="370840">
                <a:tc>
                  <a:txBody>
                    <a:bodyPr/>
                    <a:lstStyle/>
                    <a:p>
                      <a:pPr algn="l" fontAlgn="ctr"/>
                      <a:r>
                        <a:rPr lang="en-US" sz="5400" b="1" i="0" u="none" strike="noStrike" dirty="0">
                          <a:solidFill>
                            <a:srgbClr val="000000"/>
                          </a:solidFill>
                          <a:effectLst/>
                          <a:latin typeface="Cambria"/>
                        </a:rPr>
                        <a:t>max |</a:t>
                      </a:r>
                      <a:r>
                        <a:rPr lang="en-US" sz="5400" b="1" i="0" u="none" strike="noStrike" dirty="0" err="1">
                          <a:solidFill>
                            <a:srgbClr val="000000"/>
                          </a:solidFill>
                          <a:effectLst/>
                          <a:latin typeface="Cambria"/>
                        </a:rPr>
                        <a:t>deriv</a:t>
                      </a:r>
                      <a:r>
                        <a:rPr lang="en-US" sz="5400" b="1" i="0" u="none" strike="noStrike" dirty="0">
                          <a:solidFill>
                            <a:srgbClr val="000000"/>
                          </a:solidFill>
                          <a:effectLst/>
                          <a:latin typeface="Cambria"/>
                        </a:rPr>
                        <a:t>|</a:t>
                      </a:r>
                    </a:p>
                  </a:txBody>
                  <a:tcPr marL="12700" marR="12700" marT="12700" marB="0">
                    <a:solidFill>
                      <a:srgbClr val="B2CECF"/>
                    </a:solidFill>
                  </a:tcPr>
                </a:tc>
                <a:tc>
                  <a:txBody>
                    <a:bodyPr/>
                    <a:lstStyle/>
                    <a:p>
                      <a:pPr algn="ctr" fontAlgn="b"/>
                      <a:r>
                        <a:rPr lang="en-US" sz="5400" b="0" i="0" u="none" strike="noStrike">
                          <a:solidFill>
                            <a:srgbClr val="000000"/>
                          </a:solidFill>
                          <a:effectLst/>
                          <a:latin typeface="Calibri"/>
                        </a:rPr>
                        <a:t>6.00E-08</a:t>
                      </a:r>
                    </a:p>
                  </a:txBody>
                  <a:tcPr marL="12700" marR="12700" marT="12700" marB="0" anchor="ctr">
                    <a:solidFill>
                      <a:srgbClr val="B2CECF"/>
                    </a:solidFill>
                  </a:tcPr>
                </a:tc>
                <a:tc>
                  <a:txBody>
                    <a:bodyPr/>
                    <a:lstStyle/>
                    <a:p>
                      <a:pPr algn="l" fontAlgn="b"/>
                      <a:endParaRPr lang="en-US" sz="5400" b="1" i="0" u="none" strike="noStrike" dirty="0">
                        <a:solidFill>
                          <a:srgbClr val="000000"/>
                        </a:solidFill>
                        <a:effectLst/>
                        <a:latin typeface="Calibri"/>
                      </a:endParaRPr>
                    </a:p>
                  </a:txBody>
                  <a:tcPr marL="12700" marR="12700" marT="12700" marB="0" anchor="ctr">
                    <a:solidFill>
                      <a:srgbClr val="B2CECF"/>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B2CECF"/>
                    </a:solidFill>
                  </a:tcPr>
                </a:tc>
                <a:tc>
                  <a:txBody>
                    <a:bodyPr/>
                    <a:lstStyle/>
                    <a:p>
                      <a:pPr algn="l" fontAlgn="b"/>
                      <a:r>
                        <a:rPr lang="en-US" sz="5400" b="1" i="0" u="none" strike="noStrike" dirty="0" err="1">
                          <a:solidFill>
                            <a:srgbClr val="000000"/>
                          </a:solidFill>
                          <a:effectLst/>
                          <a:latin typeface="Calibri"/>
                        </a:rPr>
                        <a:t>gp</a:t>
                      </a:r>
                      <a:endParaRPr lang="en-US" sz="5400" b="1" i="0" u="none" strike="noStrike" dirty="0">
                        <a:solidFill>
                          <a:srgbClr val="000000"/>
                        </a:solidFill>
                        <a:effectLst/>
                        <a:latin typeface="Calibri"/>
                      </a:endParaRP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0.211</a:t>
                      </a:r>
                    </a:p>
                  </a:txBody>
                  <a:tcPr marL="12700" marR="12700" marT="12700" marB="0" anchor="ctr">
                    <a:solidFill>
                      <a:srgbClr val="B2CECF"/>
                    </a:solidFill>
                  </a:tcPr>
                </a:tc>
                <a:tc>
                  <a:txBody>
                    <a:bodyPr/>
                    <a:lstStyle/>
                    <a:p>
                      <a:pPr algn="l" fontAlgn="b"/>
                      <a:r>
                        <a:rPr lang="en-US" sz="5400" b="1" i="0" u="none" strike="noStrike" dirty="0">
                          <a:solidFill>
                            <a:srgbClr val="000000"/>
                          </a:solidFill>
                          <a:effectLst/>
                          <a:latin typeface="Calibri"/>
                        </a:rPr>
                        <a:t>tau-a</a:t>
                      </a:r>
                    </a:p>
                  </a:txBody>
                  <a:tcPr marL="12700" marR="12700" marT="12700" marB="0" anchor="ctr">
                    <a:solidFill>
                      <a:srgbClr val="B2CECF"/>
                    </a:solidFill>
                  </a:tcPr>
                </a:tc>
                <a:tc>
                  <a:txBody>
                    <a:bodyPr/>
                    <a:lstStyle/>
                    <a:p>
                      <a:pPr algn="ctr" fontAlgn="b"/>
                      <a:r>
                        <a:rPr lang="en-US" sz="5400" b="0" i="0" u="none" strike="noStrike">
                          <a:solidFill>
                            <a:srgbClr val="000000"/>
                          </a:solidFill>
                          <a:effectLst/>
                          <a:latin typeface="Calibri"/>
                        </a:rPr>
                        <a:t>0.21</a:t>
                      </a:r>
                    </a:p>
                  </a:txBody>
                  <a:tcPr marL="12700" marR="12700" marT="12700" marB="0" anchor="ctr">
                    <a:solidFill>
                      <a:srgbClr val="B2CECF"/>
                    </a:solidFill>
                  </a:tcPr>
                </a:tc>
              </a:tr>
              <a:tr h="370840">
                <a:tc>
                  <a:txBody>
                    <a:bodyPr/>
                    <a:lstStyle/>
                    <a:p>
                      <a:pPr algn="l" fontAlgn="ctr"/>
                      <a:endParaRPr lang="en-US" sz="5400" b="0" i="0" u="none" strike="noStrike" dirty="0">
                        <a:solidFill>
                          <a:srgbClr val="000000"/>
                        </a:solidFill>
                        <a:effectLst/>
                        <a:latin typeface="Cambria"/>
                      </a:endParaRPr>
                    </a:p>
                  </a:txBody>
                  <a:tcPr marL="12700" marR="12700" marT="12700" marB="0">
                    <a:solidFill>
                      <a:srgbClr val="D1E2E3"/>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D1E2E3"/>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D1E2E3"/>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D1E2E3"/>
                    </a:solidFill>
                  </a:tcPr>
                </a:tc>
                <a:tc>
                  <a:txBody>
                    <a:bodyPr/>
                    <a:lstStyle/>
                    <a:p>
                      <a:pPr algn="l" fontAlgn="b"/>
                      <a:r>
                        <a:rPr lang="en-US" sz="5400" b="1" i="0" u="none" strike="noStrike" dirty="0">
                          <a:solidFill>
                            <a:srgbClr val="000000"/>
                          </a:solidFill>
                          <a:effectLst/>
                          <a:latin typeface="Calibri"/>
                        </a:rPr>
                        <a:t>Brier</a:t>
                      </a:r>
                    </a:p>
                  </a:txBody>
                  <a:tcPr marL="12700" marR="12700" marT="12700" marB="0" anchor="ctr">
                    <a:solidFill>
                      <a:srgbClr val="D1E2E3"/>
                    </a:solidFill>
                  </a:tcPr>
                </a:tc>
                <a:tc>
                  <a:txBody>
                    <a:bodyPr/>
                    <a:lstStyle/>
                    <a:p>
                      <a:pPr algn="ctr" fontAlgn="b"/>
                      <a:r>
                        <a:rPr lang="en-US" sz="5400" b="0" i="0" u="none" strike="noStrike">
                          <a:solidFill>
                            <a:srgbClr val="000000"/>
                          </a:solidFill>
                          <a:effectLst/>
                          <a:latin typeface="Calibri"/>
                        </a:rPr>
                        <a:t>0.207</a:t>
                      </a:r>
                    </a:p>
                  </a:txBody>
                  <a:tcPr marL="12700" marR="12700" marT="12700" marB="0" anchor="ctr">
                    <a:solidFill>
                      <a:srgbClr val="D1E2E3"/>
                    </a:solidFill>
                  </a:tcPr>
                </a:tc>
                <a:tc>
                  <a:txBody>
                    <a:bodyPr/>
                    <a:lstStyle/>
                    <a:p>
                      <a:pPr algn="ctr" fontAlgn="b"/>
                      <a:endParaRPr lang="en-US" sz="5400" b="0" i="0" u="none" strike="noStrike">
                        <a:solidFill>
                          <a:srgbClr val="000000"/>
                        </a:solidFill>
                        <a:effectLst/>
                        <a:latin typeface="Calibri"/>
                      </a:endParaRPr>
                    </a:p>
                  </a:txBody>
                  <a:tcPr marL="12700" marR="12700" marT="12700" marB="0" anchor="ctr">
                    <a:solidFill>
                      <a:srgbClr val="D1E2E3"/>
                    </a:solidFill>
                  </a:tcPr>
                </a:tc>
                <a:tc>
                  <a:txBody>
                    <a:bodyPr/>
                    <a:lstStyle/>
                    <a:p>
                      <a:pPr algn="ctr" fontAlgn="b"/>
                      <a:endParaRPr lang="en-US" sz="5400" b="0" i="0" u="none" strike="noStrike" dirty="0">
                        <a:solidFill>
                          <a:srgbClr val="000000"/>
                        </a:solidFill>
                        <a:effectLst/>
                        <a:latin typeface="Calibri"/>
                      </a:endParaRPr>
                    </a:p>
                  </a:txBody>
                  <a:tcPr marL="12700" marR="12700" marT="12700" marB="0" anchor="ctr">
                    <a:solidFill>
                      <a:srgbClr val="D1E2E3"/>
                    </a:solidFill>
                  </a:tcPr>
                </a:tc>
              </a:tr>
            </a:tbl>
          </a:graphicData>
        </a:graphic>
      </p:graphicFrame>
      <p:sp>
        <p:nvSpPr>
          <p:cNvPr id="7" name="Oval 6">
            <a:hlinkClick r:id="rId5"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8" name="Oval 7">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26543073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Figure 2</a:t>
            </a:r>
            <a:endParaRPr lang="en-US" dirty="0"/>
          </a:p>
        </p:txBody>
      </p:sp>
      <p:sp>
        <p:nvSpPr>
          <p:cNvPr id="6" name="Rectangle 5"/>
          <p:cNvSpPr/>
          <p:nvPr/>
        </p:nvSpPr>
        <p:spPr>
          <a:xfrm>
            <a:off x="3200400" y="14097000"/>
            <a:ext cx="27736800" cy="2585323"/>
          </a:xfrm>
          <a:prstGeom prst="rect">
            <a:avLst/>
          </a:prstGeom>
        </p:spPr>
        <p:txBody>
          <a:bodyPr wrap="square">
            <a:spAutoFit/>
          </a:bodyPr>
          <a:lstStyle/>
          <a:p>
            <a:r>
              <a:rPr lang="en-US" sz="5400" b="1" dirty="0"/>
              <a:t>Figure </a:t>
            </a:r>
            <a:r>
              <a:rPr lang="en-US" sz="5400" b="1" dirty="0" smtClean="0"/>
              <a:t>2. </a:t>
            </a:r>
            <a:r>
              <a:rPr lang="en-US" sz="5400" b="1" dirty="0"/>
              <a:t>The </a:t>
            </a:r>
            <a:r>
              <a:rPr lang="en-US" sz="5400" b="1" dirty="0" smtClean="0"/>
              <a:t>figure above represents </a:t>
            </a:r>
            <a:r>
              <a:rPr lang="en-US" sz="5400" b="1" dirty="0"/>
              <a:t>the results from the logistic regression model predicting whether a census tract is a food </a:t>
            </a:r>
            <a:r>
              <a:rPr lang="en-US" sz="5400" b="1" dirty="0" smtClean="0"/>
              <a:t>swamp. </a:t>
            </a:r>
            <a:r>
              <a:rPr lang="en-US" sz="5400" b="1" dirty="0"/>
              <a:t>Interquartile-range odds ratios. Numbers on the left are the upper quartile: lower quartile. The bars represent 90%, 95%, and 99%  confidence limits.</a:t>
            </a:r>
          </a:p>
        </p:txBody>
      </p:sp>
      <p:cxnSp>
        <p:nvCxnSpPr>
          <p:cNvPr id="7" name="Straight Connector 6"/>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8" name="Oval 7">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pic>
        <p:nvPicPr>
          <p:cNvPr id="11" name="Picture 10" descr="swamp model plo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505200"/>
            <a:ext cx="28498800" cy="14249400"/>
          </a:xfrm>
          <a:prstGeom prst="rect">
            <a:avLst/>
          </a:prstGeom>
        </p:spPr>
      </p:pic>
      <p:sp>
        <p:nvSpPr>
          <p:cNvPr id="9" name="Oval 8">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4618278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Figure 4</a:t>
            </a:r>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95600" y="15053608"/>
            <a:ext cx="27660600" cy="1938992"/>
          </a:xfrm>
          <a:prstGeom prst="rect">
            <a:avLst/>
          </a:prstGeom>
        </p:spPr>
        <p:txBody>
          <a:bodyPr wrap="square">
            <a:spAutoFit/>
          </a:bodyPr>
          <a:lstStyle/>
          <a:p>
            <a:r>
              <a:rPr lang="en-US" sz="6000" b="1" dirty="0"/>
              <a:t>Figure 4</a:t>
            </a:r>
            <a:r>
              <a:rPr lang="en-US" sz="6000" b="1" dirty="0" smtClean="0"/>
              <a:t>. </a:t>
            </a:r>
            <a:r>
              <a:rPr lang="en-US" sz="6000" b="1" dirty="0"/>
              <a:t>The </a:t>
            </a:r>
            <a:r>
              <a:rPr lang="en-US" sz="6000" b="1" dirty="0" smtClean="0"/>
              <a:t>figure above ranks the covariates by their χ</a:t>
            </a:r>
            <a:r>
              <a:rPr lang="en-US" sz="6000" b="1" baseline="30000" dirty="0" smtClean="0"/>
              <a:t>2 </a:t>
            </a:r>
            <a:r>
              <a:rPr lang="en-US" sz="6000" b="1" dirty="0" smtClean="0"/>
              <a:t>values. Here, we see that state and percent rural is highly predictive of food swamps.</a:t>
            </a:r>
            <a:endParaRPr lang="en-US" sz="6000" b="1" dirty="0"/>
          </a:p>
        </p:txBody>
      </p:sp>
      <p:sp>
        <p:nvSpPr>
          <p:cNvPr id="7" name="Oval 6">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pic>
        <p:nvPicPr>
          <p:cNvPr id="8" name="Picture 7" descr="swamp model chi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505200"/>
            <a:ext cx="23622000" cy="11811000"/>
          </a:xfrm>
          <a:prstGeom prst="rect">
            <a:avLst/>
          </a:prstGeom>
        </p:spPr>
      </p:pic>
      <p:sp>
        <p:nvSpPr>
          <p:cNvPr id="9" name="Oval 8">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a:t>
            </a:r>
            <a:r>
              <a:rPr lang="en-US" sz="2000" dirty="0" smtClean="0">
                <a:solidFill>
                  <a:srgbClr val="D02552"/>
                </a:solidFill>
                <a:latin typeface="Impact"/>
                <a:cs typeface="Impact"/>
              </a:rPr>
              <a:t>to Conclusions</a:t>
            </a:r>
            <a:endParaRPr lang="en-US" sz="1200" dirty="0">
              <a:solidFill>
                <a:srgbClr val="D02552"/>
              </a:solidFill>
              <a:latin typeface="Impact"/>
              <a:cs typeface="Impact"/>
            </a:endParaRPr>
          </a:p>
        </p:txBody>
      </p:sp>
    </p:spTree>
    <p:extLst>
      <p:ext uri="{BB962C8B-B14F-4D97-AF65-F5344CB8AC3E}">
        <p14:creationId xmlns:p14="http://schemas.microsoft.com/office/powerpoint/2010/main" val="174513707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Conclusions</a:t>
            </a:r>
            <a:endParaRPr lang="en-US" dirty="0"/>
          </a:p>
        </p:txBody>
      </p:sp>
      <p:sp>
        <p:nvSpPr>
          <p:cNvPr id="3" name="Content Placeholder 2"/>
          <p:cNvSpPr>
            <a:spLocks noGrp="1"/>
          </p:cNvSpPr>
          <p:nvPr>
            <p:ph idx="1"/>
          </p:nvPr>
        </p:nvSpPr>
        <p:spPr>
          <a:xfrm>
            <a:off x="1668780" y="3962400"/>
            <a:ext cx="30038040" cy="14173199"/>
          </a:xfrm>
        </p:spPr>
        <p:txBody>
          <a:bodyPr>
            <a:normAutofit fontScale="70000" lnSpcReduction="20000"/>
          </a:bodyPr>
          <a:lstStyle/>
          <a:p>
            <a:r>
              <a:rPr lang="en-US" sz="9600" dirty="0"/>
              <a:t>We found that the racial make-up of the census tracts </a:t>
            </a:r>
            <a:r>
              <a:rPr lang="en-US" sz="9600" dirty="0" smtClean="0"/>
              <a:t>is </a:t>
            </a:r>
            <a:r>
              <a:rPr lang="en-US" sz="9600" b="1" dirty="0" smtClean="0">
                <a:solidFill>
                  <a:srgbClr val="D02552"/>
                </a:solidFill>
              </a:rPr>
              <a:t>significantly </a:t>
            </a:r>
            <a:r>
              <a:rPr lang="en-US" sz="9600" b="1" dirty="0">
                <a:solidFill>
                  <a:srgbClr val="D02552"/>
                </a:solidFill>
              </a:rPr>
              <a:t>associated with food swamps and food deserts</a:t>
            </a:r>
            <a:r>
              <a:rPr lang="en-US" sz="9600" dirty="0"/>
              <a:t>. </a:t>
            </a:r>
            <a:endParaRPr lang="en-US" sz="9600" dirty="0" smtClean="0"/>
          </a:p>
          <a:p>
            <a:r>
              <a:rPr lang="en-US" sz="9600" dirty="0" smtClean="0"/>
              <a:t>Examining </a:t>
            </a:r>
            <a:r>
              <a:rPr lang="en-US" sz="9600" dirty="0"/>
              <a:t>food </a:t>
            </a:r>
            <a:r>
              <a:rPr lang="en-US" sz="9600" dirty="0" smtClean="0"/>
              <a:t>deserts:</a:t>
            </a:r>
          </a:p>
          <a:p>
            <a:pPr lvl="1"/>
            <a:r>
              <a:rPr lang="en-US" sz="8300" dirty="0"/>
              <a:t>T</a:t>
            </a:r>
            <a:r>
              <a:rPr lang="en-US" sz="8300" dirty="0" smtClean="0"/>
              <a:t>he </a:t>
            </a:r>
            <a:r>
              <a:rPr lang="en-US" sz="8300" dirty="0"/>
              <a:t>outer quartiles for census tract-level percent non-Hispanic Black are 0.71% and 15.37</a:t>
            </a:r>
            <a:r>
              <a:rPr lang="en-US" sz="8300" dirty="0" smtClean="0"/>
              <a:t>%</a:t>
            </a:r>
            <a:endParaRPr lang="en-US" sz="8300" dirty="0"/>
          </a:p>
          <a:p>
            <a:pPr lvl="1"/>
            <a:r>
              <a:rPr lang="en-US" sz="8300" dirty="0"/>
              <a:t>T</a:t>
            </a:r>
            <a:r>
              <a:rPr lang="en-US" sz="8300" dirty="0" smtClean="0"/>
              <a:t>he</a:t>
            </a:r>
            <a:r>
              <a:rPr lang="en-US" sz="8300" b="1" dirty="0" smtClean="0"/>
              <a:t> </a:t>
            </a:r>
            <a:r>
              <a:rPr lang="en-US" sz="8300" dirty="0">
                <a:solidFill>
                  <a:srgbClr val="000000"/>
                </a:solidFill>
              </a:rPr>
              <a:t>“half sample” odds ratio for </a:t>
            </a:r>
            <a:r>
              <a:rPr lang="en-US" sz="8300" b="1" dirty="0">
                <a:solidFill>
                  <a:srgbClr val="D02552"/>
                </a:solidFill>
              </a:rPr>
              <a:t>non-Hispanic Black </a:t>
            </a:r>
            <a:r>
              <a:rPr lang="en-US" sz="8300" dirty="0">
                <a:solidFill>
                  <a:srgbClr val="000000"/>
                </a:solidFill>
              </a:rPr>
              <a:t>is</a:t>
            </a:r>
            <a:r>
              <a:rPr lang="en-US" sz="8300" b="1" dirty="0">
                <a:solidFill>
                  <a:srgbClr val="000000"/>
                </a:solidFill>
              </a:rPr>
              <a:t> </a:t>
            </a:r>
            <a:r>
              <a:rPr lang="en-US" sz="8300" b="1" dirty="0">
                <a:solidFill>
                  <a:srgbClr val="D02552"/>
                </a:solidFill>
              </a:rPr>
              <a:t>1.22 (95% CI: 1.05,1.20</a:t>
            </a:r>
            <a:r>
              <a:rPr lang="en-US" sz="8300" b="1" dirty="0" smtClean="0">
                <a:solidFill>
                  <a:srgbClr val="D02552"/>
                </a:solidFill>
              </a:rPr>
              <a:t>)</a:t>
            </a:r>
            <a:endParaRPr lang="en-US" sz="8300" dirty="0" smtClean="0"/>
          </a:p>
          <a:p>
            <a:pPr lvl="1"/>
            <a:r>
              <a:rPr lang="en-US" sz="8300" dirty="0" smtClean="0"/>
              <a:t>The outer </a:t>
            </a:r>
            <a:r>
              <a:rPr lang="en-US" sz="8300" dirty="0"/>
              <a:t>quartiles for census tract-level percent Hispanic are 1.94% and 18.19</a:t>
            </a:r>
            <a:r>
              <a:rPr lang="en-US" sz="8300" dirty="0" smtClean="0"/>
              <a:t>%</a:t>
            </a:r>
          </a:p>
          <a:p>
            <a:pPr lvl="1"/>
            <a:r>
              <a:rPr lang="en-US" sz="8300" dirty="0" smtClean="0">
                <a:solidFill>
                  <a:srgbClr val="000000"/>
                </a:solidFill>
              </a:rPr>
              <a:t>The “</a:t>
            </a:r>
            <a:r>
              <a:rPr lang="en-US" sz="8300" dirty="0">
                <a:solidFill>
                  <a:srgbClr val="000000"/>
                </a:solidFill>
              </a:rPr>
              <a:t>half sample” odds ratio for </a:t>
            </a:r>
            <a:r>
              <a:rPr lang="en-US" sz="8300" b="1" dirty="0">
                <a:solidFill>
                  <a:srgbClr val="D02552"/>
                </a:solidFill>
              </a:rPr>
              <a:t>Hispanic </a:t>
            </a:r>
            <a:r>
              <a:rPr lang="en-US" sz="8300" dirty="0">
                <a:solidFill>
                  <a:srgbClr val="000000"/>
                </a:solidFill>
              </a:rPr>
              <a:t>is</a:t>
            </a:r>
            <a:r>
              <a:rPr lang="en-US" sz="8300" b="1" dirty="0">
                <a:solidFill>
                  <a:srgbClr val="D02552"/>
                </a:solidFill>
              </a:rPr>
              <a:t> 0.77 (95% CI: 0.71,0.83)</a:t>
            </a:r>
            <a:r>
              <a:rPr lang="en-US" sz="8300" dirty="0"/>
              <a:t>.  </a:t>
            </a:r>
          </a:p>
          <a:p>
            <a:r>
              <a:rPr lang="en-US" sz="9600" dirty="0" smtClean="0"/>
              <a:t>Examining food swamps:</a:t>
            </a:r>
          </a:p>
          <a:p>
            <a:pPr lvl="1"/>
            <a:r>
              <a:rPr lang="en-US" sz="8300" dirty="0"/>
              <a:t>The outer quartiles for census tract-level percent non-Hispanic Black are </a:t>
            </a:r>
            <a:r>
              <a:rPr lang="en-US" sz="8300" dirty="0" smtClean="0"/>
              <a:t>0.88% </a:t>
            </a:r>
            <a:r>
              <a:rPr lang="en-US" sz="8300" dirty="0"/>
              <a:t>and </a:t>
            </a:r>
            <a:r>
              <a:rPr lang="en-US" sz="8300" dirty="0" smtClean="0"/>
              <a:t>15.73%</a:t>
            </a:r>
            <a:endParaRPr lang="en-US" sz="8300" dirty="0"/>
          </a:p>
          <a:p>
            <a:pPr lvl="1"/>
            <a:r>
              <a:rPr lang="en-US" sz="8300" dirty="0" smtClean="0"/>
              <a:t>The</a:t>
            </a:r>
            <a:r>
              <a:rPr lang="en-US" sz="8300" b="1" dirty="0" smtClean="0">
                <a:solidFill>
                  <a:srgbClr val="D02552"/>
                </a:solidFill>
              </a:rPr>
              <a:t> </a:t>
            </a:r>
            <a:r>
              <a:rPr lang="en-US" sz="8300" dirty="0">
                <a:solidFill>
                  <a:srgbClr val="000000"/>
                </a:solidFill>
              </a:rPr>
              <a:t>“half sample” odds ratio for census tract-level percent</a:t>
            </a:r>
            <a:r>
              <a:rPr lang="en-US" sz="8300" b="1" dirty="0">
                <a:solidFill>
                  <a:srgbClr val="D02552"/>
                </a:solidFill>
              </a:rPr>
              <a:t> non-Hispanic black</a:t>
            </a:r>
            <a:r>
              <a:rPr lang="en-US" sz="8300" dirty="0">
                <a:solidFill>
                  <a:srgbClr val="000000"/>
                </a:solidFill>
              </a:rPr>
              <a:t> is </a:t>
            </a:r>
            <a:r>
              <a:rPr lang="en-US" sz="8300" b="1" dirty="0" smtClean="0">
                <a:solidFill>
                  <a:srgbClr val="D02552"/>
                </a:solidFill>
              </a:rPr>
              <a:t>1.38 </a:t>
            </a:r>
            <a:r>
              <a:rPr lang="en-US" sz="8300" b="1" dirty="0">
                <a:solidFill>
                  <a:srgbClr val="D02552"/>
                </a:solidFill>
              </a:rPr>
              <a:t>(95% CI: </a:t>
            </a:r>
            <a:r>
              <a:rPr lang="en-US" sz="8300" b="1" dirty="0" smtClean="0">
                <a:solidFill>
                  <a:srgbClr val="D02552"/>
                </a:solidFill>
              </a:rPr>
              <a:t>1.28,1.47) </a:t>
            </a:r>
          </a:p>
          <a:p>
            <a:pPr lvl="1"/>
            <a:r>
              <a:rPr lang="en-US" sz="8300" dirty="0"/>
              <a:t>The outer quartiles for census tract-level percent Hispanic are </a:t>
            </a:r>
            <a:r>
              <a:rPr lang="en-US" sz="8300" dirty="0" smtClean="0"/>
              <a:t>2.38% and 21.20%</a:t>
            </a:r>
            <a:endParaRPr lang="en-US" sz="8300" b="1" dirty="0" smtClean="0">
              <a:solidFill>
                <a:srgbClr val="D02552"/>
              </a:solidFill>
            </a:endParaRPr>
          </a:p>
          <a:p>
            <a:pPr lvl="1"/>
            <a:r>
              <a:rPr lang="en-US" sz="8300" dirty="0">
                <a:solidFill>
                  <a:srgbClr val="000000"/>
                </a:solidFill>
              </a:rPr>
              <a:t>T</a:t>
            </a:r>
            <a:r>
              <a:rPr lang="en-US" sz="8300" dirty="0" smtClean="0">
                <a:solidFill>
                  <a:srgbClr val="000000"/>
                </a:solidFill>
              </a:rPr>
              <a:t>he </a:t>
            </a:r>
            <a:r>
              <a:rPr lang="en-US" sz="8300" dirty="0">
                <a:solidFill>
                  <a:srgbClr val="000000"/>
                </a:solidFill>
              </a:rPr>
              <a:t>“half sample” odds ratio for percent </a:t>
            </a:r>
            <a:r>
              <a:rPr lang="en-US" sz="8300" b="1" dirty="0">
                <a:solidFill>
                  <a:srgbClr val="D02552"/>
                </a:solidFill>
              </a:rPr>
              <a:t>Hispanic </a:t>
            </a:r>
            <a:r>
              <a:rPr lang="en-US" sz="8300" dirty="0">
                <a:solidFill>
                  <a:srgbClr val="000000"/>
                </a:solidFill>
              </a:rPr>
              <a:t>is </a:t>
            </a:r>
            <a:r>
              <a:rPr lang="en-US" sz="8300" b="1" dirty="0" smtClean="0">
                <a:solidFill>
                  <a:srgbClr val="D02552"/>
                </a:solidFill>
              </a:rPr>
              <a:t>1.46 </a:t>
            </a:r>
            <a:r>
              <a:rPr lang="en-US" sz="8300" b="1" dirty="0">
                <a:solidFill>
                  <a:srgbClr val="D02552"/>
                </a:solidFill>
              </a:rPr>
              <a:t>(95% CI: </a:t>
            </a:r>
            <a:r>
              <a:rPr lang="en-US" sz="8300" b="1" dirty="0" smtClean="0">
                <a:solidFill>
                  <a:srgbClr val="D02552"/>
                </a:solidFill>
              </a:rPr>
              <a:t>1.34, 1.56)</a:t>
            </a:r>
            <a:r>
              <a:rPr lang="en-US" sz="8300" dirty="0" smtClean="0"/>
              <a:t>.</a:t>
            </a:r>
            <a:endParaRPr lang="en-US" sz="9600" dirty="0"/>
          </a:p>
          <a:p>
            <a:pPr marL="0" indent="0">
              <a:buNone/>
            </a:pPr>
            <a:endParaRPr lang="en-US" dirty="0"/>
          </a:p>
          <a:p>
            <a:endParaRPr lang="en-US" dirty="0" smtClean="0"/>
          </a:p>
          <a:p>
            <a:endParaRPr lang="en-US" dirty="0" smtClean="0"/>
          </a:p>
          <a:p>
            <a:endParaRPr lang="en-US" dirty="0"/>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a:t>
            </a:r>
            <a:r>
              <a:rPr lang="en-US" sz="2400" dirty="0" smtClean="0">
                <a:solidFill>
                  <a:srgbClr val="D02552"/>
                </a:solidFill>
                <a:latin typeface="Impact"/>
                <a:cs typeface="Impact"/>
              </a:rPr>
              <a:t>Conclusions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2905733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Abstract</a:t>
            </a:r>
            <a:endParaRPr lang="en-US" dirty="0"/>
          </a:p>
        </p:txBody>
      </p:sp>
      <p:sp>
        <p:nvSpPr>
          <p:cNvPr id="3" name="Content Placeholder 2"/>
          <p:cNvSpPr>
            <a:spLocks noGrp="1"/>
          </p:cNvSpPr>
          <p:nvPr>
            <p:ph idx="1"/>
          </p:nvPr>
        </p:nvSpPr>
        <p:spPr>
          <a:xfrm>
            <a:off x="1668780" y="3657600"/>
            <a:ext cx="30038040" cy="14371319"/>
          </a:xfrm>
        </p:spPr>
        <p:txBody>
          <a:bodyPr>
            <a:normAutofit fontScale="70000" lnSpcReduction="20000"/>
          </a:bodyPr>
          <a:lstStyle/>
          <a:p>
            <a:pPr marL="0" indent="0">
              <a:buNone/>
            </a:pPr>
            <a:r>
              <a:rPr lang="en-US" sz="9600" dirty="0" smtClean="0">
                <a:solidFill>
                  <a:schemeClr val="tx1"/>
                </a:solidFill>
              </a:rPr>
              <a:t>Examining disparities in resources on the census tract-level is currently a public health priority. The Modified Retail Food Environment Index (</a:t>
            </a:r>
            <a:r>
              <a:rPr lang="en-US" sz="9600" dirty="0" err="1" smtClean="0">
                <a:solidFill>
                  <a:schemeClr val="tx1"/>
                </a:solidFill>
              </a:rPr>
              <a:t>mRFEI</a:t>
            </a:r>
            <a:r>
              <a:rPr lang="en-US" sz="9600" dirty="0" smtClean="0">
                <a:solidFill>
                  <a:schemeClr val="tx1"/>
                </a:solidFill>
              </a:rPr>
              <a:t>), provided by the CDC, incorporates two food environment metrics, "food deserts", areas with no access to healthy foods, and "</a:t>
            </a:r>
            <a:r>
              <a:rPr lang="en-US" sz="9600" b="1" dirty="0" smtClean="0">
                <a:solidFill>
                  <a:srgbClr val="D02552"/>
                </a:solidFill>
              </a:rPr>
              <a:t>food swamps</a:t>
            </a:r>
            <a:r>
              <a:rPr lang="en-US" sz="9600" dirty="0" smtClean="0">
                <a:solidFill>
                  <a:schemeClr val="tx1"/>
                </a:solidFill>
              </a:rPr>
              <a:t>", areas in which the quantity of unhealthy food options overwhelm healthy ones. We assess the association between the census tract racial make-up and food environment. </a:t>
            </a:r>
            <a:r>
              <a:rPr lang="en-US" sz="9600" dirty="0"/>
              <a:t>L</a:t>
            </a:r>
            <a:r>
              <a:rPr lang="en-US" sz="9600" dirty="0" smtClean="0">
                <a:solidFill>
                  <a:schemeClr val="tx1"/>
                </a:solidFill>
              </a:rPr>
              <a:t>ogistic regression models are fit, controlling for census-tract level covariates from 2008-2012 American Community Survey (ACS) estimates, as well as state. </a:t>
            </a:r>
            <a:r>
              <a:rPr lang="en-US" sz="9600" b="1" dirty="0" smtClean="0">
                <a:solidFill>
                  <a:srgbClr val="D02552"/>
                </a:solidFill>
              </a:rPr>
              <a:t>Percent non-Hispanic Black is significantly associated with food swamps</a:t>
            </a:r>
            <a:r>
              <a:rPr lang="en-US" sz="9600" dirty="0" smtClean="0">
                <a:solidFill>
                  <a:schemeClr val="tx1"/>
                </a:solidFill>
              </a:rPr>
              <a:t>, with an absolute increase of 8.5 percent black living in food swamps (p&lt; 0.01). </a:t>
            </a:r>
            <a:r>
              <a:rPr lang="en-US" sz="9600" b="1" dirty="0" smtClean="0">
                <a:solidFill>
                  <a:srgbClr val="D02552"/>
                </a:solidFill>
              </a:rPr>
              <a:t>Percent Hispanic is significantly associated with food swamps</a:t>
            </a:r>
            <a:r>
              <a:rPr lang="en-US" sz="9600" dirty="0" smtClean="0">
                <a:solidFill>
                  <a:schemeClr val="tx1"/>
                </a:solidFill>
              </a:rPr>
              <a:t>, with an absolute increase of 5.8 percent Hispanic living in food swamps (p&lt; 0.01), but </a:t>
            </a:r>
            <a:r>
              <a:rPr lang="en-US" sz="9600" b="1" dirty="0" smtClean="0">
                <a:solidFill>
                  <a:srgbClr val="D02552"/>
                </a:solidFill>
              </a:rPr>
              <a:t>inversely related to food deserts </a:t>
            </a:r>
            <a:r>
              <a:rPr lang="en-US" sz="9600" dirty="0" smtClean="0">
                <a:solidFill>
                  <a:schemeClr val="tx1"/>
                </a:solidFill>
              </a:rPr>
              <a:t>(absolute difference -6.9, p&lt; 0.01). After adjustment, all associations remain significant, and percent non-Hispanic Black is show to be significantly associated with food deserts as wel</a:t>
            </a:r>
            <a:r>
              <a:rPr lang="en-US" sz="9600" dirty="0"/>
              <a:t>l</a:t>
            </a:r>
            <a:r>
              <a:rPr lang="en-US" sz="9600" dirty="0" smtClean="0">
                <a:solidFill>
                  <a:schemeClr val="tx1"/>
                </a:solidFill>
              </a:rPr>
              <a:t>. The strong association between the census tract-level racial make-up and food swamps shown here will allow for targeted interventions to census tracts where these disparities exist.</a:t>
            </a:r>
            <a:endParaRPr lang="en-US" sz="9600" dirty="0" smtClean="0"/>
          </a:p>
        </p:txBody>
      </p:sp>
      <p:cxnSp>
        <p:nvCxnSpPr>
          <p:cNvPr id="5" name="Straight Connector 4"/>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4" name="Oval 3">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to Methods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21273370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Conclusions</a:t>
            </a:r>
            <a:endParaRPr lang="en-US" dirty="0"/>
          </a:p>
        </p:txBody>
      </p:sp>
      <p:sp>
        <p:nvSpPr>
          <p:cNvPr id="3" name="Content Placeholder 2"/>
          <p:cNvSpPr>
            <a:spLocks noGrp="1"/>
          </p:cNvSpPr>
          <p:nvPr>
            <p:ph idx="1"/>
          </p:nvPr>
        </p:nvSpPr>
        <p:spPr>
          <a:xfrm>
            <a:off x="1668780" y="3962400"/>
            <a:ext cx="30038040" cy="14173199"/>
          </a:xfrm>
        </p:spPr>
        <p:txBody>
          <a:bodyPr>
            <a:normAutofit/>
          </a:bodyPr>
          <a:lstStyle/>
          <a:p>
            <a:r>
              <a:rPr lang="en-US" sz="7200" dirty="0" smtClean="0"/>
              <a:t>We noticed areas with higher percentage </a:t>
            </a:r>
            <a:r>
              <a:rPr lang="en-US" sz="7200" b="1" dirty="0" smtClean="0">
                <a:solidFill>
                  <a:srgbClr val="D02552"/>
                </a:solidFill>
              </a:rPr>
              <a:t>Hispanic </a:t>
            </a:r>
            <a:r>
              <a:rPr lang="en-US" sz="7200" b="1" dirty="0">
                <a:solidFill>
                  <a:srgbClr val="D02552"/>
                </a:solidFill>
              </a:rPr>
              <a:t>populations are less likely to be food </a:t>
            </a:r>
            <a:r>
              <a:rPr lang="en-US" sz="7200" b="1" dirty="0" smtClean="0">
                <a:solidFill>
                  <a:srgbClr val="D02552"/>
                </a:solidFill>
              </a:rPr>
              <a:t>deserts </a:t>
            </a:r>
            <a:r>
              <a:rPr lang="en-US" sz="7200" dirty="0"/>
              <a:t>(OR: 0.77, 95</a:t>
            </a:r>
            <a:r>
              <a:rPr lang="en-US" sz="7200" dirty="0" smtClean="0"/>
              <a:t>% CI</a:t>
            </a:r>
            <a:r>
              <a:rPr lang="en-US" sz="7200" dirty="0"/>
              <a:t>: 0.71, 0.83), but </a:t>
            </a:r>
            <a:r>
              <a:rPr lang="en-US" sz="7200" b="1" dirty="0">
                <a:solidFill>
                  <a:srgbClr val="D02552"/>
                </a:solidFill>
              </a:rPr>
              <a:t>more likely to be food swamps </a:t>
            </a:r>
            <a:r>
              <a:rPr lang="en-US" sz="7200" dirty="0"/>
              <a:t>(OR: 1.46, 95%CI: 1.34, 1.56). </a:t>
            </a:r>
            <a:endParaRPr lang="en-US" sz="7200" dirty="0" smtClean="0"/>
          </a:p>
          <a:p>
            <a:endParaRPr lang="en-US" sz="7200" dirty="0"/>
          </a:p>
          <a:p>
            <a:r>
              <a:rPr lang="en-US" sz="7200" dirty="0" smtClean="0"/>
              <a:t>Areas with higher percentage</a:t>
            </a:r>
            <a:r>
              <a:rPr lang="en-US" sz="7200" dirty="0"/>
              <a:t> </a:t>
            </a:r>
            <a:r>
              <a:rPr lang="en-US" sz="7200" b="1" dirty="0">
                <a:solidFill>
                  <a:srgbClr val="D02552"/>
                </a:solidFill>
              </a:rPr>
              <a:t>n</a:t>
            </a:r>
            <a:r>
              <a:rPr lang="en-US" sz="7200" b="1" dirty="0" smtClean="0">
                <a:solidFill>
                  <a:srgbClr val="D02552"/>
                </a:solidFill>
              </a:rPr>
              <a:t>on-Hispanic Black </a:t>
            </a:r>
            <a:r>
              <a:rPr lang="en-US" sz="7200" b="1" dirty="0">
                <a:solidFill>
                  <a:srgbClr val="D02552"/>
                </a:solidFill>
              </a:rPr>
              <a:t>populations are slightly more likely to be food </a:t>
            </a:r>
            <a:r>
              <a:rPr lang="en-US" sz="7200" b="1" dirty="0" smtClean="0">
                <a:solidFill>
                  <a:srgbClr val="D02552"/>
                </a:solidFill>
              </a:rPr>
              <a:t>deserts</a:t>
            </a:r>
            <a:r>
              <a:rPr lang="en-US" sz="7200" dirty="0" smtClean="0"/>
              <a:t> </a:t>
            </a:r>
            <a:r>
              <a:rPr lang="en-US" sz="7200" dirty="0"/>
              <a:t>(OR: 1.22, 95% CI: 1.05, 1.20), as well as </a:t>
            </a:r>
            <a:r>
              <a:rPr lang="en-US" sz="7200" b="1" dirty="0">
                <a:solidFill>
                  <a:srgbClr val="D02552"/>
                </a:solidFill>
              </a:rPr>
              <a:t>more likely to be food swamps </a:t>
            </a:r>
            <a:r>
              <a:rPr lang="en-US" sz="7200" dirty="0"/>
              <a:t>(OR: 1.38, 95% CI: 1.28, 1.47).</a:t>
            </a:r>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a:t>
            </a:r>
            <a:r>
              <a:rPr lang="en-US" sz="2400" dirty="0" smtClean="0">
                <a:solidFill>
                  <a:srgbClr val="D02552"/>
                </a:solidFill>
                <a:latin typeface="Impact"/>
                <a:cs typeface="Impact"/>
              </a:rPr>
              <a:t>Conclusions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3446781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Limitations</a:t>
            </a:r>
            <a:endParaRPr lang="en-US" dirty="0"/>
          </a:p>
        </p:txBody>
      </p:sp>
      <p:sp>
        <p:nvSpPr>
          <p:cNvPr id="3" name="Content Placeholder 2"/>
          <p:cNvSpPr>
            <a:spLocks noGrp="1"/>
          </p:cNvSpPr>
          <p:nvPr>
            <p:ph idx="1"/>
          </p:nvPr>
        </p:nvSpPr>
        <p:spPr>
          <a:xfrm>
            <a:off x="1668780" y="3962400"/>
            <a:ext cx="30038040" cy="14173199"/>
          </a:xfrm>
        </p:spPr>
        <p:txBody>
          <a:bodyPr>
            <a:normAutofit/>
          </a:bodyPr>
          <a:lstStyle/>
          <a:p>
            <a:pPr marL="0" indent="0">
              <a:buNone/>
            </a:pPr>
            <a:endParaRPr lang="en-US" dirty="0" smtClean="0"/>
          </a:p>
          <a:p>
            <a:endParaRPr lang="en-US" dirty="0" smtClean="0"/>
          </a:p>
          <a:p>
            <a:endParaRPr lang="en-US" dirty="0"/>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1821180" y="4114800"/>
            <a:ext cx="30038040" cy="14173199"/>
          </a:xfrm>
          <a:prstGeom prst="rect">
            <a:avLst/>
          </a:prstGeom>
        </p:spPr>
        <p:txBody>
          <a:bodyPr vert="horz" lIns="297829" tIns="148915" rIns="297829" bIns="148915" rtlCol="0">
            <a:normAutofit fontScale="92500" lnSpcReduction="20000"/>
          </a:bodyPr>
          <a:lstStyle>
            <a:lvl1pPr marL="1116860" indent="-1116860" algn="l" defTabSz="2978292"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1pPr>
            <a:lvl2pPr marL="2419862" indent="-930716" algn="l" defTabSz="297829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2pPr>
            <a:lvl3pPr marL="3722865" indent="-744573" algn="l" defTabSz="2978292"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212011"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701158"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90304"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679450"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168596"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657742" indent="-744573" algn="l" defTabSz="2978292"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a:lstStyle>
          <a:p>
            <a:r>
              <a:rPr lang="en-US" sz="9600" dirty="0" smtClean="0"/>
              <a:t>We chose to model our outcomes as binary, rather than using the full </a:t>
            </a:r>
            <a:r>
              <a:rPr lang="en-US" sz="9600" dirty="0" err="1" smtClean="0"/>
              <a:t>mRFEI</a:t>
            </a:r>
            <a:r>
              <a:rPr lang="en-US" sz="9600" dirty="0" smtClean="0"/>
              <a:t> scale, which led to some loss of information, however the index was difficult to model, since those with 0 healthy food options (food deserts) seemed so different than food swamps, and therefore the proportional odds assumption was violated. </a:t>
            </a:r>
          </a:p>
          <a:p>
            <a:r>
              <a:rPr lang="en-US" sz="9600" dirty="0" smtClean="0"/>
              <a:t>When modeling food swamps, we excluded food deserts, in order to only compare food swamps to census tracts with “better” healthy food availability. In order to check if this dramatically changed our analysis, we performed </a:t>
            </a:r>
            <a:r>
              <a:rPr lang="en-US" sz="9600" dirty="0" smtClean="0">
                <a:hlinkClick r:id="rId2" action="ppaction://hlinksldjump"/>
              </a:rPr>
              <a:t>a sensitivity analysis</a:t>
            </a:r>
            <a:r>
              <a:rPr lang="en-US" sz="9600" dirty="0" smtClean="0"/>
              <a:t>, but our results did not dramatically change.</a:t>
            </a:r>
          </a:p>
          <a:p>
            <a:pPr marL="0" indent="0">
              <a:buFont typeface="Arial" panose="020B0604020202020204" pitchFamily="34" charset="0"/>
              <a:buNone/>
            </a:pPr>
            <a:endParaRPr lang="en-US" dirty="0" smtClean="0"/>
          </a:p>
          <a:p>
            <a:endParaRPr lang="en-US" dirty="0" smtClean="0"/>
          </a:p>
          <a:p>
            <a:endParaRPr lang="en-US" dirty="0" smtClean="0"/>
          </a:p>
          <a:p>
            <a:endParaRPr lang="en-US" dirty="0" smtClean="0"/>
          </a:p>
          <a:p>
            <a:pPr marL="1303002" lvl="1" indent="0">
              <a:buFont typeface="Arial" panose="020B0604020202020204" pitchFamily="34" charset="0"/>
              <a:buNone/>
            </a:pPr>
            <a:endParaRPr lang="en-US" dirty="0" smtClean="0"/>
          </a:p>
          <a:p>
            <a:pPr lvl="1"/>
            <a:endParaRPr lang="en-US" dirty="0"/>
          </a:p>
        </p:txBody>
      </p:sp>
      <p:sp>
        <p:nvSpPr>
          <p:cNvPr id="7" name="Oval 6">
            <a:hlinkClick r:id="rId3"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8" name="Oval 7">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a:t>
            </a:r>
            <a:r>
              <a:rPr lang="en-US" sz="2400" dirty="0" smtClean="0">
                <a:solidFill>
                  <a:srgbClr val="D02552"/>
                </a:solidFill>
                <a:latin typeface="Impact"/>
                <a:cs typeface="Impact"/>
              </a:rPr>
              <a:t>Conclusions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1310544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Further Research</a:t>
            </a:r>
            <a:endParaRPr lang="en-US" dirty="0"/>
          </a:p>
        </p:txBody>
      </p:sp>
      <p:sp>
        <p:nvSpPr>
          <p:cNvPr id="3" name="Content Placeholder 2"/>
          <p:cNvSpPr>
            <a:spLocks noGrp="1"/>
          </p:cNvSpPr>
          <p:nvPr>
            <p:ph idx="1"/>
          </p:nvPr>
        </p:nvSpPr>
        <p:spPr>
          <a:xfrm>
            <a:off x="1668780" y="3962400"/>
            <a:ext cx="30038040" cy="14173199"/>
          </a:xfrm>
        </p:spPr>
        <p:txBody>
          <a:bodyPr>
            <a:normAutofit/>
          </a:bodyPr>
          <a:lstStyle/>
          <a:p>
            <a:r>
              <a:rPr lang="en-US" sz="9600" dirty="0" smtClean="0"/>
              <a:t>Next </a:t>
            </a:r>
            <a:r>
              <a:rPr lang="en-US" sz="9600" dirty="0"/>
              <a:t>steps </a:t>
            </a:r>
            <a:r>
              <a:rPr lang="en-US" sz="9600" dirty="0" smtClean="0"/>
              <a:t>include:</a:t>
            </a:r>
          </a:p>
          <a:p>
            <a:pPr lvl="1"/>
            <a:r>
              <a:rPr lang="en-US" sz="8300" dirty="0" smtClean="0"/>
              <a:t>fitting </a:t>
            </a:r>
            <a:r>
              <a:rPr lang="en-US" sz="8300" dirty="0"/>
              <a:t>a proportional odds </a:t>
            </a:r>
            <a:r>
              <a:rPr lang="en-US" sz="8300" dirty="0" smtClean="0"/>
              <a:t>model</a:t>
            </a:r>
          </a:p>
          <a:p>
            <a:pPr lvl="2"/>
            <a:r>
              <a:rPr lang="en-US" sz="7000" dirty="0" smtClean="0"/>
              <a:t>This was explored for this analysis, but the proportional odds assumption was violated, so we will have to look into more complex methods.</a:t>
            </a:r>
          </a:p>
          <a:p>
            <a:pPr lvl="1"/>
            <a:r>
              <a:rPr lang="en-US" sz="8300" dirty="0"/>
              <a:t>D</a:t>
            </a:r>
            <a:r>
              <a:rPr lang="en-US" sz="8300" dirty="0" smtClean="0"/>
              <a:t>elving </a:t>
            </a:r>
            <a:r>
              <a:rPr lang="en-US" sz="8300" dirty="0"/>
              <a:t>deeper into these state-level disparities.</a:t>
            </a:r>
            <a:endParaRPr lang="en-US" sz="8300" b="1" dirty="0"/>
          </a:p>
          <a:p>
            <a:endParaRPr lang="en-US" dirty="0"/>
          </a:p>
          <a:p>
            <a:endParaRPr lang="en-US" dirty="0" smtClean="0"/>
          </a:p>
          <a:p>
            <a:endParaRPr lang="en-US" dirty="0" smtClean="0"/>
          </a:p>
          <a:p>
            <a:endParaRPr lang="en-US" dirty="0"/>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to Appendix</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1310544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Appendix: Table </a:t>
            </a:r>
            <a:r>
              <a:rPr lang="en-US" dirty="0"/>
              <a:t>1</a:t>
            </a:r>
          </a:p>
        </p:txBody>
      </p:sp>
      <p:graphicFrame>
        <p:nvGraphicFramePr>
          <p:cNvPr id="4" name="Table 3"/>
          <p:cNvGraphicFramePr>
            <a:graphicFrameLocks noGrp="1"/>
          </p:cNvGraphicFramePr>
          <p:nvPr>
            <p:extLst>
              <p:ext uri="{D42A27DB-BD31-4B8C-83A1-F6EECF244321}">
                <p14:modId xmlns:p14="http://schemas.microsoft.com/office/powerpoint/2010/main" val="3980252719"/>
              </p:ext>
            </p:extLst>
          </p:nvPr>
        </p:nvGraphicFramePr>
        <p:xfrm>
          <a:off x="1524001" y="3581400"/>
          <a:ext cx="31127661" cy="14325601"/>
        </p:xfrm>
        <a:graphic>
          <a:graphicData uri="http://schemas.openxmlformats.org/drawingml/2006/table">
            <a:tbl>
              <a:tblPr firstRow="1" bandRow="1">
                <a:tableStyleId>{5C22544A-7EE6-4342-B048-85BDC9FD1C3A}</a:tableStyleId>
              </a:tblPr>
              <a:tblGrid>
                <a:gridCol w="13098434"/>
                <a:gridCol w="3480185"/>
                <a:gridCol w="4499200"/>
                <a:gridCol w="5936849"/>
                <a:gridCol w="4112993"/>
              </a:tblGrid>
              <a:tr h="3050822">
                <a:tc gridSpan="5">
                  <a:txBody>
                    <a:bodyPr/>
                    <a:lstStyle/>
                    <a:p>
                      <a:pPr algn="l"/>
                      <a:r>
                        <a:rPr lang="en-US" sz="5400" dirty="0" smtClean="0">
                          <a:solidFill>
                            <a:schemeClr val="tx1"/>
                          </a:solidFill>
                          <a:latin typeface="Calibri"/>
                          <a:cs typeface="Calibri"/>
                        </a:rPr>
                        <a:t>Table A1. Mean percent difference</a:t>
                      </a:r>
                      <a:r>
                        <a:rPr lang="en-US" sz="5400" baseline="0" dirty="0" smtClean="0">
                          <a:solidFill>
                            <a:schemeClr val="tx1"/>
                          </a:solidFill>
                          <a:latin typeface="Calibri"/>
                          <a:cs typeface="Calibri"/>
                        </a:rPr>
                        <a:t> between food swamp census tracts and non-food swamp census tracts.</a:t>
                      </a:r>
                      <a:endParaRPr lang="en-US" sz="5400" dirty="0">
                        <a:solidFill>
                          <a:schemeClr val="tx1"/>
                        </a:solidFill>
                        <a:latin typeface="Calibri"/>
                        <a:cs typeface="Calibri"/>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pPr algn="ctr"/>
                      <a:endParaRPr lang="en-US" sz="1600" dirty="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r>
              <a:tr h="2520245">
                <a:tc>
                  <a:txBody>
                    <a:bodyPr/>
                    <a:lstStyle/>
                    <a:p>
                      <a:pPr algn="l"/>
                      <a:endParaRPr lang="en-US" sz="5400" dirty="0" smtClean="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Overall</a:t>
                      </a:r>
                    </a:p>
                    <a:p>
                      <a:pPr algn="ctr"/>
                      <a:r>
                        <a:rPr lang="en-US" sz="5400" dirty="0" smtClean="0">
                          <a:latin typeface="Calibri"/>
                          <a:cs typeface="Calibri"/>
                        </a:rPr>
                        <a:t>N=50587</a:t>
                      </a:r>
                      <a:endParaRPr lang="en-US" sz="5400" dirty="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Food Desert</a:t>
                      </a:r>
                    </a:p>
                    <a:p>
                      <a:pPr marL="0" marR="0" indent="0" algn="ctr" defTabSz="2978292" rtl="0" eaLnBrk="1" fontAlgn="auto" latinLnBrk="0" hangingPunct="1">
                        <a:lnSpc>
                          <a:spcPct val="100000"/>
                        </a:lnSpc>
                        <a:spcBef>
                          <a:spcPts val="0"/>
                        </a:spcBef>
                        <a:spcAft>
                          <a:spcPts val="0"/>
                        </a:spcAft>
                        <a:buClrTx/>
                        <a:buSzTx/>
                        <a:buFontTx/>
                        <a:buNone/>
                        <a:tabLst/>
                        <a:defRPr/>
                      </a:pPr>
                      <a:r>
                        <a:rPr lang="en-US" sz="5400" dirty="0" smtClean="0">
                          <a:latin typeface="Calibri"/>
                          <a:cs typeface="Calibri"/>
                        </a:rPr>
                        <a:t>N=</a:t>
                      </a:r>
                      <a:r>
                        <a:rPr lang="en-US" sz="5400" baseline="0" dirty="0" smtClean="0">
                          <a:latin typeface="Calibri"/>
                          <a:cs typeface="Calibri"/>
                        </a:rPr>
                        <a:t>12416</a:t>
                      </a:r>
                      <a:endParaRPr lang="en-US" sz="5400" dirty="0" smtClean="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Non-food</a:t>
                      </a:r>
                      <a:r>
                        <a:rPr lang="en-US" sz="5400" baseline="0" dirty="0" smtClean="0">
                          <a:latin typeface="Calibri"/>
                          <a:cs typeface="Calibri"/>
                        </a:rPr>
                        <a:t> Desert</a:t>
                      </a:r>
                    </a:p>
                    <a:p>
                      <a:pPr marL="0" marR="0" indent="0" algn="ctr" defTabSz="2978292" rtl="0" eaLnBrk="1" fontAlgn="auto" latinLnBrk="0" hangingPunct="1">
                        <a:lnSpc>
                          <a:spcPct val="100000"/>
                        </a:lnSpc>
                        <a:spcBef>
                          <a:spcPts val="0"/>
                        </a:spcBef>
                        <a:spcAft>
                          <a:spcPts val="0"/>
                        </a:spcAft>
                        <a:buClrTx/>
                        <a:buSzTx/>
                        <a:buFontTx/>
                        <a:buNone/>
                        <a:tabLst/>
                        <a:defRPr/>
                      </a:pPr>
                      <a:r>
                        <a:rPr lang="en-US" sz="5400" baseline="0" dirty="0" smtClean="0">
                          <a:latin typeface="Calibri"/>
                          <a:cs typeface="Calibri"/>
                        </a:rPr>
                        <a:t>N=</a:t>
                      </a:r>
                      <a:r>
                        <a:rPr lang="en-US" sz="5400" dirty="0" smtClean="0">
                          <a:latin typeface="Calibri"/>
                          <a:cs typeface="Calibri"/>
                        </a:rPr>
                        <a:t>38171</a:t>
                      </a:r>
                    </a:p>
                  </a:txBody>
                  <a:tcPr anchor="ctr">
                    <a:lnT w="38100" cmpd="sng">
                      <a:noFill/>
                    </a:lnT>
                    <a:solidFill>
                      <a:srgbClr val="50D07D"/>
                    </a:solidFill>
                  </a:tcPr>
                </a:tc>
                <a:tc>
                  <a:txBody>
                    <a:bodyPr/>
                    <a:lstStyle/>
                    <a:p>
                      <a:pPr marL="0" marR="0" indent="0" algn="ctr" defTabSz="2978292" rtl="0" eaLnBrk="1" fontAlgn="auto" latinLnBrk="0" hangingPunct="1">
                        <a:lnSpc>
                          <a:spcPct val="100000"/>
                        </a:lnSpc>
                        <a:spcBef>
                          <a:spcPts val="0"/>
                        </a:spcBef>
                        <a:spcAft>
                          <a:spcPts val="0"/>
                        </a:spcAft>
                        <a:buClrTx/>
                        <a:buSzTx/>
                        <a:buFontTx/>
                        <a:buNone/>
                        <a:tabLst/>
                        <a:defRPr/>
                      </a:pPr>
                      <a:r>
                        <a:rPr lang="en-US" sz="5400" dirty="0" smtClean="0">
                          <a:latin typeface="Calibri"/>
                          <a:cs typeface="Calibri"/>
                        </a:rPr>
                        <a:t>Difference</a:t>
                      </a:r>
                    </a:p>
                  </a:txBody>
                  <a:tcPr anchor="ctr">
                    <a:lnT w="38100" cmpd="sng">
                      <a:noFill/>
                    </a:lnT>
                    <a:solidFill>
                      <a:srgbClr val="50D07D"/>
                    </a:solidFill>
                  </a:tcPr>
                </a:tc>
              </a:tr>
              <a:tr h="1459089">
                <a:tc>
                  <a:txBody>
                    <a:bodyPr/>
                    <a:lstStyle/>
                    <a:p>
                      <a:pPr algn="l"/>
                      <a:r>
                        <a:rPr lang="en-US" sz="5400" dirty="0" smtClean="0">
                          <a:latin typeface="Calibri"/>
                          <a:cs typeface="Calibri"/>
                        </a:rPr>
                        <a:t>Percent Non-Hispanic</a:t>
                      </a:r>
                      <a:r>
                        <a:rPr lang="en-US" sz="5400" baseline="0" dirty="0" smtClean="0">
                          <a:latin typeface="Calibri"/>
                          <a:cs typeface="Calibri"/>
                        </a:rPr>
                        <a:t> Black</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14.44</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14.31</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14.48</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dirty="0">
                          <a:solidFill>
                            <a:srgbClr val="000000"/>
                          </a:solidFill>
                          <a:effectLst/>
                          <a:latin typeface="Calibri"/>
                          <a:cs typeface="Calibri"/>
                        </a:rPr>
                        <a:t>-0.17</a:t>
                      </a:r>
                    </a:p>
                  </a:txBody>
                  <a:tcPr marL="12700" marR="12700" marT="12700" marB="0" anchor="ctr">
                    <a:solidFill>
                      <a:srgbClr val="D1E2E3"/>
                    </a:solidFill>
                  </a:tcPr>
                </a:tc>
              </a:tr>
              <a:tr h="1459089">
                <a:tc>
                  <a:txBody>
                    <a:bodyPr/>
                    <a:lstStyle/>
                    <a:p>
                      <a:pPr algn="l"/>
                      <a:r>
                        <a:rPr lang="en-US" sz="5400" dirty="0" smtClean="0">
                          <a:latin typeface="Calibri"/>
                          <a:cs typeface="Calibri"/>
                        </a:rPr>
                        <a:t>Percent</a:t>
                      </a:r>
                      <a:r>
                        <a:rPr lang="en-US" sz="5400" baseline="0" dirty="0" smtClean="0">
                          <a:latin typeface="Calibri"/>
                          <a:cs typeface="Calibri"/>
                        </a:rPr>
                        <a:t> Hispanic</a:t>
                      </a:r>
                    </a:p>
                  </a:txBody>
                  <a:tcPr anchor="ctr">
                    <a:solidFill>
                      <a:srgbClr val="B2CECF"/>
                    </a:solidFill>
                  </a:tcPr>
                </a:tc>
                <a:tc>
                  <a:txBody>
                    <a:bodyPr/>
                    <a:lstStyle/>
                    <a:p>
                      <a:pPr algn="ctr"/>
                      <a:r>
                        <a:rPr lang="en-US" sz="5400" dirty="0" smtClean="0">
                          <a:latin typeface="Calibri"/>
                          <a:cs typeface="Calibri"/>
                        </a:rPr>
                        <a:t>15.0</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9.82</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16.68</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a:solidFill>
                            <a:srgbClr val="000000"/>
                          </a:solidFill>
                          <a:effectLst/>
                          <a:latin typeface="Calibri"/>
                          <a:cs typeface="Calibri"/>
                        </a:rPr>
                        <a:t>-6.86</a:t>
                      </a:r>
                    </a:p>
                  </a:txBody>
                  <a:tcPr marL="12700" marR="12700" marT="12700" marB="0" anchor="ctr">
                    <a:solidFill>
                      <a:srgbClr val="B2CECF"/>
                    </a:solidFill>
                  </a:tcPr>
                </a:tc>
              </a:tr>
              <a:tr h="1459089">
                <a:tc>
                  <a:txBody>
                    <a:bodyPr/>
                    <a:lstStyle/>
                    <a:p>
                      <a:pPr algn="l"/>
                      <a:r>
                        <a:rPr lang="en-US" sz="5400" baseline="0" dirty="0" smtClean="0">
                          <a:latin typeface="Calibri"/>
                          <a:cs typeface="Calibri"/>
                        </a:rPr>
                        <a:t>Percent Non-Hispanic White</a:t>
                      </a:r>
                    </a:p>
                  </a:txBody>
                  <a:tcPr anchor="ctr">
                    <a:solidFill>
                      <a:srgbClr val="D1E2E3"/>
                    </a:solidFill>
                  </a:tcPr>
                </a:tc>
                <a:tc>
                  <a:txBody>
                    <a:bodyPr/>
                    <a:lstStyle/>
                    <a:p>
                      <a:pPr algn="ctr"/>
                      <a:r>
                        <a:rPr lang="en-US" sz="5400" dirty="0" smtClean="0">
                          <a:latin typeface="Calibri"/>
                          <a:cs typeface="Calibri"/>
                        </a:rPr>
                        <a:t>63.3</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70.31</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61.03</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a:solidFill>
                            <a:srgbClr val="000000"/>
                          </a:solidFill>
                          <a:effectLst/>
                          <a:latin typeface="Calibri"/>
                          <a:cs typeface="Calibri"/>
                        </a:rPr>
                        <a:t>9.28</a:t>
                      </a:r>
                    </a:p>
                  </a:txBody>
                  <a:tcPr marL="12700" marR="12700" marT="12700" marB="0" anchor="ctr">
                    <a:solidFill>
                      <a:srgbClr val="D1E2E3"/>
                    </a:solidFill>
                  </a:tcPr>
                </a:tc>
              </a:tr>
              <a:tr h="1459089">
                <a:tc>
                  <a:txBody>
                    <a:bodyPr/>
                    <a:lstStyle/>
                    <a:p>
                      <a:pPr algn="l"/>
                      <a:r>
                        <a:rPr lang="en-US" sz="5400" baseline="0" dirty="0" smtClean="0">
                          <a:latin typeface="Calibri"/>
                          <a:cs typeface="Calibri"/>
                        </a:rPr>
                        <a:t>Percent without High School Graduation</a:t>
                      </a:r>
                    </a:p>
                  </a:txBody>
                  <a:tcPr anchor="ctr">
                    <a:solidFill>
                      <a:srgbClr val="B2CECF"/>
                    </a:solidFill>
                  </a:tcPr>
                </a:tc>
                <a:tc>
                  <a:txBody>
                    <a:bodyPr/>
                    <a:lstStyle/>
                    <a:p>
                      <a:pPr algn="ctr"/>
                      <a:r>
                        <a:rPr lang="en-US" sz="5400" dirty="0" smtClean="0">
                          <a:latin typeface="Calibri"/>
                          <a:cs typeface="Calibri"/>
                        </a:rPr>
                        <a:t>15.44</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14.59</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15.71</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dirty="0">
                          <a:solidFill>
                            <a:srgbClr val="000000"/>
                          </a:solidFill>
                          <a:effectLst/>
                          <a:latin typeface="Calibri"/>
                          <a:cs typeface="Calibri"/>
                        </a:rPr>
                        <a:t>-1.12</a:t>
                      </a:r>
                    </a:p>
                  </a:txBody>
                  <a:tcPr marL="12700" marR="12700" marT="12700" marB="0" anchor="ctr">
                    <a:solidFill>
                      <a:srgbClr val="B2CECF"/>
                    </a:solidFill>
                  </a:tcPr>
                </a:tc>
              </a:tr>
              <a:tr h="1459089">
                <a:tc>
                  <a:txBody>
                    <a:bodyPr/>
                    <a:lstStyle/>
                    <a:p>
                      <a:pPr algn="l"/>
                      <a:r>
                        <a:rPr lang="en-US" sz="5400" baseline="0" dirty="0" smtClean="0">
                          <a:latin typeface="Calibri"/>
                          <a:cs typeface="Calibri"/>
                        </a:rPr>
                        <a:t>Percent in Poverty</a:t>
                      </a:r>
                    </a:p>
                  </a:txBody>
                  <a:tcPr anchor="ctr">
                    <a:solidFill>
                      <a:srgbClr val="D1E2E3"/>
                    </a:solidFill>
                  </a:tcPr>
                </a:tc>
                <a:tc>
                  <a:txBody>
                    <a:bodyPr/>
                    <a:lstStyle/>
                    <a:p>
                      <a:pPr algn="ctr"/>
                      <a:r>
                        <a:rPr lang="en-US" sz="5400" dirty="0" smtClean="0">
                          <a:latin typeface="Calibri"/>
                          <a:cs typeface="Calibri"/>
                        </a:rPr>
                        <a:t>16.38</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15.76</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16.59</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dirty="0">
                          <a:solidFill>
                            <a:srgbClr val="000000"/>
                          </a:solidFill>
                          <a:effectLst/>
                          <a:latin typeface="Calibri"/>
                          <a:cs typeface="Calibri"/>
                        </a:rPr>
                        <a:t>-0.83</a:t>
                      </a:r>
                    </a:p>
                  </a:txBody>
                  <a:tcPr marL="12700" marR="12700" marT="12700" marB="0" anchor="ctr">
                    <a:solidFill>
                      <a:srgbClr val="D1E2E3"/>
                    </a:solidFill>
                  </a:tcPr>
                </a:tc>
              </a:tr>
              <a:tr h="1459089">
                <a:tc>
                  <a:txBody>
                    <a:bodyPr/>
                    <a:lstStyle/>
                    <a:p>
                      <a:pPr algn="l"/>
                      <a:r>
                        <a:rPr lang="en-US" sz="5400" baseline="0" dirty="0" smtClean="0">
                          <a:latin typeface="Calibri"/>
                          <a:cs typeface="Calibri"/>
                        </a:rPr>
                        <a:t>Percent Rural </a:t>
                      </a:r>
                    </a:p>
                  </a:txBody>
                  <a:tcPr anchor="ctr">
                    <a:solidFill>
                      <a:srgbClr val="B2CECF"/>
                    </a:solidFill>
                  </a:tcPr>
                </a:tc>
                <a:tc>
                  <a:txBody>
                    <a:bodyPr/>
                    <a:lstStyle/>
                    <a:p>
                      <a:pPr algn="ctr"/>
                      <a:r>
                        <a:rPr lang="en-US" sz="5400" dirty="0" smtClean="0">
                          <a:latin typeface="Calibri"/>
                          <a:cs typeface="Calibri"/>
                        </a:rPr>
                        <a:t>19.11</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38.05</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12.95</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dirty="0">
                          <a:solidFill>
                            <a:srgbClr val="000000"/>
                          </a:solidFill>
                          <a:effectLst/>
                          <a:latin typeface="Calibri"/>
                          <a:cs typeface="Calibri"/>
                        </a:rPr>
                        <a:t>25.1</a:t>
                      </a:r>
                    </a:p>
                  </a:txBody>
                  <a:tcPr marL="12700" marR="12700" marT="12700" marB="0" anchor="ctr">
                    <a:solidFill>
                      <a:srgbClr val="B2CECF"/>
                    </a:solidFill>
                  </a:tcPr>
                </a:tc>
              </a:tr>
            </a:tbl>
          </a:graphicData>
        </a:graphic>
      </p:graphicFrame>
      <p:cxnSp>
        <p:nvCxnSpPr>
          <p:cNvPr id="5" name="Straight Connector 4"/>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6" name="Oval 5">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a:t>
            </a:r>
            <a:r>
              <a:rPr lang="en-US" sz="3200" dirty="0" smtClean="0">
                <a:solidFill>
                  <a:srgbClr val="D02552"/>
                </a:solidFill>
                <a:latin typeface="Impact"/>
                <a:cs typeface="Impact"/>
              </a:rPr>
              <a:t>Appendix</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37474271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Appendix: Sensitivity Analysis</a:t>
            </a:r>
            <a:endParaRPr lang="en-US" dirty="0"/>
          </a:p>
        </p:txBody>
      </p:sp>
      <p:cxnSp>
        <p:nvCxnSpPr>
          <p:cNvPr id="5" name="Straight Connector 4"/>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6" name="Oval 5">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pic>
        <p:nvPicPr>
          <p:cNvPr id="7" name="Picture 6" descr="swamp model plot sen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819400"/>
            <a:ext cx="29260800" cy="14630400"/>
          </a:xfrm>
          <a:prstGeom prst="rect">
            <a:avLst/>
          </a:prstGeom>
        </p:spPr>
      </p:pic>
      <p:sp>
        <p:nvSpPr>
          <p:cNvPr id="8" name="Rectangle 7"/>
          <p:cNvSpPr/>
          <p:nvPr/>
        </p:nvSpPr>
        <p:spPr>
          <a:xfrm>
            <a:off x="3200400" y="14097000"/>
            <a:ext cx="27736800" cy="2585323"/>
          </a:xfrm>
          <a:prstGeom prst="rect">
            <a:avLst/>
          </a:prstGeom>
        </p:spPr>
        <p:txBody>
          <a:bodyPr wrap="square">
            <a:spAutoFit/>
          </a:bodyPr>
          <a:lstStyle/>
          <a:p>
            <a:r>
              <a:rPr lang="en-US" sz="5400" b="1" dirty="0" smtClean="0"/>
              <a:t>Figure A1. </a:t>
            </a:r>
            <a:r>
              <a:rPr lang="en-US" sz="5400" b="1" dirty="0"/>
              <a:t>The </a:t>
            </a:r>
            <a:r>
              <a:rPr lang="en-US" sz="5400" b="1" dirty="0" smtClean="0"/>
              <a:t>figure above represents </a:t>
            </a:r>
            <a:r>
              <a:rPr lang="en-US" sz="5400" b="1" dirty="0"/>
              <a:t>the results from the logistic regression model predicting whether a census tract is a food </a:t>
            </a:r>
            <a:r>
              <a:rPr lang="en-US" sz="5400" b="1" dirty="0" smtClean="0"/>
              <a:t>swamp. </a:t>
            </a:r>
            <a:r>
              <a:rPr lang="en-US" sz="5400" b="1" dirty="0"/>
              <a:t>Interquartile-range odds ratios. Numbers on the left are the upper quartile: lower quartile. The bars represent 90%, 95%, and 99%  confidence limits.</a:t>
            </a:r>
          </a:p>
        </p:txBody>
      </p:sp>
    </p:spTree>
    <p:extLst>
      <p:ext uri="{BB962C8B-B14F-4D97-AF65-F5344CB8AC3E}">
        <p14:creationId xmlns:p14="http://schemas.microsoft.com/office/powerpoint/2010/main" val="17006479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Methods</a:t>
            </a:r>
            <a:endParaRPr lang="en-US" dirty="0"/>
          </a:p>
        </p:txBody>
      </p:sp>
      <p:sp>
        <p:nvSpPr>
          <p:cNvPr id="3" name="Content Placeholder 2"/>
          <p:cNvSpPr>
            <a:spLocks noGrp="1"/>
          </p:cNvSpPr>
          <p:nvPr>
            <p:ph idx="1"/>
          </p:nvPr>
        </p:nvSpPr>
        <p:spPr>
          <a:xfrm>
            <a:off x="1668780" y="4373880"/>
            <a:ext cx="30038040" cy="12999719"/>
          </a:xfrm>
        </p:spPr>
        <p:txBody>
          <a:bodyPr>
            <a:normAutofit fontScale="25000" lnSpcReduction="20000"/>
          </a:bodyPr>
          <a:lstStyle/>
          <a:p>
            <a:pPr marL="0" indent="0">
              <a:buNone/>
            </a:pPr>
            <a:r>
              <a:rPr lang="en-US" sz="21600" dirty="0" smtClean="0">
                <a:solidFill>
                  <a:schemeClr val="tx1"/>
                </a:solidFill>
              </a:rPr>
              <a:t>In order to test the association between food deserts and food swamps and census tract-level racial make-up, we fit two logistic regression models, adjusting for state and census tract level covariates (percent that did not graduate high school, percent in poverty, and percent rural population). </a:t>
            </a:r>
          </a:p>
          <a:p>
            <a:endParaRPr lang="en-US" sz="21600" dirty="0"/>
          </a:p>
          <a:p>
            <a:pPr marL="0" indent="0">
              <a:buNone/>
            </a:pPr>
            <a:r>
              <a:rPr lang="en-US" sz="21600" dirty="0" smtClean="0"/>
              <a:t>Food desert and food swamp are defined using the Modified Retail Food Environment Index (</a:t>
            </a:r>
            <a:r>
              <a:rPr lang="en-US" sz="21600" dirty="0" err="1" smtClean="0"/>
              <a:t>mRFEI</a:t>
            </a:r>
            <a:r>
              <a:rPr lang="en-US" sz="21600" dirty="0" smtClean="0"/>
              <a:t>):</a:t>
            </a:r>
            <a:endParaRPr lang="en-US" sz="21600" dirty="0" smtClean="0">
              <a:solidFill>
                <a:schemeClr val="tx1"/>
              </a:solidFill>
            </a:endParaRPr>
          </a:p>
          <a:p>
            <a:endParaRPr lang="en-US" sz="21600" b="1" i="1" dirty="0" smtClean="0">
              <a:latin typeface="Cambria Math"/>
            </a:endParaRPr>
          </a:p>
          <a:p>
            <a:pPr marL="0" indent="0">
              <a:buNone/>
            </a:pPr>
            <a:endParaRPr lang="en-US" sz="21600" b="1" dirty="0" smtClean="0"/>
          </a:p>
          <a:p>
            <a:pPr marL="0" indent="0">
              <a:buNone/>
            </a:pPr>
            <a:endParaRPr lang="en-US" sz="21600" b="1" dirty="0" smtClean="0"/>
          </a:p>
          <a:p>
            <a:pPr marL="0" indent="0">
              <a:buNone/>
            </a:pPr>
            <a:endParaRPr lang="en-US" sz="21600" b="1" dirty="0"/>
          </a:p>
          <a:p>
            <a:pPr marL="0" indent="0">
              <a:buNone/>
            </a:pPr>
            <a:endParaRPr lang="en-US" sz="21600" b="1" dirty="0" smtClean="0"/>
          </a:p>
          <a:p>
            <a:pPr marL="0" indent="0">
              <a:buNone/>
            </a:pPr>
            <a:r>
              <a:rPr lang="en-US" sz="21600" b="1" dirty="0" smtClean="0"/>
              <a:t>Food Desert: </a:t>
            </a:r>
            <a:endParaRPr lang="en-US" sz="21600" b="1" dirty="0"/>
          </a:p>
          <a:p>
            <a:pPr marL="0" indent="0">
              <a:buNone/>
            </a:pPr>
            <a:r>
              <a:rPr lang="en-US" sz="21600" dirty="0" smtClean="0">
                <a:solidFill>
                  <a:schemeClr val="tx1"/>
                </a:solidFill>
              </a:rPr>
              <a:t>Modified Retail Food Environment Index of 0, indicating that there are 0 healthy food sources in a given census tract.</a:t>
            </a:r>
          </a:p>
          <a:p>
            <a:pPr marL="0" indent="0">
              <a:buNone/>
            </a:pPr>
            <a:r>
              <a:rPr lang="en-US" sz="21600" b="1" dirty="0" smtClean="0"/>
              <a:t>Food Swamp:</a:t>
            </a:r>
          </a:p>
          <a:p>
            <a:pPr marL="0" indent="0">
              <a:buNone/>
            </a:pPr>
            <a:r>
              <a:rPr lang="en-US" sz="21600" dirty="0" smtClean="0">
                <a:solidFill>
                  <a:schemeClr val="tx1"/>
                </a:solidFill>
              </a:rPr>
              <a:t>Modified Retail Food Environment Index greater than 0 and less than or equal to 10 for a given census tract.</a:t>
            </a:r>
            <a:endParaRPr lang="en-US" sz="21600" b="1" dirty="0" smtClean="0">
              <a:solidFill>
                <a:schemeClr val="tx1"/>
              </a:solidFill>
            </a:endParaRPr>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617387014"/>
              </p:ext>
            </p:extLst>
          </p:nvPr>
        </p:nvGraphicFramePr>
        <p:xfrm>
          <a:off x="8229600" y="8915400"/>
          <a:ext cx="16560804" cy="2310809"/>
        </p:xfrm>
        <a:graphic>
          <a:graphicData uri="http://schemas.openxmlformats.org/presentationml/2006/ole">
            <mc:AlternateContent xmlns:mc="http://schemas.openxmlformats.org/markup-compatibility/2006">
              <mc:Choice xmlns:v="urn:schemas-microsoft-com:vml" Requires="v">
                <p:oleObj spid="_x0000_s2095" name="Equation" r:id="rId3" imgW="4368800" imgH="609600" progId="Equation.3">
                  <p:embed/>
                </p:oleObj>
              </mc:Choice>
              <mc:Fallback>
                <p:oleObj name="Equation" r:id="rId3" imgW="4368800" imgH="609600" progId="Equation.3">
                  <p:embed/>
                  <p:pic>
                    <p:nvPicPr>
                      <p:cNvPr id="0" name=""/>
                      <p:cNvPicPr/>
                      <p:nvPr/>
                    </p:nvPicPr>
                    <p:blipFill>
                      <a:blip r:embed="rId4"/>
                      <a:stretch>
                        <a:fillRect/>
                      </a:stretch>
                    </p:blipFill>
                    <p:spPr>
                      <a:xfrm>
                        <a:off x="8229600" y="8915400"/>
                        <a:ext cx="16560804" cy="2310809"/>
                      </a:xfrm>
                      <a:prstGeom prst="rect">
                        <a:avLst/>
                      </a:prstGeom>
                      <a:solidFill>
                        <a:srgbClr val="50D07D"/>
                      </a:solidFill>
                    </p:spPr>
                  </p:pic>
                </p:oleObj>
              </mc:Fallback>
            </mc:AlternateContent>
          </a:graphicData>
        </a:graphic>
      </p:graphicFrame>
      <p:sp>
        <p:nvSpPr>
          <p:cNvPr id="6" name="Oval 5">
            <a:hlinkClick r:id="rId5"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Methods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5066186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Healthy food retailer:</a:t>
            </a:r>
            <a:endParaRPr lang="en-US" dirty="0"/>
          </a:p>
          <a:p>
            <a:r>
              <a:rPr lang="en-US" dirty="0" smtClean="0"/>
              <a:t>Supermarkets</a:t>
            </a:r>
          </a:p>
          <a:p>
            <a:r>
              <a:rPr lang="en-US" dirty="0"/>
              <a:t>L</a:t>
            </a:r>
            <a:r>
              <a:rPr lang="en-US" dirty="0" smtClean="0"/>
              <a:t>arger </a:t>
            </a:r>
            <a:r>
              <a:rPr lang="en-US" dirty="0"/>
              <a:t>grocery </a:t>
            </a:r>
            <a:r>
              <a:rPr lang="en-US" dirty="0" smtClean="0"/>
              <a:t>stores</a:t>
            </a:r>
            <a:endParaRPr lang="en-US" dirty="0"/>
          </a:p>
          <a:p>
            <a:r>
              <a:rPr lang="en-US" dirty="0" smtClean="0"/>
              <a:t>Supercenters</a:t>
            </a:r>
          </a:p>
          <a:p>
            <a:r>
              <a:rPr lang="en-US" dirty="0"/>
              <a:t>P</a:t>
            </a:r>
            <a:r>
              <a:rPr lang="en-US" dirty="0" smtClean="0"/>
              <a:t>roduce stores</a:t>
            </a:r>
          </a:p>
          <a:p>
            <a:endParaRPr lang="en-US" dirty="0" smtClean="0"/>
          </a:p>
          <a:p>
            <a:pPr marL="0" indent="0">
              <a:buNone/>
            </a:pPr>
            <a:r>
              <a:rPr lang="en-US" dirty="0" smtClean="0"/>
              <a:t>Less </a:t>
            </a:r>
            <a:r>
              <a:rPr lang="en-US" dirty="0"/>
              <a:t>healthy food </a:t>
            </a:r>
            <a:r>
              <a:rPr lang="en-US" dirty="0" smtClean="0"/>
              <a:t>retailers:</a:t>
            </a:r>
          </a:p>
          <a:p>
            <a:r>
              <a:rPr lang="en-US" dirty="0" smtClean="0"/>
              <a:t>Convenience stores </a:t>
            </a:r>
          </a:p>
          <a:p>
            <a:r>
              <a:rPr lang="en-US" dirty="0" smtClean="0"/>
              <a:t>Fast </a:t>
            </a:r>
            <a:r>
              <a:rPr lang="en-US" dirty="0"/>
              <a:t>food </a:t>
            </a:r>
            <a:r>
              <a:rPr lang="en-US" dirty="0" smtClean="0"/>
              <a:t>restaurants</a:t>
            </a:r>
            <a:endParaRPr lang="en-US" dirty="0"/>
          </a:p>
          <a:p>
            <a:r>
              <a:rPr lang="en-US" dirty="0" smtClean="0"/>
              <a:t>Small grocery </a:t>
            </a:r>
            <a:r>
              <a:rPr lang="en-US" dirty="0"/>
              <a:t>stores with three or fewer </a:t>
            </a:r>
            <a:r>
              <a:rPr lang="en-US" dirty="0" smtClean="0"/>
              <a:t>employees</a:t>
            </a:r>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Methods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61941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b="1" dirty="0"/>
              <a:t>Data Sources:</a:t>
            </a:r>
          </a:p>
          <a:p>
            <a:r>
              <a:rPr lang="en-US" dirty="0"/>
              <a:t>Census tract covariates were obtained from the 2008-2012 ACS estimates.</a:t>
            </a:r>
          </a:p>
          <a:p>
            <a:r>
              <a:rPr lang="en-US" dirty="0"/>
              <a:t>Food deserts and food swamps were determined using the Modified Retail Food Environment Index provided by the CDC. </a:t>
            </a:r>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Methods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655839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Methods</a:t>
            </a:r>
            <a:endParaRPr lang="en-US" dirty="0"/>
          </a:p>
        </p:txBody>
      </p:sp>
      <p:sp>
        <p:nvSpPr>
          <p:cNvPr id="3" name="Content Placeholder 2"/>
          <p:cNvSpPr>
            <a:spLocks noGrp="1"/>
          </p:cNvSpPr>
          <p:nvPr>
            <p:ph idx="1"/>
          </p:nvPr>
        </p:nvSpPr>
        <p:spPr>
          <a:xfrm>
            <a:off x="1668780" y="3962400"/>
            <a:ext cx="30038040" cy="14782800"/>
          </a:xfrm>
        </p:spPr>
        <p:txBody>
          <a:bodyPr>
            <a:normAutofit fontScale="55000" lnSpcReduction="20000"/>
          </a:bodyPr>
          <a:lstStyle/>
          <a:p>
            <a:pPr marL="0" indent="0">
              <a:buNone/>
            </a:pPr>
            <a:r>
              <a:rPr lang="en-US" b="1" dirty="0"/>
              <a:t>Data </a:t>
            </a:r>
            <a:r>
              <a:rPr lang="en-US" b="1" dirty="0" smtClean="0"/>
              <a:t>Analysis:</a:t>
            </a:r>
            <a:endParaRPr lang="en-US" b="1" dirty="0"/>
          </a:p>
          <a:p>
            <a:r>
              <a:rPr lang="en-US" dirty="0" smtClean="0"/>
              <a:t>All analysis were completed using R version 3.1.1</a:t>
            </a:r>
          </a:p>
          <a:p>
            <a:r>
              <a:rPr lang="en-US" dirty="0" smtClean="0"/>
              <a:t>We performed two logistic regression analyses:</a:t>
            </a:r>
          </a:p>
          <a:p>
            <a:pPr marL="1371600" indent="-1371600">
              <a:buAutoNum type="arabicPeriod"/>
            </a:pPr>
            <a:r>
              <a:rPr lang="en-US" dirty="0" smtClean="0"/>
              <a:t>We predicted whether or not a census tract was a “food desert” with the following covariates:</a:t>
            </a:r>
          </a:p>
          <a:p>
            <a:pPr marL="2674602" lvl="1" indent="-1371600"/>
            <a:r>
              <a:rPr lang="en-US" dirty="0" smtClean="0"/>
              <a:t>Percent Non-Hispanic Black</a:t>
            </a:r>
          </a:p>
          <a:p>
            <a:pPr marL="2674602" lvl="1" indent="-1371600"/>
            <a:r>
              <a:rPr lang="en-US" dirty="0"/>
              <a:t>P</a:t>
            </a:r>
            <a:r>
              <a:rPr lang="en-US" dirty="0" smtClean="0"/>
              <a:t>ercent Hispanic</a:t>
            </a:r>
          </a:p>
          <a:p>
            <a:pPr marL="2674602" lvl="1" indent="-1371600"/>
            <a:r>
              <a:rPr lang="en-US" dirty="0"/>
              <a:t>P</a:t>
            </a:r>
            <a:r>
              <a:rPr lang="en-US" dirty="0" smtClean="0"/>
              <a:t>ercent without high school graduation</a:t>
            </a:r>
          </a:p>
          <a:p>
            <a:pPr marL="2674602" lvl="1" indent="-1371600"/>
            <a:r>
              <a:rPr lang="en-US" dirty="0" smtClean="0"/>
              <a:t>Percent in poverty</a:t>
            </a:r>
          </a:p>
          <a:p>
            <a:pPr marL="2674602" lvl="1" indent="-1371600"/>
            <a:r>
              <a:rPr lang="en-US" dirty="0" smtClean="0"/>
              <a:t>Percent rural</a:t>
            </a:r>
          </a:p>
          <a:p>
            <a:pPr marL="2674602" lvl="1" indent="-1371600"/>
            <a:r>
              <a:rPr lang="en-US" dirty="0" smtClean="0"/>
              <a:t>State</a:t>
            </a:r>
          </a:p>
          <a:p>
            <a:pPr marL="1303002" lvl="1" indent="0">
              <a:buNone/>
            </a:pPr>
            <a:r>
              <a:rPr lang="en-US" dirty="0" smtClean="0"/>
              <a:t>All continuous covariates were fit using restricted cubic splines with 4 knots, chosen as Harrell suggests</a:t>
            </a:r>
            <a:r>
              <a:rPr lang="en-US" baseline="30000" dirty="0" smtClean="0"/>
              <a:t>3</a:t>
            </a:r>
            <a:r>
              <a:rPr lang="en-US" dirty="0" smtClean="0"/>
              <a:t>. Adjusted </a:t>
            </a:r>
            <a:r>
              <a:rPr lang="en-US" dirty="0"/>
              <a:t>o</a:t>
            </a:r>
            <a:r>
              <a:rPr lang="en-US" dirty="0" smtClean="0"/>
              <a:t>dds ratios are report.</a:t>
            </a:r>
          </a:p>
          <a:p>
            <a:pPr marL="1371600" indent="-1371600">
              <a:buAutoNum type="arabicPeriod"/>
            </a:pPr>
            <a:r>
              <a:rPr lang="en-US" dirty="0"/>
              <a:t>We predicted whether or not </a:t>
            </a:r>
            <a:r>
              <a:rPr lang="en-US" dirty="0" smtClean="0"/>
              <a:t>a non-food desert </a:t>
            </a:r>
            <a:r>
              <a:rPr lang="en-US" dirty="0"/>
              <a:t>census tract was a “food </a:t>
            </a:r>
            <a:r>
              <a:rPr lang="en-US" dirty="0" smtClean="0"/>
              <a:t>swamp” </a:t>
            </a:r>
            <a:r>
              <a:rPr lang="en-US" dirty="0"/>
              <a:t>with </a:t>
            </a:r>
            <a:r>
              <a:rPr lang="en-US" dirty="0" smtClean="0"/>
              <a:t>the same covariates as above. For this analysis, we excluded those that were a food desert from the analysis.</a:t>
            </a:r>
          </a:p>
          <a:p>
            <a:pPr marL="1143000" indent="-1143000"/>
            <a:r>
              <a:rPr lang="en-US" dirty="0" smtClean="0"/>
              <a:t>We then performed sensitivity analyses to see if including food deserts in our food swamp analysis changed the results. </a:t>
            </a:r>
            <a:endParaRPr lang="en-US" dirty="0"/>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to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27021967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a:t>
            </a:r>
            <a:endParaRPr lang="en-US" dirty="0"/>
          </a:p>
        </p:txBody>
      </p:sp>
      <p:sp>
        <p:nvSpPr>
          <p:cNvPr id="3" name="Content Placeholder 2"/>
          <p:cNvSpPr>
            <a:spLocks noGrp="1"/>
          </p:cNvSpPr>
          <p:nvPr>
            <p:ph idx="1"/>
          </p:nvPr>
        </p:nvSpPr>
        <p:spPr>
          <a:xfrm>
            <a:off x="1668780" y="3962400"/>
            <a:ext cx="30038040" cy="14173199"/>
          </a:xfrm>
        </p:spPr>
        <p:txBody>
          <a:bodyPr>
            <a:normAutofit/>
          </a:bodyPr>
          <a:lstStyle/>
          <a:p>
            <a:pPr marL="0" indent="0">
              <a:buNone/>
            </a:pPr>
            <a:r>
              <a:rPr lang="en-US" b="1" dirty="0" smtClean="0"/>
              <a:t>Food Deserts</a:t>
            </a:r>
          </a:p>
          <a:p>
            <a:r>
              <a:rPr lang="en-US" dirty="0" smtClean="0">
                <a:hlinkClick r:id="rId2" action="ppaction://hlinksldjump" tooltip="Click here to see Table 1"/>
              </a:rPr>
              <a:t>Table 1 </a:t>
            </a:r>
            <a:r>
              <a:rPr lang="en-US" dirty="0" smtClean="0"/>
              <a:t>shows the differences in mean percent between census tracts that are food deserts and those that are not.</a:t>
            </a:r>
          </a:p>
          <a:p>
            <a:r>
              <a:rPr lang="en-US" dirty="0" smtClean="0"/>
              <a:t>We fit a logistic regression predicting whether a census tract was a food desert (yes/no). </a:t>
            </a:r>
            <a:r>
              <a:rPr lang="en-US" dirty="0" smtClean="0">
                <a:hlinkClick r:id="rId3" action="ppaction://hlinksldjump" tooltip="Click here to see Table 3"/>
              </a:rPr>
              <a:t>Table 3 </a:t>
            </a:r>
            <a:r>
              <a:rPr lang="en-US" dirty="0" smtClean="0"/>
              <a:t>shows the output. </a:t>
            </a:r>
          </a:p>
          <a:p>
            <a:endParaRPr lang="en-US" dirty="0"/>
          </a:p>
          <a:p>
            <a:endParaRPr lang="en-US" dirty="0" smtClean="0"/>
          </a:p>
          <a:p>
            <a:endParaRPr lang="en-US" dirty="0" smtClean="0"/>
          </a:p>
          <a:p>
            <a:endParaRPr lang="en-US" dirty="0"/>
          </a:p>
          <a:p>
            <a:pPr marL="1303002" lvl="1" indent="0">
              <a:buNone/>
            </a:pPr>
            <a:endParaRPr lang="en-US" dirty="0" smtClean="0"/>
          </a:p>
          <a:p>
            <a:pPr lvl="1"/>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5" name="Oval 4">
            <a:hlinkClick r:id="rId4"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6" name="Oval 5">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33111000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Results – Table </a:t>
            </a:r>
            <a:r>
              <a:rPr lang="en-US" dirty="0" smtClean="0"/>
              <a:t>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7124267"/>
              </p:ext>
            </p:extLst>
          </p:nvPr>
        </p:nvGraphicFramePr>
        <p:xfrm>
          <a:off x="1668462" y="4373563"/>
          <a:ext cx="29497339" cy="12695236"/>
        </p:xfrm>
        <a:graphic>
          <a:graphicData uri="http://schemas.openxmlformats.org/drawingml/2006/table">
            <a:tbl>
              <a:tblPr firstRow="1" bandRow="1">
                <a:tableStyleId>{5C22544A-7EE6-4342-B048-85BDC9FD1C3A}</a:tableStyleId>
              </a:tblPr>
              <a:tblGrid>
                <a:gridCol w="12412398"/>
                <a:gridCol w="3297909"/>
                <a:gridCol w="4263553"/>
                <a:gridCol w="5625905"/>
                <a:gridCol w="3897574"/>
              </a:tblGrid>
              <a:tr h="2703616">
                <a:tc gridSpan="5">
                  <a:txBody>
                    <a:bodyPr/>
                    <a:lstStyle/>
                    <a:p>
                      <a:pPr algn="l"/>
                      <a:r>
                        <a:rPr lang="en-US" sz="6600" dirty="0" smtClean="0">
                          <a:solidFill>
                            <a:schemeClr val="tx1"/>
                          </a:solidFill>
                          <a:latin typeface="Calibri"/>
                          <a:cs typeface="Calibri"/>
                        </a:rPr>
                        <a:t>Table 1. Mean percent difference</a:t>
                      </a:r>
                      <a:r>
                        <a:rPr lang="en-US" sz="6600" baseline="0" dirty="0" smtClean="0">
                          <a:solidFill>
                            <a:schemeClr val="tx1"/>
                          </a:solidFill>
                          <a:latin typeface="Calibri"/>
                          <a:cs typeface="Calibri"/>
                        </a:rPr>
                        <a:t> between food desert census tracts and non-food desert census tracts.</a:t>
                      </a:r>
                      <a:endParaRPr lang="en-US" sz="6600" dirty="0">
                        <a:solidFill>
                          <a:schemeClr val="tx1"/>
                        </a:solidFill>
                        <a:latin typeface="Calibri"/>
                        <a:cs typeface="Calibri"/>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hMerge="1">
                  <a:txBody>
                    <a:bodyPr/>
                    <a:lstStyle/>
                    <a:p>
                      <a:pPr algn="ctr"/>
                      <a:endParaRPr lang="en-US" sz="1600" dirty="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c hMerge="1">
                  <a:txBody>
                    <a:bodyPr/>
                    <a:lstStyle/>
                    <a:p>
                      <a:pPr marL="0" marR="0" indent="0" algn="ctr" defTabSz="2978292" rtl="0" eaLnBrk="1" fontAlgn="auto" latinLnBrk="0" hangingPunct="1">
                        <a:lnSpc>
                          <a:spcPct val="100000"/>
                        </a:lnSpc>
                        <a:spcBef>
                          <a:spcPts val="0"/>
                        </a:spcBef>
                        <a:spcAft>
                          <a:spcPts val="0"/>
                        </a:spcAft>
                        <a:buClrTx/>
                        <a:buSzTx/>
                        <a:buFontTx/>
                        <a:buNone/>
                        <a:tabLst/>
                        <a:defRPr/>
                      </a:pPr>
                      <a:endParaRPr lang="en-US" sz="1600" dirty="0" smtClean="0">
                        <a:latin typeface="Calibri"/>
                        <a:cs typeface="Calibri"/>
                      </a:endParaRPr>
                    </a:p>
                  </a:txBody>
                  <a:tcPr anchor="ctr">
                    <a:solidFill>
                      <a:srgbClr val="50D07D"/>
                    </a:solidFill>
                  </a:tcPr>
                </a:tc>
              </a:tr>
              <a:tr h="2233422">
                <a:tc>
                  <a:txBody>
                    <a:bodyPr/>
                    <a:lstStyle/>
                    <a:p>
                      <a:pPr algn="l"/>
                      <a:endParaRPr lang="en-US" sz="5400" dirty="0" smtClean="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Overall</a:t>
                      </a:r>
                    </a:p>
                    <a:p>
                      <a:pPr algn="ctr"/>
                      <a:r>
                        <a:rPr lang="en-US" sz="5400" dirty="0" smtClean="0">
                          <a:latin typeface="Calibri"/>
                          <a:cs typeface="Calibri"/>
                        </a:rPr>
                        <a:t>N=50587</a:t>
                      </a:r>
                      <a:endParaRPr lang="en-US" sz="5400" dirty="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Food Desert</a:t>
                      </a:r>
                    </a:p>
                    <a:p>
                      <a:pPr marL="0" marR="0" indent="0" algn="ctr" defTabSz="2978292" rtl="0" eaLnBrk="1" fontAlgn="auto" latinLnBrk="0" hangingPunct="1">
                        <a:lnSpc>
                          <a:spcPct val="100000"/>
                        </a:lnSpc>
                        <a:spcBef>
                          <a:spcPts val="0"/>
                        </a:spcBef>
                        <a:spcAft>
                          <a:spcPts val="0"/>
                        </a:spcAft>
                        <a:buClrTx/>
                        <a:buSzTx/>
                        <a:buFontTx/>
                        <a:buNone/>
                        <a:tabLst/>
                        <a:defRPr/>
                      </a:pPr>
                      <a:r>
                        <a:rPr lang="en-US" sz="5400" dirty="0" smtClean="0">
                          <a:latin typeface="Calibri"/>
                          <a:cs typeface="Calibri"/>
                        </a:rPr>
                        <a:t>N=</a:t>
                      </a:r>
                      <a:r>
                        <a:rPr lang="en-US" sz="5400" baseline="0" dirty="0" smtClean="0">
                          <a:latin typeface="Calibri"/>
                          <a:cs typeface="Calibri"/>
                        </a:rPr>
                        <a:t>12416</a:t>
                      </a:r>
                      <a:endParaRPr lang="en-US" sz="5400" dirty="0" smtClean="0">
                        <a:latin typeface="Calibri"/>
                        <a:cs typeface="Calibri"/>
                      </a:endParaRPr>
                    </a:p>
                  </a:txBody>
                  <a:tcPr anchor="ctr">
                    <a:lnT w="38100" cmpd="sng">
                      <a:noFill/>
                    </a:lnT>
                    <a:solidFill>
                      <a:srgbClr val="50D07D"/>
                    </a:solidFill>
                  </a:tcPr>
                </a:tc>
                <a:tc>
                  <a:txBody>
                    <a:bodyPr/>
                    <a:lstStyle/>
                    <a:p>
                      <a:pPr algn="ctr"/>
                      <a:r>
                        <a:rPr lang="en-US" sz="5400" dirty="0" smtClean="0">
                          <a:latin typeface="Calibri"/>
                          <a:cs typeface="Calibri"/>
                        </a:rPr>
                        <a:t>Non-food</a:t>
                      </a:r>
                      <a:r>
                        <a:rPr lang="en-US" sz="5400" baseline="0" dirty="0" smtClean="0">
                          <a:latin typeface="Calibri"/>
                          <a:cs typeface="Calibri"/>
                        </a:rPr>
                        <a:t> Desert</a:t>
                      </a:r>
                    </a:p>
                    <a:p>
                      <a:pPr marL="0" marR="0" indent="0" algn="ctr" defTabSz="2978292" rtl="0" eaLnBrk="1" fontAlgn="auto" latinLnBrk="0" hangingPunct="1">
                        <a:lnSpc>
                          <a:spcPct val="100000"/>
                        </a:lnSpc>
                        <a:spcBef>
                          <a:spcPts val="0"/>
                        </a:spcBef>
                        <a:spcAft>
                          <a:spcPts val="0"/>
                        </a:spcAft>
                        <a:buClrTx/>
                        <a:buSzTx/>
                        <a:buFontTx/>
                        <a:buNone/>
                        <a:tabLst/>
                        <a:defRPr/>
                      </a:pPr>
                      <a:r>
                        <a:rPr lang="en-US" sz="5400" baseline="0" dirty="0" smtClean="0">
                          <a:latin typeface="Calibri"/>
                          <a:cs typeface="Calibri"/>
                        </a:rPr>
                        <a:t>N=</a:t>
                      </a:r>
                      <a:r>
                        <a:rPr lang="en-US" sz="5400" dirty="0" smtClean="0">
                          <a:latin typeface="Calibri"/>
                          <a:cs typeface="Calibri"/>
                        </a:rPr>
                        <a:t>38171</a:t>
                      </a:r>
                    </a:p>
                  </a:txBody>
                  <a:tcPr anchor="ctr">
                    <a:lnT w="38100" cmpd="sng">
                      <a:noFill/>
                    </a:lnT>
                    <a:solidFill>
                      <a:srgbClr val="50D07D"/>
                    </a:solidFill>
                  </a:tcPr>
                </a:tc>
                <a:tc>
                  <a:txBody>
                    <a:bodyPr/>
                    <a:lstStyle/>
                    <a:p>
                      <a:pPr marL="0" marR="0" indent="0" algn="ctr" defTabSz="2978292" rtl="0" eaLnBrk="1" fontAlgn="auto" latinLnBrk="0" hangingPunct="1">
                        <a:lnSpc>
                          <a:spcPct val="100000"/>
                        </a:lnSpc>
                        <a:spcBef>
                          <a:spcPts val="0"/>
                        </a:spcBef>
                        <a:spcAft>
                          <a:spcPts val="0"/>
                        </a:spcAft>
                        <a:buClrTx/>
                        <a:buSzTx/>
                        <a:buFontTx/>
                        <a:buNone/>
                        <a:tabLst/>
                        <a:defRPr/>
                      </a:pPr>
                      <a:r>
                        <a:rPr lang="en-US" sz="5400" dirty="0" smtClean="0">
                          <a:latin typeface="Calibri"/>
                          <a:cs typeface="Calibri"/>
                        </a:rPr>
                        <a:t>Difference</a:t>
                      </a:r>
                    </a:p>
                  </a:txBody>
                  <a:tcPr anchor="ctr">
                    <a:lnT w="38100" cmpd="sng">
                      <a:noFill/>
                    </a:lnT>
                    <a:solidFill>
                      <a:srgbClr val="50D07D"/>
                    </a:solidFill>
                  </a:tcPr>
                </a:tc>
              </a:tr>
              <a:tr h="1293033">
                <a:tc>
                  <a:txBody>
                    <a:bodyPr/>
                    <a:lstStyle/>
                    <a:p>
                      <a:pPr algn="l"/>
                      <a:r>
                        <a:rPr lang="en-US" sz="5400" dirty="0" smtClean="0">
                          <a:latin typeface="Calibri"/>
                          <a:cs typeface="Calibri"/>
                        </a:rPr>
                        <a:t>Percent Non-Hispanic</a:t>
                      </a:r>
                      <a:r>
                        <a:rPr lang="en-US" sz="5400" baseline="0" dirty="0" smtClean="0">
                          <a:latin typeface="Calibri"/>
                          <a:cs typeface="Calibri"/>
                        </a:rPr>
                        <a:t> Black</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14.44</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14.31</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14.48</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dirty="0">
                          <a:solidFill>
                            <a:srgbClr val="000000"/>
                          </a:solidFill>
                          <a:effectLst/>
                          <a:latin typeface="Calibri"/>
                          <a:cs typeface="Calibri"/>
                        </a:rPr>
                        <a:t>-0.17</a:t>
                      </a:r>
                    </a:p>
                  </a:txBody>
                  <a:tcPr marL="12700" marR="12700" marT="12700" marB="0" anchor="ctr">
                    <a:solidFill>
                      <a:srgbClr val="D1E2E3"/>
                    </a:solidFill>
                  </a:tcPr>
                </a:tc>
              </a:tr>
              <a:tr h="1293033">
                <a:tc>
                  <a:txBody>
                    <a:bodyPr/>
                    <a:lstStyle/>
                    <a:p>
                      <a:pPr algn="l"/>
                      <a:r>
                        <a:rPr lang="en-US" sz="5400" dirty="0" smtClean="0">
                          <a:latin typeface="Calibri"/>
                          <a:cs typeface="Calibri"/>
                        </a:rPr>
                        <a:t>Percent</a:t>
                      </a:r>
                      <a:r>
                        <a:rPr lang="en-US" sz="5400" baseline="0" dirty="0" smtClean="0">
                          <a:latin typeface="Calibri"/>
                          <a:cs typeface="Calibri"/>
                        </a:rPr>
                        <a:t> Hispanic</a:t>
                      </a:r>
                    </a:p>
                  </a:txBody>
                  <a:tcPr anchor="ctr">
                    <a:solidFill>
                      <a:srgbClr val="B2CECF"/>
                    </a:solidFill>
                  </a:tcPr>
                </a:tc>
                <a:tc>
                  <a:txBody>
                    <a:bodyPr/>
                    <a:lstStyle/>
                    <a:p>
                      <a:pPr algn="ctr"/>
                      <a:r>
                        <a:rPr lang="en-US" sz="5400" dirty="0" smtClean="0">
                          <a:latin typeface="Calibri"/>
                          <a:cs typeface="Calibri"/>
                        </a:rPr>
                        <a:t>15.0</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9.82</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16.68</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a:solidFill>
                            <a:srgbClr val="000000"/>
                          </a:solidFill>
                          <a:effectLst/>
                          <a:latin typeface="Calibri"/>
                          <a:cs typeface="Calibri"/>
                        </a:rPr>
                        <a:t>-6.86</a:t>
                      </a:r>
                    </a:p>
                  </a:txBody>
                  <a:tcPr marL="12700" marR="12700" marT="12700" marB="0" anchor="ctr">
                    <a:solidFill>
                      <a:srgbClr val="B2CECF"/>
                    </a:solidFill>
                  </a:tcPr>
                </a:tc>
              </a:tr>
              <a:tr h="1293033">
                <a:tc>
                  <a:txBody>
                    <a:bodyPr/>
                    <a:lstStyle/>
                    <a:p>
                      <a:pPr algn="l"/>
                      <a:r>
                        <a:rPr lang="en-US" sz="5400" baseline="0" dirty="0" smtClean="0">
                          <a:latin typeface="Calibri"/>
                          <a:cs typeface="Calibri"/>
                        </a:rPr>
                        <a:t>Percent Non-Hispanic White</a:t>
                      </a:r>
                    </a:p>
                  </a:txBody>
                  <a:tcPr anchor="ctr">
                    <a:solidFill>
                      <a:srgbClr val="D1E2E3"/>
                    </a:solidFill>
                  </a:tcPr>
                </a:tc>
                <a:tc>
                  <a:txBody>
                    <a:bodyPr/>
                    <a:lstStyle/>
                    <a:p>
                      <a:pPr algn="ctr"/>
                      <a:r>
                        <a:rPr lang="en-US" sz="5400" dirty="0" smtClean="0">
                          <a:latin typeface="Calibri"/>
                          <a:cs typeface="Calibri"/>
                        </a:rPr>
                        <a:t>63.3</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70.31</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61.03</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a:solidFill>
                            <a:srgbClr val="000000"/>
                          </a:solidFill>
                          <a:effectLst/>
                          <a:latin typeface="Calibri"/>
                          <a:cs typeface="Calibri"/>
                        </a:rPr>
                        <a:t>9.28</a:t>
                      </a:r>
                    </a:p>
                  </a:txBody>
                  <a:tcPr marL="12700" marR="12700" marT="12700" marB="0" anchor="ctr">
                    <a:solidFill>
                      <a:srgbClr val="D1E2E3"/>
                    </a:solidFill>
                  </a:tcPr>
                </a:tc>
              </a:tr>
              <a:tr h="1293033">
                <a:tc>
                  <a:txBody>
                    <a:bodyPr/>
                    <a:lstStyle/>
                    <a:p>
                      <a:pPr algn="l"/>
                      <a:r>
                        <a:rPr lang="en-US" sz="5400" baseline="0" dirty="0" smtClean="0">
                          <a:latin typeface="Calibri"/>
                          <a:cs typeface="Calibri"/>
                        </a:rPr>
                        <a:t>Percent without High School Graduation</a:t>
                      </a:r>
                    </a:p>
                  </a:txBody>
                  <a:tcPr anchor="ctr">
                    <a:solidFill>
                      <a:srgbClr val="B2CECF"/>
                    </a:solidFill>
                  </a:tcPr>
                </a:tc>
                <a:tc>
                  <a:txBody>
                    <a:bodyPr/>
                    <a:lstStyle/>
                    <a:p>
                      <a:pPr algn="ctr"/>
                      <a:r>
                        <a:rPr lang="en-US" sz="5400" dirty="0" smtClean="0">
                          <a:latin typeface="Calibri"/>
                          <a:cs typeface="Calibri"/>
                        </a:rPr>
                        <a:t>15.44</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14.59</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15.71</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dirty="0">
                          <a:solidFill>
                            <a:srgbClr val="000000"/>
                          </a:solidFill>
                          <a:effectLst/>
                          <a:latin typeface="Calibri"/>
                          <a:cs typeface="Calibri"/>
                        </a:rPr>
                        <a:t>-1.12</a:t>
                      </a:r>
                    </a:p>
                  </a:txBody>
                  <a:tcPr marL="12700" marR="12700" marT="12700" marB="0" anchor="ctr">
                    <a:solidFill>
                      <a:srgbClr val="B2CECF"/>
                    </a:solidFill>
                  </a:tcPr>
                </a:tc>
              </a:tr>
              <a:tr h="1293033">
                <a:tc>
                  <a:txBody>
                    <a:bodyPr/>
                    <a:lstStyle/>
                    <a:p>
                      <a:pPr algn="l"/>
                      <a:r>
                        <a:rPr lang="en-US" sz="5400" baseline="0" dirty="0" smtClean="0">
                          <a:latin typeface="Calibri"/>
                          <a:cs typeface="Calibri"/>
                        </a:rPr>
                        <a:t>Percent in Poverty</a:t>
                      </a:r>
                    </a:p>
                  </a:txBody>
                  <a:tcPr anchor="ctr">
                    <a:solidFill>
                      <a:srgbClr val="D1E2E3"/>
                    </a:solidFill>
                  </a:tcPr>
                </a:tc>
                <a:tc>
                  <a:txBody>
                    <a:bodyPr/>
                    <a:lstStyle/>
                    <a:p>
                      <a:pPr algn="ctr"/>
                      <a:r>
                        <a:rPr lang="en-US" sz="5400" dirty="0" smtClean="0">
                          <a:latin typeface="Calibri"/>
                          <a:cs typeface="Calibri"/>
                        </a:rPr>
                        <a:t>16.38</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15.76</a:t>
                      </a:r>
                      <a:endParaRPr lang="en-US" sz="5400" dirty="0">
                        <a:latin typeface="Calibri"/>
                        <a:cs typeface="Calibri"/>
                      </a:endParaRPr>
                    </a:p>
                  </a:txBody>
                  <a:tcPr anchor="ctr">
                    <a:solidFill>
                      <a:srgbClr val="D1E2E3"/>
                    </a:solidFill>
                  </a:tcPr>
                </a:tc>
                <a:tc>
                  <a:txBody>
                    <a:bodyPr/>
                    <a:lstStyle/>
                    <a:p>
                      <a:pPr algn="ctr"/>
                      <a:r>
                        <a:rPr lang="en-US" sz="5400" dirty="0" smtClean="0">
                          <a:latin typeface="Calibri"/>
                          <a:cs typeface="Calibri"/>
                        </a:rPr>
                        <a:t>16.59</a:t>
                      </a:r>
                      <a:endParaRPr lang="en-US" sz="5400" dirty="0">
                        <a:latin typeface="Calibri"/>
                        <a:cs typeface="Calibri"/>
                      </a:endParaRPr>
                    </a:p>
                  </a:txBody>
                  <a:tcPr anchor="ctr">
                    <a:solidFill>
                      <a:srgbClr val="D1E2E3"/>
                    </a:solidFill>
                  </a:tcPr>
                </a:tc>
                <a:tc>
                  <a:txBody>
                    <a:bodyPr/>
                    <a:lstStyle/>
                    <a:p>
                      <a:pPr algn="ctr" fontAlgn="b"/>
                      <a:r>
                        <a:rPr lang="en-US" sz="5400" b="0" i="0" u="none" strike="noStrike" dirty="0">
                          <a:solidFill>
                            <a:srgbClr val="000000"/>
                          </a:solidFill>
                          <a:effectLst/>
                          <a:latin typeface="Calibri"/>
                          <a:cs typeface="Calibri"/>
                        </a:rPr>
                        <a:t>-0.83</a:t>
                      </a:r>
                    </a:p>
                  </a:txBody>
                  <a:tcPr marL="12700" marR="12700" marT="12700" marB="0" anchor="ctr">
                    <a:solidFill>
                      <a:srgbClr val="D1E2E3"/>
                    </a:solidFill>
                  </a:tcPr>
                </a:tc>
              </a:tr>
              <a:tr h="1293033">
                <a:tc>
                  <a:txBody>
                    <a:bodyPr/>
                    <a:lstStyle/>
                    <a:p>
                      <a:pPr algn="l"/>
                      <a:r>
                        <a:rPr lang="en-US" sz="5400" baseline="0" dirty="0" smtClean="0">
                          <a:latin typeface="Calibri"/>
                          <a:cs typeface="Calibri"/>
                        </a:rPr>
                        <a:t>Percent Rural </a:t>
                      </a:r>
                    </a:p>
                  </a:txBody>
                  <a:tcPr anchor="ctr">
                    <a:solidFill>
                      <a:srgbClr val="B2CECF"/>
                    </a:solidFill>
                  </a:tcPr>
                </a:tc>
                <a:tc>
                  <a:txBody>
                    <a:bodyPr/>
                    <a:lstStyle/>
                    <a:p>
                      <a:pPr algn="ctr"/>
                      <a:r>
                        <a:rPr lang="en-US" sz="5400" dirty="0" smtClean="0">
                          <a:latin typeface="Calibri"/>
                          <a:cs typeface="Calibri"/>
                        </a:rPr>
                        <a:t>19.11</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38.05</a:t>
                      </a:r>
                      <a:endParaRPr lang="en-US" sz="5400" dirty="0">
                        <a:latin typeface="Calibri"/>
                        <a:cs typeface="Calibri"/>
                      </a:endParaRPr>
                    </a:p>
                  </a:txBody>
                  <a:tcPr anchor="ctr">
                    <a:solidFill>
                      <a:srgbClr val="B2CECF"/>
                    </a:solidFill>
                  </a:tcPr>
                </a:tc>
                <a:tc>
                  <a:txBody>
                    <a:bodyPr/>
                    <a:lstStyle/>
                    <a:p>
                      <a:pPr algn="ctr"/>
                      <a:r>
                        <a:rPr lang="en-US" sz="5400" dirty="0" smtClean="0">
                          <a:latin typeface="Calibri"/>
                          <a:cs typeface="Calibri"/>
                        </a:rPr>
                        <a:t>12.95</a:t>
                      </a:r>
                      <a:endParaRPr lang="en-US" sz="5400" dirty="0">
                        <a:latin typeface="Calibri"/>
                        <a:cs typeface="Calibri"/>
                      </a:endParaRPr>
                    </a:p>
                  </a:txBody>
                  <a:tcPr anchor="ctr">
                    <a:solidFill>
                      <a:srgbClr val="B2CECF"/>
                    </a:solidFill>
                  </a:tcPr>
                </a:tc>
                <a:tc>
                  <a:txBody>
                    <a:bodyPr/>
                    <a:lstStyle/>
                    <a:p>
                      <a:pPr algn="ctr" fontAlgn="b"/>
                      <a:r>
                        <a:rPr lang="en-US" sz="5400" b="0" i="0" u="none" strike="noStrike" dirty="0">
                          <a:solidFill>
                            <a:srgbClr val="000000"/>
                          </a:solidFill>
                          <a:effectLst/>
                          <a:latin typeface="Calibri"/>
                          <a:cs typeface="Calibri"/>
                        </a:rPr>
                        <a:t>25.1</a:t>
                      </a:r>
                    </a:p>
                  </a:txBody>
                  <a:tcPr marL="12700" marR="12700" marT="12700" marB="0" anchor="ctr">
                    <a:solidFill>
                      <a:srgbClr val="B2CECF"/>
                    </a:solidFill>
                  </a:tcPr>
                </a:tc>
              </a:tr>
            </a:tbl>
          </a:graphicData>
        </a:graphic>
      </p:graphicFrame>
      <p:cxnSp>
        <p:nvCxnSpPr>
          <p:cNvPr id="5" name="Straight Connector 4"/>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sp>
        <p:nvSpPr>
          <p:cNvPr id="6" name="Oval 5">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3589105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 Table 3</a:t>
            </a:r>
            <a:endParaRPr lang="en-US" dirty="0"/>
          </a:p>
        </p:txBody>
      </p:sp>
      <p:cxnSp>
        <p:nvCxnSpPr>
          <p:cNvPr id="4" name="Straight Connector 3"/>
          <p:cNvCxnSpPr/>
          <p:nvPr/>
        </p:nvCxnSpPr>
        <p:spPr>
          <a:xfrm>
            <a:off x="1905000" y="3581400"/>
            <a:ext cx="31089600" cy="0"/>
          </a:xfrm>
          <a:prstGeom prst="line">
            <a:avLst/>
          </a:prstGeom>
          <a:ln w="76200">
            <a:solidFill>
              <a:srgbClr val="D02552"/>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5326452"/>
              </p:ext>
            </p:extLst>
          </p:nvPr>
        </p:nvGraphicFramePr>
        <p:xfrm>
          <a:off x="2438400" y="4419600"/>
          <a:ext cx="28803600" cy="13906500"/>
        </p:xfrm>
        <a:graphic>
          <a:graphicData uri="http://schemas.openxmlformats.org/drawingml/2006/table">
            <a:tbl>
              <a:tblPr firstRow="1" bandRow="1">
                <a:tableStyleId>{5C22544A-7EE6-4342-B048-85BDC9FD1C3A}</a:tableStyleId>
              </a:tblPr>
              <a:tblGrid>
                <a:gridCol w="12884484"/>
                <a:gridCol w="5306372"/>
                <a:gridCol w="5306372"/>
                <a:gridCol w="5306372"/>
              </a:tblGrid>
              <a:tr h="887186">
                <a:tc gridSpan="4">
                  <a:txBody>
                    <a:bodyPr/>
                    <a:lstStyle/>
                    <a:p>
                      <a:pPr algn="l" fontAlgn="b"/>
                      <a:r>
                        <a:rPr lang="en-US" sz="6000" b="1" i="0" u="none" strike="noStrike" dirty="0" smtClean="0">
                          <a:solidFill>
                            <a:srgbClr val="000000"/>
                          </a:solidFill>
                          <a:effectLst/>
                          <a:latin typeface="Calibri"/>
                        </a:rPr>
                        <a:t>Table 3. Food Desert</a:t>
                      </a:r>
                      <a:r>
                        <a:rPr lang="en-US" sz="6000" b="1" i="0" u="none" strike="noStrike" baseline="0" dirty="0" smtClean="0">
                          <a:solidFill>
                            <a:srgbClr val="000000"/>
                          </a:solidFill>
                          <a:effectLst/>
                          <a:latin typeface="Calibri"/>
                        </a:rPr>
                        <a:t> Model </a:t>
                      </a:r>
                      <a:r>
                        <a:rPr lang="en-US" sz="6000" b="1" i="0" u="none" strike="noStrike" dirty="0" smtClean="0">
                          <a:solidFill>
                            <a:srgbClr val="000000"/>
                          </a:solidFill>
                          <a:effectLst/>
                          <a:latin typeface="Calibri"/>
                        </a:rPr>
                        <a:t>Wald Statistics</a:t>
                      </a:r>
                      <a:endParaRPr lang="en-US" sz="6000" b="1" i="0" u="none" strike="noStrike" dirty="0">
                        <a:solidFill>
                          <a:srgbClr val="000000"/>
                        </a:solidFill>
                        <a:effectLst/>
                        <a:latin typeface="Calibri"/>
                      </a:endParaRPr>
                    </a:p>
                  </a:txBody>
                  <a:tcPr marL="12700" marR="12700" marT="1270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fontAlgn="b"/>
                      <a:endParaRPr lang="en-US" sz="6000" b="0"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ctr" fontAlgn="b"/>
                      <a:endParaRPr lang="en-US" sz="6000" b="0" i="0" u="none" strike="noStrike" dirty="0">
                        <a:solidFill>
                          <a:srgbClr val="000000"/>
                        </a:solidFill>
                        <a:effectLst/>
                        <a:latin typeface="Calibri"/>
                      </a:endParaRPr>
                    </a:p>
                  </a:txBody>
                  <a:tcPr marL="12700" marR="12700" marT="12700" marB="0" anchor="ctr">
                    <a:solidFill>
                      <a:srgbClr val="50D07D"/>
                    </a:solidFill>
                  </a:tcPr>
                </a:tc>
                <a:tc hMerge="1">
                  <a:txBody>
                    <a:bodyPr/>
                    <a:lstStyle/>
                    <a:p>
                      <a:pPr algn="ctr" fontAlgn="b"/>
                      <a:endParaRPr lang="en-US" sz="6000" b="0" i="0" u="none" strike="noStrike" dirty="0">
                        <a:solidFill>
                          <a:srgbClr val="000000"/>
                        </a:solidFill>
                        <a:effectLst/>
                        <a:latin typeface="Calibri"/>
                      </a:endParaRPr>
                    </a:p>
                  </a:txBody>
                  <a:tcPr marL="12700" marR="12700" marT="12700" marB="0" anchor="ctr">
                    <a:solidFill>
                      <a:srgbClr val="50D07D"/>
                    </a:solidFill>
                  </a:tcPr>
                </a:tc>
              </a:tr>
              <a:tr h="887186">
                <a:tc>
                  <a:txBody>
                    <a:bodyPr/>
                    <a:lstStyle/>
                    <a:p>
                      <a:pPr algn="l" fontAlgn="b"/>
                      <a:r>
                        <a:rPr lang="en-US" sz="6000" b="0" i="0" u="none" strike="noStrike" dirty="0" smtClean="0">
                          <a:solidFill>
                            <a:srgbClr val="000000"/>
                          </a:solidFill>
                          <a:effectLst/>
                          <a:latin typeface="Calibri"/>
                        </a:rPr>
                        <a:t>Factor</a:t>
                      </a:r>
                      <a:endParaRPr lang="en-US" sz="6000" b="0" i="0" u="none" strike="noStrike" dirty="0">
                        <a:solidFill>
                          <a:srgbClr val="000000"/>
                        </a:solidFill>
                        <a:effectLst/>
                        <a:latin typeface="Calibri"/>
                      </a:endParaRPr>
                    </a:p>
                  </a:txBody>
                  <a:tcPr marL="12700" marR="12700" marT="12700" marB="0" anchor="b">
                    <a:lnT w="38100" cmpd="sng">
                      <a:noFill/>
                    </a:lnT>
                    <a:solidFill>
                      <a:srgbClr val="50D07D"/>
                    </a:solidFill>
                  </a:tcPr>
                </a:tc>
                <a:tc>
                  <a:txBody>
                    <a:bodyPr/>
                    <a:lstStyle/>
                    <a:p>
                      <a:pPr algn="ctr" fontAlgn="b"/>
                      <a:r>
                        <a:rPr lang="en-US" sz="6000" b="0" i="0" u="none" strike="noStrike" dirty="0">
                          <a:solidFill>
                            <a:srgbClr val="000000"/>
                          </a:solidFill>
                          <a:effectLst/>
                          <a:latin typeface="Calibri"/>
                        </a:rPr>
                        <a:t>Chi-Square</a:t>
                      </a:r>
                    </a:p>
                  </a:txBody>
                  <a:tcPr marL="12700" marR="12700" marT="12700" marB="0" anchor="ctr">
                    <a:lnT w="38100" cmpd="sng">
                      <a:noFill/>
                    </a:lnT>
                    <a:solidFill>
                      <a:srgbClr val="50D07D"/>
                    </a:solidFill>
                  </a:tcPr>
                </a:tc>
                <a:tc>
                  <a:txBody>
                    <a:bodyPr/>
                    <a:lstStyle/>
                    <a:p>
                      <a:pPr algn="ctr" fontAlgn="b"/>
                      <a:r>
                        <a:rPr lang="en-US" sz="6000" b="0" i="0" u="none" strike="noStrike" dirty="0" err="1">
                          <a:solidFill>
                            <a:srgbClr val="000000"/>
                          </a:solidFill>
                          <a:effectLst/>
                          <a:latin typeface="Calibri"/>
                        </a:rPr>
                        <a:t>d.f.</a:t>
                      </a:r>
                      <a:endParaRPr lang="en-US" sz="6000" b="0" i="0" u="none" strike="noStrike" dirty="0">
                        <a:solidFill>
                          <a:srgbClr val="000000"/>
                        </a:solidFill>
                        <a:effectLst/>
                        <a:latin typeface="Calibri"/>
                      </a:endParaRPr>
                    </a:p>
                  </a:txBody>
                  <a:tcPr marL="12700" marR="12700" marT="12700" marB="0" anchor="ctr">
                    <a:lnT w="38100" cmpd="sng">
                      <a:noFill/>
                    </a:lnT>
                    <a:solidFill>
                      <a:srgbClr val="50D07D"/>
                    </a:solidFill>
                  </a:tcPr>
                </a:tc>
                <a:tc>
                  <a:txBody>
                    <a:bodyPr/>
                    <a:lstStyle/>
                    <a:p>
                      <a:pPr algn="ctr" fontAlgn="b"/>
                      <a:r>
                        <a:rPr lang="en-US" sz="6000" b="0" i="0" u="none" strike="noStrike" dirty="0">
                          <a:solidFill>
                            <a:srgbClr val="000000"/>
                          </a:solidFill>
                          <a:effectLst/>
                          <a:latin typeface="Calibri"/>
                        </a:rPr>
                        <a:t> P     </a:t>
                      </a:r>
                    </a:p>
                  </a:txBody>
                  <a:tcPr marL="12700" marR="12700" marT="12700" marB="0" anchor="ctr">
                    <a:lnT w="38100" cmpd="sng">
                      <a:noFill/>
                    </a:lnT>
                    <a:solidFill>
                      <a:srgbClr val="50D07D"/>
                    </a:solidFill>
                  </a:tcPr>
                </a:tc>
              </a:tr>
              <a:tr h="887186">
                <a:tc>
                  <a:txBody>
                    <a:bodyPr/>
                    <a:lstStyle/>
                    <a:p>
                      <a:pPr algn="l" fontAlgn="b"/>
                      <a:r>
                        <a:rPr lang="en-US" sz="6000" b="0" i="0" u="none" strike="noStrike" dirty="0">
                          <a:solidFill>
                            <a:srgbClr val="000000"/>
                          </a:solidFill>
                          <a:effectLst/>
                          <a:latin typeface="Calibri"/>
                        </a:rPr>
                        <a:t>Percent Hispanic</a:t>
                      </a:r>
                    </a:p>
                  </a:txBody>
                  <a:tcPr marL="12700" marR="12700" marT="12700" marB="0" anchor="b">
                    <a:solidFill>
                      <a:srgbClr val="D1E2E3"/>
                    </a:solidFill>
                  </a:tcPr>
                </a:tc>
                <a:tc>
                  <a:txBody>
                    <a:bodyPr/>
                    <a:lstStyle/>
                    <a:p>
                      <a:pPr algn="ctr" fontAlgn="b"/>
                      <a:r>
                        <a:rPr lang="en-US" sz="6000" b="0" i="0" u="none" strike="noStrike" dirty="0">
                          <a:solidFill>
                            <a:srgbClr val="000000"/>
                          </a:solidFill>
                          <a:effectLst/>
                          <a:latin typeface="Calibri"/>
                        </a:rPr>
                        <a:t>103.64</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4</a:t>
                      </a:r>
                    </a:p>
                  </a:txBody>
                  <a:tcPr marL="12700" marR="12700" marT="12700" marB="0" anchor="ctr">
                    <a:solidFill>
                      <a:srgbClr val="D1E2E3"/>
                    </a:solidFill>
                  </a:tcPr>
                </a:tc>
                <a:tc>
                  <a:txBody>
                    <a:bodyPr/>
                    <a:lstStyle/>
                    <a:p>
                      <a:pPr algn="ctr" fontAlgn="b"/>
                      <a:r>
                        <a:rPr lang="en-US" sz="6000" b="0" i="0" u="none" strike="noStrike">
                          <a:solidFill>
                            <a:srgbClr val="000000"/>
                          </a:solidFill>
                          <a:effectLst/>
                          <a:latin typeface="Calibri"/>
                        </a:rPr>
                        <a:t> &lt;.0001</a:t>
                      </a:r>
                    </a:p>
                  </a:txBody>
                  <a:tcPr marL="12700" marR="12700" marT="12700" marB="0" anchor="ctr">
                    <a:solidFill>
                      <a:srgbClr val="D1E2E3"/>
                    </a:solidFill>
                  </a:tcPr>
                </a:tc>
              </a:tr>
              <a:tr h="887186">
                <a:tc>
                  <a:txBody>
                    <a:bodyPr/>
                    <a:lstStyle/>
                    <a:p>
                      <a:pPr algn="l" fontAlgn="b"/>
                      <a:r>
                        <a:rPr lang="en-US" sz="6000" b="0" i="0" u="none" strike="noStrike" dirty="0">
                          <a:solidFill>
                            <a:srgbClr val="000000"/>
                          </a:solidFill>
                          <a:effectLst/>
                          <a:latin typeface="Calibri"/>
                        </a:rPr>
                        <a:t>Nonlinear</a:t>
                      </a:r>
                    </a:p>
                  </a:txBody>
                  <a:tcPr marL="12700" marR="12700" marT="12700" marB="0" anchor="b">
                    <a:solidFill>
                      <a:srgbClr val="B2CECF"/>
                    </a:solidFill>
                  </a:tcPr>
                </a:tc>
                <a:tc>
                  <a:txBody>
                    <a:bodyPr/>
                    <a:lstStyle/>
                    <a:p>
                      <a:pPr algn="ctr" fontAlgn="b"/>
                      <a:r>
                        <a:rPr lang="en-US" sz="6000" b="0" i="0" u="none" strike="noStrike" dirty="0">
                          <a:solidFill>
                            <a:srgbClr val="000000"/>
                          </a:solidFill>
                          <a:effectLst/>
                          <a:latin typeface="Calibri"/>
                        </a:rPr>
                        <a:t>37.28</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3</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B2CECF"/>
                    </a:solidFill>
                  </a:tcPr>
                </a:tc>
              </a:tr>
              <a:tr h="887186">
                <a:tc>
                  <a:txBody>
                    <a:bodyPr/>
                    <a:lstStyle/>
                    <a:p>
                      <a:pPr algn="l" fontAlgn="b"/>
                      <a:r>
                        <a:rPr lang="en-US" sz="6000" b="0" i="0" u="none" strike="noStrike" dirty="0">
                          <a:solidFill>
                            <a:srgbClr val="000000"/>
                          </a:solidFill>
                          <a:effectLst/>
                          <a:latin typeface="Calibri"/>
                        </a:rPr>
                        <a:t>Percent Non-Hispanic Black</a:t>
                      </a:r>
                    </a:p>
                  </a:txBody>
                  <a:tcPr marL="12700" marR="12700" marT="12700" marB="0" anchor="b">
                    <a:solidFill>
                      <a:srgbClr val="D1E2E3"/>
                    </a:solidFill>
                  </a:tcPr>
                </a:tc>
                <a:tc>
                  <a:txBody>
                    <a:bodyPr/>
                    <a:lstStyle/>
                    <a:p>
                      <a:pPr algn="ctr" fontAlgn="b"/>
                      <a:r>
                        <a:rPr lang="en-US" sz="6000" b="0" i="0" u="none" strike="noStrike">
                          <a:solidFill>
                            <a:srgbClr val="000000"/>
                          </a:solidFill>
                          <a:effectLst/>
                          <a:latin typeface="Calibri"/>
                        </a:rPr>
                        <a:t>94.42</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4</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D1E2E3"/>
                    </a:solidFill>
                  </a:tcPr>
                </a:tc>
              </a:tr>
              <a:tr h="887186">
                <a:tc>
                  <a:txBody>
                    <a:bodyPr/>
                    <a:lstStyle/>
                    <a:p>
                      <a:pPr algn="l" fontAlgn="b"/>
                      <a:r>
                        <a:rPr lang="en-US" sz="6000" b="0" i="0" u="none" strike="noStrike">
                          <a:solidFill>
                            <a:srgbClr val="000000"/>
                          </a:solidFill>
                          <a:effectLst/>
                          <a:latin typeface="Calibri"/>
                        </a:rPr>
                        <a:t>Nonlinear</a:t>
                      </a:r>
                    </a:p>
                  </a:txBody>
                  <a:tcPr marL="12700" marR="12700" marT="12700" marB="0" anchor="b">
                    <a:solidFill>
                      <a:srgbClr val="B2CECF"/>
                    </a:solidFill>
                  </a:tcPr>
                </a:tc>
                <a:tc>
                  <a:txBody>
                    <a:bodyPr/>
                    <a:lstStyle/>
                    <a:p>
                      <a:pPr algn="ctr" fontAlgn="b"/>
                      <a:r>
                        <a:rPr lang="en-US" sz="6000" b="0" i="0" u="none" strike="noStrike">
                          <a:solidFill>
                            <a:srgbClr val="000000"/>
                          </a:solidFill>
                          <a:effectLst/>
                          <a:latin typeface="Calibri"/>
                        </a:rPr>
                        <a:t>8.67</a:t>
                      </a:r>
                    </a:p>
                  </a:txBody>
                  <a:tcPr marL="12700" marR="12700" marT="12700" marB="0" anchor="ctr">
                    <a:solidFill>
                      <a:srgbClr val="B2CECF"/>
                    </a:solidFill>
                  </a:tcPr>
                </a:tc>
                <a:tc>
                  <a:txBody>
                    <a:bodyPr/>
                    <a:lstStyle/>
                    <a:p>
                      <a:pPr algn="ctr" fontAlgn="b"/>
                      <a:r>
                        <a:rPr lang="en-US" sz="6000" b="0" i="0" u="none" strike="noStrike">
                          <a:solidFill>
                            <a:srgbClr val="000000"/>
                          </a:solidFill>
                          <a:effectLst/>
                          <a:latin typeface="Calibri"/>
                        </a:rPr>
                        <a:t>3</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0.0341</a:t>
                      </a:r>
                    </a:p>
                  </a:txBody>
                  <a:tcPr marL="12700" marR="12700" marT="12700" marB="0" anchor="ctr">
                    <a:solidFill>
                      <a:srgbClr val="B2CECF"/>
                    </a:solidFill>
                  </a:tcPr>
                </a:tc>
              </a:tr>
              <a:tr h="887186">
                <a:tc>
                  <a:txBody>
                    <a:bodyPr/>
                    <a:lstStyle/>
                    <a:p>
                      <a:pPr algn="l" fontAlgn="b"/>
                      <a:r>
                        <a:rPr lang="en-US" sz="6000" b="0" i="0" u="none" strike="noStrike" dirty="0">
                          <a:solidFill>
                            <a:srgbClr val="000000"/>
                          </a:solidFill>
                          <a:effectLst/>
                          <a:latin typeface="Calibri"/>
                        </a:rPr>
                        <a:t>Percent did not graduate High School</a:t>
                      </a:r>
                    </a:p>
                  </a:txBody>
                  <a:tcPr marL="12700" marR="12700" marT="12700" marB="0" anchor="b">
                    <a:solidFill>
                      <a:srgbClr val="D1E2E3"/>
                    </a:solidFill>
                  </a:tcPr>
                </a:tc>
                <a:tc>
                  <a:txBody>
                    <a:bodyPr/>
                    <a:lstStyle/>
                    <a:p>
                      <a:pPr algn="ctr" fontAlgn="b"/>
                      <a:r>
                        <a:rPr lang="en-US" sz="6000" b="0" i="0" u="none" strike="noStrike">
                          <a:solidFill>
                            <a:srgbClr val="000000"/>
                          </a:solidFill>
                          <a:effectLst/>
                          <a:latin typeface="Calibri"/>
                        </a:rPr>
                        <a:t>2.22</a:t>
                      </a:r>
                    </a:p>
                  </a:txBody>
                  <a:tcPr marL="12700" marR="12700" marT="12700" marB="0" anchor="ctr">
                    <a:solidFill>
                      <a:srgbClr val="D1E2E3"/>
                    </a:solidFill>
                  </a:tcPr>
                </a:tc>
                <a:tc>
                  <a:txBody>
                    <a:bodyPr/>
                    <a:lstStyle/>
                    <a:p>
                      <a:pPr algn="ctr" fontAlgn="b"/>
                      <a:r>
                        <a:rPr lang="en-US" sz="6000" b="0" i="0" u="none" strike="noStrike">
                          <a:solidFill>
                            <a:srgbClr val="000000"/>
                          </a:solidFill>
                          <a:effectLst/>
                          <a:latin typeface="Calibri"/>
                        </a:rPr>
                        <a:t>4</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0.6962</a:t>
                      </a:r>
                    </a:p>
                  </a:txBody>
                  <a:tcPr marL="12700" marR="12700" marT="12700" marB="0" anchor="ctr">
                    <a:solidFill>
                      <a:srgbClr val="D1E2E3"/>
                    </a:solidFill>
                  </a:tcPr>
                </a:tc>
              </a:tr>
              <a:tr h="887186">
                <a:tc>
                  <a:txBody>
                    <a:bodyPr/>
                    <a:lstStyle/>
                    <a:p>
                      <a:pPr algn="l" fontAlgn="b"/>
                      <a:r>
                        <a:rPr lang="en-US" sz="6000" b="0" i="0" u="none" strike="noStrike" dirty="0">
                          <a:solidFill>
                            <a:srgbClr val="000000"/>
                          </a:solidFill>
                          <a:effectLst/>
                          <a:latin typeface="Calibri"/>
                        </a:rPr>
                        <a:t>Nonlinear</a:t>
                      </a:r>
                    </a:p>
                  </a:txBody>
                  <a:tcPr marL="12700" marR="12700" marT="12700" marB="0" anchor="b">
                    <a:solidFill>
                      <a:srgbClr val="B2CECF"/>
                    </a:solidFill>
                  </a:tcPr>
                </a:tc>
                <a:tc>
                  <a:txBody>
                    <a:bodyPr/>
                    <a:lstStyle/>
                    <a:p>
                      <a:pPr algn="ctr" fontAlgn="b"/>
                      <a:r>
                        <a:rPr lang="en-US" sz="6000" b="0" i="0" u="none" strike="noStrike" dirty="0">
                          <a:solidFill>
                            <a:srgbClr val="000000"/>
                          </a:solidFill>
                          <a:effectLst/>
                          <a:latin typeface="Calibri"/>
                        </a:rPr>
                        <a:t>2.14</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3</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0.5432</a:t>
                      </a:r>
                    </a:p>
                  </a:txBody>
                  <a:tcPr marL="12700" marR="12700" marT="12700" marB="0" anchor="ctr">
                    <a:solidFill>
                      <a:srgbClr val="B2CECF"/>
                    </a:solidFill>
                  </a:tcPr>
                </a:tc>
              </a:tr>
              <a:tr h="887186">
                <a:tc>
                  <a:txBody>
                    <a:bodyPr/>
                    <a:lstStyle/>
                    <a:p>
                      <a:pPr algn="l" fontAlgn="b"/>
                      <a:r>
                        <a:rPr lang="en-US" sz="6000" b="0" i="0" u="none" strike="noStrike" dirty="0">
                          <a:solidFill>
                            <a:srgbClr val="000000"/>
                          </a:solidFill>
                          <a:effectLst/>
                          <a:latin typeface="Calibri"/>
                        </a:rPr>
                        <a:t>Percent below the poverty level</a:t>
                      </a:r>
                    </a:p>
                  </a:txBody>
                  <a:tcPr marL="12700" marR="12700" marT="12700" marB="0" anchor="b">
                    <a:solidFill>
                      <a:srgbClr val="D1E2E3"/>
                    </a:solidFill>
                  </a:tcPr>
                </a:tc>
                <a:tc>
                  <a:txBody>
                    <a:bodyPr/>
                    <a:lstStyle/>
                    <a:p>
                      <a:pPr algn="ctr" fontAlgn="b"/>
                      <a:r>
                        <a:rPr lang="en-US" sz="6000" b="0" i="0" u="none" strike="noStrike">
                          <a:solidFill>
                            <a:srgbClr val="000000"/>
                          </a:solidFill>
                          <a:effectLst/>
                          <a:latin typeface="Calibri"/>
                        </a:rPr>
                        <a:t>109.58</a:t>
                      </a:r>
                    </a:p>
                  </a:txBody>
                  <a:tcPr marL="12700" marR="12700" marT="12700" marB="0" anchor="ctr">
                    <a:solidFill>
                      <a:srgbClr val="D1E2E3"/>
                    </a:solidFill>
                  </a:tcPr>
                </a:tc>
                <a:tc>
                  <a:txBody>
                    <a:bodyPr/>
                    <a:lstStyle/>
                    <a:p>
                      <a:pPr algn="ctr" fontAlgn="b"/>
                      <a:r>
                        <a:rPr lang="en-US" sz="6000" b="0" i="0" u="none" strike="noStrike">
                          <a:solidFill>
                            <a:srgbClr val="000000"/>
                          </a:solidFill>
                          <a:effectLst/>
                          <a:latin typeface="Calibri"/>
                        </a:rPr>
                        <a:t>4</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D1E2E3"/>
                    </a:solidFill>
                  </a:tcPr>
                </a:tc>
              </a:tr>
              <a:tr h="887186">
                <a:tc>
                  <a:txBody>
                    <a:bodyPr/>
                    <a:lstStyle/>
                    <a:p>
                      <a:pPr algn="l" fontAlgn="b"/>
                      <a:r>
                        <a:rPr lang="en-US" sz="6000" b="0" i="0" u="none" strike="noStrike" dirty="0">
                          <a:solidFill>
                            <a:srgbClr val="000000"/>
                          </a:solidFill>
                          <a:effectLst/>
                          <a:latin typeface="Calibri"/>
                        </a:rPr>
                        <a:t>Nonlinear</a:t>
                      </a:r>
                    </a:p>
                  </a:txBody>
                  <a:tcPr marL="12700" marR="12700" marT="12700" marB="0" anchor="b">
                    <a:solidFill>
                      <a:srgbClr val="B2CECF"/>
                    </a:solidFill>
                  </a:tcPr>
                </a:tc>
                <a:tc>
                  <a:txBody>
                    <a:bodyPr/>
                    <a:lstStyle/>
                    <a:p>
                      <a:pPr algn="ctr" fontAlgn="b"/>
                      <a:r>
                        <a:rPr lang="en-US" sz="6000" b="0" i="0" u="none" strike="noStrike" dirty="0">
                          <a:solidFill>
                            <a:srgbClr val="000000"/>
                          </a:solidFill>
                          <a:effectLst/>
                          <a:latin typeface="Calibri"/>
                        </a:rPr>
                        <a:t>108.11</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3</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B2CECF"/>
                    </a:solidFill>
                  </a:tcPr>
                </a:tc>
              </a:tr>
              <a:tr h="887186">
                <a:tc>
                  <a:txBody>
                    <a:bodyPr/>
                    <a:lstStyle/>
                    <a:p>
                      <a:pPr algn="l" fontAlgn="b"/>
                      <a:r>
                        <a:rPr lang="en-US" sz="6000" b="0" i="0" u="none" strike="noStrike">
                          <a:solidFill>
                            <a:srgbClr val="000000"/>
                          </a:solidFill>
                          <a:effectLst/>
                          <a:latin typeface="Calibri"/>
                        </a:rPr>
                        <a:t>Percent rural population</a:t>
                      </a:r>
                    </a:p>
                  </a:txBody>
                  <a:tcPr marL="12700" marR="12700" marT="12700" marB="0" anchor="b">
                    <a:solidFill>
                      <a:srgbClr val="D1E2E3"/>
                    </a:solidFill>
                  </a:tcPr>
                </a:tc>
                <a:tc>
                  <a:txBody>
                    <a:bodyPr/>
                    <a:lstStyle/>
                    <a:p>
                      <a:pPr algn="ctr" fontAlgn="b"/>
                      <a:r>
                        <a:rPr lang="en-US" sz="6000" b="0" i="0" u="none" strike="noStrike">
                          <a:solidFill>
                            <a:srgbClr val="000000"/>
                          </a:solidFill>
                          <a:effectLst/>
                          <a:latin typeface="Calibri"/>
                        </a:rPr>
                        <a:t>2349.21</a:t>
                      </a:r>
                    </a:p>
                  </a:txBody>
                  <a:tcPr marL="12700" marR="12700" marT="12700" marB="0" anchor="ctr">
                    <a:solidFill>
                      <a:srgbClr val="D1E2E3"/>
                    </a:solidFill>
                  </a:tcPr>
                </a:tc>
                <a:tc>
                  <a:txBody>
                    <a:bodyPr/>
                    <a:lstStyle/>
                    <a:p>
                      <a:pPr algn="ctr" fontAlgn="b"/>
                      <a:r>
                        <a:rPr lang="en-US" sz="6000" b="0" i="0" u="none" strike="noStrike">
                          <a:solidFill>
                            <a:srgbClr val="000000"/>
                          </a:solidFill>
                          <a:effectLst/>
                          <a:latin typeface="Calibri"/>
                        </a:rPr>
                        <a:t>4</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D1E2E3"/>
                    </a:solidFill>
                  </a:tcPr>
                </a:tc>
              </a:tr>
              <a:tr h="887186">
                <a:tc>
                  <a:txBody>
                    <a:bodyPr/>
                    <a:lstStyle/>
                    <a:p>
                      <a:pPr algn="l" fontAlgn="b"/>
                      <a:r>
                        <a:rPr lang="en-US" sz="6000" b="0" i="0" u="none" strike="noStrike" dirty="0">
                          <a:solidFill>
                            <a:srgbClr val="000000"/>
                          </a:solidFill>
                          <a:effectLst/>
                          <a:latin typeface="Calibri"/>
                        </a:rPr>
                        <a:t>Nonlinear</a:t>
                      </a:r>
                    </a:p>
                  </a:txBody>
                  <a:tcPr marL="12700" marR="12700" marT="12700" marB="0" anchor="b">
                    <a:solidFill>
                      <a:srgbClr val="B2CECF"/>
                    </a:solidFill>
                  </a:tcPr>
                </a:tc>
                <a:tc>
                  <a:txBody>
                    <a:bodyPr/>
                    <a:lstStyle/>
                    <a:p>
                      <a:pPr algn="ctr" fontAlgn="b"/>
                      <a:r>
                        <a:rPr lang="en-US" sz="6000" b="0" i="0" u="none" strike="noStrike" dirty="0">
                          <a:solidFill>
                            <a:srgbClr val="000000"/>
                          </a:solidFill>
                          <a:effectLst/>
                          <a:latin typeface="Calibri"/>
                        </a:rPr>
                        <a:t>17.97</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3</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0.0004</a:t>
                      </a:r>
                    </a:p>
                  </a:txBody>
                  <a:tcPr marL="12700" marR="12700" marT="12700" marB="0" anchor="ctr">
                    <a:solidFill>
                      <a:srgbClr val="B2CECF"/>
                    </a:solidFill>
                  </a:tcPr>
                </a:tc>
              </a:tr>
              <a:tr h="887186">
                <a:tc>
                  <a:txBody>
                    <a:bodyPr/>
                    <a:lstStyle/>
                    <a:p>
                      <a:pPr algn="l" fontAlgn="b"/>
                      <a:r>
                        <a:rPr lang="en-US" sz="6000" b="0" i="0" u="none" strike="noStrike">
                          <a:solidFill>
                            <a:srgbClr val="000000"/>
                          </a:solidFill>
                          <a:effectLst/>
                          <a:latin typeface="Calibri"/>
                        </a:rPr>
                        <a:t>State</a:t>
                      </a:r>
                    </a:p>
                  </a:txBody>
                  <a:tcPr marL="12700" marR="12700" marT="12700" marB="0" anchor="b">
                    <a:solidFill>
                      <a:srgbClr val="D1E2E3"/>
                    </a:solidFill>
                  </a:tcPr>
                </a:tc>
                <a:tc>
                  <a:txBody>
                    <a:bodyPr/>
                    <a:lstStyle/>
                    <a:p>
                      <a:pPr algn="ctr" fontAlgn="b"/>
                      <a:r>
                        <a:rPr lang="en-US" sz="6000" b="0" i="0" u="none" strike="noStrike">
                          <a:solidFill>
                            <a:srgbClr val="000000"/>
                          </a:solidFill>
                          <a:effectLst/>
                          <a:latin typeface="Calibri"/>
                        </a:rPr>
                        <a:t>702.27</a:t>
                      </a:r>
                    </a:p>
                  </a:txBody>
                  <a:tcPr marL="12700" marR="12700" marT="12700" marB="0" anchor="ctr">
                    <a:solidFill>
                      <a:srgbClr val="D1E2E3"/>
                    </a:solidFill>
                  </a:tcPr>
                </a:tc>
                <a:tc>
                  <a:txBody>
                    <a:bodyPr/>
                    <a:lstStyle/>
                    <a:p>
                      <a:pPr algn="ctr" fontAlgn="b"/>
                      <a:r>
                        <a:rPr lang="en-US" sz="6000" b="0" i="0" u="none" strike="noStrike">
                          <a:solidFill>
                            <a:srgbClr val="000000"/>
                          </a:solidFill>
                          <a:effectLst/>
                          <a:latin typeface="Calibri"/>
                        </a:rPr>
                        <a:t>50</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D1E2E3"/>
                    </a:solidFill>
                  </a:tcPr>
                </a:tc>
              </a:tr>
              <a:tr h="887186">
                <a:tc>
                  <a:txBody>
                    <a:bodyPr/>
                    <a:lstStyle/>
                    <a:p>
                      <a:pPr algn="l" fontAlgn="b"/>
                      <a:r>
                        <a:rPr lang="en-US" sz="6000" b="0" i="0" u="none" strike="noStrike" dirty="0">
                          <a:solidFill>
                            <a:srgbClr val="000000"/>
                          </a:solidFill>
                          <a:effectLst/>
                          <a:latin typeface="Calibri"/>
                        </a:rPr>
                        <a:t>TOTAL NONLINEAR</a:t>
                      </a:r>
                    </a:p>
                  </a:txBody>
                  <a:tcPr marL="12700" marR="12700" marT="12700" marB="0" anchor="b">
                    <a:solidFill>
                      <a:srgbClr val="B2CECF"/>
                    </a:solidFill>
                  </a:tcPr>
                </a:tc>
                <a:tc>
                  <a:txBody>
                    <a:bodyPr/>
                    <a:lstStyle/>
                    <a:p>
                      <a:pPr algn="ctr" fontAlgn="b"/>
                      <a:r>
                        <a:rPr lang="en-US" sz="6000" b="0" i="0" u="none" strike="noStrike" dirty="0">
                          <a:solidFill>
                            <a:srgbClr val="000000"/>
                          </a:solidFill>
                          <a:effectLst/>
                          <a:latin typeface="Calibri"/>
                        </a:rPr>
                        <a:t>228.19</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15</a:t>
                      </a:r>
                    </a:p>
                  </a:txBody>
                  <a:tcPr marL="12700" marR="12700" marT="12700" marB="0" anchor="ctr">
                    <a:solidFill>
                      <a:srgbClr val="B2CECF"/>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B2CECF"/>
                    </a:solidFill>
                  </a:tcPr>
                </a:tc>
              </a:tr>
              <a:tr h="887186">
                <a:tc>
                  <a:txBody>
                    <a:bodyPr/>
                    <a:lstStyle/>
                    <a:p>
                      <a:pPr algn="l" fontAlgn="b"/>
                      <a:r>
                        <a:rPr lang="en-US" sz="6000" b="0" i="0" u="none" strike="noStrike" dirty="0">
                          <a:solidFill>
                            <a:srgbClr val="000000"/>
                          </a:solidFill>
                          <a:effectLst/>
                          <a:latin typeface="Calibri"/>
                        </a:rPr>
                        <a:t>TOTAL</a:t>
                      </a:r>
                    </a:p>
                  </a:txBody>
                  <a:tcPr marL="12700" marR="12700" marT="12700" marB="0" anchor="b">
                    <a:solidFill>
                      <a:srgbClr val="D1E2E3"/>
                    </a:solidFill>
                  </a:tcPr>
                </a:tc>
                <a:tc>
                  <a:txBody>
                    <a:bodyPr/>
                    <a:lstStyle/>
                    <a:p>
                      <a:pPr algn="ctr" fontAlgn="b"/>
                      <a:r>
                        <a:rPr lang="en-US" sz="6000" b="0" i="0" u="none" strike="noStrike">
                          <a:solidFill>
                            <a:srgbClr val="000000"/>
                          </a:solidFill>
                          <a:effectLst/>
                          <a:latin typeface="Calibri"/>
                        </a:rPr>
                        <a:t>5184.78</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70</a:t>
                      </a:r>
                    </a:p>
                  </a:txBody>
                  <a:tcPr marL="12700" marR="12700" marT="12700" marB="0" anchor="ctr">
                    <a:solidFill>
                      <a:srgbClr val="D1E2E3"/>
                    </a:solidFill>
                  </a:tcPr>
                </a:tc>
                <a:tc>
                  <a:txBody>
                    <a:bodyPr/>
                    <a:lstStyle/>
                    <a:p>
                      <a:pPr algn="ctr" fontAlgn="b"/>
                      <a:r>
                        <a:rPr lang="en-US" sz="6000" b="0" i="0" u="none" strike="noStrike" dirty="0">
                          <a:solidFill>
                            <a:srgbClr val="000000"/>
                          </a:solidFill>
                          <a:effectLst/>
                          <a:latin typeface="Calibri"/>
                        </a:rPr>
                        <a:t> &lt;.0001</a:t>
                      </a:r>
                    </a:p>
                  </a:txBody>
                  <a:tcPr marL="12700" marR="12700" marT="12700" marB="0" anchor="ctr">
                    <a:solidFill>
                      <a:srgbClr val="D1E2E3"/>
                    </a:solidFill>
                  </a:tcPr>
                </a:tc>
              </a:tr>
            </a:tbl>
          </a:graphicData>
        </a:graphic>
      </p:graphicFrame>
      <p:sp>
        <p:nvSpPr>
          <p:cNvPr id="5" name="Oval 4">
            <a:hlinkClick r:id="rId2" action="ppaction://hlinksldjump"/>
          </p:cNvPr>
          <p:cNvSpPr/>
          <p:nvPr/>
        </p:nvSpPr>
        <p:spPr>
          <a:xfrm>
            <a:off x="290322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solidFill>
                  <a:srgbClr val="D02552"/>
                </a:solidFill>
                <a:latin typeface="Impact"/>
                <a:cs typeface="Impact"/>
              </a:rPr>
              <a:t>B</a:t>
            </a:r>
            <a:r>
              <a:rPr lang="en-US" sz="3600" dirty="0" smtClean="0">
                <a:solidFill>
                  <a:srgbClr val="D02552"/>
                </a:solidFill>
                <a:latin typeface="Impact"/>
                <a:cs typeface="Impact"/>
              </a:rPr>
              <a:t>ACK </a:t>
            </a:r>
            <a:r>
              <a:rPr lang="en-US" sz="5400" dirty="0" smtClean="0">
                <a:solidFill>
                  <a:srgbClr val="D02552"/>
                </a:solidFill>
                <a:latin typeface="Impact"/>
                <a:cs typeface="Impact"/>
              </a:rPr>
              <a:t>T</a:t>
            </a:r>
            <a:r>
              <a:rPr lang="en-US" sz="3600" dirty="0" smtClean="0">
                <a:solidFill>
                  <a:srgbClr val="D02552"/>
                </a:solidFill>
                <a:latin typeface="Impact"/>
                <a:cs typeface="Impact"/>
              </a:rPr>
              <a:t>O </a:t>
            </a:r>
            <a:r>
              <a:rPr lang="en-US" sz="5400" dirty="0" smtClean="0">
                <a:solidFill>
                  <a:srgbClr val="D02552"/>
                </a:solidFill>
                <a:latin typeface="Impact"/>
                <a:cs typeface="Impact"/>
              </a:rPr>
              <a:t>P</a:t>
            </a:r>
            <a:r>
              <a:rPr lang="en-US" sz="3600" dirty="0" smtClean="0">
                <a:solidFill>
                  <a:srgbClr val="D02552"/>
                </a:solidFill>
                <a:latin typeface="Impact"/>
                <a:cs typeface="Impact"/>
              </a:rPr>
              <a:t>OSTER</a:t>
            </a:r>
            <a:endParaRPr lang="en-US" sz="3600" dirty="0">
              <a:solidFill>
                <a:srgbClr val="D02552"/>
              </a:solidFill>
              <a:latin typeface="Impact"/>
              <a:cs typeface="Impact"/>
            </a:endParaRPr>
          </a:p>
        </p:txBody>
      </p:sp>
      <p:sp>
        <p:nvSpPr>
          <p:cNvPr id="7" name="Oval 6">
            <a:hlinkClick r:id="" action="ppaction://hlinkshowjump?jump=nextslide"/>
          </p:cNvPr>
          <p:cNvSpPr/>
          <p:nvPr/>
        </p:nvSpPr>
        <p:spPr>
          <a:xfrm>
            <a:off x="25908000" y="381000"/>
            <a:ext cx="2743200" cy="2743200"/>
          </a:xfrm>
          <a:prstGeom prst="ellipse">
            <a:avLst/>
          </a:prstGeom>
          <a:solidFill>
            <a:srgbClr val="D1E2E3"/>
          </a:solidFill>
          <a:ln>
            <a:solidFill>
              <a:srgbClr val="FFFFFF"/>
            </a:solidFill>
          </a:ln>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D02552"/>
                </a:solidFill>
                <a:latin typeface="Impact"/>
                <a:cs typeface="Impact"/>
              </a:rPr>
              <a:t>Continue </a:t>
            </a:r>
            <a:r>
              <a:rPr lang="en-US" sz="2800" dirty="0" smtClean="0">
                <a:solidFill>
                  <a:srgbClr val="D02552"/>
                </a:solidFill>
                <a:latin typeface="Impact"/>
                <a:cs typeface="Impact"/>
              </a:rPr>
              <a:t> Results</a:t>
            </a:r>
            <a:endParaRPr lang="en-US" sz="1600" dirty="0">
              <a:solidFill>
                <a:srgbClr val="D02552"/>
              </a:solidFill>
              <a:latin typeface="Impact"/>
              <a:cs typeface="Impact"/>
            </a:endParaRPr>
          </a:p>
        </p:txBody>
      </p:sp>
    </p:spTree>
    <p:extLst>
      <p:ext uri="{BB962C8B-B14F-4D97-AF65-F5344CB8AC3E}">
        <p14:creationId xmlns:p14="http://schemas.microsoft.com/office/powerpoint/2010/main" val="13805377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11142"/>
      </a:hlink>
      <a:folHlink>
        <a:srgbClr val="54CE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18310</TotalTime>
  <Words>2962</Words>
  <Application>Microsoft Macintosh PowerPoint</Application>
  <PresentationFormat>Custom</PresentationFormat>
  <Paragraphs>597</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PowerPoint Presentation</vt:lpstr>
      <vt:lpstr>Abstract</vt:lpstr>
      <vt:lpstr>Methods</vt:lpstr>
      <vt:lpstr>Methods</vt:lpstr>
      <vt:lpstr>Methods</vt:lpstr>
      <vt:lpstr>Methods</vt:lpstr>
      <vt:lpstr>Results</vt:lpstr>
      <vt:lpstr>Results – Table 1</vt:lpstr>
      <vt:lpstr>Results – Table 3</vt:lpstr>
      <vt:lpstr>Results – Food Desert Model</vt:lpstr>
      <vt:lpstr>Results – Figure 1</vt:lpstr>
      <vt:lpstr>Results – Figure 3</vt:lpstr>
      <vt:lpstr>Results</vt:lpstr>
      <vt:lpstr>Results – Table 2</vt:lpstr>
      <vt:lpstr>Results – Table 4</vt:lpstr>
      <vt:lpstr>Results – Food Swamp Model</vt:lpstr>
      <vt:lpstr>Results – Figure 2</vt:lpstr>
      <vt:lpstr>Results – Figure 4</vt:lpstr>
      <vt:lpstr>Conclusions</vt:lpstr>
      <vt:lpstr>Conclusions</vt:lpstr>
      <vt:lpstr>Limitations</vt:lpstr>
      <vt:lpstr>Further Research</vt:lpstr>
      <vt:lpstr>Appendix: Table 1</vt:lpstr>
      <vt:lpstr>Appendix: Sensitivity Analysis</vt:lpstr>
    </vt:vector>
  </TitlesOfParts>
  <Company>QHS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D'Agostino McGowan, Lucy</dc:creator>
  <cp:lastModifiedBy>Lucy D'Agostino McGowan</cp:lastModifiedBy>
  <cp:revision>69</cp:revision>
  <cp:lastPrinted>2015-06-24T21:43:50Z</cp:lastPrinted>
  <dcterms:created xsi:type="dcterms:W3CDTF">2015-06-24T19:33:47Z</dcterms:created>
  <dcterms:modified xsi:type="dcterms:W3CDTF">2015-08-11T15:03:36Z</dcterms:modified>
</cp:coreProperties>
</file>