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6"/>
  </p:notesMasterIdLst>
  <p:sldIdLst>
    <p:sldId id="256" r:id="rId2"/>
    <p:sldId id="439" r:id="rId3"/>
    <p:sldId id="440" r:id="rId4"/>
    <p:sldId id="319" r:id="rId5"/>
    <p:sldId id="403" r:id="rId6"/>
    <p:sldId id="408" r:id="rId7"/>
    <p:sldId id="409" r:id="rId8"/>
    <p:sldId id="410" r:id="rId9"/>
    <p:sldId id="414" r:id="rId10"/>
    <p:sldId id="407" r:id="rId11"/>
    <p:sldId id="434" r:id="rId12"/>
    <p:sldId id="435" r:id="rId13"/>
    <p:sldId id="437" r:id="rId14"/>
    <p:sldId id="4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94673"/>
  </p:normalViewPr>
  <p:slideViewPr>
    <p:cSldViewPr snapToGrid="0" snapToObjects="1" showGuides="1">
      <p:cViewPr varScale="1">
        <p:scale>
          <a:sx n="59" d="100"/>
          <a:sy n="59" d="100"/>
        </p:scale>
        <p:origin x="208" y="1136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BF7EC-22FA-B246-9ED2-6EB08C8ABC5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3987A-74E1-BA49-8B8E-2391856A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8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540F-19E7-8548-A951-EFECFE8B00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E9D5-7B5D-8E47-98FE-CA78FC28B52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cap="small" spc="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Day Texas 2018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1FBE-9427-F048-8171-3C8E4E6126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92F2D-3435-CB4E-8F7B-EA5AF796A3FB}"/>
              </a:ext>
            </a:extLst>
          </p:cNvPr>
          <p:cNvSpPr/>
          <p:nvPr userDrawn="1"/>
        </p:nvSpPr>
        <p:spPr>
          <a:xfrm>
            <a:off x="4038600" y="635635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cap="small" spc="300" baseline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Journal Club Lightening Talks</a:t>
            </a:r>
          </a:p>
        </p:txBody>
      </p:sp>
    </p:spTree>
    <p:extLst>
      <p:ext uri="{BB962C8B-B14F-4D97-AF65-F5344CB8AC3E}">
        <p14:creationId xmlns:p14="http://schemas.microsoft.com/office/powerpoint/2010/main" val="2536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Doubly robust estimator for the ATO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Lucy D’Agostino McGowan</a:t>
            </a:r>
          </a:p>
        </p:txBody>
      </p:sp>
    </p:spTree>
    <p:extLst>
      <p:ext uri="{BB962C8B-B14F-4D97-AF65-F5344CB8AC3E}">
        <p14:creationId xmlns:p14="http://schemas.microsoft.com/office/powerpoint/2010/main" val="27410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F871-119A-D74F-94E7-21BFC554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Weighting</a:t>
            </a:r>
            <a:endParaRPr lang="en-US" sz="6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DD2EA1-59C6-0C4D-BF87-ABC718697254}"/>
              </a:ext>
            </a:extLst>
          </p:cNvPr>
          <p:cNvSpPr/>
          <p:nvPr/>
        </p:nvSpPr>
        <p:spPr>
          <a:xfrm>
            <a:off x="778468" y="2012950"/>
            <a:ext cx="10635063" cy="2114550"/>
          </a:xfrm>
          <a:prstGeom prst="roundRect">
            <a:avLst>
              <a:gd name="adj" fmla="val 53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p_0 &lt;- 1 - p</a:t>
            </a:r>
          </a:p>
          <a:p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df$weight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&lt;-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ifelse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(exposure == 1, p_0, p) </a:t>
            </a:r>
          </a:p>
        </p:txBody>
      </p:sp>
    </p:spTree>
    <p:extLst>
      <p:ext uri="{BB962C8B-B14F-4D97-AF65-F5344CB8AC3E}">
        <p14:creationId xmlns:p14="http://schemas.microsoft.com/office/powerpoint/2010/main" val="253236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F871-119A-D74F-94E7-21BFC554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Outcome</a:t>
            </a:r>
            <a:endParaRPr lang="en-US" sz="6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9B56D5-F74C-984D-A11B-47D7F7218FDF}"/>
              </a:ext>
            </a:extLst>
          </p:cNvPr>
          <p:cNvSpPr/>
          <p:nvPr/>
        </p:nvSpPr>
        <p:spPr>
          <a:xfrm>
            <a:off x="778468" y="2012949"/>
            <a:ext cx="10635063" cy="3023745"/>
          </a:xfrm>
          <a:prstGeom prst="roundRect">
            <a:avLst>
              <a:gd name="adj" fmla="val 53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m1 &lt;-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glm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(outcome ~ smoker +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cowboy_hat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+ sick . . ., 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data =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[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df$exposure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== 1, ]) %&gt;%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predict(type = “response”)</a:t>
            </a:r>
          </a:p>
          <a:p>
            <a:endParaRPr lang="en-US" sz="2500" dirty="0">
              <a:solidFill>
                <a:schemeClr val="tx1"/>
              </a:solidFill>
              <a:latin typeface="Monaco" pitchFamily="2" charset="77"/>
            </a:endParaRPr>
          </a:p>
          <a:p>
            <a:endParaRPr lang="en-US" sz="2500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0E857-D10A-E548-A171-577FA5E28299}"/>
              </a:ext>
            </a:extLst>
          </p:cNvPr>
          <p:cNvSpPr/>
          <p:nvPr/>
        </p:nvSpPr>
        <p:spPr>
          <a:xfrm>
            <a:off x="2955704" y="2473377"/>
            <a:ext cx="4434447" cy="46469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F871-119A-D74F-94E7-21BFC554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Outcome</a:t>
            </a:r>
            <a:endParaRPr lang="en-US" sz="6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DD2EA1-59C6-0C4D-BF87-ABC718697254}"/>
              </a:ext>
            </a:extLst>
          </p:cNvPr>
          <p:cNvSpPr/>
          <p:nvPr/>
        </p:nvSpPr>
        <p:spPr>
          <a:xfrm>
            <a:off x="778468" y="2012949"/>
            <a:ext cx="10635063" cy="3023745"/>
          </a:xfrm>
          <a:prstGeom prst="roundRect">
            <a:avLst>
              <a:gd name="adj" fmla="val 53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m1 &lt;-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glm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(outcome ~ smoker +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cowboy_hat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+ sick . . ., 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data =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[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df$exposure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== 1, ]) %&gt;%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predict(type = “response”)</a:t>
            </a:r>
          </a:p>
          <a:p>
            <a:endParaRPr lang="en-US" sz="25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m0 &lt;-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glm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(outcome ~ smoker +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cowboy_hat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+ sick . . ., 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data =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[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df$exposure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== 0, ]) %&gt;%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predict(type = “response”)</a:t>
            </a:r>
          </a:p>
          <a:p>
            <a:endParaRPr lang="en-US" sz="2500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CB7B4C-7C51-0E4E-ADAD-A89C2713A6F3}"/>
              </a:ext>
            </a:extLst>
          </p:cNvPr>
          <p:cNvSpPr/>
          <p:nvPr/>
        </p:nvSpPr>
        <p:spPr>
          <a:xfrm>
            <a:off x="2955704" y="3959902"/>
            <a:ext cx="4434447" cy="46469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F871-119A-D74F-94E7-21BFC554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DR estimator</a:t>
            </a:r>
            <a:endParaRPr lang="en-US" sz="6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DD2EA1-59C6-0C4D-BF87-ABC718697254}"/>
              </a:ext>
            </a:extLst>
          </p:cNvPr>
          <p:cNvSpPr/>
          <p:nvPr/>
        </p:nvSpPr>
        <p:spPr>
          <a:xfrm>
            <a:off x="778468" y="2012949"/>
            <a:ext cx="10635063" cy="3098697"/>
          </a:xfrm>
          <a:prstGeom prst="roundRect">
            <a:avLst>
              <a:gd name="adj" fmla="val 53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dr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&lt;- function(weight, z, y, m1, m0) { </a:t>
            </a:r>
          </a:p>
          <a:p>
            <a:endParaRPr lang="en-US" sz="25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(sum(weight * (m1 - m0)) / sum(weight)) +     (sum(weight * z * (y - m1)) / sum(weight * z)) -    (sum(weight * (1 - z) * (y - m0)) / 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sum(weight * (1 - z))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707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F871-119A-D74F-94E7-21BFC554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DR estimator</a:t>
            </a:r>
            <a:endParaRPr lang="en-US" sz="6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DD2EA1-59C6-0C4D-BF87-ABC718697254}"/>
              </a:ext>
            </a:extLst>
          </p:cNvPr>
          <p:cNvSpPr/>
          <p:nvPr/>
        </p:nvSpPr>
        <p:spPr>
          <a:xfrm>
            <a:off x="778468" y="2642537"/>
            <a:ext cx="10635063" cy="1164965"/>
          </a:xfrm>
          <a:prstGeom prst="roundRect">
            <a:avLst>
              <a:gd name="adj" fmla="val 53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dr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(p,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df$exposure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df$y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, m1, m0)</a:t>
            </a:r>
          </a:p>
          <a:p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#&gt; 1.2</a:t>
            </a:r>
          </a:p>
        </p:txBody>
      </p:sp>
    </p:spTree>
    <p:extLst>
      <p:ext uri="{BB962C8B-B14F-4D97-AF65-F5344CB8AC3E}">
        <p14:creationId xmlns:p14="http://schemas.microsoft.com/office/powerpoint/2010/main" val="41312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3377"/>
            <a:ext cx="10515600" cy="3703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Can misspecify </a:t>
            </a:r>
            <a:r>
              <a:rPr lang="en-US" sz="4400" b="1" dirty="0">
                <a:solidFill>
                  <a:schemeClr val="accent1"/>
                </a:solidFill>
              </a:rPr>
              <a:t>either</a:t>
            </a:r>
            <a:r>
              <a:rPr lang="en-US" sz="4400" dirty="0">
                <a:solidFill>
                  <a:schemeClr val="bg1"/>
                </a:solidFill>
              </a:rPr>
              <a:t> the propensity score model </a:t>
            </a:r>
            <a:r>
              <a:rPr lang="en-US" sz="4400" i="1" dirty="0">
                <a:solidFill>
                  <a:schemeClr val="bg1"/>
                </a:solidFill>
              </a:rPr>
              <a:t>or</a:t>
            </a:r>
            <a:r>
              <a:rPr lang="en-US" sz="4400" dirty="0">
                <a:solidFill>
                  <a:schemeClr val="bg1"/>
                </a:solidFill>
              </a:rPr>
              <a:t> the outcome model and it will still be consistent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cap="small" spc="300"/>
              <a:t>Lucy’s Committee Meeting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DFD215-4C91-7E47-AA39-EF07071F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51367E1-8F18-B843-A425-B375D000BC90}"/>
              </a:ext>
            </a:extLst>
          </p:cNvPr>
          <p:cNvSpPr txBox="1">
            <a:spLocks/>
          </p:cNvSpPr>
          <p:nvPr/>
        </p:nvSpPr>
        <p:spPr>
          <a:xfrm>
            <a:off x="540937" y="27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Doubly robust estimators</a:t>
            </a:r>
          </a:p>
        </p:txBody>
      </p:sp>
    </p:spTree>
    <p:extLst>
      <p:ext uri="{BB962C8B-B14F-4D97-AF65-F5344CB8AC3E}">
        <p14:creationId xmlns:p14="http://schemas.microsoft.com/office/powerpoint/2010/main" val="267884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15B42-7562-0C4E-9F02-77B69632DEA7}"/>
                  </a:ext>
                </a:extLst>
              </p:cNvPr>
              <p:cNvSpPr txBox="1"/>
              <p:nvPr/>
            </p:nvSpPr>
            <p:spPr>
              <a:xfrm>
                <a:off x="-112610" y="1960341"/>
                <a:ext cx="12493420" cy="877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6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6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6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15B42-7562-0C4E-9F02-77B69632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610" y="1960341"/>
                <a:ext cx="12493420" cy="877804"/>
              </a:xfrm>
              <a:prstGeom prst="rect">
                <a:avLst/>
              </a:prstGeom>
              <a:blipFill>
                <a:blip r:embed="rId3"/>
                <a:stretch>
                  <a:fillRect l="-2744" t="-77143" b="-1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EE61AC-E7F4-3B4E-A2A8-0F4CE84C1F30}"/>
                  </a:ext>
                </a:extLst>
              </p:cNvPr>
              <p:cNvSpPr txBox="1"/>
              <p:nvPr/>
            </p:nvSpPr>
            <p:spPr>
              <a:xfrm>
                <a:off x="0" y="3276667"/>
                <a:ext cx="6490741" cy="10803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EE61AC-E7F4-3B4E-A2A8-0F4CE84C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6667"/>
                <a:ext cx="6490741" cy="1080360"/>
              </a:xfrm>
              <a:prstGeom prst="rect">
                <a:avLst/>
              </a:prstGeom>
              <a:blipFill>
                <a:blip r:embed="rId4"/>
                <a:stretch>
                  <a:fillRect l="-3914" t="-75581" b="-1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738CD1-36A7-384D-A50B-0D720337561C}"/>
                  </a:ext>
                </a:extLst>
              </p:cNvPr>
              <p:cNvSpPr txBox="1"/>
              <p:nvPr/>
            </p:nvSpPr>
            <p:spPr>
              <a:xfrm>
                <a:off x="6376958" y="3276668"/>
                <a:ext cx="5840060" cy="1080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738CD1-36A7-384D-A50B-0D7203375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958" y="3276668"/>
                <a:ext cx="5840060" cy="1080360"/>
              </a:xfrm>
              <a:prstGeom prst="rect">
                <a:avLst/>
              </a:prstGeom>
              <a:blipFill>
                <a:blip r:embed="rId5"/>
                <a:stretch>
                  <a:fillRect l="-10412" t="-75581" r="-1085" b="-1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DAD8D0-26C3-9449-BFC3-C119BBF2919E}"/>
                  </a:ext>
                </a:extLst>
              </p:cNvPr>
              <p:cNvSpPr txBox="1"/>
              <p:nvPr/>
            </p:nvSpPr>
            <p:spPr>
              <a:xfrm>
                <a:off x="159883" y="254691"/>
                <a:ext cx="3127716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  <m:r>
                            <a:rPr lang="en-U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𝐴𝑇𝑂</m:t>
                          </m:r>
                        </m:sub>
                      </m:sSub>
                      <m:r>
                        <a:rPr lang="en-U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DAD8D0-26C3-9449-BFC3-C119BBF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83" y="254691"/>
                <a:ext cx="3127716" cy="867545"/>
              </a:xfrm>
              <a:prstGeom prst="rect">
                <a:avLst/>
              </a:prstGeom>
              <a:blipFill>
                <a:blip r:embed="rId6"/>
                <a:stretch>
                  <a:fillRect l="-4453" r="-1619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7F2CD2-CCEC-CE45-B37E-9FA8DC2C9163}"/>
              </a:ext>
            </a:extLst>
          </p:cNvPr>
          <p:cNvSpPr/>
          <p:nvPr/>
        </p:nvSpPr>
        <p:spPr>
          <a:xfrm>
            <a:off x="1453026" y="1975329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6BB290-DC33-0543-ADD6-0A55D2077854}"/>
              </a:ext>
            </a:extLst>
          </p:cNvPr>
          <p:cNvSpPr/>
          <p:nvPr/>
        </p:nvSpPr>
        <p:spPr>
          <a:xfrm>
            <a:off x="5113125" y="2414232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180192-10C5-D64F-954C-D71C2DEACE27}"/>
              </a:ext>
            </a:extLst>
          </p:cNvPr>
          <p:cNvSpPr/>
          <p:nvPr/>
        </p:nvSpPr>
        <p:spPr>
          <a:xfrm>
            <a:off x="6916918" y="1960341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5E5C90-0B31-9242-9989-6C0F50842160}"/>
              </a:ext>
            </a:extLst>
          </p:cNvPr>
          <p:cNvSpPr/>
          <p:nvPr/>
        </p:nvSpPr>
        <p:spPr>
          <a:xfrm>
            <a:off x="6879420" y="2450053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94CCD47-3BE6-0B45-8C74-FD470FD3E790}"/>
              </a:ext>
            </a:extLst>
          </p:cNvPr>
          <p:cNvSpPr/>
          <p:nvPr/>
        </p:nvSpPr>
        <p:spPr>
          <a:xfrm>
            <a:off x="2062604" y="3327855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AC9BD2E-509B-A340-9B1C-4E2DD1BB0A43}"/>
              </a:ext>
            </a:extLst>
          </p:cNvPr>
          <p:cNvSpPr/>
          <p:nvPr/>
        </p:nvSpPr>
        <p:spPr>
          <a:xfrm>
            <a:off x="3486669" y="3918124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09DA383-3E45-364C-97C1-559CF21D62BE}"/>
              </a:ext>
            </a:extLst>
          </p:cNvPr>
          <p:cNvSpPr/>
          <p:nvPr/>
        </p:nvSpPr>
        <p:spPr>
          <a:xfrm>
            <a:off x="7292136" y="3377944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288765-27C8-EA47-9436-79EC92FEB509}"/>
              </a:ext>
            </a:extLst>
          </p:cNvPr>
          <p:cNvSpPr/>
          <p:nvPr/>
        </p:nvSpPr>
        <p:spPr>
          <a:xfrm>
            <a:off x="8797157" y="3924610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FA91E6-1627-034C-888D-F5D3ED936941}"/>
              </a:ext>
            </a:extLst>
          </p:cNvPr>
          <p:cNvSpPr/>
          <p:nvPr/>
        </p:nvSpPr>
        <p:spPr>
          <a:xfrm>
            <a:off x="1797930" y="1983351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4BF9F9E-55C6-9749-BF8C-07F8A4B64ED2}"/>
              </a:ext>
            </a:extLst>
          </p:cNvPr>
          <p:cNvSpPr/>
          <p:nvPr/>
        </p:nvSpPr>
        <p:spPr>
          <a:xfrm>
            <a:off x="7913289" y="1945351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195E6C1-A347-DB42-A8E0-08BD574A7944}"/>
              </a:ext>
            </a:extLst>
          </p:cNvPr>
          <p:cNvSpPr/>
          <p:nvPr/>
        </p:nvSpPr>
        <p:spPr>
          <a:xfrm>
            <a:off x="7863820" y="2459771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C7FFBD-AAC5-9A47-885F-9E6281FAD942}"/>
              </a:ext>
            </a:extLst>
          </p:cNvPr>
          <p:cNvSpPr/>
          <p:nvPr/>
        </p:nvSpPr>
        <p:spPr>
          <a:xfrm>
            <a:off x="2571300" y="3354644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68E781-2799-AA48-9C85-6146E90B4384}"/>
              </a:ext>
            </a:extLst>
          </p:cNvPr>
          <p:cNvSpPr/>
          <p:nvPr/>
        </p:nvSpPr>
        <p:spPr>
          <a:xfrm>
            <a:off x="8472752" y="3316108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46B5564-EA1A-9A42-9E6E-5361673CC64B}"/>
              </a:ext>
            </a:extLst>
          </p:cNvPr>
          <p:cNvSpPr/>
          <p:nvPr/>
        </p:nvSpPr>
        <p:spPr>
          <a:xfrm>
            <a:off x="10025702" y="3908909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A093116-8322-8147-AD5E-EEF918C27236}"/>
              </a:ext>
            </a:extLst>
          </p:cNvPr>
          <p:cNvSpPr/>
          <p:nvPr/>
        </p:nvSpPr>
        <p:spPr>
          <a:xfrm>
            <a:off x="4071530" y="3907402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DACD7D-2CE6-6143-A298-5E7A148E86B6}"/>
              </a:ext>
            </a:extLst>
          </p:cNvPr>
          <p:cNvSpPr/>
          <p:nvPr/>
        </p:nvSpPr>
        <p:spPr>
          <a:xfrm>
            <a:off x="3082516" y="3329875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CEFD91-D30D-0146-A2F7-7E79AFA15B16}"/>
              </a:ext>
            </a:extLst>
          </p:cNvPr>
          <p:cNvSpPr/>
          <p:nvPr/>
        </p:nvSpPr>
        <p:spPr>
          <a:xfrm>
            <a:off x="9146839" y="3330531"/>
            <a:ext cx="450725" cy="43890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4B4DCFF-683B-DB46-9546-0523C068FC95}"/>
              </a:ext>
            </a:extLst>
          </p:cNvPr>
          <p:cNvSpPr/>
          <p:nvPr/>
        </p:nvSpPr>
        <p:spPr>
          <a:xfrm>
            <a:off x="2211723" y="1914573"/>
            <a:ext cx="1581344" cy="56318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252AB36-EA56-8C44-BB5D-24D0106B6B59}"/>
              </a:ext>
            </a:extLst>
          </p:cNvPr>
          <p:cNvSpPr/>
          <p:nvPr/>
        </p:nvSpPr>
        <p:spPr>
          <a:xfrm>
            <a:off x="8411788" y="1898324"/>
            <a:ext cx="1581344" cy="56318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4682E61-A4B2-ED4C-B8FC-92EEAAE16234}"/>
              </a:ext>
            </a:extLst>
          </p:cNvPr>
          <p:cNvSpPr/>
          <p:nvPr/>
        </p:nvSpPr>
        <p:spPr>
          <a:xfrm>
            <a:off x="3929114" y="3253663"/>
            <a:ext cx="1924183" cy="53988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DE8F88-25D5-B94D-A270-B7786B30A966}"/>
              </a:ext>
            </a:extLst>
          </p:cNvPr>
          <p:cNvSpPr/>
          <p:nvPr/>
        </p:nvSpPr>
        <p:spPr>
          <a:xfrm>
            <a:off x="10453996" y="1883210"/>
            <a:ext cx="1581344" cy="56318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53E47EA-5E05-0D49-990B-07E7E45A8A7B}"/>
              </a:ext>
            </a:extLst>
          </p:cNvPr>
          <p:cNvSpPr/>
          <p:nvPr/>
        </p:nvSpPr>
        <p:spPr>
          <a:xfrm>
            <a:off x="4216433" y="1883210"/>
            <a:ext cx="1581344" cy="56318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99679FE-FBB8-8149-A68C-7524711E9F77}"/>
              </a:ext>
            </a:extLst>
          </p:cNvPr>
          <p:cNvSpPr/>
          <p:nvPr/>
        </p:nvSpPr>
        <p:spPr>
          <a:xfrm>
            <a:off x="10025702" y="3270182"/>
            <a:ext cx="2009638" cy="654427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CA8BEB-7366-CD42-B793-EFF5323F9E57}"/>
              </a:ext>
            </a:extLst>
          </p:cNvPr>
          <p:cNvSpPr/>
          <p:nvPr/>
        </p:nvSpPr>
        <p:spPr>
          <a:xfrm rot="21126407">
            <a:off x="1001486" y="1480457"/>
            <a:ext cx="9906000" cy="394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Franklin Gothic Medium" panose="020B0603020102020204" pitchFamily="34" charset="0"/>
              </a:rPr>
              <a:t>Interested in the proof? Come to my practice dissertation talk on 10am March 8</a:t>
            </a:r>
            <a:r>
              <a:rPr lang="en-US" sz="5000" baseline="30000" dirty="0">
                <a:latin typeface="Franklin Gothic Medium" panose="020B0603020102020204" pitchFamily="34" charset="0"/>
              </a:rPr>
              <a:t>th</a:t>
            </a:r>
            <a:r>
              <a:rPr lang="en-US" sz="5000" dirty="0">
                <a:latin typeface="Franklin Gothic Medium" panose="020B0603020102020204" pitchFamily="34" charset="0"/>
              </a:rPr>
              <a:t> Small Classroom</a:t>
            </a:r>
          </a:p>
        </p:txBody>
      </p:sp>
    </p:spTree>
    <p:extLst>
      <p:ext uri="{BB962C8B-B14F-4D97-AF65-F5344CB8AC3E}">
        <p14:creationId xmlns:p14="http://schemas.microsoft.com/office/powerpoint/2010/main" val="41230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1945" y="177020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Fit a </a:t>
                </a:r>
                <a:r>
                  <a:rPr lang="en-US" sz="3200" b="1" dirty="0">
                    <a:solidFill>
                      <a:srgbClr val="00B0F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logistic</a:t>
                </a:r>
                <a:r>
                  <a:rPr lang="en-US" sz="3200" dirty="0">
                    <a:solidFill>
                      <a:srgbClr val="00B0F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 regression </a:t>
                </a:r>
                <a:r>
                  <a:rPr lang="en-US" sz="3200" dirty="0">
                    <a:solidFill>
                      <a:schemeClr val="bg1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predicting exposure using known covariates</a:t>
                </a:r>
              </a:p>
              <a:p>
                <a:pPr marL="0" indent="0">
                  <a:buNone/>
                </a:pPr>
                <a:endParaRPr lang="en-US" sz="3200" dirty="0">
                  <a:solidFill>
                    <a:schemeClr val="bg1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bg1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Pr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Franklin Gothic Medium" charset="0"/>
                              <a:cs typeface="Franklin Gothic Medium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Franklin Gothic Medium" charset="0"/>
                              <a:cs typeface="Franklin Gothic Medium" charset="0"/>
                            </a:rPr>
                            <m:t>exposure</m:t>
                          </m:r>
                          <m:r>
                            <a:rPr lang="en-US" sz="3200">
                              <a:solidFill>
                                <a:schemeClr val="bg1"/>
                              </a:solidFill>
                              <a:latin typeface="Cambria Math" charset="0"/>
                              <a:ea typeface="Franklin Gothic Medium" charset="0"/>
                              <a:cs typeface="Franklin Gothic Medium" charset="0"/>
                            </a:rPr>
                            <m:t>=1</m:t>
                          </m:r>
                        </m:e>
                      </m:d>
                      <m:r>
                        <a:rPr lang="en-US" sz="3200">
                          <a:solidFill>
                            <a:schemeClr val="bg1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Franklin Gothic Medium" charset="0"/>
                              <a:cs typeface="Franklin Gothic Medium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solidFill>
                                <a:schemeClr val="bg1"/>
                              </a:solidFill>
                              <a:latin typeface="Cambria Math" charset="0"/>
                              <a:ea typeface="Franklin Gothic Medium" charset="0"/>
                              <a:cs typeface="Franklin Gothic Medium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>
                              <a:solidFill>
                                <a:schemeClr val="bg1"/>
                              </a:solidFill>
                              <a:latin typeface="Cambria Math" charset="0"/>
                              <a:ea typeface="Franklin Gothic Medium" charset="0"/>
                              <a:cs typeface="Franklin Gothic Medium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charset="0"/>
                              <a:ea typeface="Franklin Gothic Medium" charset="0"/>
                              <a:cs typeface="Franklin Gothic Medium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Franklin Gothic Medium" charset="0"/>
                                  <a:cs typeface="Franklin Gothic Medium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X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bg1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r>
                  <a:rPr lang="en-US" sz="3200" dirty="0">
                    <a:solidFill>
                      <a:schemeClr val="bg1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Each individuals' predicted values are the </a:t>
                </a:r>
                <a:r>
                  <a:rPr lang="en-US" sz="3200" b="1" dirty="0">
                    <a:solidFill>
                      <a:srgbClr val="00B0F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propensity scores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5" y="1770207"/>
                <a:ext cx="10515600" cy="4351338"/>
              </a:xfrm>
              <a:blipFill>
                <a:blip r:embed="rId2"/>
                <a:stretch>
                  <a:fillRect l="-1327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 txBox="1">
            <a:spLocks/>
          </p:cNvSpPr>
          <p:nvPr/>
        </p:nvSpPr>
        <p:spPr>
          <a:xfrm>
            <a:off x="540937" y="27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Propensity scores</a:t>
            </a:r>
          </a:p>
        </p:txBody>
      </p:sp>
    </p:spTree>
    <p:extLst>
      <p:ext uri="{BB962C8B-B14F-4D97-AF65-F5344CB8AC3E}">
        <p14:creationId xmlns:p14="http://schemas.microsoft.com/office/powerpoint/2010/main" val="82830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540937" y="27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Propensity scores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2D9B780-450D-DD44-BD5B-772342A371DA}"/>
              </a:ext>
            </a:extLst>
          </p:cNvPr>
          <p:cNvSpPr/>
          <p:nvPr/>
        </p:nvSpPr>
        <p:spPr>
          <a:xfrm>
            <a:off x="778468" y="2012950"/>
            <a:ext cx="10635063" cy="2755900"/>
          </a:xfrm>
          <a:prstGeom prst="roundRect">
            <a:avLst>
              <a:gd name="adj" fmla="val 53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glm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(exposure ~ smoker +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cowboy_hat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+ sick . . ., 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data =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,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family = binomial)</a:t>
            </a:r>
            <a:br>
              <a:rPr lang="en-US" sz="2500" dirty="0">
                <a:latin typeface="Monaco" pitchFamily="2" charset="77"/>
              </a:rPr>
            </a:br>
            <a:endParaRPr lang="en-US" sz="2500" dirty="0">
              <a:latin typeface="Monaco" pitchFamily="2" charset="77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13B412-322E-3441-A49C-39016946851A}"/>
              </a:ext>
            </a:extLst>
          </p:cNvPr>
          <p:cNvSpPr/>
          <p:nvPr/>
        </p:nvSpPr>
        <p:spPr>
          <a:xfrm>
            <a:off x="778468" y="2038350"/>
            <a:ext cx="809032" cy="51435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7A8CB5-7DC1-A248-AFAC-5B7A3AAE3093}"/>
              </a:ext>
            </a:extLst>
          </p:cNvPr>
          <p:cNvSpPr/>
          <p:nvPr/>
        </p:nvSpPr>
        <p:spPr>
          <a:xfrm>
            <a:off x="1587500" y="2832100"/>
            <a:ext cx="3340100" cy="4191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AC0598-93DD-834E-8E94-03C79A3EFBC7}"/>
              </a:ext>
            </a:extLst>
          </p:cNvPr>
          <p:cNvSpPr/>
          <p:nvPr/>
        </p:nvSpPr>
        <p:spPr>
          <a:xfrm>
            <a:off x="1587500" y="2038350"/>
            <a:ext cx="1701800" cy="51435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3E7DE-F59A-AF4D-AF8A-3A9FEC9B2640}"/>
              </a:ext>
            </a:extLst>
          </p:cNvPr>
          <p:cNvSpPr/>
          <p:nvPr/>
        </p:nvSpPr>
        <p:spPr>
          <a:xfrm>
            <a:off x="3670300" y="2038350"/>
            <a:ext cx="6235700" cy="51435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540937" y="27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Propensity scores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57C8D8-5408-624D-A73E-394500DD9D75}"/>
              </a:ext>
            </a:extLst>
          </p:cNvPr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84920-2126-6C4E-8B24-2AFBAA52A9F3}"/>
              </a:ext>
            </a:extLst>
          </p:cNvPr>
          <p:cNvSpPr/>
          <p:nvPr/>
        </p:nvSpPr>
        <p:spPr>
          <a:xfrm>
            <a:off x="778468" y="2012950"/>
            <a:ext cx="10635063" cy="2755900"/>
          </a:xfrm>
          <a:prstGeom prst="roundRect">
            <a:avLst>
              <a:gd name="adj" fmla="val 53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glm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(exposure ~ smoker +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cowboy_hat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+ sick . . ., 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data =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,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family = binomial) %&gt;%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predict(type = “response”)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D9D79D-9FEE-D245-AE1F-69FE33B0928B}"/>
              </a:ext>
            </a:extLst>
          </p:cNvPr>
          <p:cNvSpPr/>
          <p:nvPr/>
        </p:nvSpPr>
        <p:spPr>
          <a:xfrm>
            <a:off x="829268" y="3194775"/>
            <a:ext cx="5152432" cy="51435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540937" y="27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Propensity scores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57C8D8-5408-624D-A73E-394500DD9D75}"/>
              </a:ext>
            </a:extLst>
          </p:cNvPr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84920-2126-6C4E-8B24-2AFBAA52A9F3}"/>
              </a:ext>
            </a:extLst>
          </p:cNvPr>
          <p:cNvSpPr/>
          <p:nvPr/>
        </p:nvSpPr>
        <p:spPr>
          <a:xfrm>
            <a:off x="778468" y="2012950"/>
            <a:ext cx="10635063" cy="2755900"/>
          </a:xfrm>
          <a:prstGeom prst="roundRect">
            <a:avLst>
              <a:gd name="adj" fmla="val 53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glm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(exposure ~ smoker +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cowboy_hat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+ sick . . ., 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data =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,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family = binomial) %&gt;%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predict(type = “response”)</a:t>
            </a:r>
          </a:p>
          <a:p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#&gt; 1         2         3         4         5              </a:t>
            </a:r>
            <a:br>
              <a:rPr lang="en-US" sz="25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</a:b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#&gt; 0.6967404 0.6370019 0.7195434 0.9079320 0.5905542</a:t>
            </a:r>
            <a:br>
              <a:rPr lang="en-US" sz="2500" dirty="0">
                <a:latin typeface="Monaco" pitchFamily="2" charset="77"/>
              </a:rPr>
            </a:br>
            <a:endParaRPr lang="en-US" sz="25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928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540937" y="27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Propensity scores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57C8D8-5408-624D-A73E-394500DD9D75}"/>
              </a:ext>
            </a:extLst>
          </p:cNvPr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84920-2126-6C4E-8B24-2AFBAA52A9F3}"/>
              </a:ext>
            </a:extLst>
          </p:cNvPr>
          <p:cNvSpPr/>
          <p:nvPr/>
        </p:nvSpPr>
        <p:spPr>
          <a:xfrm>
            <a:off x="778468" y="2012950"/>
            <a:ext cx="10635063" cy="2755900"/>
          </a:xfrm>
          <a:prstGeom prst="roundRect">
            <a:avLst>
              <a:gd name="adj" fmla="val 53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p &lt;-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glm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(exposure ~ smoker +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cowboy_hat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+ sick . . ., 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     data = </a:t>
            </a:r>
            <a:r>
              <a:rPr lang="en-US" sz="2500" dirty="0" err="1">
                <a:solidFill>
                  <a:schemeClr val="tx1"/>
                </a:solidFill>
                <a:latin typeface="Monaco" pitchFamily="2" charset="77"/>
              </a:rPr>
              <a:t>df</a:t>
            </a:r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,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     family = binomial) %&gt;%</a:t>
            </a:r>
          </a:p>
          <a:p>
            <a:r>
              <a:rPr lang="en-US" sz="2500" dirty="0">
                <a:solidFill>
                  <a:schemeClr val="tx1"/>
                </a:solidFill>
                <a:latin typeface="Monaco" pitchFamily="2" charset="77"/>
              </a:rPr>
              <a:t>     predict(type = “response”)</a:t>
            </a:r>
          </a:p>
        </p:txBody>
      </p:sp>
    </p:spTree>
    <p:extLst>
      <p:ext uri="{BB962C8B-B14F-4D97-AF65-F5344CB8AC3E}">
        <p14:creationId xmlns:p14="http://schemas.microsoft.com/office/powerpoint/2010/main" val="295858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F871-119A-D74F-94E7-21BFC554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Weighting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90E94-767E-DE43-ADC2-416F22FD4F07}"/>
                  </a:ext>
                </a:extLst>
              </p:cNvPr>
              <p:cNvSpPr txBox="1"/>
              <p:nvPr/>
            </p:nvSpPr>
            <p:spPr>
              <a:xfrm>
                <a:off x="1704906" y="2866760"/>
                <a:ext cx="8858387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90E94-767E-DE43-ADC2-416F22FD4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06" y="2866760"/>
                <a:ext cx="8858387" cy="769441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24CDCE-458F-2C45-AFF7-2084748A20D3}"/>
              </a:ext>
            </a:extLst>
          </p:cNvPr>
          <p:cNvSpPr/>
          <p:nvPr/>
        </p:nvSpPr>
        <p:spPr>
          <a:xfrm>
            <a:off x="4064000" y="2987878"/>
            <a:ext cx="734716" cy="627005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14C5EA-D9A6-3B41-9DE2-4D742E31B071}"/>
              </a:ext>
            </a:extLst>
          </p:cNvPr>
          <p:cNvSpPr/>
          <p:nvPr/>
        </p:nvSpPr>
        <p:spPr>
          <a:xfrm>
            <a:off x="8906864" y="2987911"/>
            <a:ext cx="734716" cy="627005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3416AD-E3B2-BD42-816A-626A2C873316}"/>
              </a:ext>
            </a:extLst>
          </p:cNvPr>
          <p:cNvSpPr/>
          <p:nvPr/>
        </p:nvSpPr>
        <p:spPr>
          <a:xfrm>
            <a:off x="9727786" y="2953798"/>
            <a:ext cx="749300" cy="69050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97EA65-93C9-0949-9B21-608EE8F684CB}"/>
              </a:ext>
            </a:extLst>
          </p:cNvPr>
          <p:cNvSpPr/>
          <p:nvPr/>
        </p:nvSpPr>
        <p:spPr>
          <a:xfrm>
            <a:off x="4559652" y="2953436"/>
            <a:ext cx="2313389" cy="69050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2CF4F"/>
      </a:accent1>
      <a:accent2>
        <a:srgbClr val="EAEAEA"/>
      </a:accent2>
      <a:accent3>
        <a:srgbClr val="5E5E5E"/>
      </a:accent3>
      <a:accent4>
        <a:srgbClr val="01AFEF"/>
      </a:accent4>
      <a:accent5>
        <a:srgbClr val="A1DAF5"/>
      </a:accent5>
      <a:accent6>
        <a:srgbClr val="FEC001"/>
      </a:accent6>
      <a:hlink>
        <a:srgbClr val="92C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3543</TotalTime>
  <Words>464</Words>
  <Application>Microsoft Macintosh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Franklin Gothic Heavy</vt:lpstr>
      <vt:lpstr>Franklin Gothic Medium</vt:lpstr>
      <vt:lpstr>Monaco</vt:lpstr>
      <vt:lpstr>Office Theme</vt:lpstr>
      <vt:lpstr>Doubly robust estimator for the ATO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Weighting</vt:lpstr>
      <vt:lpstr>Weighting</vt:lpstr>
      <vt:lpstr>Outcome</vt:lpstr>
      <vt:lpstr>Outcome</vt:lpstr>
      <vt:lpstr>DR estimator</vt:lpstr>
      <vt:lpstr>DR estimator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McGowan</dc:creator>
  <cp:lastModifiedBy>Microsoft Office User</cp:lastModifiedBy>
  <cp:revision>88</cp:revision>
  <dcterms:created xsi:type="dcterms:W3CDTF">2017-11-08T23:32:53Z</dcterms:created>
  <dcterms:modified xsi:type="dcterms:W3CDTF">2018-02-28T16:57:58Z</dcterms:modified>
</cp:coreProperties>
</file>