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6" r:id="rId2"/>
    <p:sldId id="257" r:id="rId3"/>
    <p:sldId id="258" r:id="rId4"/>
    <p:sldId id="259" r:id="rId5"/>
    <p:sldId id="260" r:id="rId6"/>
    <p:sldId id="261" r:id="rId7"/>
    <p:sldId id="282" r:id="rId8"/>
    <p:sldId id="284" r:id="rId9"/>
    <p:sldId id="285" r:id="rId10"/>
    <p:sldId id="281" r:id="rId11"/>
    <p:sldId id="262" r:id="rId12"/>
    <p:sldId id="264" r:id="rId13"/>
    <p:sldId id="265" r:id="rId14"/>
    <p:sldId id="266" r:id="rId15"/>
    <p:sldId id="267" r:id="rId16"/>
    <p:sldId id="268" r:id="rId17"/>
    <p:sldId id="272" r:id="rId18"/>
    <p:sldId id="274" r:id="rId19"/>
    <p:sldId id="286" r:id="rId20"/>
    <p:sldId id="287" r:id="rId21"/>
    <p:sldId id="275" r:id="rId22"/>
    <p:sldId id="276" r:id="rId23"/>
    <p:sldId id="277" r:id="rId24"/>
    <p:sldId id="288" r:id="rId25"/>
    <p:sldId id="289" r:id="rId26"/>
    <p:sldId id="290" r:id="rId27"/>
    <p:sldId id="291" r:id="rId28"/>
    <p:sldId id="292" r:id="rId29"/>
    <p:sldId id="293" r:id="rId30"/>
    <p:sldId id="294" r:id="rId31"/>
    <p:sldId id="279" r:id="rId32"/>
    <p:sldId id="280"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99B981-4C35-4200-ADAD-17859ED9E077}" type="datetimeFigureOut">
              <a:rPr lang="en-US" smtClean="0"/>
              <a:t>8/17/2024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349E50-B9FB-46F0-AE9B-1912A9C84589}" type="slidenum">
              <a:rPr lang="en-US" smtClean="0"/>
              <a:t>‹#›</a:t>
            </a:fld>
            <a:endParaRPr lang="en-US"/>
          </a:p>
        </p:txBody>
      </p:sp>
    </p:spTree>
    <p:extLst>
      <p:ext uri="{BB962C8B-B14F-4D97-AF65-F5344CB8AC3E}">
        <p14:creationId xmlns:p14="http://schemas.microsoft.com/office/powerpoint/2010/main" val="39990522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349E50-B9FB-46F0-AE9B-1912A9C84589}" type="slidenum">
              <a:rPr lang="en-US" smtClean="0"/>
              <a:t>16</a:t>
            </a:fld>
            <a:endParaRPr lang="en-US"/>
          </a:p>
        </p:txBody>
      </p:sp>
    </p:spTree>
    <p:extLst>
      <p:ext uri="{BB962C8B-B14F-4D97-AF65-F5344CB8AC3E}">
        <p14:creationId xmlns:p14="http://schemas.microsoft.com/office/powerpoint/2010/main" val="2105361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9E0782-A653-E251-F419-E5591B907C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73CBA64-92A5-904D-08F6-F8326A40F2F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5C342CE-8089-C2D6-F390-F0F749F3BC0D}"/>
              </a:ext>
            </a:extLst>
          </p:cNvPr>
          <p:cNvSpPr>
            <a:spLocks noGrp="1"/>
          </p:cNvSpPr>
          <p:nvPr>
            <p:ph type="dt" sz="half" idx="10"/>
          </p:nvPr>
        </p:nvSpPr>
        <p:spPr/>
        <p:txBody>
          <a:bodyPr/>
          <a:lstStyle/>
          <a:p>
            <a:fld id="{BD5200B5-D321-4291-91B5-D144DE7F4110}" type="datetimeFigureOut">
              <a:rPr lang="en-US" smtClean="0"/>
              <a:t>8/17/2024</a:t>
            </a:fld>
            <a:endParaRPr lang="en-US"/>
          </a:p>
        </p:txBody>
      </p:sp>
      <p:sp>
        <p:nvSpPr>
          <p:cNvPr id="5" name="Footer Placeholder 4">
            <a:extLst>
              <a:ext uri="{FF2B5EF4-FFF2-40B4-BE49-F238E27FC236}">
                <a16:creationId xmlns:a16="http://schemas.microsoft.com/office/drawing/2014/main" id="{2063F971-74E9-E29A-04E7-85AB6BCDCE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D72A24-FF6E-E044-7C69-BDEF2DAE43F5}"/>
              </a:ext>
            </a:extLst>
          </p:cNvPr>
          <p:cNvSpPr>
            <a:spLocks noGrp="1"/>
          </p:cNvSpPr>
          <p:nvPr>
            <p:ph type="sldNum" sz="quarter" idx="12"/>
          </p:nvPr>
        </p:nvSpPr>
        <p:spPr/>
        <p:txBody>
          <a:bodyPr/>
          <a:lstStyle/>
          <a:p>
            <a:fld id="{00922271-D748-4F88-942D-445A52626C17}" type="slidenum">
              <a:rPr lang="en-US" smtClean="0"/>
              <a:t>‹#›</a:t>
            </a:fld>
            <a:endParaRPr lang="en-US"/>
          </a:p>
        </p:txBody>
      </p:sp>
    </p:spTree>
    <p:extLst>
      <p:ext uri="{BB962C8B-B14F-4D97-AF65-F5344CB8AC3E}">
        <p14:creationId xmlns:p14="http://schemas.microsoft.com/office/powerpoint/2010/main" val="23989256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BED05-8333-4422-5750-AC99D538BEE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EA697A7-8848-4E86-E949-D193328CE9A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AF5382-48E3-5D4A-93AB-30FB56F51623}"/>
              </a:ext>
            </a:extLst>
          </p:cNvPr>
          <p:cNvSpPr>
            <a:spLocks noGrp="1"/>
          </p:cNvSpPr>
          <p:nvPr>
            <p:ph type="dt" sz="half" idx="10"/>
          </p:nvPr>
        </p:nvSpPr>
        <p:spPr/>
        <p:txBody>
          <a:bodyPr/>
          <a:lstStyle/>
          <a:p>
            <a:fld id="{BD5200B5-D321-4291-91B5-D144DE7F4110}" type="datetimeFigureOut">
              <a:rPr lang="en-US" smtClean="0"/>
              <a:t>8/17/2024</a:t>
            </a:fld>
            <a:endParaRPr lang="en-US"/>
          </a:p>
        </p:txBody>
      </p:sp>
      <p:sp>
        <p:nvSpPr>
          <p:cNvPr id="5" name="Footer Placeholder 4">
            <a:extLst>
              <a:ext uri="{FF2B5EF4-FFF2-40B4-BE49-F238E27FC236}">
                <a16:creationId xmlns:a16="http://schemas.microsoft.com/office/drawing/2014/main" id="{BD066D31-C64B-6AD1-270C-04F43EA732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94D030-7509-BE97-EA5D-3CD9BE75F809}"/>
              </a:ext>
            </a:extLst>
          </p:cNvPr>
          <p:cNvSpPr>
            <a:spLocks noGrp="1"/>
          </p:cNvSpPr>
          <p:nvPr>
            <p:ph type="sldNum" sz="quarter" idx="12"/>
          </p:nvPr>
        </p:nvSpPr>
        <p:spPr/>
        <p:txBody>
          <a:bodyPr/>
          <a:lstStyle/>
          <a:p>
            <a:fld id="{00922271-D748-4F88-942D-445A52626C17}" type="slidenum">
              <a:rPr lang="en-US" smtClean="0"/>
              <a:t>‹#›</a:t>
            </a:fld>
            <a:endParaRPr lang="en-US"/>
          </a:p>
        </p:txBody>
      </p:sp>
    </p:spTree>
    <p:extLst>
      <p:ext uri="{BB962C8B-B14F-4D97-AF65-F5344CB8AC3E}">
        <p14:creationId xmlns:p14="http://schemas.microsoft.com/office/powerpoint/2010/main" val="1218372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8AD9451-F279-A4B7-77AD-02A427641EB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EEDBACF-5E95-C369-346C-63A27092494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CC57DA-FC03-56A3-669F-C11EC0664856}"/>
              </a:ext>
            </a:extLst>
          </p:cNvPr>
          <p:cNvSpPr>
            <a:spLocks noGrp="1"/>
          </p:cNvSpPr>
          <p:nvPr>
            <p:ph type="dt" sz="half" idx="10"/>
          </p:nvPr>
        </p:nvSpPr>
        <p:spPr/>
        <p:txBody>
          <a:bodyPr/>
          <a:lstStyle/>
          <a:p>
            <a:fld id="{BD5200B5-D321-4291-91B5-D144DE7F4110}" type="datetimeFigureOut">
              <a:rPr lang="en-US" smtClean="0"/>
              <a:t>8/17/2024</a:t>
            </a:fld>
            <a:endParaRPr lang="en-US"/>
          </a:p>
        </p:txBody>
      </p:sp>
      <p:sp>
        <p:nvSpPr>
          <p:cNvPr id="5" name="Footer Placeholder 4">
            <a:extLst>
              <a:ext uri="{FF2B5EF4-FFF2-40B4-BE49-F238E27FC236}">
                <a16:creationId xmlns:a16="http://schemas.microsoft.com/office/drawing/2014/main" id="{38F1CB8A-4BFB-E8A5-7CF5-DC44ACA1B0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D0892D-A1F8-9289-600B-E0A03CDFAF31}"/>
              </a:ext>
            </a:extLst>
          </p:cNvPr>
          <p:cNvSpPr>
            <a:spLocks noGrp="1"/>
          </p:cNvSpPr>
          <p:nvPr>
            <p:ph type="sldNum" sz="quarter" idx="12"/>
          </p:nvPr>
        </p:nvSpPr>
        <p:spPr/>
        <p:txBody>
          <a:bodyPr/>
          <a:lstStyle/>
          <a:p>
            <a:fld id="{00922271-D748-4F88-942D-445A52626C17}" type="slidenum">
              <a:rPr lang="en-US" smtClean="0"/>
              <a:t>‹#›</a:t>
            </a:fld>
            <a:endParaRPr lang="en-US"/>
          </a:p>
        </p:txBody>
      </p:sp>
    </p:spTree>
    <p:extLst>
      <p:ext uri="{BB962C8B-B14F-4D97-AF65-F5344CB8AC3E}">
        <p14:creationId xmlns:p14="http://schemas.microsoft.com/office/powerpoint/2010/main" val="17372118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A07DA-C32C-F924-FF33-2FE96E19B5C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3ACE832-7D9E-3A12-8F01-9B7BE5341E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4EC578-39D3-1830-4C96-64459F123219}"/>
              </a:ext>
            </a:extLst>
          </p:cNvPr>
          <p:cNvSpPr>
            <a:spLocks noGrp="1"/>
          </p:cNvSpPr>
          <p:nvPr>
            <p:ph type="dt" sz="half" idx="10"/>
          </p:nvPr>
        </p:nvSpPr>
        <p:spPr/>
        <p:txBody>
          <a:bodyPr/>
          <a:lstStyle/>
          <a:p>
            <a:fld id="{BD5200B5-D321-4291-91B5-D144DE7F4110}" type="datetimeFigureOut">
              <a:rPr lang="en-US" smtClean="0"/>
              <a:t>8/17/2024</a:t>
            </a:fld>
            <a:endParaRPr lang="en-US"/>
          </a:p>
        </p:txBody>
      </p:sp>
      <p:sp>
        <p:nvSpPr>
          <p:cNvPr id="5" name="Footer Placeholder 4">
            <a:extLst>
              <a:ext uri="{FF2B5EF4-FFF2-40B4-BE49-F238E27FC236}">
                <a16:creationId xmlns:a16="http://schemas.microsoft.com/office/drawing/2014/main" id="{05A93F73-1204-A960-7EB0-53B3ED86A8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E062B2-B956-F7FE-5DE6-5E6EB3A3CFC7}"/>
              </a:ext>
            </a:extLst>
          </p:cNvPr>
          <p:cNvSpPr>
            <a:spLocks noGrp="1"/>
          </p:cNvSpPr>
          <p:nvPr>
            <p:ph type="sldNum" sz="quarter" idx="12"/>
          </p:nvPr>
        </p:nvSpPr>
        <p:spPr/>
        <p:txBody>
          <a:bodyPr/>
          <a:lstStyle/>
          <a:p>
            <a:fld id="{00922271-D748-4F88-942D-445A52626C17}" type="slidenum">
              <a:rPr lang="en-US" smtClean="0"/>
              <a:t>‹#›</a:t>
            </a:fld>
            <a:endParaRPr lang="en-US"/>
          </a:p>
        </p:txBody>
      </p:sp>
    </p:spTree>
    <p:extLst>
      <p:ext uri="{BB962C8B-B14F-4D97-AF65-F5344CB8AC3E}">
        <p14:creationId xmlns:p14="http://schemas.microsoft.com/office/powerpoint/2010/main" val="1688021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5B940-F1B2-A056-7D8A-D20EFE66EF7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B763A25-DC65-C0DD-78DD-DA6B13034A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9F004ED-1153-2294-C62E-60D9A5C6D193}"/>
              </a:ext>
            </a:extLst>
          </p:cNvPr>
          <p:cNvSpPr>
            <a:spLocks noGrp="1"/>
          </p:cNvSpPr>
          <p:nvPr>
            <p:ph type="dt" sz="half" idx="10"/>
          </p:nvPr>
        </p:nvSpPr>
        <p:spPr/>
        <p:txBody>
          <a:bodyPr/>
          <a:lstStyle/>
          <a:p>
            <a:fld id="{BD5200B5-D321-4291-91B5-D144DE7F4110}" type="datetimeFigureOut">
              <a:rPr lang="en-US" smtClean="0"/>
              <a:t>8/17/2024</a:t>
            </a:fld>
            <a:endParaRPr lang="en-US"/>
          </a:p>
        </p:txBody>
      </p:sp>
      <p:sp>
        <p:nvSpPr>
          <p:cNvPr id="5" name="Footer Placeholder 4">
            <a:extLst>
              <a:ext uri="{FF2B5EF4-FFF2-40B4-BE49-F238E27FC236}">
                <a16:creationId xmlns:a16="http://schemas.microsoft.com/office/drawing/2014/main" id="{53E3D518-8BFC-61D9-B09C-C40B92195C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EF9A46-72A7-5D9E-2DF5-0125BD5527B3}"/>
              </a:ext>
            </a:extLst>
          </p:cNvPr>
          <p:cNvSpPr>
            <a:spLocks noGrp="1"/>
          </p:cNvSpPr>
          <p:nvPr>
            <p:ph type="sldNum" sz="quarter" idx="12"/>
          </p:nvPr>
        </p:nvSpPr>
        <p:spPr/>
        <p:txBody>
          <a:bodyPr/>
          <a:lstStyle/>
          <a:p>
            <a:fld id="{00922271-D748-4F88-942D-445A52626C17}" type="slidenum">
              <a:rPr lang="en-US" smtClean="0"/>
              <a:t>‹#›</a:t>
            </a:fld>
            <a:endParaRPr lang="en-US"/>
          </a:p>
        </p:txBody>
      </p:sp>
    </p:spTree>
    <p:extLst>
      <p:ext uri="{BB962C8B-B14F-4D97-AF65-F5344CB8AC3E}">
        <p14:creationId xmlns:p14="http://schemas.microsoft.com/office/powerpoint/2010/main" val="40412545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8CBA5-76DD-3EDC-7FE9-AB19F334BA6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694DCD1-26CE-97C9-79A5-8C191486147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C878E8F-FCE1-394C-14CA-F839D89CD7F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81E39D4-7730-0EC0-E5F4-49B0EF634D99}"/>
              </a:ext>
            </a:extLst>
          </p:cNvPr>
          <p:cNvSpPr>
            <a:spLocks noGrp="1"/>
          </p:cNvSpPr>
          <p:nvPr>
            <p:ph type="dt" sz="half" idx="10"/>
          </p:nvPr>
        </p:nvSpPr>
        <p:spPr/>
        <p:txBody>
          <a:bodyPr/>
          <a:lstStyle/>
          <a:p>
            <a:fld id="{BD5200B5-D321-4291-91B5-D144DE7F4110}" type="datetimeFigureOut">
              <a:rPr lang="en-US" smtClean="0"/>
              <a:t>8/17/2024</a:t>
            </a:fld>
            <a:endParaRPr lang="en-US"/>
          </a:p>
        </p:txBody>
      </p:sp>
      <p:sp>
        <p:nvSpPr>
          <p:cNvPr id="6" name="Footer Placeholder 5">
            <a:extLst>
              <a:ext uri="{FF2B5EF4-FFF2-40B4-BE49-F238E27FC236}">
                <a16:creationId xmlns:a16="http://schemas.microsoft.com/office/drawing/2014/main" id="{FEB23B43-5D18-FAF5-D4B5-B327AB95926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6AE2994-C911-C560-1881-476C7B83E15C}"/>
              </a:ext>
            </a:extLst>
          </p:cNvPr>
          <p:cNvSpPr>
            <a:spLocks noGrp="1"/>
          </p:cNvSpPr>
          <p:nvPr>
            <p:ph type="sldNum" sz="quarter" idx="12"/>
          </p:nvPr>
        </p:nvSpPr>
        <p:spPr/>
        <p:txBody>
          <a:bodyPr/>
          <a:lstStyle/>
          <a:p>
            <a:fld id="{00922271-D748-4F88-942D-445A52626C17}" type="slidenum">
              <a:rPr lang="en-US" smtClean="0"/>
              <a:t>‹#›</a:t>
            </a:fld>
            <a:endParaRPr lang="en-US"/>
          </a:p>
        </p:txBody>
      </p:sp>
    </p:spTree>
    <p:extLst>
      <p:ext uri="{BB962C8B-B14F-4D97-AF65-F5344CB8AC3E}">
        <p14:creationId xmlns:p14="http://schemas.microsoft.com/office/powerpoint/2010/main" val="9114100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81C87-7E71-DD5D-4ADA-02DD5C3046A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AD73B49-8190-D6E4-E5C1-047AEFE5108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7C190B1-A6BF-05DC-12EF-2023E16CFE0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94B4FF1-4D50-E8C5-14C8-62B0D17BFFB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30CC4E9-4589-6DA0-EB80-9D483FD78FB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6873FA4-A5A1-4E05-BD3E-CADCC2E94467}"/>
              </a:ext>
            </a:extLst>
          </p:cNvPr>
          <p:cNvSpPr>
            <a:spLocks noGrp="1"/>
          </p:cNvSpPr>
          <p:nvPr>
            <p:ph type="dt" sz="half" idx="10"/>
          </p:nvPr>
        </p:nvSpPr>
        <p:spPr/>
        <p:txBody>
          <a:bodyPr/>
          <a:lstStyle/>
          <a:p>
            <a:fld id="{BD5200B5-D321-4291-91B5-D144DE7F4110}" type="datetimeFigureOut">
              <a:rPr lang="en-US" smtClean="0"/>
              <a:t>8/17/2024</a:t>
            </a:fld>
            <a:endParaRPr lang="en-US"/>
          </a:p>
        </p:txBody>
      </p:sp>
      <p:sp>
        <p:nvSpPr>
          <p:cNvPr id="8" name="Footer Placeholder 7">
            <a:extLst>
              <a:ext uri="{FF2B5EF4-FFF2-40B4-BE49-F238E27FC236}">
                <a16:creationId xmlns:a16="http://schemas.microsoft.com/office/drawing/2014/main" id="{57776530-1D71-BCA4-FAC8-ED690B8DD2D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B52210C-A060-C0D6-4995-673803E7B9C9}"/>
              </a:ext>
            </a:extLst>
          </p:cNvPr>
          <p:cNvSpPr>
            <a:spLocks noGrp="1"/>
          </p:cNvSpPr>
          <p:nvPr>
            <p:ph type="sldNum" sz="quarter" idx="12"/>
          </p:nvPr>
        </p:nvSpPr>
        <p:spPr/>
        <p:txBody>
          <a:bodyPr/>
          <a:lstStyle/>
          <a:p>
            <a:fld id="{00922271-D748-4F88-942D-445A52626C17}" type="slidenum">
              <a:rPr lang="en-US" smtClean="0"/>
              <a:t>‹#›</a:t>
            </a:fld>
            <a:endParaRPr lang="en-US"/>
          </a:p>
        </p:txBody>
      </p:sp>
    </p:spTree>
    <p:extLst>
      <p:ext uri="{BB962C8B-B14F-4D97-AF65-F5344CB8AC3E}">
        <p14:creationId xmlns:p14="http://schemas.microsoft.com/office/powerpoint/2010/main" val="3969810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1BFF0-FA7D-5DE6-8782-167084D1D6A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CFC1F29-4A07-F847-14DC-8B1D84B8C27C}"/>
              </a:ext>
            </a:extLst>
          </p:cNvPr>
          <p:cNvSpPr>
            <a:spLocks noGrp="1"/>
          </p:cNvSpPr>
          <p:nvPr>
            <p:ph type="dt" sz="half" idx="10"/>
          </p:nvPr>
        </p:nvSpPr>
        <p:spPr/>
        <p:txBody>
          <a:bodyPr/>
          <a:lstStyle/>
          <a:p>
            <a:fld id="{BD5200B5-D321-4291-91B5-D144DE7F4110}" type="datetimeFigureOut">
              <a:rPr lang="en-US" smtClean="0"/>
              <a:t>8/17/2024</a:t>
            </a:fld>
            <a:endParaRPr lang="en-US"/>
          </a:p>
        </p:txBody>
      </p:sp>
      <p:sp>
        <p:nvSpPr>
          <p:cNvPr id="4" name="Footer Placeholder 3">
            <a:extLst>
              <a:ext uri="{FF2B5EF4-FFF2-40B4-BE49-F238E27FC236}">
                <a16:creationId xmlns:a16="http://schemas.microsoft.com/office/drawing/2014/main" id="{7E2BD701-494A-5D61-84AF-5DC2E84FDCD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127C762-076B-D025-7CE4-ACEDBFB5B613}"/>
              </a:ext>
            </a:extLst>
          </p:cNvPr>
          <p:cNvSpPr>
            <a:spLocks noGrp="1"/>
          </p:cNvSpPr>
          <p:nvPr>
            <p:ph type="sldNum" sz="quarter" idx="12"/>
          </p:nvPr>
        </p:nvSpPr>
        <p:spPr/>
        <p:txBody>
          <a:bodyPr/>
          <a:lstStyle/>
          <a:p>
            <a:fld id="{00922271-D748-4F88-942D-445A52626C17}" type="slidenum">
              <a:rPr lang="en-US" smtClean="0"/>
              <a:t>‹#›</a:t>
            </a:fld>
            <a:endParaRPr lang="en-US"/>
          </a:p>
        </p:txBody>
      </p:sp>
    </p:spTree>
    <p:extLst>
      <p:ext uri="{BB962C8B-B14F-4D97-AF65-F5344CB8AC3E}">
        <p14:creationId xmlns:p14="http://schemas.microsoft.com/office/powerpoint/2010/main" val="3638752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B59011C-0E1D-C21E-E5D3-A9BB0F6CC568}"/>
              </a:ext>
            </a:extLst>
          </p:cNvPr>
          <p:cNvSpPr>
            <a:spLocks noGrp="1"/>
          </p:cNvSpPr>
          <p:nvPr>
            <p:ph type="dt" sz="half" idx="10"/>
          </p:nvPr>
        </p:nvSpPr>
        <p:spPr/>
        <p:txBody>
          <a:bodyPr/>
          <a:lstStyle/>
          <a:p>
            <a:fld id="{BD5200B5-D321-4291-91B5-D144DE7F4110}" type="datetimeFigureOut">
              <a:rPr lang="en-US" smtClean="0"/>
              <a:t>8/17/2024</a:t>
            </a:fld>
            <a:endParaRPr lang="en-US"/>
          </a:p>
        </p:txBody>
      </p:sp>
      <p:sp>
        <p:nvSpPr>
          <p:cNvPr id="3" name="Footer Placeholder 2">
            <a:extLst>
              <a:ext uri="{FF2B5EF4-FFF2-40B4-BE49-F238E27FC236}">
                <a16:creationId xmlns:a16="http://schemas.microsoft.com/office/drawing/2014/main" id="{4D696D16-8546-4275-9259-31C829CBEE6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1726EA0-3F11-2FBE-5233-195CC40F8D80}"/>
              </a:ext>
            </a:extLst>
          </p:cNvPr>
          <p:cNvSpPr>
            <a:spLocks noGrp="1"/>
          </p:cNvSpPr>
          <p:nvPr>
            <p:ph type="sldNum" sz="quarter" idx="12"/>
          </p:nvPr>
        </p:nvSpPr>
        <p:spPr/>
        <p:txBody>
          <a:bodyPr/>
          <a:lstStyle/>
          <a:p>
            <a:fld id="{00922271-D748-4F88-942D-445A52626C17}" type="slidenum">
              <a:rPr lang="en-US" smtClean="0"/>
              <a:t>‹#›</a:t>
            </a:fld>
            <a:endParaRPr lang="en-US"/>
          </a:p>
        </p:txBody>
      </p:sp>
    </p:spTree>
    <p:extLst>
      <p:ext uri="{BB962C8B-B14F-4D97-AF65-F5344CB8AC3E}">
        <p14:creationId xmlns:p14="http://schemas.microsoft.com/office/powerpoint/2010/main" val="2502308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8D7EE-2498-D087-32EC-B957469D052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2AAA40F-5F12-07ED-E575-87B0DDD0288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7E57779-7BE7-5FFE-42FE-6350D300B4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E45DA22-02C4-A7D0-D546-621F58980477}"/>
              </a:ext>
            </a:extLst>
          </p:cNvPr>
          <p:cNvSpPr>
            <a:spLocks noGrp="1"/>
          </p:cNvSpPr>
          <p:nvPr>
            <p:ph type="dt" sz="half" idx="10"/>
          </p:nvPr>
        </p:nvSpPr>
        <p:spPr/>
        <p:txBody>
          <a:bodyPr/>
          <a:lstStyle/>
          <a:p>
            <a:fld id="{BD5200B5-D321-4291-91B5-D144DE7F4110}" type="datetimeFigureOut">
              <a:rPr lang="en-US" smtClean="0"/>
              <a:t>8/17/2024</a:t>
            </a:fld>
            <a:endParaRPr lang="en-US"/>
          </a:p>
        </p:txBody>
      </p:sp>
      <p:sp>
        <p:nvSpPr>
          <p:cNvPr id="6" name="Footer Placeholder 5">
            <a:extLst>
              <a:ext uri="{FF2B5EF4-FFF2-40B4-BE49-F238E27FC236}">
                <a16:creationId xmlns:a16="http://schemas.microsoft.com/office/drawing/2014/main" id="{B8652B0C-9BD1-1E00-02C8-8AC50EF9787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51B634-4A06-E563-32EC-6BD63F5AD18A}"/>
              </a:ext>
            </a:extLst>
          </p:cNvPr>
          <p:cNvSpPr>
            <a:spLocks noGrp="1"/>
          </p:cNvSpPr>
          <p:nvPr>
            <p:ph type="sldNum" sz="quarter" idx="12"/>
          </p:nvPr>
        </p:nvSpPr>
        <p:spPr/>
        <p:txBody>
          <a:bodyPr/>
          <a:lstStyle/>
          <a:p>
            <a:fld id="{00922271-D748-4F88-942D-445A52626C17}" type="slidenum">
              <a:rPr lang="en-US" smtClean="0"/>
              <a:t>‹#›</a:t>
            </a:fld>
            <a:endParaRPr lang="en-US"/>
          </a:p>
        </p:txBody>
      </p:sp>
    </p:spTree>
    <p:extLst>
      <p:ext uri="{BB962C8B-B14F-4D97-AF65-F5344CB8AC3E}">
        <p14:creationId xmlns:p14="http://schemas.microsoft.com/office/powerpoint/2010/main" val="41292731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DF75C-CF11-CF26-E59A-25041FF21AC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CCC7ABE-7EF7-0A16-406D-0972FE6F465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8B414FA-3ECB-AE84-4D19-5AAA40FACD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E151C7-0BAC-E7DA-76E2-FD119F498D3A}"/>
              </a:ext>
            </a:extLst>
          </p:cNvPr>
          <p:cNvSpPr>
            <a:spLocks noGrp="1"/>
          </p:cNvSpPr>
          <p:nvPr>
            <p:ph type="dt" sz="half" idx="10"/>
          </p:nvPr>
        </p:nvSpPr>
        <p:spPr/>
        <p:txBody>
          <a:bodyPr/>
          <a:lstStyle/>
          <a:p>
            <a:fld id="{BD5200B5-D321-4291-91B5-D144DE7F4110}" type="datetimeFigureOut">
              <a:rPr lang="en-US" smtClean="0"/>
              <a:t>8/17/2024</a:t>
            </a:fld>
            <a:endParaRPr lang="en-US"/>
          </a:p>
        </p:txBody>
      </p:sp>
      <p:sp>
        <p:nvSpPr>
          <p:cNvPr id="6" name="Footer Placeholder 5">
            <a:extLst>
              <a:ext uri="{FF2B5EF4-FFF2-40B4-BE49-F238E27FC236}">
                <a16:creationId xmlns:a16="http://schemas.microsoft.com/office/drawing/2014/main" id="{E36E28A6-E00C-3D6E-357B-673B664E82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B4479D-79F5-5ECE-C28F-DD85F7FC2CCA}"/>
              </a:ext>
            </a:extLst>
          </p:cNvPr>
          <p:cNvSpPr>
            <a:spLocks noGrp="1"/>
          </p:cNvSpPr>
          <p:nvPr>
            <p:ph type="sldNum" sz="quarter" idx="12"/>
          </p:nvPr>
        </p:nvSpPr>
        <p:spPr/>
        <p:txBody>
          <a:bodyPr/>
          <a:lstStyle/>
          <a:p>
            <a:fld id="{00922271-D748-4F88-942D-445A52626C17}" type="slidenum">
              <a:rPr lang="en-US" smtClean="0"/>
              <a:t>‹#›</a:t>
            </a:fld>
            <a:endParaRPr lang="en-US"/>
          </a:p>
        </p:txBody>
      </p:sp>
    </p:spTree>
    <p:extLst>
      <p:ext uri="{BB962C8B-B14F-4D97-AF65-F5344CB8AC3E}">
        <p14:creationId xmlns:p14="http://schemas.microsoft.com/office/powerpoint/2010/main" val="42139473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AF8B704-7C36-1EFF-6CAB-B988FD67523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A2A604D-FC0A-070C-8DF3-8359A0A7D8B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2F97D5-F0EA-D1EB-F96A-715ED73700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5200B5-D321-4291-91B5-D144DE7F4110}" type="datetimeFigureOut">
              <a:rPr lang="en-US" smtClean="0"/>
              <a:t>8/17/2024</a:t>
            </a:fld>
            <a:endParaRPr lang="en-US"/>
          </a:p>
        </p:txBody>
      </p:sp>
      <p:sp>
        <p:nvSpPr>
          <p:cNvPr id="5" name="Footer Placeholder 4">
            <a:extLst>
              <a:ext uri="{FF2B5EF4-FFF2-40B4-BE49-F238E27FC236}">
                <a16:creationId xmlns:a16="http://schemas.microsoft.com/office/drawing/2014/main" id="{CB63794B-69B6-DCAB-EBD3-4346D1A0D8B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5F0536A-8FDD-C03A-3CDC-4C6398E1D06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922271-D748-4F88-942D-445A52626C17}" type="slidenum">
              <a:rPr lang="en-US" smtClean="0"/>
              <a:t>‹#›</a:t>
            </a:fld>
            <a:endParaRPr lang="en-US"/>
          </a:p>
        </p:txBody>
      </p:sp>
    </p:spTree>
    <p:extLst>
      <p:ext uri="{BB962C8B-B14F-4D97-AF65-F5344CB8AC3E}">
        <p14:creationId xmlns:p14="http://schemas.microsoft.com/office/powerpoint/2010/main" val="23797285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5DD9A-968C-362B-4644-888022B88EEE}"/>
              </a:ext>
            </a:extLst>
          </p:cNvPr>
          <p:cNvSpPr>
            <a:spLocks noGrp="1"/>
          </p:cNvSpPr>
          <p:nvPr>
            <p:ph type="ctrTitle"/>
          </p:nvPr>
        </p:nvSpPr>
        <p:spPr>
          <a:xfrm>
            <a:off x="1393372" y="175306"/>
            <a:ext cx="9144000" cy="2387600"/>
          </a:xfrm>
        </p:spPr>
        <p:txBody>
          <a:bodyPr>
            <a:normAutofit fontScale="90000"/>
          </a:bodyPr>
          <a:lstStyle/>
          <a:p>
            <a:r>
              <a:rPr lang="en-US" b="1" dirty="0">
                <a:solidFill>
                  <a:srgbClr val="FF0000"/>
                </a:solidFill>
              </a:rPr>
              <a:t>EMPLOYEE PERFOMANCE PREDICTION MODEL USING MACHINE LEARNING</a:t>
            </a:r>
          </a:p>
        </p:txBody>
      </p:sp>
      <p:sp>
        <p:nvSpPr>
          <p:cNvPr id="3" name="Subtitle 2">
            <a:extLst>
              <a:ext uri="{FF2B5EF4-FFF2-40B4-BE49-F238E27FC236}">
                <a16:creationId xmlns:a16="http://schemas.microsoft.com/office/drawing/2014/main" id="{A30872D3-A93C-516C-D8E3-6A3D48B704D5}"/>
              </a:ext>
            </a:extLst>
          </p:cNvPr>
          <p:cNvSpPr>
            <a:spLocks noGrp="1"/>
          </p:cNvSpPr>
          <p:nvPr>
            <p:ph type="subTitle" idx="1"/>
          </p:nvPr>
        </p:nvSpPr>
        <p:spPr/>
        <p:txBody>
          <a:bodyPr/>
          <a:lstStyle/>
          <a:p>
            <a:pPr algn="l"/>
            <a:r>
              <a:rPr lang="en-US" dirty="0"/>
              <a:t> By : LUCY WANJIRU NJENGA</a:t>
            </a:r>
          </a:p>
          <a:p>
            <a:pPr algn="l"/>
            <a:endParaRPr lang="en-US" dirty="0"/>
          </a:p>
          <a:p>
            <a:pPr algn="l"/>
            <a:r>
              <a:rPr lang="en-US" dirty="0"/>
              <a:t>15/08/2024</a:t>
            </a:r>
          </a:p>
          <a:p>
            <a:endParaRPr lang="en-US" dirty="0"/>
          </a:p>
          <a:p>
            <a:endParaRPr lang="en-US" dirty="0"/>
          </a:p>
        </p:txBody>
      </p:sp>
    </p:spTree>
    <p:extLst>
      <p:ext uri="{BB962C8B-B14F-4D97-AF65-F5344CB8AC3E}">
        <p14:creationId xmlns:p14="http://schemas.microsoft.com/office/powerpoint/2010/main" val="40601849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0A0B5-681D-E1CD-CCED-8C234EAFB2D8}"/>
              </a:ext>
            </a:extLst>
          </p:cNvPr>
          <p:cNvSpPr>
            <a:spLocks noGrp="1"/>
          </p:cNvSpPr>
          <p:nvPr>
            <p:ph type="title"/>
          </p:nvPr>
        </p:nvSpPr>
        <p:spPr/>
        <p:txBody>
          <a:bodyPr/>
          <a:lstStyle/>
          <a:p>
            <a:pPr algn="ctr"/>
            <a:r>
              <a:rPr lang="en-US" b="1" dirty="0"/>
              <a:t>EDA</a:t>
            </a:r>
          </a:p>
        </p:txBody>
      </p:sp>
      <p:sp>
        <p:nvSpPr>
          <p:cNvPr id="3" name="Content Placeholder 2">
            <a:extLst>
              <a:ext uri="{FF2B5EF4-FFF2-40B4-BE49-F238E27FC236}">
                <a16:creationId xmlns:a16="http://schemas.microsoft.com/office/drawing/2014/main" id="{2091A7AB-CCED-7423-FD75-97966C41EB9D}"/>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72060093-7BEF-3A64-AD40-DC5E35E8F9B2}"/>
              </a:ext>
            </a:extLst>
          </p:cNvPr>
          <p:cNvPicPr>
            <a:picLocks noChangeAspect="1"/>
          </p:cNvPicPr>
          <p:nvPr/>
        </p:nvPicPr>
        <p:blipFill>
          <a:blip r:embed="rId2"/>
          <a:stretch>
            <a:fillRect/>
          </a:stretch>
        </p:blipFill>
        <p:spPr>
          <a:xfrm>
            <a:off x="957943" y="1825626"/>
            <a:ext cx="10134600" cy="4486274"/>
          </a:xfrm>
          <a:prstGeom prst="rect">
            <a:avLst/>
          </a:prstGeom>
        </p:spPr>
      </p:pic>
    </p:spTree>
    <p:extLst>
      <p:ext uri="{BB962C8B-B14F-4D97-AF65-F5344CB8AC3E}">
        <p14:creationId xmlns:p14="http://schemas.microsoft.com/office/powerpoint/2010/main" val="5400427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64BBD-13D1-C59B-B8DD-CD0D76B1EDAF}"/>
              </a:ext>
            </a:extLst>
          </p:cNvPr>
          <p:cNvSpPr>
            <a:spLocks noGrp="1"/>
          </p:cNvSpPr>
          <p:nvPr>
            <p:ph type="title"/>
          </p:nvPr>
        </p:nvSpPr>
        <p:spPr/>
        <p:txBody>
          <a:bodyPr/>
          <a:lstStyle/>
          <a:p>
            <a:pPr algn="ctr"/>
            <a:r>
              <a:rPr lang="en-US" b="1" dirty="0"/>
              <a:t>EDA EXPLANATION</a:t>
            </a:r>
          </a:p>
        </p:txBody>
      </p:sp>
      <p:sp>
        <p:nvSpPr>
          <p:cNvPr id="3" name="Content Placeholder 2">
            <a:extLst>
              <a:ext uri="{FF2B5EF4-FFF2-40B4-BE49-F238E27FC236}">
                <a16:creationId xmlns:a16="http://schemas.microsoft.com/office/drawing/2014/main" id="{926FDC7D-4CAE-A9FE-D9A5-D6278C47F775}"/>
              </a:ext>
            </a:extLst>
          </p:cNvPr>
          <p:cNvSpPr>
            <a:spLocks noGrp="1"/>
          </p:cNvSpPr>
          <p:nvPr>
            <p:ph idx="1"/>
          </p:nvPr>
        </p:nvSpPr>
        <p:spPr>
          <a:xfrm>
            <a:off x="838200" y="1393371"/>
            <a:ext cx="10515600" cy="4783592"/>
          </a:xfrm>
        </p:spPr>
        <p:txBody>
          <a:bodyPr/>
          <a:lstStyle/>
          <a:p>
            <a:r>
              <a:rPr lang="en-US" dirty="0"/>
              <a:t>I checked for duplicates, null values ,outliers to ensure that the data set is clean ,checked for the data types in the data set and defined the categorical columns and non-categorical columns .</a:t>
            </a:r>
          </a:p>
          <a:p>
            <a:r>
              <a:rPr lang="en-US" dirty="0"/>
              <a:t>Although the dataset contains outliers, I chose not to remove them as they provide valuable insights for the analysis.</a:t>
            </a:r>
          </a:p>
          <a:p>
            <a:r>
              <a:rPr lang="en-US" dirty="0"/>
              <a:t>The tables above shows that the dataset has no duplicates, null values and the data types in the dataset.</a:t>
            </a:r>
          </a:p>
          <a:p>
            <a:r>
              <a:rPr lang="en-US" dirty="0"/>
              <a:t>Checked for Unique features in different columns to check how different columns are structured.</a:t>
            </a:r>
          </a:p>
          <a:p>
            <a:endParaRPr lang="en-US" dirty="0"/>
          </a:p>
          <a:p>
            <a:endParaRPr lang="en-US" dirty="0"/>
          </a:p>
        </p:txBody>
      </p:sp>
    </p:spTree>
    <p:extLst>
      <p:ext uri="{BB962C8B-B14F-4D97-AF65-F5344CB8AC3E}">
        <p14:creationId xmlns:p14="http://schemas.microsoft.com/office/powerpoint/2010/main" val="826151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1F131-20C0-B36B-6E5C-D374AD8D5135}"/>
              </a:ext>
            </a:extLst>
          </p:cNvPr>
          <p:cNvSpPr>
            <a:spLocks noGrp="1"/>
          </p:cNvSpPr>
          <p:nvPr>
            <p:ph type="title"/>
          </p:nvPr>
        </p:nvSpPr>
        <p:spPr>
          <a:xfrm>
            <a:off x="3287486" y="119744"/>
            <a:ext cx="5812971" cy="1284514"/>
          </a:xfrm>
        </p:spPr>
        <p:txBody>
          <a:bodyPr>
            <a:normAutofit/>
          </a:bodyPr>
          <a:lstStyle/>
          <a:p>
            <a:r>
              <a:rPr lang="en-US" sz="4400" b="1" dirty="0">
                <a:solidFill>
                  <a:srgbClr val="FF0000"/>
                </a:solidFill>
              </a:rPr>
              <a:t>VISUALIZATIONS</a:t>
            </a:r>
          </a:p>
        </p:txBody>
      </p:sp>
      <p:pic>
        <p:nvPicPr>
          <p:cNvPr id="6" name="Picture Placeholder 5">
            <a:extLst>
              <a:ext uri="{FF2B5EF4-FFF2-40B4-BE49-F238E27FC236}">
                <a16:creationId xmlns:a16="http://schemas.microsoft.com/office/drawing/2014/main" id="{BD7BC0E6-B7A6-0B00-7013-64E3CA06D18B}"/>
              </a:ext>
            </a:extLst>
          </p:cNvPr>
          <p:cNvPicPr>
            <a:picLocks noGrp="1" noChangeAspect="1"/>
          </p:cNvPicPr>
          <p:nvPr>
            <p:ph type="pic" idx="1"/>
          </p:nvPr>
        </p:nvPicPr>
        <p:blipFill>
          <a:blip r:embed="rId2"/>
          <a:srcRect l="7580" r="7580"/>
          <a:stretch/>
        </p:blipFill>
        <p:spPr>
          <a:xfrm>
            <a:off x="4931229" y="1317171"/>
            <a:ext cx="6999514" cy="5421085"/>
          </a:xfrm>
        </p:spPr>
      </p:pic>
      <p:sp>
        <p:nvSpPr>
          <p:cNvPr id="4" name="Text Placeholder 3">
            <a:extLst>
              <a:ext uri="{FF2B5EF4-FFF2-40B4-BE49-F238E27FC236}">
                <a16:creationId xmlns:a16="http://schemas.microsoft.com/office/drawing/2014/main" id="{BD114C32-4F41-4E70-86A3-049C348BBDE3}"/>
              </a:ext>
            </a:extLst>
          </p:cNvPr>
          <p:cNvSpPr>
            <a:spLocks noGrp="1"/>
          </p:cNvSpPr>
          <p:nvPr>
            <p:ph type="body" sz="half" idx="2"/>
          </p:nvPr>
        </p:nvSpPr>
        <p:spPr>
          <a:xfrm>
            <a:off x="839788" y="1785257"/>
            <a:ext cx="4015241" cy="4528457"/>
          </a:xfrm>
        </p:spPr>
        <p:txBody>
          <a:bodyPr>
            <a:normAutofit/>
          </a:bodyPr>
          <a:lstStyle/>
          <a:p>
            <a:r>
              <a:rPr lang="en-US" sz="2000" dirty="0"/>
              <a:t>Top-Performing Departments:</a:t>
            </a:r>
          </a:p>
          <a:p>
            <a:r>
              <a:rPr lang="en-US" sz="2000" dirty="0"/>
              <a:t> Departments like  Development and Data Science have higher average performance ratings, indicating strong overall performance.</a:t>
            </a:r>
          </a:p>
          <a:p>
            <a:endParaRPr lang="en-US" sz="2000" dirty="0"/>
          </a:p>
          <a:p>
            <a:r>
              <a:rPr lang="en-US" sz="2000" dirty="0"/>
              <a:t>Low-Performing Departments:</a:t>
            </a:r>
          </a:p>
          <a:p>
            <a:r>
              <a:rPr lang="en-US" sz="2000" dirty="0"/>
              <a:t> Departments like Sales and Finance have lower average performance ratings, which might indicate issues with management, employee engagement, or resource allocation.</a:t>
            </a:r>
          </a:p>
        </p:txBody>
      </p:sp>
    </p:spTree>
    <p:extLst>
      <p:ext uri="{BB962C8B-B14F-4D97-AF65-F5344CB8AC3E}">
        <p14:creationId xmlns:p14="http://schemas.microsoft.com/office/powerpoint/2010/main" val="3701549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4B2DA-5F20-25AF-1E0E-7B8693691373}"/>
              </a:ext>
            </a:extLst>
          </p:cNvPr>
          <p:cNvSpPr>
            <a:spLocks noGrp="1"/>
          </p:cNvSpPr>
          <p:nvPr>
            <p:ph type="title"/>
          </p:nvPr>
        </p:nvSpPr>
        <p:spPr>
          <a:xfrm>
            <a:off x="839788" y="457201"/>
            <a:ext cx="8794069" cy="812800"/>
          </a:xfrm>
        </p:spPr>
        <p:txBody>
          <a:bodyPr>
            <a:normAutofit fontScale="90000"/>
          </a:bodyPr>
          <a:lstStyle/>
          <a:p>
            <a:r>
              <a:rPr lang="en-US" b="1" dirty="0"/>
              <a:t>Education Background of the Best performing Department.</a:t>
            </a:r>
          </a:p>
        </p:txBody>
      </p:sp>
      <p:pic>
        <p:nvPicPr>
          <p:cNvPr id="6" name="Picture Placeholder 5">
            <a:extLst>
              <a:ext uri="{FF2B5EF4-FFF2-40B4-BE49-F238E27FC236}">
                <a16:creationId xmlns:a16="http://schemas.microsoft.com/office/drawing/2014/main" id="{C3DBB63D-E2DB-0AEC-DCE0-6CEF7EC02F6A}"/>
              </a:ext>
            </a:extLst>
          </p:cNvPr>
          <p:cNvPicPr>
            <a:picLocks noGrp="1" noChangeAspect="1"/>
          </p:cNvPicPr>
          <p:nvPr>
            <p:ph type="pic" idx="1"/>
          </p:nvPr>
        </p:nvPicPr>
        <p:blipFill>
          <a:blip r:embed="rId2"/>
          <a:srcRect l="3715" r="3715"/>
          <a:stretch/>
        </p:blipFill>
        <p:spPr>
          <a:xfrm>
            <a:off x="5183188" y="1270001"/>
            <a:ext cx="6172200" cy="5228769"/>
          </a:xfrm>
        </p:spPr>
      </p:pic>
      <p:sp>
        <p:nvSpPr>
          <p:cNvPr id="4" name="Text Placeholder 3">
            <a:extLst>
              <a:ext uri="{FF2B5EF4-FFF2-40B4-BE49-F238E27FC236}">
                <a16:creationId xmlns:a16="http://schemas.microsoft.com/office/drawing/2014/main" id="{6AF72561-D680-F637-C8D6-AE035F7855D4}"/>
              </a:ext>
            </a:extLst>
          </p:cNvPr>
          <p:cNvSpPr>
            <a:spLocks noGrp="1"/>
          </p:cNvSpPr>
          <p:nvPr>
            <p:ph type="body" sz="half" idx="2"/>
          </p:nvPr>
        </p:nvSpPr>
        <p:spPr>
          <a:xfrm>
            <a:off x="839788" y="1850571"/>
            <a:ext cx="3932237" cy="4018417"/>
          </a:xfrm>
        </p:spPr>
        <p:txBody>
          <a:bodyPr>
            <a:normAutofit/>
          </a:bodyPr>
          <a:lstStyle/>
          <a:p>
            <a:r>
              <a:rPr lang="en-US" sz="2000" dirty="0"/>
              <a:t>The Development department appears to heavily rely on employees with strong backgrounds in Life Sciences and Medical fields. This might reflect the nature of work in the department, which could involve research, development in healthcare, or biotechnology areas. Technical degrees and other backgrounds are less common, indicating more niche roles that require specific technical skills or diverse experiences.</a:t>
            </a:r>
          </a:p>
        </p:txBody>
      </p:sp>
    </p:spTree>
    <p:extLst>
      <p:ext uri="{BB962C8B-B14F-4D97-AF65-F5344CB8AC3E}">
        <p14:creationId xmlns:p14="http://schemas.microsoft.com/office/powerpoint/2010/main" val="28563551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65EAE-01C4-494A-AF7B-CEC5A8C2B424}"/>
              </a:ext>
            </a:extLst>
          </p:cNvPr>
          <p:cNvSpPr>
            <a:spLocks noGrp="1"/>
          </p:cNvSpPr>
          <p:nvPr>
            <p:ph type="title"/>
          </p:nvPr>
        </p:nvSpPr>
        <p:spPr>
          <a:xfrm>
            <a:off x="839788" y="101601"/>
            <a:ext cx="9442132" cy="895350"/>
          </a:xfrm>
        </p:spPr>
        <p:txBody>
          <a:bodyPr>
            <a:normAutofit fontScale="90000"/>
          </a:bodyPr>
          <a:lstStyle/>
          <a:p>
            <a:r>
              <a:rPr lang="en-US" b="1" dirty="0"/>
              <a:t>Education Background For the Least Performing Department</a:t>
            </a:r>
          </a:p>
        </p:txBody>
      </p:sp>
      <p:sp>
        <p:nvSpPr>
          <p:cNvPr id="4" name="Text Placeholder 3">
            <a:extLst>
              <a:ext uri="{FF2B5EF4-FFF2-40B4-BE49-F238E27FC236}">
                <a16:creationId xmlns:a16="http://schemas.microsoft.com/office/drawing/2014/main" id="{F5C925C1-9BEE-482A-8742-C884E42DE006}"/>
              </a:ext>
            </a:extLst>
          </p:cNvPr>
          <p:cNvSpPr>
            <a:spLocks noGrp="1"/>
          </p:cNvSpPr>
          <p:nvPr>
            <p:ph type="body" sz="half" idx="2"/>
          </p:nvPr>
        </p:nvSpPr>
        <p:spPr>
          <a:xfrm>
            <a:off x="413658" y="1455737"/>
            <a:ext cx="4358368" cy="4738233"/>
          </a:xfrm>
        </p:spPr>
        <p:txBody>
          <a:bodyPr>
            <a:normAutofit/>
          </a:bodyPr>
          <a:lstStyle/>
          <a:p>
            <a:r>
              <a:rPr lang="en-US" sz="2400" dirty="0"/>
              <a:t>The majority of employees in the Finance department have a background in Medical and life science education backgrounds while the rest have technical degrees and other education background.</a:t>
            </a:r>
          </a:p>
          <a:p>
            <a:r>
              <a:rPr lang="en-US" sz="2400" dirty="0"/>
              <a:t>This might be a good indicator why the Finance department is performing poorly </a:t>
            </a:r>
          </a:p>
        </p:txBody>
      </p:sp>
      <p:pic>
        <p:nvPicPr>
          <p:cNvPr id="15" name="Picture Placeholder 14">
            <a:extLst>
              <a:ext uri="{FF2B5EF4-FFF2-40B4-BE49-F238E27FC236}">
                <a16:creationId xmlns:a16="http://schemas.microsoft.com/office/drawing/2014/main" id="{3387BF80-1A91-8CFB-D6B2-53C600E32CAF}"/>
              </a:ext>
            </a:extLst>
          </p:cNvPr>
          <p:cNvPicPr>
            <a:picLocks noGrp="1" noChangeAspect="1"/>
          </p:cNvPicPr>
          <p:nvPr>
            <p:ph type="pic" idx="1"/>
          </p:nvPr>
        </p:nvPicPr>
        <p:blipFill>
          <a:blip r:embed="rId2"/>
          <a:srcRect l="6833" r="6833"/>
          <a:stretch/>
        </p:blipFill>
        <p:spPr>
          <a:xfrm>
            <a:off x="4953001" y="1309232"/>
            <a:ext cx="6705600" cy="5211311"/>
          </a:xfrm>
        </p:spPr>
      </p:pic>
    </p:spTree>
    <p:extLst>
      <p:ext uri="{BB962C8B-B14F-4D97-AF65-F5344CB8AC3E}">
        <p14:creationId xmlns:p14="http://schemas.microsoft.com/office/powerpoint/2010/main" val="32466913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FE9F9-6090-4954-1591-5DCFE435E3D4}"/>
              </a:ext>
            </a:extLst>
          </p:cNvPr>
          <p:cNvSpPr>
            <a:spLocks noGrp="1"/>
          </p:cNvSpPr>
          <p:nvPr>
            <p:ph type="title"/>
          </p:nvPr>
        </p:nvSpPr>
        <p:spPr>
          <a:xfrm>
            <a:off x="839788" y="457201"/>
            <a:ext cx="10437812" cy="985520"/>
          </a:xfrm>
        </p:spPr>
        <p:txBody>
          <a:bodyPr/>
          <a:lstStyle/>
          <a:p>
            <a:r>
              <a:rPr lang="en-US" b="1" dirty="0"/>
              <a:t>Departmental Average Ratings on Environmental Satisfaction.</a:t>
            </a:r>
          </a:p>
        </p:txBody>
      </p:sp>
      <p:pic>
        <p:nvPicPr>
          <p:cNvPr id="6" name="Picture Placeholder 5">
            <a:extLst>
              <a:ext uri="{FF2B5EF4-FFF2-40B4-BE49-F238E27FC236}">
                <a16:creationId xmlns:a16="http://schemas.microsoft.com/office/drawing/2014/main" id="{88018DC5-860E-D548-1B4B-4B391D6E1D1B}"/>
              </a:ext>
            </a:extLst>
          </p:cNvPr>
          <p:cNvPicPr>
            <a:picLocks noGrp="1" noChangeAspect="1"/>
          </p:cNvPicPr>
          <p:nvPr>
            <p:ph type="pic" idx="1"/>
          </p:nvPr>
        </p:nvPicPr>
        <p:blipFill>
          <a:blip r:embed="rId2"/>
          <a:srcRect t="145" b="145"/>
          <a:stretch/>
        </p:blipFill>
        <p:spPr>
          <a:xfrm>
            <a:off x="4772025" y="1752600"/>
            <a:ext cx="7419975" cy="4735286"/>
          </a:xfrm>
        </p:spPr>
      </p:pic>
      <p:sp>
        <p:nvSpPr>
          <p:cNvPr id="4" name="Text Placeholder 3">
            <a:extLst>
              <a:ext uri="{FF2B5EF4-FFF2-40B4-BE49-F238E27FC236}">
                <a16:creationId xmlns:a16="http://schemas.microsoft.com/office/drawing/2014/main" id="{9E7D5E75-3531-29EB-4332-66AEF9E9D344}"/>
              </a:ext>
            </a:extLst>
          </p:cNvPr>
          <p:cNvSpPr>
            <a:spLocks noGrp="1"/>
          </p:cNvSpPr>
          <p:nvPr>
            <p:ph type="body" sz="half" idx="2"/>
          </p:nvPr>
        </p:nvSpPr>
        <p:spPr/>
        <p:txBody>
          <a:bodyPr>
            <a:normAutofit/>
          </a:bodyPr>
          <a:lstStyle/>
          <a:p>
            <a:r>
              <a:rPr lang="en-US" sz="2000" dirty="0"/>
              <a:t>Employee Environmental Satisfaction is positively Correlated with the performance.</a:t>
            </a:r>
          </a:p>
          <a:p>
            <a:endParaRPr lang="en-US" sz="2000" dirty="0"/>
          </a:p>
          <a:p>
            <a:r>
              <a:rPr lang="en-US" sz="2000" dirty="0"/>
              <a:t>The employee Environmental Satisfaction average rating in all the department is below 'High' hence many are between Medium and High ,hence indicating a gap in the working environment.</a:t>
            </a:r>
          </a:p>
        </p:txBody>
      </p:sp>
    </p:spTree>
    <p:extLst>
      <p:ext uri="{BB962C8B-B14F-4D97-AF65-F5344CB8AC3E}">
        <p14:creationId xmlns:p14="http://schemas.microsoft.com/office/powerpoint/2010/main" val="1662195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88F31-A9E8-17CC-8FAB-04BCBD0DE246}"/>
              </a:ext>
            </a:extLst>
          </p:cNvPr>
          <p:cNvSpPr>
            <a:spLocks noGrp="1"/>
          </p:cNvSpPr>
          <p:nvPr>
            <p:ph type="title"/>
          </p:nvPr>
        </p:nvSpPr>
        <p:spPr>
          <a:xfrm>
            <a:off x="839788" y="457200"/>
            <a:ext cx="9970452" cy="990600"/>
          </a:xfrm>
        </p:spPr>
        <p:txBody>
          <a:bodyPr/>
          <a:lstStyle/>
          <a:p>
            <a:r>
              <a:rPr lang="en-US" b="1" dirty="0"/>
              <a:t>Employee Last Salary Hike Percent as per the Department.</a:t>
            </a:r>
          </a:p>
        </p:txBody>
      </p:sp>
      <p:sp>
        <p:nvSpPr>
          <p:cNvPr id="4" name="Text Placeholder 3">
            <a:extLst>
              <a:ext uri="{FF2B5EF4-FFF2-40B4-BE49-F238E27FC236}">
                <a16:creationId xmlns:a16="http://schemas.microsoft.com/office/drawing/2014/main" id="{5E513910-6155-744B-D3EB-45F2C8162EEB}"/>
              </a:ext>
            </a:extLst>
          </p:cNvPr>
          <p:cNvSpPr>
            <a:spLocks noGrp="1"/>
          </p:cNvSpPr>
          <p:nvPr>
            <p:ph type="body" sz="half" idx="2"/>
          </p:nvPr>
        </p:nvSpPr>
        <p:spPr>
          <a:xfrm>
            <a:off x="359229" y="2057400"/>
            <a:ext cx="4659086" cy="4343400"/>
          </a:xfrm>
        </p:spPr>
        <p:txBody>
          <a:bodyPr>
            <a:normAutofit/>
          </a:bodyPr>
          <a:lstStyle/>
          <a:p>
            <a:r>
              <a:rPr lang="en-US" sz="2000" dirty="0"/>
              <a:t>The percentage of the last salary hike is positively correlated with performance. </a:t>
            </a:r>
          </a:p>
          <a:p>
            <a:r>
              <a:rPr lang="en-US" sz="2000" dirty="0"/>
              <a:t>Employees who receive higher salary increases may be more motivated and perform better. </a:t>
            </a:r>
          </a:p>
          <a:p>
            <a:r>
              <a:rPr lang="en-US" sz="2000" dirty="0"/>
              <a:t>The Data Science Department is one of the best performing department and they have a high salary hike percent and their environmental satisfaction is among the top hence showing a correlation as to why they are performing so well.</a:t>
            </a:r>
          </a:p>
        </p:txBody>
      </p:sp>
      <p:pic>
        <p:nvPicPr>
          <p:cNvPr id="18" name="Picture Placeholder 17">
            <a:extLst>
              <a:ext uri="{FF2B5EF4-FFF2-40B4-BE49-F238E27FC236}">
                <a16:creationId xmlns:a16="http://schemas.microsoft.com/office/drawing/2014/main" id="{A22DF130-0943-6894-4457-FB3268AF1304}"/>
              </a:ext>
            </a:extLst>
          </p:cNvPr>
          <p:cNvPicPr>
            <a:picLocks noGrp="1" noChangeAspect="1"/>
          </p:cNvPicPr>
          <p:nvPr>
            <p:ph type="pic" idx="1"/>
          </p:nvPr>
        </p:nvPicPr>
        <p:blipFill>
          <a:blip r:embed="rId3"/>
          <a:srcRect t="3756" b="3756"/>
          <a:stretch/>
        </p:blipFill>
        <p:spPr>
          <a:xfrm>
            <a:off x="5183187" y="1447800"/>
            <a:ext cx="6910841" cy="4974771"/>
          </a:xfrm>
        </p:spPr>
      </p:pic>
    </p:spTree>
    <p:extLst>
      <p:ext uri="{BB962C8B-B14F-4D97-AF65-F5344CB8AC3E}">
        <p14:creationId xmlns:p14="http://schemas.microsoft.com/office/powerpoint/2010/main" val="29622358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53A02-6A6B-FEAD-8582-565783DCAD2B}"/>
              </a:ext>
            </a:extLst>
          </p:cNvPr>
          <p:cNvSpPr>
            <a:spLocks noGrp="1"/>
          </p:cNvSpPr>
          <p:nvPr>
            <p:ph type="title"/>
          </p:nvPr>
        </p:nvSpPr>
        <p:spPr>
          <a:xfrm>
            <a:off x="576943" y="365126"/>
            <a:ext cx="10776857" cy="679904"/>
          </a:xfrm>
        </p:spPr>
        <p:txBody>
          <a:bodyPr>
            <a:normAutofit/>
          </a:bodyPr>
          <a:lstStyle/>
          <a:p>
            <a:pPr algn="ctr"/>
            <a:r>
              <a:rPr lang="en-US" sz="2800" b="1" dirty="0"/>
              <a:t>Performance Rating Vs Years at the Company</a:t>
            </a:r>
          </a:p>
        </p:txBody>
      </p:sp>
      <p:sp>
        <p:nvSpPr>
          <p:cNvPr id="6" name="Content Placeholder 5">
            <a:extLst>
              <a:ext uri="{FF2B5EF4-FFF2-40B4-BE49-F238E27FC236}">
                <a16:creationId xmlns:a16="http://schemas.microsoft.com/office/drawing/2014/main" id="{FECE152D-B5F5-BA0F-8981-ED33525BC7D0}"/>
              </a:ext>
            </a:extLst>
          </p:cNvPr>
          <p:cNvSpPr>
            <a:spLocks noGrp="1"/>
          </p:cNvSpPr>
          <p:nvPr>
            <p:ph idx="1"/>
          </p:nvPr>
        </p:nvSpPr>
        <p:spPr>
          <a:xfrm>
            <a:off x="261257" y="1045030"/>
            <a:ext cx="11092543" cy="5682341"/>
          </a:xfrm>
        </p:spPr>
        <p:txBody>
          <a:bodyPr/>
          <a:lstStyle/>
          <a:p>
            <a:r>
              <a:rPr lang="en-US" sz="1600" dirty="0"/>
              <a:t>The line plot suggests there isn’t a strong correlation between the number of years at the company and performance rating, as performance ratings are scattered across all experience levels.</a:t>
            </a:r>
          </a:p>
          <a:p>
            <a:r>
              <a:rPr lang="en-US" sz="1600" dirty="0"/>
              <a:t>However, there might be a slight concentration of higher performance ratings for employees with 5-15 years of experience, indicating that mid-career employees may be performing well.</a:t>
            </a:r>
          </a:p>
          <a:p>
            <a:r>
              <a:rPr lang="en-US" sz="1600" dirty="0"/>
              <a:t>The lack of a strong correlation suggests that tenure alone doesn’t determine performance, so the company should focus on other factors. </a:t>
            </a:r>
          </a:p>
          <a:p>
            <a:endParaRPr lang="en-US" dirty="0"/>
          </a:p>
        </p:txBody>
      </p:sp>
      <p:pic>
        <p:nvPicPr>
          <p:cNvPr id="4" name="Picture 3">
            <a:extLst>
              <a:ext uri="{FF2B5EF4-FFF2-40B4-BE49-F238E27FC236}">
                <a16:creationId xmlns:a16="http://schemas.microsoft.com/office/drawing/2014/main" id="{F1E0F947-E16D-0385-0B4C-A8E902054C14}"/>
              </a:ext>
            </a:extLst>
          </p:cNvPr>
          <p:cNvPicPr>
            <a:picLocks noChangeAspect="1"/>
          </p:cNvPicPr>
          <p:nvPr/>
        </p:nvPicPr>
        <p:blipFill>
          <a:blip r:embed="rId2"/>
          <a:stretch>
            <a:fillRect/>
          </a:stretch>
        </p:blipFill>
        <p:spPr>
          <a:xfrm>
            <a:off x="729343" y="2873829"/>
            <a:ext cx="10624457" cy="3712028"/>
          </a:xfrm>
          <a:prstGeom prst="rect">
            <a:avLst/>
          </a:prstGeom>
        </p:spPr>
      </p:pic>
    </p:spTree>
    <p:extLst>
      <p:ext uri="{BB962C8B-B14F-4D97-AF65-F5344CB8AC3E}">
        <p14:creationId xmlns:p14="http://schemas.microsoft.com/office/powerpoint/2010/main" val="41112780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20E4E-A468-4537-EAFD-9DB31EBFDF62}"/>
              </a:ext>
            </a:extLst>
          </p:cNvPr>
          <p:cNvSpPr>
            <a:spLocks noGrp="1"/>
          </p:cNvSpPr>
          <p:nvPr>
            <p:ph type="title"/>
          </p:nvPr>
        </p:nvSpPr>
        <p:spPr>
          <a:xfrm>
            <a:off x="838200" y="365126"/>
            <a:ext cx="10515600" cy="679903"/>
          </a:xfrm>
        </p:spPr>
        <p:txBody>
          <a:bodyPr>
            <a:normAutofit fontScale="90000"/>
          </a:bodyPr>
          <a:lstStyle/>
          <a:p>
            <a:pPr algn="ctr"/>
            <a:r>
              <a:rPr lang="en-US" b="1" dirty="0"/>
              <a:t>Attrition Impact on Performance</a:t>
            </a:r>
          </a:p>
        </p:txBody>
      </p:sp>
      <p:sp>
        <p:nvSpPr>
          <p:cNvPr id="7" name="Content Placeholder 6">
            <a:extLst>
              <a:ext uri="{FF2B5EF4-FFF2-40B4-BE49-F238E27FC236}">
                <a16:creationId xmlns:a16="http://schemas.microsoft.com/office/drawing/2014/main" id="{8FDAF975-FB98-98A9-7AF3-2AC317E08EFD}"/>
              </a:ext>
            </a:extLst>
          </p:cNvPr>
          <p:cNvSpPr>
            <a:spLocks noGrp="1"/>
          </p:cNvSpPr>
          <p:nvPr>
            <p:ph idx="1"/>
          </p:nvPr>
        </p:nvSpPr>
        <p:spPr>
          <a:xfrm>
            <a:off x="838200" y="1284514"/>
            <a:ext cx="10515600" cy="4892449"/>
          </a:xfrm>
        </p:spPr>
        <p:txBody>
          <a:bodyPr>
            <a:normAutofit/>
          </a:bodyPr>
          <a:lstStyle/>
          <a:p>
            <a:r>
              <a:rPr lang="en-US" sz="1600" dirty="0"/>
              <a:t>The pie chart compares the distribution of performance ratings between employees who have left the company (Attrition = 1) and those who have stayed (Attrition = 0).</a:t>
            </a:r>
          </a:p>
          <a:p>
            <a:r>
              <a:rPr lang="en-US" sz="1600" dirty="0"/>
              <a:t>For employees who stayed, the distribution is slightly more than those who left, though there is no big difference ,this shows attrition does not have a strong correlation with performance.</a:t>
            </a:r>
          </a:p>
        </p:txBody>
      </p:sp>
      <p:pic>
        <p:nvPicPr>
          <p:cNvPr id="4" name="Picture 3">
            <a:extLst>
              <a:ext uri="{FF2B5EF4-FFF2-40B4-BE49-F238E27FC236}">
                <a16:creationId xmlns:a16="http://schemas.microsoft.com/office/drawing/2014/main" id="{241B0347-07C3-F08F-9C86-F61DB92F4B93}"/>
              </a:ext>
            </a:extLst>
          </p:cNvPr>
          <p:cNvPicPr>
            <a:picLocks noChangeAspect="1"/>
          </p:cNvPicPr>
          <p:nvPr/>
        </p:nvPicPr>
        <p:blipFill>
          <a:blip r:embed="rId2"/>
          <a:stretch>
            <a:fillRect/>
          </a:stretch>
        </p:blipFill>
        <p:spPr>
          <a:xfrm>
            <a:off x="1611086" y="2612572"/>
            <a:ext cx="7783285" cy="4158342"/>
          </a:xfrm>
          <a:prstGeom prst="rect">
            <a:avLst/>
          </a:prstGeom>
        </p:spPr>
      </p:pic>
    </p:spTree>
    <p:extLst>
      <p:ext uri="{BB962C8B-B14F-4D97-AF65-F5344CB8AC3E}">
        <p14:creationId xmlns:p14="http://schemas.microsoft.com/office/powerpoint/2010/main" val="6103540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1E7CC-D01B-D9AB-C368-94F6DC4AAD67}"/>
              </a:ext>
            </a:extLst>
          </p:cNvPr>
          <p:cNvSpPr>
            <a:spLocks noGrp="1"/>
          </p:cNvSpPr>
          <p:nvPr>
            <p:ph type="title"/>
          </p:nvPr>
        </p:nvSpPr>
        <p:spPr>
          <a:xfrm>
            <a:off x="838200" y="365125"/>
            <a:ext cx="10515600" cy="690789"/>
          </a:xfrm>
        </p:spPr>
        <p:txBody>
          <a:bodyPr>
            <a:normAutofit fontScale="90000"/>
          </a:bodyPr>
          <a:lstStyle/>
          <a:p>
            <a:pPr algn="ctr"/>
            <a:r>
              <a:rPr lang="en-US" b="1" dirty="0"/>
              <a:t>Correlation Matrix</a:t>
            </a:r>
          </a:p>
        </p:txBody>
      </p:sp>
      <p:pic>
        <p:nvPicPr>
          <p:cNvPr id="5" name="Content Placeholder 4">
            <a:extLst>
              <a:ext uri="{FF2B5EF4-FFF2-40B4-BE49-F238E27FC236}">
                <a16:creationId xmlns:a16="http://schemas.microsoft.com/office/drawing/2014/main" id="{71470006-02A1-336E-C4CC-5052367D03C0}"/>
              </a:ext>
            </a:extLst>
          </p:cNvPr>
          <p:cNvPicPr>
            <a:picLocks noGrp="1" noChangeAspect="1"/>
          </p:cNvPicPr>
          <p:nvPr>
            <p:ph idx="1"/>
          </p:nvPr>
        </p:nvPicPr>
        <p:blipFill>
          <a:blip r:embed="rId2"/>
          <a:stretch>
            <a:fillRect/>
          </a:stretch>
        </p:blipFill>
        <p:spPr>
          <a:xfrm>
            <a:off x="315687" y="892630"/>
            <a:ext cx="11625942" cy="5856514"/>
          </a:xfrm>
        </p:spPr>
      </p:pic>
    </p:spTree>
    <p:extLst>
      <p:ext uri="{BB962C8B-B14F-4D97-AF65-F5344CB8AC3E}">
        <p14:creationId xmlns:p14="http://schemas.microsoft.com/office/powerpoint/2010/main" val="6190615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91473-036D-6453-6FC2-16CA6C55F73C}"/>
              </a:ext>
            </a:extLst>
          </p:cNvPr>
          <p:cNvSpPr>
            <a:spLocks noGrp="1"/>
          </p:cNvSpPr>
          <p:nvPr>
            <p:ph type="title"/>
          </p:nvPr>
        </p:nvSpPr>
        <p:spPr>
          <a:xfrm>
            <a:off x="1016000" y="365125"/>
            <a:ext cx="10337800" cy="1325563"/>
          </a:xfrm>
        </p:spPr>
        <p:txBody>
          <a:bodyPr/>
          <a:lstStyle/>
          <a:p>
            <a:pPr algn="ctr"/>
            <a:r>
              <a:rPr lang="en-US" dirty="0">
                <a:solidFill>
                  <a:srgbClr val="FF0000"/>
                </a:solidFill>
              </a:rPr>
              <a:t>INTRODUCTION</a:t>
            </a:r>
          </a:p>
        </p:txBody>
      </p:sp>
      <p:sp>
        <p:nvSpPr>
          <p:cNvPr id="3" name="Content Placeholder 2">
            <a:extLst>
              <a:ext uri="{FF2B5EF4-FFF2-40B4-BE49-F238E27FC236}">
                <a16:creationId xmlns:a16="http://schemas.microsoft.com/office/drawing/2014/main" id="{E203AB0C-01DE-B3EA-2D80-6A1714FE2CD4}"/>
              </a:ext>
            </a:extLst>
          </p:cNvPr>
          <p:cNvSpPr>
            <a:spLocks noGrp="1"/>
          </p:cNvSpPr>
          <p:nvPr>
            <p:ph idx="1"/>
          </p:nvPr>
        </p:nvSpPr>
        <p:spPr/>
        <p:txBody>
          <a:bodyPr/>
          <a:lstStyle/>
          <a:p>
            <a:r>
              <a:rPr lang="en-US" dirty="0">
                <a:solidFill>
                  <a:schemeClr val="accent1"/>
                </a:solidFill>
              </a:rPr>
              <a:t>PROJECT</a:t>
            </a:r>
          </a:p>
          <a:p>
            <a:pPr marL="0" indent="0">
              <a:buNone/>
            </a:pPr>
            <a:r>
              <a:rPr lang="en-US" dirty="0"/>
              <a:t>Employee performance Prediction.</a:t>
            </a:r>
          </a:p>
          <a:p>
            <a:r>
              <a:rPr lang="en-US" dirty="0">
                <a:solidFill>
                  <a:schemeClr val="accent1"/>
                </a:solidFill>
              </a:rPr>
              <a:t>OBJECTIVE</a:t>
            </a:r>
          </a:p>
          <a:p>
            <a:pPr marL="0" indent="0">
              <a:buNone/>
            </a:pPr>
            <a:r>
              <a:rPr lang="en-US" dirty="0"/>
              <a:t>Using Machine Learning to predict Employee Performance to assist the company in making more accurate hiring decisions and automating the process.</a:t>
            </a:r>
          </a:p>
          <a:p>
            <a:r>
              <a:rPr lang="en-US" dirty="0">
                <a:solidFill>
                  <a:schemeClr val="accent1"/>
                </a:solidFill>
              </a:rPr>
              <a:t>DATASET</a:t>
            </a:r>
          </a:p>
          <a:p>
            <a:pPr marL="0" indent="0">
              <a:buNone/>
            </a:pPr>
            <a:r>
              <a:rPr lang="en-US" dirty="0"/>
              <a:t>INX Future Inc.</a:t>
            </a:r>
          </a:p>
          <a:p>
            <a:pPr marL="0" indent="0">
              <a:buNone/>
            </a:pPr>
            <a:endParaRPr lang="en-US" dirty="0"/>
          </a:p>
        </p:txBody>
      </p:sp>
    </p:spTree>
    <p:extLst>
      <p:ext uri="{BB962C8B-B14F-4D97-AF65-F5344CB8AC3E}">
        <p14:creationId xmlns:p14="http://schemas.microsoft.com/office/powerpoint/2010/main" val="21647053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61659-90C6-AC75-847C-6DAB8CC6FC2D}"/>
              </a:ext>
            </a:extLst>
          </p:cNvPr>
          <p:cNvSpPr>
            <a:spLocks noGrp="1"/>
          </p:cNvSpPr>
          <p:nvPr>
            <p:ph type="title"/>
          </p:nvPr>
        </p:nvSpPr>
        <p:spPr>
          <a:xfrm>
            <a:off x="838200" y="365125"/>
            <a:ext cx="10515600" cy="766989"/>
          </a:xfrm>
        </p:spPr>
        <p:txBody>
          <a:bodyPr/>
          <a:lstStyle/>
          <a:p>
            <a:pPr algn="ctr"/>
            <a:r>
              <a:rPr lang="en-US" b="1" dirty="0"/>
              <a:t>Correlation Matrix</a:t>
            </a:r>
          </a:p>
        </p:txBody>
      </p:sp>
      <p:sp>
        <p:nvSpPr>
          <p:cNvPr id="3" name="Content Placeholder 2">
            <a:extLst>
              <a:ext uri="{FF2B5EF4-FFF2-40B4-BE49-F238E27FC236}">
                <a16:creationId xmlns:a16="http://schemas.microsoft.com/office/drawing/2014/main" id="{264BEF2E-D30A-E506-977E-BB93C3C94E56}"/>
              </a:ext>
            </a:extLst>
          </p:cNvPr>
          <p:cNvSpPr>
            <a:spLocks noGrp="1"/>
          </p:cNvSpPr>
          <p:nvPr>
            <p:ph idx="1"/>
          </p:nvPr>
        </p:nvSpPr>
        <p:spPr>
          <a:xfrm>
            <a:off x="838200" y="1045028"/>
            <a:ext cx="10515600" cy="6215743"/>
          </a:xfrm>
        </p:spPr>
        <p:txBody>
          <a:bodyPr>
            <a:noAutofit/>
          </a:bodyPr>
          <a:lstStyle/>
          <a:p>
            <a:r>
              <a:rPr lang="en-US" sz="2000" dirty="0"/>
              <a:t>The heatmap displays the correlations between various factors, helping you identify which ones are strongly related to employee performance.</a:t>
            </a:r>
          </a:p>
          <a:p>
            <a:endParaRPr lang="en-US" sz="2000" dirty="0"/>
          </a:p>
          <a:p>
            <a:r>
              <a:rPr lang="en-US" sz="2000" dirty="0"/>
              <a:t>Employee Environment Satisfaction (Correlation: 0.40)</a:t>
            </a:r>
          </a:p>
          <a:p>
            <a:endParaRPr lang="en-US" sz="2000" dirty="0"/>
          </a:p>
          <a:p>
            <a:r>
              <a:rPr lang="en-US" sz="2000" dirty="0"/>
              <a:t>Employee satisfaction with their work environment is the strongest predictor of their performance. Enhancing the work environment can lead to better performance.</a:t>
            </a:r>
          </a:p>
          <a:p>
            <a:endParaRPr lang="en-US" sz="2000" dirty="0"/>
          </a:p>
          <a:p>
            <a:r>
              <a:rPr lang="en-US" sz="2000" dirty="0"/>
              <a:t>Employee Last Salary Hike Percent (Correlation: 0.33)</a:t>
            </a:r>
          </a:p>
          <a:p>
            <a:endParaRPr lang="en-US" sz="2000" dirty="0"/>
          </a:p>
          <a:p>
            <a:r>
              <a:rPr lang="en-US" sz="2000" dirty="0"/>
              <a:t>The percentage of the last salary hike is positively correlated with performance. Employees who receive higher salary increases may be more motivated and perform better.</a:t>
            </a:r>
          </a:p>
          <a:p>
            <a:endParaRPr lang="en-US" sz="2000" dirty="0"/>
          </a:p>
          <a:p>
            <a:r>
              <a:rPr lang="en-US" sz="2000" dirty="0"/>
              <a:t>Employee Work Life Balance(correlation:0.12) and Employee Education Level(correlation:0.02) have a weaker, but still notable, correlation with performance. Employees with a higher Education Level, balance the work life balance and do not work on overtime would perform well.</a:t>
            </a:r>
          </a:p>
        </p:txBody>
      </p:sp>
    </p:spTree>
    <p:extLst>
      <p:ext uri="{BB962C8B-B14F-4D97-AF65-F5344CB8AC3E}">
        <p14:creationId xmlns:p14="http://schemas.microsoft.com/office/powerpoint/2010/main" val="33353055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E15CF-182F-61DF-2914-492C5030EB84}"/>
              </a:ext>
            </a:extLst>
          </p:cNvPr>
          <p:cNvSpPr>
            <a:spLocks noGrp="1"/>
          </p:cNvSpPr>
          <p:nvPr>
            <p:ph type="title"/>
          </p:nvPr>
        </p:nvSpPr>
        <p:spPr>
          <a:xfrm>
            <a:off x="838200" y="94786"/>
            <a:ext cx="10515600" cy="667214"/>
          </a:xfrm>
        </p:spPr>
        <p:txBody>
          <a:bodyPr>
            <a:normAutofit/>
          </a:bodyPr>
          <a:lstStyle/>
          <a:p>
            <a:pPr algn="ctr"/>
            <a:r>
              <a:rPr lang="en-US" sz="3200" b="1" dirty="0"/>
              <a:t>Top factors affecting performance based on correlation</a:t>
            </a:r>
          </a:p>
        </p:txBody>
      </p:sp>
      <p:sp>
        <p:nvSpPr>
          <p:cNvPr id="3" name="Content Placeholder 2">
            <a:extLst>
              <a:ext uri="{FF2B5EF4-FFF2-40B4-BE49-F238E27FC236}">
                <a16:creationId xmlns:a16="http://schemas.microsoft.com/office/drawing/2014/main" id="{0C69735F-888F-EA5D-00D5-53A8BC1AD402}"/>
              </a:ext>
            </a:extLst>
          </p:cNvPr>
          <p:cNvSpPr>
            <a:spLocks noGrp="1"/>
          </p:cNvSpPr>
          <p:nvPr>
            <p:ph idx="1"/>
          </p:nvPr>
        </p:nvSpPr>
        <p:spPr>
          <a:xfrm>
            <a:off x="544286" y="642257"/>
            <a:ext cx="10809514" cy="5306107"/>
          </a:xfrm>
        </p:spPr>
        <p:txBody>
          <a:bodyPr>
            <a:normAutofit/>
          </a:bodyPr>
          <a:lstStyle/>
          <a:p>
            <a:r>
              <a:rPr lang="en-US" sz="1600" dirty="0"/>
              <a:t>A bar chart displaying some top factors that have the strongest correlation with performance ratings.</a:t>
            </a:r>
          </a:p>
          <a:p>
            <a:r>
              <a:rPr lang="en-US" sz="1600" dirty="0"/>
              <a:t>The values range from -1 to 1, where 1 indicates a perfect positive correlation, -1 indicates a perfect negative correlation, and values close to 0 indicate little or no correlation.</a:t>
            </a:r>
          </a:p>
          <a:p>
            <a:r>
              <a:rPr lang="en-US" sz="1600" dirty="0"/>
              <a:t>Environmental satisfaction, Employee last salary hike percent and Employee work life balance have a positive correlation with performance.</a:t>
            </a:r>
          </a:p>
        </p:txBody>
      </p:sp>
      <p:pic>
        <p:nvPicPr>
          <p:cNvPr id="5" name="Picture 4">
            <a:extLst>
              <a:ext uri="{FF2B5EF4-FFF2-40B4-BE49-F238E27FC236}">
                <a16:creationId xmlns:a16="http://schemas.microsoft.com/office/drawing/2014/main" id="{2D300347-71F2-7390-96DE-1D78AF1680F4}"/>
              </a:ext>
            </a:extLst>
          </p:cNvPr>
          <p:cNvPicPr>
            <a:picLocks noChangeAspect="1"/>
          </p:cNvPicPr>
          <p:nvPr/>
        </p:nvPicPr>
        <p:blipFill>
          <a:blip r:embed="rId2"/>
          <a:stretch>
            <a:fillRect/>
          </a:stretch>
        </p:blipFill>
        <p:spPr>
          <a:xfrm>
            <a:off x="424544" y="2111829"/>
            <a:ext cx="10515600" cy="4651385"/>
          </a:xfrm>
          <a:prstGeom prst="rect">
            <a:avLst/>
          </a:prstGeom>
        </p:spPr>
      </p:pic>
    </p:spTree>
    <p:extLst>
      <p:ext uri="{BB962C8B-B14F-4D97-AF65-F5344CB8AC3E}">
        <p14:creationId xmlns:p14="http://schemas.microsoft.com/office/powerpoint/2010/main" val="4558048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04760-0FC6-3DAE-6479-8CC9C1207322}"/>
              </a:ext>
            </a:extLst>
          </p:cNvPr>
          <p:cNvSpPr>
            <a:spLocks noGrp="1"/>
          </p:cNvSpPr>
          <p:nvPr>
            <p:ph type="title"/>
          </p:nvPr>
        </p:nvSpPr>
        <p:spPr>
          <a:xfrm>
            <a:off x="838200" y="365126"/>
            <a:ext cx="10515600" cy="734331"/>
          </a:xfrm>
        </p:spPr>
        <p:txBody>
          <a:bodyPr/>
          <a:lstStyle/>
          <a:p>
            <a:pPr algn="ctr"/>
            <a:r>
              <a:rPr lang="en-US" b="1" dirty="0">
                <a:solidFill>
                  <a:srgbClr val="FF0000"/>
                </a:solidFill>
              </a:rPr>
              <a:t>FEATURE ENGINEERING</a:t>
            </a:r>
          </a:p>
        </p:txBody>
      </p:sp>
      <p:sp>
        <p:nvSpPr>
          <p:cNvPr id="3" name="Content Placeholder 2">
            <a:extLst>
              <a:ext uri="{FF2B5EF4-FFF2-40B4-BE49-F238E27FC236}">
                <a16:creationId xmlns:a16="http://schemas.microsoft.com/office/drawing/2014/main" id="{A5CC5352-800D-C7B7-5415-8724BF161044}"/>
              </a:ext>
            </a:extLst>
          </p:cNvPr>
          <p:cNvSpPr>
            <a:spLocks noGrp="1"/>
          </p:cNvSpPr>
          <p:nvPr>
            <p:ph idx="1"/>
          </p:nvPr>
        </p:nvSpPr>
        <p:spPr>
          <a:xfrm>
            <a:off x="838200" y="1099458"/>
            <a:ext cx="10515600" cy="5077506"/>
          </a:xfrm>
        </p:spPr>
        <p:txBody>
          <a:bodyPr/>
          <a:lstStyle/>
          <a:p>
            <a:r>
              <a:rPr lang="en-US" sz="1800" dirty="0"/>
              <a:t>Encoded the categorical columns using Label Encoder to numerical data since machine learning models do not take data inform of string.</a:t>
            </a:r>
          </a:p>
          <a:p>
            <a:r>
              <a:rPr lang="en-US" sz="1800" dirty="0"/>
              <a:t>Defined a function to create a new column Performance Category to map performance ratings to categories for classification model.</a:t>
            </a:r>
          </a:p>
          <a:p>
            <a:r>
              <a:rPr lang="en-US" sz="1800" dirty="0"/>
              <a:t>The tables below shows the encoded columns and the new created column.</a:t>
            </a:r>
          </a:p>
          <a:p>
            <a:endParaRPr lang="en-US" dirty="0"/>
          </a:p>
        </p:txBody>
      </p:sp>
      <p:pic>
        <p:nvPicPr>
          <p:cNvPr id="5" name="Picture 4">
            <a:extLst>
              <a:ext uri="{FF2B5EF4-FFF2-40B4-BE49-F238E27FC236}">
                <a16:creationId xmlns:a16="http://schemas.microsoft.com/office/drawing/2014/main" id="{88E23E2C-8C89-CF84-C9A4-0836B29F8F00}"/>
              </a:ext>
            </a:extLst>
          </p:cNvPr>
          <p:cNvPicPr>
            <a:picLocks noChangeAspect="1"/>
          </p:cNvPicPr>
          <p:nvPr/>
        </p:nvPicPr>
        <p:blipFill>
          <a:blip r:embed="rId2"/>
          <a:stretch>
            <a:fillRect/>
          </a:stretch>
        </p:blipFill>
        <p:spPr>
          <a:xfrm>
            <a:off x="566057" y="2656114"/>
            <a:ext cx="10624457" cy="3962401"/>
          </a:xfrm>
          <a:prstGeom prst="rect">
            <a:avLst/>
          </a:prstGeom>
        </p:spPr>
      </p:pic>
    </p:spTree>
    <p:extLst>
      <p:ext uri="{BB962C8B-B14F-4D97-AF65-F5344CB8AC3E}">
        <p14:creationId xmlns:p14="http://schemas.microsoft.com/office/powerpoint/2010/main" val="34062610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4731D-5410-64BC-84A9-A128412D6DC1}"/>
              </a:ext>
            </a:extLst>
          </p:cNvPr>
          <p:cNvSpPr>
            <a:spLocks noGrp="1"/>
          </p:cNvSpPr>
          <p:nvPr>
            <p:ph type="title"/>
          </p:nvPr>
        </p:nvSpPr>
        <p:spPr>
          <a:xfrm>
            <a:off x="1045028" y="354239"/>
            <a:ext cx="10515600" cy="625475"/>
          </a:xfrm>
        </p:spPr>
        <p:txBody>
          <a:bodyPr>
            <a:noAutofit/>
          </a:bodyPr>
          <a:lstStyle/>
          <a:p>
            <a:r>
              <a:rPr lang="en-US" sz="2400" b="1" dirty="0">
                <a:solidFill>
                  <a:srgbClr val="FF0000"/>
                </a:solidFill>
              </a:rPr>
              <a:t>EVALUATING THE ACCURACY OF DIFFERENT MODELS USED IN CLASSIFICATION.</a:t>
            </a:r>
            <a:br>
              <a:rPr lang="en-US" sz="2400" b="1" dirty="0">
                <a:solidFill>
                  <a:srgbClr val="FF0000"/>
                </a:solidFill>
              </a:rPr>
            </a:br>
            <a:endParaRPr lang="en-US" sz="2400" b="1" dirty="0">
              <a:solidFill>
                <a:srgbClr val="FF0000"/>
              </a:solidFill>
            </a:endParaRPr>
          </a:p>
        </p:txBody>
      </p:sp>
      <p:sp>
        <p:nvSpPr>
          <p:cNvPr id="3" name="Content Placeholder 2">
            <a:extLst>
              <a:ext uri="{FF2B5EF4-FFF2-40B4-BE49-F238E27FC236}">
                <a16:creationId xmlns:a16="http://schemas.microsoft.com/office/drawing/2014/main" id="{188F6B67-749C-B344-EE9D-6962403FB120}"/>
              </a:ext>
            </a:extLst>
          </p:cNvPr>
          <p:cNvSpPr>
            <a:spLocks noGrp="1"/>
          </p:cNvSpPr>
          <p:nvPr>
            <p:ph idx="1"/>
          </p:nvPr>
        </p:nvSpPr>
        <p:spPr>
          <a:xfrm>
            <a:off x="838200" y="805543"/>
            <a:ext cx="10515600" cy="5856515"/>
          </a:xfrm>
        </p:spPr>
        <p:txBody>
          <a:bodyPr>
            <a:normAutofit fontScale="92500" lnSpcReduction="10000"/>
          </a:bodyPr>
          <a:lstStyle/>
          <a:p>
            <a:r>
              <a:rPr lang="en-US" dirty="0"/>
              <a:t>Evaluated the accuracy score ,F1 score , Precision Score and Recall score of the Random Forest Classifier.</a:t>
            </a:r>
          </a:p>
          <a:p>
            <a:r>
              <a:rPr lang="en-US" dirty="0"/>
              <a:t>Defined the X which are the features used to predict the Y and the Y which is the target variable(Performance Rating).</a:t>
            </a:r>
          </a:p>
          <a:p>
            <a:r>
              <a:rPr lang="en-US" dirty="0"/>
              <a:t>Divided the data into 80% training data and 20% testing data and a random state of 42.</a:t>
            </a:r>
          </a:p>
          <a:p>
            <a:r>
              <a:rPr lang="en-US" dirty="0"/>
              <a:t>I did fit the different models with the training data that is (X-train, Y-train) and also fitted the model with the testing data (X-test) to predict the Y.</a:t>
            </a:r>
          </a:p>
          <a:p>
            <a:r>
              <a:rPr lang="en-US" dirty="0"/>
              <a:t>The scores were as follows:</a:t>
            </a:r>
          </a:p>
          <a:p>
            <a:pPr marL="0" indent="0">
              <a:buNone/>
            </a:pPr>
            <a:r>
              <a:rPr lang="en-US" dirty="0"/>
              <a:t>Precision-score: 0.94</a:t>
            </a:r>
          </a:p>
          <a:p>
            <a:pPr marL="0" indent="0">
              <a:buNone/>
            </a:pPr>
            <a:r>
              <a:rPr lang="en-US" dirty="0"/>
              <a:t>Recall-score: 0.87</a:t>
            </a:r>
          </a:p>
          <a:p>
            <a:pPr marL="0" indent="0">
              <a:buNone/>
            </a:pPr>
            <a:r>
              <a:rPr lang="en-US" dirty="0"/>
              <a:t>F1-Score: 0.90</a:t>
            </a:r>
          </a:p>
          <a:p>
            <a:pPr marL="0" indent="0">
              <a:buNone/>
            </a:pPr>
            <a:r>
              <a:rPr lang="en-US" dirty="0"/>
              <a:t>Accuracy-score: 0.94</a:t>
            </a:r>
          </a:p>
          <a:p>
            <a:pPr marL="0" indent="0">
              <a:buNone/>
            </a:pPr>
            <a:r>
              <a:rPr lang="en-US" dirty="0"/>
              <a:t>The process is shown in the table below.</a:t>
            </a:r>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6385817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402A7-E7B8-8F0E-8937-BA2BB49373C6}"/>
              </a:ext>
            </a:extLst>
          </p:cNvPr>
          <p:cNvSpPr>
            <a:spLocks noGrp="1"/>
          </p:cNvSpPr>
          <p:nvPr>
            <p:ph type="title"/>
          </p:nvPr>
        </p:nvSpPr>
        <p:spPr>
          <a:xfrm>
            <a:off x="838200" y="365126"/>
            <a:ext cx="10515600" cy="745217"/>
          </a:xfrm>
        </p:spPr>
        <p:txBody>
          <a:bodyPr/>
          <a:lstStyle/>
          <a:p>
            <a:pPr algn="ctr"/>
            <a:r>
              <a:rPr lang="en-US" b="1" dirty="0">
                <a:solidFill>
                  <a:srgbClr val="FF0000"/>
                </a:solidFill>
              </a:rPr>
              <a:t>RANDOM FOREST CLASSIFIER</a:t>
            </a:r>
          </a:p>
        </p:txBody>
      </p:sp>
      <p:pic>
        <p:nvPicPr>
          <p:cNvPr id="9" name="Content Placeholder 8">
            <a:extLst>
              <a:ext uri="{FF2B5EF4-FFF2-40B4-BE49-F238E27FC236}">
                <a16:creationId xmlns:a16="http://schemas.microsoft.com/office/drawing/2014/main" id="{B60E0957-2387-78DA-46CE-933DE4F4244C}"/>
              </a:ext>
            </a:extLst>
          </p:cNvPr>
          <p:cNvPicPr>
            <a:picLocks noGrp="1" noChangeAspect="1"/>
          </p:cNvPicPr>
          <p:nvPr>
            <p:ph idx="1"/>
          </p:nvPr>
        </p:nvPicPr>
        <p:blipFill>
          <a:blip r:embed="rId2"/>
          <a:stretch>
            <a:fillRect/>
          </a:stretch>
        </p:blipFill>
        <p:spPr>
          <a:xfrm>
            <a:off x="1012370" y="1110344"/>
            <a:ext cx="10515599" cy="5562600"/>
          </a:xfrm>
        </p:spPr>
      </p:pic>
    </p:spTree>
    <p:extLst>
      <p:ext uri="{BB962C8B-B14F-4D97-AF65-F5344CB8AC3E}">
        <p14:creationId xmlns:p14="http://schemas.microsoft.com/office/powerpoint/2010/main" val="1458506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856E8-5EB3-59FB-5409-D48AEC27C31A}"/>
              </a:ext>
            </a:extLst>
          </p:cNvPr>
          <p:cNvSpPr>
            <a:spLocks noGrp="1"/>
          </p:cNvSpPr>
          <p:nvPr>
            <p:ph type="title"/>
          </p:nvPr>
        </p:nvSpPr>
        <p:spPr>
          <a:xfrm>
            <a:off x="838200" y="365125"/>
            <a:ext cx="10515600" cy="854075"/>
          </a:xfrm>
        </p:spPr>
        <p:txBody>
          <a:bodyPr/>
          <a:lstStyle/>
          <a:p>
            <a:pPr algn="ctr"/>
            <a:r>
              <a:rPr lang="en-US" b="1" dirty="0">
                <a:solidFill>
                  <a:srgbClr val="FF0000"/>
                </a:solidFill>
              </a:rPr>
              <a:t>LOGISTIC REGRESSION</a:t>
            </a:r>
          </a:p>
        </p:txBody>
      </p:sp>
      <p:sp>
        <p:nvSpPr>
          <p:cNvPr id="3" name="Content Placeholder 2">
            <a:extLst>
              <a:ext uri="{FF2B5EF4-FFF2-40B4-BE49-F238E27FC236}">
                <a16:creationId xmlns:a16="http://schemas.microsoft.com/office/drawing/2014/main" id="{D1E26BEE-8ACA-894B-D3D0-7732B5316CCA}"/>
              </a:ext>
            </a:extLst>
          </p:cNvPr>
          <p:cNvSpPr>
            <a:spLocks noGrp="1"/>
          </p:cNvSpPr>
          <p:nvPr>
            <p:ph idx="1"/>
          </p:nvPr>
        </p:nvSpPr>
        <p:spPr>
          <a:xfrm>
            <a:off x="653143" y="1219200"/>
            <a:ext cx="10700657" cy="5273676"/>
          </a:xfrm>
        </p:spPr>
        <p:txBody>
          <a:bodyPr>
            <a:normAutofit fontScale="92500" lnSpcReduction="20000"/>
          </a:bodyPr>
          <a:lstStyle/>
          <a:p>
            <a:r>
              <a:rPr lang="en-US" dirty="0"/>
              <a:t>Evaluated the Accuracy score ,F1 score , Precision Score and Recall score of the Logistic Regression.</a:t>
            </a:r>
          </a:p>
          <a:p>
            <a:r>
              <a:rPr lang="en-US" dirty="0"/>
              <a:t>Defined the X which are the features used to predict the Y and the Y which is the target variable(Performance Rating).</a:t>
            </a:r>
          </a:p>
          <a:p>
            <a:r>
              <a:rPr lang="en-US" dirty="0"/>
              <a:t>Divided the data into 80% training data and 20% testing data and a random state of 42.</a:t>
            </a:r>
          </a:p>
          <a:p>
            <a:r>
              <a:rPr lang="en-US" dirty="0"/>
              <a:t>I did fit the different models with the training data that is (X-train, Y-train) and also fitted the model with the testing data (X-test) to predict the Y.</a:t>
            </a:r>
          </a:p>
          <a:p>
            <a:r>
              <a:rPr lang="en-US" dirty="0"/>
              <a:t>The scores were as follows:</a:t>
            </a:r>
          </a:p>
          <a:p>
            <a:pPr marL="0" indent="0">
              <a:buNone/>
            </a:pPr>
            <a:r>
              <a:rPr lang="en-US" dirty="0"/>
              <a:t>Precision-score: 0.93</a:t>
            </a:r>
          </a:p>
          <a:p>
            <a:pPr marL="0" indent="0">
              <a:buNone/>
            </a:pPr>
            <a:r>
              <a:rPr lang="en-US" dirty="0"/>
              <a:t>Recall-score: 0.85</a:t>
            </a:r>
          </a:p>
          <a:p>
            <a:pPr marL="0" indent="0">
              <a:buNone/>
            </a:pPr>
            <a:r>
              <a:rPr lang="en-US" dirty="0"/>
              <a:t>F1-Score: 0.88</a:t>
            </a:r>
          </a:p>
          <a:p>
            <a:pPr marL="0" indent="0">
              <a:buNone/>
            </a:pPr>
            <a:r>
              <a:rPr lang="en-US" dirty="0"/>
              <a:t>Accuracy-score: 0.93</a:t>
            </a:r>
          </a:p>
          <a:p>
            <a:pPr marL="0" indent="0">
              <a:buNone/>
            </a:pPr>
            <a:r>
              <a:rPr lang="en-US" dirty="0"/>
              <a:t>The process is shown in the table below.</a:t>
            </a:r>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29696685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2DC0F-F57E-7DA2-1407-BA06083C509C}"/>
              </a:ext>
            </a:extLst>
          </p:cNvPr>
          <p:cNvSpPr>
            <a:spLocks noGrp="1"/>
          </p:cNvSpPr>
          <p:nvPr>
            <p:ph type="title"/>
          </p:nvPr>
        </p:nvSpPr>
        <p:spPr>
          <a:xfrm>
            <a:off x="838200" y="365126"/>
            <a:ext cx="10515600" cy="886732"/>
          </a:xfrm>
        </p:spPr>
        <p:txBody>
          <a:bodyPr/>
          <a:lstStyle/>
          <a:p>
            <a:pPr algn="ctr"/>
            <a:r>
              <a:rPr lang="en-US" b="1" dirty="0">
                <a:solidFill>
                  <a:srgbClr val="FF0000"/>
                </a:solidFill>
              </a:rPr>
              <a:t>LOGISTIC REGRESSION</a:t>
            </a:r>
          </a:p>
        </p:txBody>
      </p:sp>
      <p:pic>
        <p:nvPicPr>
          <p:cNvPr id="5" name="Content Placeholder 4">
            <a:extLst>
              <a:ext uri="{FF2B5EF4-FFF2-40B4-BE49-F238E27FC236}">
                <a16:creationId xmlns:a16="http://schemas.microsoft.com/office/drawing/2014/main" id="{C337BE9E-B37D-998C-2BDF-39776A8F90C0}"/>
              </a:ext>
            </a:extLst>
          </p:cNvPr>
          <p:cNvPicPr>
            <a:picLocks noGrp="1" noChangeAspect="1"/>
          </p:cNvPicPr>
          <p:nvPr>
            <p:ph idx="1"/>
          </p:nvPr>
        </p:nvPicPr>
        <p:blipFill>
          <a:blip r:embed="rId2"/>
          <a:stretch>
            <a:fillRect/>
          </a:stretch>
        </p:blipFill>
        <p:spPr>
          <a:xfrm>
            <a:off x="457200" y="1077686"/>
            <a:ext cx="10515601" cy="5584371"/>
          </a:xfrm>
        </p:spPr>
      </p:pic>
    </p:spTree>
    <p:extLst>
      <p:ext uri="{BB962C8B-B14F-4D97-AF65-F5344CB8AC3E}">
        <p14:creationId xmlns:p14="http://schemas.microsoft.com/office/powerpoint/2010/main" val="35234298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4B496-F7EF-7ED7-C296-4BC5BB834BB9}"/>
              </a:ext>
            </a:extLst>
          </p:cNvPr>
          <p:cNvSpPr>
            <a:spLocks noGrp="1"/>
          </p:cNvSpPr>
          <p:nvPr>
            <p:ph type="title"/>
          </p:nvPr>
        </p:nvSpPr>
        <p:spPr>
          <a:xfrm>
            <a:off x="838200" y="365125"/>
            <a:ext cx="10515600" cy="701675"/>
          </a:xfrm>
        </p:spPr>
        <p:txBody>
          <a:bodyPr/>
          <a:lstStyle/>
          <a:p>
            <a:pPr algn="ctr"/>
            <a:r>
              <a:rPr lang="en-US" b="1" dirty="0">
                <a:solidFill>
                  <a:srgbClr val="FF0000"/>
                </a:solidFill>
              </a:rPr>
              <a:t>DECISION TREE CLASSIFIER</a:t>
            </a:r>
          </a:p>
        </p:txBody>
      </p:sp>
      <p:sp>
        <p:nvSpPr>
          <p:cNvPr id="3" name="Content Placeholder 2">
            <a:extLst>
              <a:ext uri="{FF2B5EF4-FFF2-40B4-BE49-F238E27FC236}">
                <a16:creationId xmlns:a16="http://schemas.microsoft.com/office/drawing/2014/main" id="{0D580B40-7F8A-9D9A-4F08-7C9CD2C61304}"/>
              </a:ext>
            </a:extLst>
          </p:cNvPr>
          <p:cNvSpPr>
            <a:spLocks noGrp="1"/>
          </p:cNvSpPr>
          <p:nvPr>
            <p:ph idx="1"/>
          </p:nvPr>
        </p:nvSpPr>
        <p:spPr>
          <a:xfrm>
            <a:off x="446314" y="1186544"/>
            <a:ext cx="11527972" cy="5508170"/>
          </a:xfrm>
        </p:spPr>
        <p:txBody>
          <a:bodyPr>
            <a:normAutofit fontScale="92500" lnSpcReduction="20000"/>
          </a:bodyPr>
          <a:lstStyle/>
          <a:p>
            <a:r>
              <a:rPr lang="en-US" dirty="0"/>
              <a:t>Evaluated the Accuracy score ,F1 score , Precision Score and Recall score of the Decision Tree Classifier .</a:t>
            </a:r>
          </a:p>
          <a:p>
            <a:r>
              <a:rPr lang="en-US" dirty="0"/>
              <a:t>Defined the X which are the features used to predict the Y and the Y which is the target variable(Performance Rating).</a:t>
            </a:r>
          </a:p>
          <a:p>
            <a:r>
              <a:rPr lang="en-US" dirty="0"/>
              <a:t>Divided the data into 80% training data and 20% testing data and a random state of 42.</a:t>
            </a:r>
          </a:p>
          <a:p>
            <a:r>
              <a:rPr lang="en-US" dirty="0"/>
              <a:t>I did fit the different models with the training data that is (X-train, Y-train) and also fitted the model with the testing data (X-test) to predict the Y.</a:t>
            </a:r>
          </a:p>
          <a:p>
            <a:r>
              <a:rPr lang="en-US" dirty="0"/>
              <a:t>The scores were as follows:</a:t>
            </a:r>
          </a:p>
          <a:p>
            <a:pPr marL="0" indent="0">
              <a:buNone/>
            </a:pPr>
            <a:r>
              <a:rPr lang="en-US" dirty="0"/>
              <a:t>Precision-score: 0.94</a:t>
            </a:r>
          </a:p>
          <a:p>
            <a:pPr marL="0" indent="0">
              <a:buNone/>
            </a:pPr>
            <a:r>
              <a:rPr lang="en-US" dirty="0"/>
              <a:t>Recall-score: 0.87</a:t>
            </a:r>
          </a:p>
          <a:p>
            <a:pPr marL="0" indent="0">
              <a:buNone/>
            </a:pPr>
            <a:r>
              <a:rPr lang="en-US" dirty="0"/>
              <a:t>F1-Score: 0.90</a:t>
            </a:r>
          </a:p>
          <a:p>
            <a:pPr marL="0" indent="0">
              <a:buNone/>
            </a:pPr>
            <a:r>
              <a:rPr lang="en-US" dirty="0"/>
              <a:t>Accuracy-score: 0.94</a:t>
            </a:r>
          </a:p>
          <a:p>
            <a:pPr marL="0" indent="0">
              <a:buNone/>
            </a:pPr>
            <a:r>
              <a:rPr lang="en-US" dirty="0"/>
              <a:t>The process is shown in the table below.</a:t>
            </a:r>
          </a:p>
          <a:p>
            <a:endParaRPr lang="en-US" dirty="0"/>
          </a:p>
        </p:txBody>
      </p:sp>
    </p:spTree>
    <p:extLst>
      <p:ext uri="{BB962C8B-B14F-4D97-AF65-F5344CB8AC3E}">
        <p14:creationId xmlns:p14="http://schemas.microsoft.com/office/powerpoint/2010/main" val="34315677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1B0E8-0A42-5EF8-F32B-AA1555FEABF4}"/>
              </a:ext>
            </a:extLst>
          </p:cNvPr>
          <p:cNvSpPr>
            <a:spLocks noGrp="1"/>
          </p:cNvSpPr>
          <p:nvPr>
            <p:ph type="title"/>
          </p:nvPr>
        </p:nvSpPr>
        <p:spPr>
          <a:xfrm>
            <a:off x="838200" y="365125"/>
            <a:ext cx="10515600" cy="788761"/>
          </a:xfrm>
        </p:spPr>
        <p:txBody>
          <a:bodyPr/>
          <a:lstStyle/>
          <a:p>
            <a:pPr algn="ctr"/>
            <a:r>
              <a:rPr lang="en-US" b="1" dirty="0">
                <a:solidFill>
                  <a:srgbClr val="FF0000"/>
                </a:solidFill>
              </a:rPr>
              <a:t>DECISION TREE CLASSIFIER</a:t>
            </a:r>
          </a:p>
        </p:txBody>
      </p:sp>
      <p:pic>
        <p:nvPicPr>
          <p:cNvPr id="5" name="Content Placeholder 4">
            <a:extLst>
              <a:ext uri="{FF2B5EF4-FFF2-40B4-BE49-F238E27FC236}">
                <a16:creationId xmlns:a16="http://schemas.microsoft.com/office/drawing/2014/main" id="{52B99BF7-3BCA-0D29-5560-FDBF91ED1629}"/>
              </a:ext>
            </a:extLst>
          </p:cNvPr>
          <p:cNvPicPr>
            <a:picLocks noGrp="1" noChangeAspect="1"/>
          </p:cNvPicPr>
          <p:nvPr>
            <p:ph idx="1"/>
          </p:nvPr>
        </p:nvPicPr>
        <p:blipFill>
          <a:blip r:embed="rId2"/>
          <a:stretch>
            <a:fillRect/>
          </a:stretch>
        </p:blipFill>
        <p:spPr>
          <a:xfrm>
            <a:off x="555171" y="1273174"/>
            <a:ext cx="10515600" cy="5508625"/>
          </a:xfrm>
        </p:spPr>
      </p:pic>
    </p:spTree>
    <p:extLst>
      <p:ext uri="{BB962C8B-B14F-4D97-AF65-F5344CB8AC3E}">
        <p14:creationId xmlns:p14="http://schemas.microsoft.com/office/powerpoint/2010/main" val="26904518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73AB7-8D4F-6087-B1D7-B85C9174A60B}"/>
              </a:ext>
            </a:extLst>
          </p:cNvPr>
          <p:cNvSpPr>
            <a:spLocks noGrp="1"/>
          </p:cNvSpPr>
          <p:nvPr>
            <p:ph type="title"/>
          </p:nvPr>
        </p:nvSpPr>
        <p:spPr>
          <a:xfrm>
            <a:off x="838200" y="365125"/>
            <a:ext cx="10515600" cy="592817"/>
          </a:xfrm>
        </p:spPr>
        <p:txBody>
          <a:bodyPr>
            <a:normAutofit fontScale="90000"/>
          </a:bodyPr>
          <a:lstStyle/>
          <a:p>
            <a:pPr algn="ctr"/>
            <a:r>
              <a:rPr lang="en-US" dirty="0">
                <a:solidFill>
                  <a:srgbClr val="FF0000"/>
                </a:solidFill>
              </a:rPr>
              <a:t>MODEL PERFOMANCE AND SELECTION</a:t>
            </a:r>
          </a:p>
        </p:txBody>
      </p:sp>
      <p:sp>
        <p:nvSpPr>
          <p:cNvPr id="3" name="Content Placeholder 2">
            <a:extLst>
              <a:ext uri="{FF2B5EF4-FFF2-40B4-BE49-F238E27FC236}">
                <a16:creationId xmlns:a16="http://schemas.microsoft.com/office/drawing/2014/main" id="{6BA3E7EC-1B20-E9F8-E600-8FB5CF4F2892}"/>
              </a:ext>
            </a:extLst>
          </p:cNvPr>
          <p:cNvSpPr>
            <a:spLocks noGrp="1"/>
          </p:cNvSpPr>
          <p:nvPr>
            <p:ph idx="1"/>
          </p:nvPr>
        </p:nvSpPr>
        <p:spPr>
          <a:xfrm>
            <a:off x="522513" y="1284514"/>
            <a:ext cx="11179629" cy="5399315"/>
          </a:xfrm>
        </p:spPr>
        <p:txBody>
          <a:bodyPr>
            <a:normAutofit fontScale="92500" lnSpcReduction="10000"/>
          </a:bodyPr>
          <a:lstStyle/>
          <a:p>
            <a:r>
              <a:rPr lang="en-US" b="1" dirty="0"/>
              <a:t>Accuracy</a:t>
            </a:r>
            <a:r>
              <a:rPr lang="en-US" dirty="0"/>
              <a:t>: Random Forest and Decision Tree both have a slightly higher accuracy (0.94) compared to Logistic Regression (0.93).</a:t>
            </a:r>
          </a:p>
          <a:p>
            <a:r>
              <a:rPr lang="en-US" b="1" dirty="0"/>
              <a:t>Precision</a:t>
            </a:r>
            <a:r>
              <a:rPr lang="en-US" dirty="0"/>
              <a:t>: Random Forest and Decision Tree also lead in precision with a score of 0.94, slightly higher than Logistic Regression’s 0.93.</a:t>
            </a:r>
          </a:p>
          <a:p>
            <a:r>
              <a:rPr lang="en-US" b="1" dirty="0"/>
              <a:t>Recall</a:t>
            </a:r>
            <a:r>
              <a:rPr lang="en-US" dirty="0"/>
              <a:t>: Random Forest and Decision Tree perform better in recall as well (0.87 vs. 0.85 for Logistic Regression).</a:t>
            </a:r>
          </a:p>
          <a:p>
            <a:r>
              <a:rPr lang="en-US" b="1" dirty="0"/>
              <a:t>F1-Score</a:t>
            </a:r>
            <a:r>
              <a:rPr lang="en-US" dirty="0"/>
              <a:t>: The F1-Score, which balances precision and recall, is higher for Random Forest and Decision Tree (0.90) compared to Logistic Regression (0.88).</a:t>
            </a:r>
          </a:p>
          <a:p>
            <a:r>
              <a:rPr lang="en-US" dirty="0"/>
              <a:t>Conclusion:</a:t>
            </a:r>
          </a:p>
          <a:p>
            <a:r>
              <a:rPr lang="en-US" dirty="0"/>
              <a:t>Random Forest and Decision Tree are performing similarly and better than Logistic Regression in all metrics.</a:t>
            </a:r>
          </a:p>
          <a:p>
            <a:r>
              <a:rPr lang="en-US" dirty="0"/>
              <a:t>Since Random Forest generally provides more robustness due to ensemble averaging, it might be preferred over Decision Tree for a more generalized model.</a:t>
            </a:r>
          </a:p>
          <a:p>
            <a:endParaRPr lang="en-US" dirty="0"/>
          </a:p>
        </p:txBody>
      </p:sp>
    </p:spTree>
    <p:extLst>
      <p:ext uri="{BB962C8B-B14F-4D97-AF65-F5344CB8AC3E}">
        <p14:creationId xmlns:p14="http://schemas.microsoft.com/office/powerpoint/2010/main" val="17739825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22701-A4E1-23F3-E764-8A252412E5AC}"/>
              </a:ext>
            </a:extLst>
          </p:cNvPr>
          <p:cNvSpPr>
            <a:spLocks noGrp="1"/>
          </p:cNvSpPr>
          <p:nvPr>
            <p:ph type="title"/>
          </p:nvPr>
        </p:nvSpPr>
        <p:spPr/>
        <p:txBody>
          <a:bodyPr/>
          <a:lstStyle/>
          <a:p>
            <a:pPr algn="ctr"/>
            <a:r>
              <a:rPr lang="en-US" dirty="0">
                <a:solidFill>
                  <a:srgbClr val="FF0000"/>
                </a:solidFill>
              </a:rPr>
              <a:t>PROBLEM STATEMENT</a:t>
            </a:r>
          </a:p>
        </p:txBody>
      </p:sp>
      <p:sp>
        <p:nvSpPr>
          <p:cNvPr id="3" name="Content Placeholder 2">
            <a:extLst>
              <a:ext uri="{FF2B5EF4-FFF2-40B4-BE49-F238E27FC236}">
                <a16:creationId xmlns:a16="http://schemas.microsoft.com/office/drawing/2014/main" id="{D928ADF6-D236-371A-6DC3-1CD6281ABB2A}"/>
              </a:ext>
            </a:extLst>
          </p:cNvPr>
          <p:cNvSpPr>
            <a:spLocks noGrp="1"/>
          </p:cNvSpPr>
          <p:nvPr>
            <p:ph idx="1"/>
          </p:nvPr>
        </p:nvSpPr>
        <p:spPr>
          <a:xfrm>
            <a:off x="838200" y="1690688"/>
            <a:ext cx="10515600" cy="4486275"/>
          </a:xfrm>
        </p:spPr>
        <p:txBody>
          <a:bodyPr>
            <a:normAutofit/>
          </a:bodyPr>
          <a:lstStyle/>
          <a:p>
            <a:r>
              <a:rPr lang="en-US" dirty="0"/>
              <a:t>The primary goal is to assist the company in making more accurate and consistent hiring decisions by predicting whether the employee is likely to perform well or not.</a:t>
            </a:r>
          </a:p>
          <a:p>
            <a:r>
              <a:rPr lang="en-US" dirty="0"/>
              <a:t>I will use the provided dataset: </a:t>
            </a:r>
            <a:r>
              <a:rPr lang="en-US" b="0" i="0" dirty="0">
                <a:solidFill>
                  <a:srgbClr val="C00000"/>
                </a:solidFill>
                <a:effectLst/>
                <a:highlight>
                  <a:srgbClr val="FFFFFF"/>
                </a:highlight>
                <a:latin typeface="Courier New" panose="02070309020205020404" pitchFamily="49" charset="0"/>
              </a:rPr>
              <a:t>INX_Future_Inc_Employee_Performance_CDS_Project2_Data_V1.8.csv </a:t>
            </a:r>
          </a:p>
          <a:p>
            <a:r>
              <a:rPr lang="en-US" dirty="0"/>
              <a:t>Using the given historical dataset, the model can help identify applicants who are more likely to perform well for a given position in the company.</a:t>
            </a:r>
          </a:p>
        </p:txBody>
      </p:sp>
    </p:spTree>
    <p:extLst>
      <p:ext uri="{BB962C8B-B14F-4D97-AF65-F5344CB8AC3E}">
        <p14:creationId xmlns:p14="http://schemas.microsoft.com/office/powerpoint/2010/main" val="31667032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61745-15E0-8BBC-DE15-4E5CDEE4094B}"/>
              </a:ext>
            </a:extLst>
          </p:cNvPr>
          <p:cNvSpPr>
            <a:spLocks noGrp="1"/>
          </p:cNvSpPr>
          <p:nvPr>
            <p:ph type="title"/>
          </p:nvPr>
        </p:nvSpPr>
        <p:spPr>
          <a:xfrm>
            <a:off x="446313" y="365126"/>
            <a:ext cx="10907487" cy="886732"/>
          </a:xfrm>
        </p:spPr>
        <p:txBody>
          <a:bodyPr/>
          <a:lstStyle/>
          <a:p>
            <a:pPr algn="ctr"/>
            <a:r>
              <a:rPr lang="en-US" b="1" dirty="0">
                <a:solidFill>
                  <a:srgbClr val="FF0000"/>
                </a:solidFill>
              </a:rPr>
              <a:t>CONCLUSION</a:t>
            </a:r>
          </a:p>
        </p:txBody>
      </p:sp>
      <p:sp>
        <p:nvSpPr>
          <p:cNvPr id="3" name="Content Placeholder 2">
            <a:extLst>
              <a:ext uri="{FF2B5EF4-FFF2-40B4-BE49-F238E27FC236}">
                <a16:creationId xmlns:a16="http://schemas.microsoft.com/office/drawing/2014/main" id="{62A92E91-B778-C44C-5683-18542BD5B502}"/>
              </a:ext>
            </a:extLst>
          </p:cNvPr>
          <p:cNvSpPr>
            <a:spLocks noGrp="1"/>
          </p:cNvSpPr>
          <p:nvPr>
            <p:ph idx="1"/>
          </p:nvPr>
        </p:nvSpPr>
        <p:spPr>
          <a:xfrm>
            <a:off x="446313" y="1251858"/>
            <a:ext cx="11342915" cy="5366656"/>
          </a:xfrm>
        </p:spPr>
        <p:txBody>
          <a:bodyPr>
            <a:normAutofit lnSpcReduction="10000"/>
          </a:bodyPr>
          <a:lstStyle/>
          <a:p>
            <a:r>
              <a:rPr lang="en-US" dirty="0"/>
              <a:t> Departments Development and Data Science have higher average performance ratings, indicating strong overall performance.</a:t>
            </a:r>
          </a:p>
          <a:p>
            <a:endParaRPr lang="en-US" dirty="0"/>
          </a:p>
          <a:p>
            <a:r>
              <a:rPr lang="en-US" dirty="0"/>
              <a:t>Departments like Sales and Finance have lower average performance ratings, which might indicate issues within the department.</a:t>
            </a:r>
          </a:p>
          <a:p>
            <a:endParaRPr lang="en-US" dirty="0"/>
          </a:p>
          <a:p>
            <a:r>
              <a:rPr lang="en-US" dirty="0"/>
              <a:t>Employee Environment Satisfaction, Employee last salary hike percent and Employee work life balance have a positive correlation with Employee performance .</a:t>
            </a:r>
          </a:p>
          <a:p>
            <a:endParaRPr lang="en-US" dirty="0"/>
          </a:p>
          <a:p>
            <a:r>
              <a:rPr lang="en-US" dirty="0"/>
              <a:t>Random Forest Classifier will be the best model to use in this case in building a predictive model for the employee performance.</a:t>
            </a:r>
          </a:p>
        </p:txBody>
      </p:sp>
    </p:spTree>
    <p:extLst>
      <p:ext uri="{BB962C8B-B14F-4D97-AF65-F5344CB8AC3E}">
        <p14:creationId xmlns:p14="http://schemas.microsoft.com/office/powerpoint/2010/main" val="36348096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B5A61-3852-9DED-4AD3-978433DD452E}"/>
              </a:ext>
            </a:extLst>
          </p:cNvPr>
          <p:cNvSpPr>
            <a:spLocks noGrp="1"/>
          </p:cNvSpPr>
          <p:nvPr>
            <p:ph type="title"/>
          </p:nvPr>
        </p:nvSpPr>
        <p:spPr>
          <a:xfrm>
            <a:off x="838200" y="365126"/>
            <a:ext cx="10515600" cy="799646"/>
          </a:xfrm>
        </p:spPr>
        <p:txBody>
          <a:bodyPr/>
          <a:lstStyle/>
          <a:p>
            <a:pPr algn="ctr"/>
            <a:r>
              <a:rPr lang="en-US" dirty="0">
                <a:solidFill>
                  <a:srgbClr val="FF0000"/>
                </a:solidFill>
              </a:rPr>
              <a:t>RECOMMEDATIONS</a:t>
            </a:r>
          </a:p>
        </p:txBody>
      </p:sp>
      <p:sp>
        <p:nvSpPr>
          <p:cNvPr id="3" name="Content Placeholder 2">
            <a:extLst>
              <a:ext uri="{FF2B5EF4-FFF2-40B4-BE49-F238E27FC236}">
                <a16:creationId xmlns:a16="http://schemas.microsoft.com/office/drawing/2014/main" id="{5C6D307B-9E93-6476-3B18-0B775631C233}"/>
              </a:ext>
            </a:extLst>
          </p:cNvPr>
          <p:cNvSpPr>
            <a:spLocks noGrp="1"/>
          </p:cNvSpPr>
          <p:nvPr>
            <p:ph idx="1"/>
          </p:nvPr>
        </p:nvSpPr>
        <p:spPr>
          <a:xfrm>
            <a:off x="304800" y="1055914"/>
            <a:ext cx="11049000" cy="5627915"/>
          </a:xfrm>
        </p:spPr>
        <p:txBody>
          <a:bodyPr>
            <a:normAutofit/>
          </a:bodyPr>
          <a:lstStyle/>
          <a:p>
            <a:r>
              <a:rPr lang="en-US" sz="2000" dirty="0"/>
              <a:t>These insights suggest that focusing on improving work environment satisfaction, offering competitive salary hikes, considering the Employee life work balance , will significantly impact overall employee performance. </a:t>
            </a:r>
          </a:p>
          <a:p>
            <a:endParaRPr lang="en-US" sz="2000" dirty="0"/>
          </a:p>
          <a:p>
            <a:r>
              <a:rPr lang="en-US" sz="2000" dirty="0"/>
              <a:t>The Data Science Department is one of the best performing department and they have a high salary hike percent and their environmental satisfaction is among the top hence showing a correlation as to why they are performing so well . This department be models for best practices in employee engagement and performance management.</a:t>
            </a:r>
          </a:p>
          <a:p>
            <a:endParaRPr lang="en-US" sz="2000" dirty="0"/>
          </a:p>
          <a:p>
            <a:r>
              <a:rPr lang="en-US" sz="2000" dirty="0"/>
              <a:t>Employees might benefit from role changes or promotions after a certain period to maintain high performance. New hires or those recently promoted may need additional support to quickly reach optimal performance.</a:t>
            </a:r>
          </a:p>
          <a:p>
            <a:endParaRPr lang="en-US" sz="2000" dirty="0"/>
          </a:p>
          <a:p>
            <a:r>
              <a:rPr lang="en-US" sz="2000" dirty="0"/>
              <a:t>Hire or recruit applicants with an education background in finance for the Finance Department.</a:t>
            </a:r>
          </a:p>
          <a:p>
            <a:endParaRPr lang="en-US" sz="2000" dirty="0"/>
          </a:p>
          <a:p>
            <a:endParaRPr lang="en-US" dirty="0"/>
          </a:p>
          <a:p>
            <a:endParaRPr lang="en-US" dirty="0"/>
          </a:p>
        </p:txBody>
      </p:sp>
    </p:spTree>
    <p:extLst>
      <p:ext uri="{BB962C8B-B14F-4D97-AF65-F5344CB8AC3E}">
        <p14:creationId xmlns:p14="http://schemas.microsoft.com/office/powerpoint/2010/main" val="12744118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FD52F-36BC-35BC-E391-BC21BCA64DFF}"/>
              </a:ext>
            </a:extLst>
          </p:cNvPr>
          <p:cNvSpPr>
            <a:spLocks noGrp="1"/>
          </p:cNvSpPr>
          <p:nvPr>
            <p:ph type="title"/>
          </p:nvPr>
        </p:nvSpPr>
        <p:spPr>
          <a:xfrm>
            <a:off x="838200" y="365125"/>
            <a:ext cx="10515600" cy="4511675"/>
          </a:xfrm>
        </p:spPr>
        <p:txBody>
          <a:bodyPr>
            <a:normAutofit/>
          </a:bodyPr>
          <a:lstStyle/>
          <a:p>
            <a:pPr algn="ctr"/>
            <a:r>
              <a:rPr lang="en-US" sz="5400" b="1" dirty="0">
                <a:solidFill>
                  <a:srgbClr val="FF0000"/>
                </a:solidFill>
              </a:rPr>
              <a:t>THANK YOU !</a:t>
            </a:r>
          </a:p>
        </p:txBody>
      </p:sp>
    </p:spTree>
    <p:extLst>
      <p:ext uri="{BB962C8B-B14F-4D97-AF65-F5344CB8AC3E}">
        <p14:creationId xmlns:p14="http://schemas.microsoft.com/office/powerpoint/2010/main" val="7778451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76E67-2313-4407-C999-BC8762E1A105}"/>
              </a:ext>
            </a:extLst>
          </p:cNvPr>
          <p:cNvSpPr>
            <a:spLocks noGrp="1"/>
          </p:cNvSpPr>
          <p:nvPr>
            <p:ph type="title"/>
          </p:nvPr>
        </p:nvSpPr>
        <p:spPr/>
        <p:txBody>
          <a:bodyPr/>
          <a:lstStyle/>
          <a:p>
            <a:pPr algn="ctr"/>
            <a:r>
              <a:rPr lang="en-US" dirty="0">
                <a:solidFill>
                  <a:srgbClr val="FF0000"/>
                </a:solidFill>
              </a:rPr>
              <a:t>EXPLORATORY DATA ANALYSIS (EDA)</a:t>
            </a:r>
          </a:p>
        </p:txBody>
      </p:sp>
      <p:pic>
        <p:nvPicPr>
          <p:cNvPr id="5" name="Content Placeholder 4">
            <a:extLst>
              <a:ext uri="{FF2B5EF4-FFF2-40B4-BE49-F238E27FC236}">
                <a16:creationId xmlns:a16="http://schemas.microsoft.com/office/drawing/2014/main" id="{DB4F43DC-160E-6987-3C49-5C2D719ABB58}"/>
              </a:ext>
            </a:extLst>
          </p:cNvPr>
          <p:cNvPicPr>
            <a:picLocks noGrp="1" noChangeAspect="1"/>
          </p:cNvPicPr>
          <p:nvPr>
            <p:ph idx="1"/>
          </p:nvPr>
        </p:nvPicPr>
        <p:blipFill>
          <a:blip r:embed="rId2"/>
          <a:stretch>
            <a:fillRect/>
          </a:stretch>
        </p:blipFill>
        <p:spPr>
          <a:xfrm>
            <a:off x="838199" y="1404257"/>
            <a:ext cx="10929257" cy="5088617"/>
          </a:xfrm>
        </p:spPr>
      </p:pic>
    </p:spTree>
    <p:extLst>
      <p:ext uri="{BB962C8B-B14F-4D97-AF65-F5344CB8AC3E}">
        <p14:creationId xmlns:p14="http://schemas.microsoft.com/office/powerpoint/2010/main" val="28167195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EF94A-06D8-3B68-D0D2-01FC41F48692}"/>
              </a:ext>
            </a:extLst>
          </p:cNvPr>
          <p:cNvSpPr>
            <a:spLocks noGrp="1"/>
          </p:cNvSpPr>
          <p:nvPr>
            <p:ph type="title"/>
          </p:nvPr>
        </p:nvSpPr>
        <p:spPr/>
        <p:txBody>
          <a:bodyPr/>
          <a:lstStyle/>
          <a:p>
            <a:pPr algn="ctr"/>
            <a:r>
              <a:rPr lang="en-US" b="1" dirty="0"/>
              <a:t>EDA</a:t>
            </a:r>
          </a:p>
        </p:txBody>
      </p:sp>
      <p:sp>
        <p:nvSpPr>
          <p:cNvPr id="3" name="Content Placeholder 2">
            <a:extLst>
              <a:ext uri="{FF2B5EF4-FFF2-40B4-BE49-F238E27FC236}">
                <a16:creationId xmlns:a16="http://schemas.microsoft.com/office/drawing/2014/main" id="{B975CF69-7226-F4D3-7249-3665DE6102E8}"/>
              </a:ext>
            </a:extLst>
          </p:cNvPr>
          <p:cNvSpPr>
            <a:spLocks noGrp="1"/>
          </p:cNvSpPr>
          <p:nvPr>
            <p:ph idx="1"/>
          </p:nvPr>
        </p:nvSpPr>
        <p:spPr/>
        <p:txBody>
          <a:bodyPr/>
          <a:lstStyle/>
          <a:p>
            <a:r>
              <a:rPr lang="en-US" dirty="0"/>
              <a:t>Started by loading the data set in Google </a:t>
            </a:r>
            <a:r>
              <a:rPr lang="en-US" dirty="0" err="1"/>
              <a:t>Colab</a:t>
            </a:r>
            <a:r>
              <a:rPr lang="en-US" dirty="0"/>
              <a:t> and performing Exploratory Data Analysis to see how the data is structured  as the image shown above.</a:t>
            </a:r>
          </a:p>
          <a:p>
            <a:r>
              <a:rPr lang="en-US" dirty="0"/>
              <a:t>The dataset has 28 columns ,9 which contain categorical data and 19 containing numerical dataset.</a:t>
            </a:r>
          </a:p>
          <a:p>
            <a:r>
              <a:rPr lang="en-US" dirty="0"/>
              <a:t>The table above shows the first five rows of the dataset, but there are 1200 rows and 28 columns.</a:t>
            </a:r>
          </a:p>
        </p:txBody>
      </p:sp>
    </p:spTree>
    <p:extLst>
      <p:ext uri="{BB962C8B-B14F-4D97-AF65-F5344CB8AC3E}">
        <p14:creationId xmlns:p14="http://schemas.microsoft.com/office/powerpoint/2010/main" val="20874592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BAC84-AC12-66B5-7000-7ECB24F981A7}"/>
              </a:ext>
            </a:extLst>
          </p:cNvPr>
          <p:cNvSpPr>
            <a:spLocks noGrp="1"/>
          </p:cNvSpPr>
          <p:nvPr>
            <p:ph type="title"/>
          </p:nvPr>
        </p:nvSpPr>
        <p:spPr>
          <a:xfrm>
            <a:off x="838200" y="365126"/>
            <a:ext cx="10515600" cy="679904"/>
          </a:xfrm>
        </p:spPr>
        <p:txBody>
          <a:bodyPr>
            <a:normAutofit fontScale="90000"/>
          </a:bodyPr>
          <a:lstStyle/>
          <a:p>
            <a:pPr algn="ctr"/>
            <a:r>
              <a:rPr lang="en-US" b="1" dirty="0"/>
              <a:t>EDA</a:t>
            </a:r>
          </a:p>
        </p:txBody>
      </p:sp>
      <p:pic>
        <p:nvPicPr>
          <p:cNvPr id="5" name="Content Placeholder 4">
            <a:extLst>
              <a:ext uri="{FF2B5EF4-FFF2-40B4-BE49-F238E27FC236}">
                <a16:creationId xmlns:a16="http://schemas.microsoft.com/office/drawing/2014/main" id="{955FFDA1-CDBB-908B-2B9A-DE1803E4FB6B}"/>
              </a:ext>
            </a:extLst>
          </p:cNvPr>
          <p:cNvPicPr>
            <a:picLocks noGrp="1" noChangeAspect="1"/>
          </p:cNvPicPr>
          <p:nvPr>
            <p:ph idx="1"/>
          </p:nvPr>
        </p:nvPicPr>
        <p:blipFill>
          <a:blip r:embed="rId2"/>
          <a:stretch>
            <a:fillRect/>
          </a:stretch>
        </p:blipFill>
        <p:spPr>
          <a:xfrm>
            <a:off x="1785258" y="1045030"/>
            <a:ext cx="7663542" cy="5246913"/>
          </a:xfrm>
        </p:spPr>
      </p:pic>
    </p:spTree>
    <p:extLst>
      <p:ext uri="{BB962C8B-B14F-4D97-AF65-F5344CB8AC3E}">
        <p14:creationId xmlns:p14="http://schemas.microsoft.com/office/powerpoint/2010/main" val="17210989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047BD-D457-FA82-CC38-C3B7EEADCE0A}"/>
              </a:ext>
            </a:extLst>
          </p:cNvPr>
          <p:cNvSpPr>
            <a:spLocks noGrp="1"/>
          </p:cNvSpPr>
          <p:nvPr>
            <p:ph type="title"/>
          </p:nvPr>
        </p:nvSpPr>
        <p:spPr/>
        <p:txBody>
          <a:bodyPr/>
          <a:lstStyle/>
          <a:p>
            <a:pPr algn="ctr"/>
            <a:r>
              <a:rPr lang="en-US" b="1" dirty="0"/>
              <a:t>EDA</a:t>
            </a:r>
          </a:p>
        </p:txBody>
      </p:sp>
      <p:pic>
        <p:nvPicPr>
          <p:cNvPr id="4" name="Content Placeholder 3">
            <a:extLst>
              <a:ext uri="{FF2B5EF4-FFF2-40B4-BE49-F238E27FC236}">
                <a16:creationId xmlns:a16="http://schemas.microsoft.com/office/drawing/2014/main" id="{A8BFF1EB-D3A8-D2E7-E217-7E334B3BDCDA}"/>
              </a:ext>
            </a:extLst>
          </p:cNvPr>
          <p:cNvPicPr>
            <a:picLocks noGrp="1" noChangeAspect="1"/>
          </p:cNvPicPr>
          <p:nvPr>
            <p:ph idx="1"/>
          </p:nvPr>
        </p:nvPicPr>
        <p:blipFill>
          <a:blip r:embed="rId2"/>
          <a:stretch>
            <a:fillRect/>
          </a:stretch>
        </p:blipFill>
        <p:spPr>
          <a:xfrm>
            <a:off x="957943" y="1371600"/>
            <a:ext cx="10515600" cy="5214257"/>
          </a:xfrm>
          <a:prstGeom prst="rect">
            <a:avLst/>
          </a:prstGeom>
        </p:spPr>
      </p:pic>
    </p:spTree>
    <p:extLst>
      <p:ext uri="{BB962C8B-B14F-4D97-AF65-F5344CB8AC3E}">
        <p14:creationId xmlns:p14="http://schemas.microsoft.com/office/powerpoint/2010/main" val="28858963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A8B13F-0D5F-308F-7BAC-0662E1072853}"/>
              </a:ext>
            </a:extLst>
          </p:cNvPr>
          <p:cNvSpPr>
            <a:spLocks noGrp="1"/>
          </p:cNvSpPr>
          <p:nvPr>
            <p:ph type="title"/>
          </p:nvPr>
        </p:nvSpPr>
        <p:spPr>
          <a:xfrm>
            <a:off x="838200" y="365126"/>
            <a:ext cx="10515600" cy="1028246"/>
          </a:xfrm>
        </p:spPr>
        <p:txBody>
          <a:bodyPr/>
          <a:lstStyle/>
          <a:p>
            <a:pPr algn="ctr"/>
            <a:r>
              <a:rPr lang="en-US" b="1" dirty="0"/>
              <a:t>EDA</a:t>
            </a:r>
          </a:p>
        </p:txBody>
      </p:sp>
      <p:pic>
        <p:nvPicPr>
          <p:cNvPr id="5" name="Content Placeholder 4">
            <a:extLst>
              <a:ext uri="{FF2B5EF4-FFF2-40B4-BE49-F238E27FC236}">
                <a16:creationId xmlns:a16="http://schemas.microsoft.com/office/drawing/2014/main" id="{B73E55FE-6154-8D8F-4CDC-648C390D98F1}"/>
              </a:ext>
            </a:extLst>
          </p:cNvPr>
          <p:cNvPicPr>
            <a:picLocks noGrp="1" noChangeAspect="1"/>
          </p:cNvPicPr>
          <p:nvPr>
            <p:ph idx="1"/>
          </p:nvPr>
        </p:nvPicPr>
        <p:blipFill>
          <a:blip r:embed="rId2"/>
          <a:stretch>
            <a:fillRect/>
          </a:stretch>
        </p:blipFill>
        <p:spPr>
          <a:xfrm>
            <a:off x="838201" y="1295400"/>
            <a:ext cx="9808028" cy="5197473"/>
          </a:xfrm>
        </p:spPr>
      </p:pic>
    </p:spTree>
    <p:extLst>
      <p:ext uri="{BB962C8B-B14F-4D97-AF65-F5344CB8AC3E}">
        <p14:creationId xmlns:p14="http://schemas.microsoft.com/office/powerpoint/2010/main" val="24002622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3C092-BC74-E6DA-E008-EF3D719B6D43}"/>
              </a:ext>
            </a:extLst>
          </p:cNvPr>
          <p:cNvSpPr>
            <a:spLocks noGrp="1"/>
          </p:cNvSpPr>
          <p:nvPr>
            <p:ph type="title"/>
          </p:nvPr>
        </p:nvSpPr>
        <p:spPr/>
        <p:txBody>
          <a:bodyPr/>
          <a:lstStyle/>
          <a:p>
            <a:pPr algn="ctr"/>
            <a:r>
              <a:rPr lang="en-US" b="1" dirty="0"/>
              <a:t>EDA</a:t>
            </a:r>
          </a:p>
        </p:txBody>
      </p:sp>
      <p:pic>
        <p:nvPicPr>
          <p:cNvPr id="5" name="Content Placeholder 4">
            <a:extLst>
              <a:ext uri="{FF2B5EF4-FFF2-40B4-BE49-F238E27FC236}">
                <a16:creationId xmlns:a16="http://schemas.microsoft.com/office/drawing/2014/main" id="{48C6D100-0809-EC13-E772-8C6CFF70742C}"/>
              </a:ext>
            </a:extLst>
          </p:cNvPr>
          <p:cNvPicPr>
            <a:picLocks noGrp="1" noChangeAspect="1"/>
          </p:cNvPicPr>
          <p:nvPr>
            <p:ph idx="1"/>
          </p:nvPr>
        </p:nvPicPr>
        <p:blipFill>
          <a:blip r:embed="rId2"/>
          <a:stretch>
            <a:fillRect/>
          </a:stretch>
        </p:blipFill>
        <p:spPr>
          <a:xfrm>
            <a:off x="838200" y="1589314"/>
            <a:ext cx="9808029" cy="5007429"/>
          </a:xfrm>
        </p:spPr>
      </p:pic>
    </p:spTree>
    <p:extLst>
      <p:ext uri="{BB962C8B-B14F-4D97-AF65-F5344CB8AC3E}">
        <p14:creationId xmlns:p14="http://schemas.microsoft.com/office/powerpoint/2010/main" val="21183467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1088</TotalTime>
  <Words>1803</Words>
  <Application>Microsoft Office PowerPoint</Application>
  <PresentationFormat>Widescreen</PresentationFormat>
  <Paragraphs>145</Paragraphs>
  <Slides>32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Calibri</vt:lpstr>
      <vt:lpstr>Calibri Light</vt:lpstr>
      <vt:lpstr>Courier New</vt:lpstr>
      <vt:lpstr>Office Theme</vt:lpstr>
      <vt:lpstr>EMPLOYEE PERFOMANCE PREDICTION MODEL USING MACHINE LEARNING</vt:lpstr>
      <vt:lpstr>INTRODUCTION</vt:lpstr>
      <vt:lpstr>PROBLEM STATEMENT</vt:lpstr>
      <vt:lpstr>EXPLORATORY DATA ANALYSIS (EDA)</vt:lpstr>
      <vt:lpstr>EDA</vt:lpstr>
      <vt:lpstr>EDA</vt:lpstr>
      <vt:lpstr>EDA</vt:lpstr>
      <vt:lpstr>EDA</vt:lpstr>
      <vt:lpstr>EDA</vt:lpstr>
      <vt:lpstr>EDA</vt:lpstr>
      <vt:lpstr>EDA EXPLANATION</vt:lpstr>
      <vt:lpstr>VISUALIZATIONS</vt:lpstr>
      <vt:lpstr>Education Background of the Best performing Department.</vt:lpstr>
      <vt:lpstr>Education Background For the Least Performing Department</vt:lpstr>
      <vt:lpstr>Departmental Average Ratings on Environmental Satisfaction.</vt:lpstr>
      <vt:lpstr>Employee Last Salary Hike Percent as per the Department.</vt:lpstr>
      <vt:lpstr>Performance Rating Vs Years at the Company</vt:lpstr>
      <vt:lpstr>Attrition Impact on Performance</vt:lpstr>
      <vt:lpstr>Correlation Matrix</vt:lpstr>
      <vt:lpstr>Correlation Matrix</vt:lpstr>
      <vt:lpstr>Top factors affecting performance based on correlation</vt:lpstr>
      <vt:lpstr>FEATURE ENGINEERING</vt:lpstr>
      <vt:lpstr>EVALUATING THE ACCURACY OF DIFFERENT MODELS USED IN CLASSIFICATION. </vt:lpstr>
      <vt:lpstr>RANDOM FOREST CLASSIFIER</vt:lpstr>
      <vt:lpstr>LOGISTIC REGRESSION</vt:lpstr>
      <vt:lpstr>LOGISTIC REGRESSION</vt:lpstr>
      <vt:lpstr>DECISION TREE CLASSIFIER</vt:lpstr>
      <vt:lpstr>DECISION TREE CLASSIFIER</vt:lpstr>
      <vt:lpstr>MODEL PERFOMANCE AND SELECTION</vt:lpstr>
      <vt:lpstr>CONCLUSION</vt:lpstr>
      <vt:lpstr>RECOMMEDATIONS</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Lucy Njenga</dc:creator>
  <cp:lastModifiedBy>Lucy Njenga</cp:lastModifiedBy>
  <cp:revision>4</cp:revision>
  <dcterms:created xsi:type="dcterms:W3CDTF">2024-08-15T06:41:10Z</dcterms:created>
  <dcterms:modified xsi:type="dcterms:W3CDTF">2024-08-17T09:35:02Z</dcterms:modified>
</cp:coreProperties>
</file>