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3" r:id="rId7"/>
    <p:sldId id="295" r:id="rId8"/>
    <p:sldId id="279" r:id="rId9"/>
    <p:sldId id="278" r:id="rId10"/>
  </p:sldIdLst>
  <p:sldSz cx="9144000" cy="5143500" type="screen16x9"/>
  <p:notesSz cx="6858000" cy="9144000"/>
  <p:embeddedFontLst>
    <p:embeddedFont>
      <p:font typeface="Amasis MT Pro Light" panose="02040304050005020304" pitchFamily="18" charset="0"/>
      <p:regular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osis ExtraLight" pitchFamily="2" charset="0"/>
      <p:regular r:id="rId18"/>
      <p:bold r:id="rId19"/>
    </p:embeddedFont>
    <p:embeddedFont>
      <p:font typeface="Titillium Web Light" panose="000004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60"/>
  </p:normalViewPr>
  <p:slideViewPr>
    <p:cSldViewPr snapToGrid="0">
      <p:cViewPr varScale="1">
        <p:scale>
          <a:sx n="80" d="100"/>
          <a:sy n="8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inkedin.com/in/lucy-njok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data-table-rs-best-data-object-c95b7d5f0104" TargetMode="External"/><Relationship Id="rId3" Type="http://schemas.openxmlformats.org/officeDocument/2006/relationships/hyperlink" Target="https://cloud.r-project.org/web/packages/data.table/vignettes/datatable-intro.html" TargetMode="External"/><Relationship Id="rId7" Type="http://schemas.openxmlformats.org/officeDocument/2006/relationships/hyperlink" Target="https://cran.r-project.org/web/packages/dtplyr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3.amazonaws.com/assets.datacamp.com/blog_assets/datatable_Cheat_Sheet_R.pdf" TargetMode="External"/><Relationship Id="rId5" Type="http://schemas.openxmlformats.org/officeDocument/2006/relationships/hyperlink" Target="https://rdatatable.gitlab.io/data.table/reference/data.table.html#examples" TargetMode="External"/><Relationship Id="rId4" Type="http://schemas.openxmlformats.org/officeDocument/2006/relationships/hyperlink" Target="https://github.com/Rdatatable/data.table/wiki/Getting-started" TargetMode="External"/><Relationship Id="rId9" Type="http://schemas.openxmlformats.org/officeDocument/2006/relationships/hyperlink" Target="https://medium.com/@wwijono?source=post_page-----c95b7d5f0104-----------------------------------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511671" y="441734"/>
            <a:ext cx="5772647" cy="1636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tx2"/>
                </a:solidFill>
              </a:rPr>
              <a:t>Data Manipulation with data.table in R</a:t>
            </a:r>
            <a:endParaRPr sz="4400" b="1" dirty="0">
              <a:solidFill>
                <a:schemeClr val="tx2"/>
              </a:solidFill>
            </a:endParaRPr>
          </a:p>
        </p:txBody>
      </p:sp>
      <p:pic>
        <p:nvPicPr>
          <p:cNvPr id="3" name="Picture 2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657B3205-6D83-4540-996C-02BD7D8D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91" y="2078336"/>
            <a:ext cx="1107605" cy="12762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BF57DA-88D0-4A59-A619-A0E4D9104ADB}"/>
              </a:ext>
            </a:extLst>
          </p:cNvPr>
          <p:cNvSpPr txBox="1"/>
          <p:nvPr/>
        </p:nvSpPr>
        <p:spPr>
          <a:xfrm>
            <a:off x="628153" y="3816626"/>
            <a:ext cx="230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Dosis ExtraLight" pitchFamily="2" charset="0"/>
              </a:rPr>
              <a:t>R-Ladies Abuja</a:t>
            </a:r>
            <a:endParaRPr lang="en-GB" sz="2000" b="1" dirty="0">
              <a:solidFill>
                <a:schemeClr val="tx2"/>
              </a:solidFill>
              <a:latin typeface="Dosis Extra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DB01D-3304-4E62-9507-4939733ECD5F}"/>
              </a:ext>
            </a:extLst>
          </p:cNvPr>
          <p:cNvSpPr txBox="1"/>
          <p:nvPr/>
        </p:nvSpPr>
        <p:spPr>
          <a:xfrm>
            <a:off x="3745064" y="4301656"/>
            <a:ext cx="2353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Dosis ExtraLight" pitchFamily="2" charset="0"/>
              </a:rPr>
              <a:t>March 19, 2022</a:t>
            </a:r>
            <a:endParaRPr lang="en-GB" sz="2000" b="1" dirty="0">
              <a:solidFill>
                <a:schemeClr val="tx2"/>
              </a:solidFill>
              <a:latin typeface="Dosis ExtraLight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815642" y="279588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Overview</a:t>
            </a:r>
            <a:endParaRPr b="1" dirty="0"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718300" y="1596775"/>
            <a:ext cx="6680173" cy="2366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C5B16-903A-430A-A914-207BBA14BED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73426" y="1337802"/>
            <a:ext cx="6404558" cy="357919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Dosis ExtraLight" pitchFamily="2" charset="0"/>
              </a:rPr>
              <a:t>Introduction</a:t>
            </a:r>
            <a:r>
              <a:rPr lang="en-GB" dirty="0">
                <a:solidFill>
                  <a:schemeClr val="tx1"/>
                </a:solidFill>
                <a:latin typeface="Dosis ExtraLight" pitchFamily="2" charset="0"/>
              </a:rPr>
              <a:t>/Getting started</a:t>
            </a:r>
          </a:p>
          <a:p>
            <a:r>
              <a:rPr lang="en-GB" dirty="0">
                <a:solidFill>
                  <a:schemeClr val="tx1"/>
                </a:solidFill>
                <a:latin typeface="Dosis ExtraLight" pitchFamily="2" charset="0"/>
              </a:rPr>
              <a:t>Brief: Difference between </a:t>
            </a:r>
            <a:r>
              <a:rPr lang="en-GB" dirty="0" err="1">
                <a:solidFill>
                  <a:schemeClr val="tx1"/>
                </a:solidFill>
                <a:latin typeface="Dosis ExtraLight" pitchFamily="2" charset="0"/>
              </a:rPr>
              <a:t>dataframes</a:t>
            </a:r>
            <a:r>
              <a:rPr lang="en-GB" dirty="0">
                <a:solidFill>
                  <a:schemeClr val="tx1"/>
                </a:solidFill>
                <a:latin typeface="Dosis ExtraLight" pitchFamily="2" charset="0"/>
              </a:rPr>
              <a:t> and </a:t>
            </a:r>
            <a:r>
              <a:rPr lang="en-GB" dirty="0" err="1">
                <a:solidFill>
                  <a:schemeClr val="tx1"/>
                </a:solidFill>
                <a:latin typeface="Dosis ExtraLight" pitchFamily="2" charset="0"/>
              </a:rPr>
              <a:t>data.tables</a:t>
            </a:r>
            <a:r>
              <a:rPr lang="en-GB" dirty="0">
                <a:solidFill>
                  <a:schemeClr val="tx1"/>
                </a:solidFill>
                <a:latin typeface="Dosis ExtraLight" pitchFamily="2" charset="0"/>
              </a:rPr>
              <a:t> objects</a:t>
            </a:r>
          </a:p>
          <a:p>
            <a:r>
              <a:rPr lang="en-GB" dirty="0">
                <a:solidFill>
                  <a:schemeClr val="tx1"/>
                </a:solidFill>
                <a:latin typeface="Dosis ExtraLight" pitchFamily="2" charset="0"/>
              </a:rPr>
              <a:t>Data manipulation: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Dosis ExtraLight" pitchFamily="2" charset="0"/>
              </a:rPr>
              <a:t>Assessing the structure of a </a:t>
            </a:r>
            <a:r>
              <a:rPr lang="en-GB" dirty="0" err="1">
                <a:solidFill>
                  <a:schemeClr val="tx1"/>
                </a:solidFill>
                <a:latin typeface="Dosis ExtraLight" pitchFamily="2" charset="0"/>
              </a:rPr>
              <a:t>data.table</a:t>
            </a:r>
            <a:r>
              <a:rPr lang="en-GB" dirty="0">
                <a:solidFill>
                  <a:schemeClr val="tx1"/>
                </a:solidFill>
                <a:latin typeface="Dosis ExtraLight" pitchFamily="2" charset="0"/>
              </a:rPr>
              <a:t> object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Dosis ExtraLight" pitchFamily="2" charset="0"/>
              </a:rPr>
              <a:t>How to sort and order rows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Dosis ExtraLight" pitchFamily="2" charset="0"/>
              </a:rPr>
              <a:t>How to remove information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Dosis ExtraLight" pitchFamily="2" charset="0"/>
              </a:rPr>
              <a:t>How to add information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Dosis ExtraLight" pitchFamily="2" charset="0"/>
              </a:rPr>
              <a:t>How to reduce information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Dosis ExtraLight" pitchFamily="2" charset="0"/>
              </a:rPr>
              <a:t>How to combine information</a:t>
            </a:r>
          </a:p>
          <a:p>
            <a:r>
              <a:rPr lang="en-GB" dirty="0">
                <a:solidFill>
                  <a:schemeClr val="tx1"/>
                </a:solidFill>
                <a:latin typeface="Dosis ExtraLight" pitchFamily="2" charset="0"/>
              </a:rPr>
              <a:t>* Reshaping data</a:t>
            </a:r>
          </a:p>
          <a:p>
            <a:r>
              <a:rPr lang="en-GB" dirty="0">
                <a:solidFill>
                  <a:schemeClr val="tx1"/>
                </a:solidFill>
                <a:latin typeface="Dosis ExtraLight" pitchFamily="2" charset="0"/>
              </a:rPr>
              <a:t>* Other useful </a:t>
            </a:r>
            <a:r>
              <a:rPr lang="en-GB" dirty="0" err="1">
                <a:solidFill>
                  <a:schemeClr val="tx1"/>
                </a:solidFill>
                <a:latin typeface="Dosis ExtraLight" pitchFamily="2" charset="0"/>
              </a:rPr>
              <a:t>data.table</a:t>
            </a:r>
            <a:r>
              <a:rPr lang="en-GB" dirty="0">
                <a:solidFill>
                  <a:schemeClr val="tx1"/>
                </a:solidFill>
                <a:latin typeface="Dosis ExtraLight" pitchFamily="2" charset="0"/>
              </a:rPr>
              <a:t> functionalities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085106" y="217711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Dosis ExtraLight" pitchFamily="2" charset="0"/>
              </a:rPr>
              <a:t>HELLO! </a:t>
            </a:r>
            <a:endParaRPr sz="4400" b="1" dirty="0">
              <a:latin typeface="Dosis ExtraLight" pitchFamily="2" charset="0"/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085106" y="1267077"/>
            <a:ext cx="4579951" cy="3658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Dosis ExtraLight" pitchFamily="2" charset="0"/>
                <a:ea typeface="Titillium Web"/>
                <a:cs typeface="Titillium Web"/>
                <a:sym typeface="Titillium Web"/>
              </a:rPr>
              <a:t>I am Njoki Njuki</a:t>
            </a:r>
          </a:p>
          <a:p>
            <a:pPr marL="285750" indent="-285750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Dosis ExtraLight" pitchFamily="2" charset="0"/>
              </a:rPr>
              <a:t>A second-year student at Hasselt University, pursuing MSc Statistics and Data Science specialising in Biostatistics. </a:t>
            </a:r>
          </a:p>
          <a:p>
            <a:pPr marL="285750" indent="-285750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Dosis ExtraLight" pitchFamily="2" charset="0"/>
              </a:rPr>
              <a:t>I am also a trainer of Data Management and Analysis, and Basic Statistics at Training Center in Communication, located at the University of Nairobi. </a:t>
            </a:r>
          </a:p>
          <a:p>
            <a:pPr marL="285750" indent="-285750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Dosis ExtraLight" pitchFamily="2" charset="0"/>
              </a:rPr>
              <a:t>I am the organiser of R-Ladies Nairobi (part of the R-Ladies Global). </a:t>
            </a:r>
          </a:p>
          <a:p>
            <a:pPr marL="285750" indent="-285750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Dosis ExtraLight" pitchFamily="2" charset="0"/>
                <a:cs typeface="Calibri Light" panose="020F0302020204030204" pitchFamily="34" charset="0"/>
              </a:rPr>
              <a:t>I also love reading books, blogs about advances in scientific research. Currently part of a book club under R4DS community studying the “R for Data Science” book.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Picture 5" descr="A person in a red shirt&#10;&#10;Description automatically generated with low confidence">
            <a:extLst>
              <a:ext uri="{FF2B5EF4-FFF2-40B4-BE49-F238E27FC236}">
                <a16:creationId xmlns:a16="http://schemas.microsoft.com/office/drawing/2014/main" id="{A8109B03-CFE0-47F3-9CED-B39AE2B9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85" y="392851"/>
            <a:ext cx="1775415" cy="17325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94AACD-1719-4EDA-B500-C2CB8AE23FB7}"/>
              </a:ext>
            </a:extLst>
          </p:cNvPr>
          <p:cNvSpPr txBox="1"/>
          <p:nvPr/>
        </p:nvSpPr>
        <p:spPr>
          <a:xfrm>
            <a:off x="91531" y="2733307"/>
            <a:ext cx="2798859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</a:rPr>
              <a:t>Let’s connect via:</a:t>
            </a:r>
          </a:p>
          <a:p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</a:rPr>
              <a:t>Twitter: @lucy_njokinjuki</a:t>
            </a:r>
          </a:p>
          <a:p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</a:rPr>
              <a:t>LinkedIn: </a:t>
            </a:r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  <a:hlinkClick r:id="rId4"/>
              </a:rPr>
              <a:t>Njoki Njuki Lucy</a:t>
            </a:r>
            <a:endParaRPr lang="en-US" dirty="0">
              <a:solidFill>
                <a:srgbClr val="002060"/>
              </a:solidFill>
              <a:latin typeface="Amasis MT Pro Light" panose="020403040500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masis MT Pro Light" panose="02040304050005020304" pitchFamily="18" charset="0"/>
              </a:rPr>
              <a:t>Email: lucynjokinjuki@gmail.com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492982" y="246491"/>
            <a:ext cx="5868062" cy="8746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Introduction</a:t>
            </a:r>
            <a:endParaRPr b="1" dirty="0"/>
          </a:p>
        </p:txBody>
      </p:sp>
      <p:sp>
        <p:nvSpPr>
          <p:cNvPr id="5" name="Google Shape;3871;p18">
            <a:extLst>
              <a:ext uri="{FF2B5EF4-FFF2-40B4-BE49-F238E27FC236}">
                <a16:creationId xmlns:a16="http://schemas.microsoft.com/office/drawing/2014/main" id="{0183E1C2-FEAC-4510-92F7-DE2B87196681}"/>
              </a:ext>
            </a:extLst>
          </p:cNvPr>
          <p:cNvSpPr txBox="1">
            <a:spLocks/>
          </p:cNvSpPr>
          <p:nvPr/>
        </p:nvSpPr>
        <p:spPr>
          <a:xfrm>
            <a:off x="326003" y="1121134"/>
            <a:ext cx="6035041" cy="363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600"/>
              </a:spcBef>
              <a:buFont typeface="Titillium Web Light"/>
              <a:buChar char="▪"/>
            </a:pPr>
            <a:r>
              <a:rPr lang="en-US" sz="2200" dirty="0" err="1">
                <a:solidFill>
                  <a:schemeClr val="tx1"/>
                </a:solidFill>
                <a:latin typeface="Dosis ExtraLight" pitchFamily="2" charset="0"/>
              </a:rPr>
              <a:t>data.table</a:t>
            </a:r>
            <a:r>
              <a:rPr lang="en-US" sz="2200" dirty="0">
                <a:solidFill>
                  <a:schemeClr val="tx1"/>
                </a:solidFill>
                <a:latin typeface="Dosis ExtraLight" pitchFamily="2" charset="0"/>
              </a:rPr>
              <a:t> package is an extension of a </a:t>
            </a:r>
            <a:r>
              <a:rPr lang="en-US" sz="2200" dirty="0" err="1">
                <a:solidFill>
                  <a:schemeClr val="tx1"/>
                </a:solidFill>
                <a:latin typeface="Dosis ExtraLight" pitchFamily="2" charset="0"/>
              </a:rPr>
              <a:t>dataframe</a:t>
            </a:r>
            <a:r>
              <a:rPr lang="en-US" sz="2200" dirty="0">
                <a:solidFill>
                  <a:schemeClr val="tx1"/>
                </a:solidFill>
                <a:latin typeface="Dosis ExtraLight" pitchFamily="2" charset="0"/>
              </a:rPr>
              <a:t>.</a:t>
            </a:r>
          </a:p>
          <a:p>
            <a:pPr>
              <a:spcBef>
                <a:spcPts val="600"/>
              </a:spcBef>
              <a:buFont typeface="Titillium Web Light"/>
              <a:buChar char="▪"/>
            </a:pPr>
            <a:r>
              <a:rPr lang="en-US" sz="2200" dirty="0">
                <a:solidFill>
                  <a:schemeClr val="tx1"/>
                </a:solidFill>
                <a:latin typeface="Dosis ExtraLight" pitchFamily="2" charset="0"/>
              </a:rPr>
              <a:t>Authored by Matt </a:t>
            </a:r>
            <a:r>
              <a:rPr lang="en-US" sz="2200" dirty="0" err="1">
                <a:solidFill>
                  <a:schemeClr val="tx1"/>
                </a:solidFill>
                <a:latin typeface="Dosis ExtraLight" pitchFamily="2" charset="0"/>
              </a:rPr>
              <a:t>Dowle</a:t>
            </a:r>
            <a:r>
              <a:rPr lang="en-US" sz="2200" dirty="0">
                <a:solidFill>
                  <a:schemeClr val="tx1"/>
                </a:solidFill>
                <a:latin typeface="Dosis ExtraLight" pitchFamily="2" charset="0"/>
              </a:rPr>
              <a:t> and Arun Srinivasan.</a:t>
            </a:r>
          </a:p>
          <a:p>
            <a:pPr lvl="1">
              <a:spcBef>
                <a:spcPts val="600"/>
              </a:spcBef>
              <a:buFont typeface="Titillium Web Light"/>
              <a:buChar char="▪"/>
            </a:pPr>
            <a:endParaRPr lang="en-US" sz="2200" dirty="0">
              <a:solidFill>
                <a:schemeClr val="tx1"/>
              </a:solidFill>
              <a:latin typeface="Dosis ExtraLight" pitchFamily="2" charset="0"/>
            </a:endParaRPr>
          </a:p>
          <a:p>
            <a:pPr>
              <a:spcBef>
                <a:spcPts val="600"/>
              </a:spcBef>
              <a:buFont typeface="Titillium Web Light"/>
              <a:buChar char="▪"/>
            </a:pPr>
            <a:r>
              <a:rPr lang="en-US" sz="2200" dirty="0">
                <a:solidFill>
                  <a:schemeClr val="tx1"/>
                </a:solidFill>
                <a:latin typeface="Dosis ExtraLight" pitchFamily="2" charset="0"/>
              </a:rPr>
              <a:t>Syntax like base R.</a:t>
            </a:r>
          </a:p>
          <a:p>
            <a:pPr>
              <a:spcBef>
                <a:spcPts val="600"/>
              </a:spcBef>
              <a:buFont typeface="Titillium Web Light"/>
              <a:buChar char="▪"/>
            </a:pPr>
            <a:r>
              <a:rPr lang="en-US" sz="2200" dirty="0">
                <a:solidFill>
                  <a:schemeClr val="tx1"/>
                </a:solidFill>
                <a:latin typeface="Dosis ExtraLight" pitchFamily="2" charset="0"/>
              </a:rPr>
              <a:t>To install the package:</a:t>
            </a:r>
          </a:p>
          <a:p>
            <a:pPr lvl="1">
              <a:spcBef>
                <a:spcPts val="600"/>
              </a:spcBef>
              <a:buFont typeface="Titillium Web Light"/>
              <a:buChar char="▪"/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Font typeface="Titillium Web Light"/>
              <a:buChar char="▪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2DEDB38-D87F-4D35-96BF-CE2CFE80F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298" y="2033076"/>
            <a:ext cx="1844702" cy="538674"/>
          </a:xfrm>
          <a:prstGeom prst="roundRect">
            <a:avLst>
              <a:gd name="adj" fmla="val 16667"/>
            </a:avLst>
          </a:prstGeom>
          <a:ln>
            <a:solidFill>
              <a:schemeClr val="bg2">
                <a:lumMod val="50000"/>
                <a:lumOff val="5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DF3B5D7E-DEE5-4A0A-AE94-302F42A6E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254" y="3446393"/>
            <a:ext cx="3079908" cy="673135"/>
          </a:xfrm>
          <a:prstGeom prst="roundRect">
            <a:avLst>
              <a:gd name="adj" fmla="val 16667"/>
            </a:avLst>
          </a:prstGeom>
          <a:ln>
            <a:solidFill>
              <a:schemeClr val="bg2">
                <a:lumMod val="50000"/>
                <a:lumOff val="5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1154912" y="549859"/>
            <a:ext cx="580980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Getting started?</a:t>
            </a:r>
            <a:endParaRPr b="1"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40231" y="1587553"/>
            <a:ext cx="6839169" cy="3132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accent6"/>
                </a:solidFill>
                <a:latin typeface="Dosis ExtraLight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</a:t>
            </a:r>
            <a:r>
              <a:rPr lang="en-GB" b="1" i="0" dirty="0">
                <a:solidFill>
                  <a:schemeClr val="accent6"/>
                </a:solidFill>
                <a:effectLst/>
                <a:latin typeface="Dosis ExtraLight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</a:t>
            </a:r>
            <a:r>
              <a:rPr lang="en-GB" i="0" dirty="0" err="1">
                <a:solidFill>
                  <a:schemeClr val="accent6"/>
                </a:solidFill>
                <a:effectLst/>
                <a:latin typeface="Dosis ExtraLight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data.table</a:t>
            </a:r>
            <a:r>
              <a:rPr lang="en-GB" i="0" dirty="0">
                <a:solidFill>
                  <a:schemeClr val="accent6"/>
                </a:solidFill>
                <a:effectLst/>
                <a:latin typeface="Dosis ExtraLight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vignette</a:t>
            </a:r>
            <a:endParaRPr lang="en-GB" i="0" dirty="0">
              <a:solidFill>
                <a:schemeClr val="accent6"/>
              </a:solidFill>
              <a:effectLst/>
              <a:latin typeface="Dosis ExtraLight" pitchFamily="2" charset="0"/>
            </a:endParaRPr>
          </a:p>
          <a:p>
            <a:r>
              <a:rPr lang="en-GB" dirty="0">
                <a:solidFill>
                  <a:schemeClr val="accent6"/>
                </a:solidFill>
                <a:latin typeface="Dosis ExtraLight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stared wiki page</a:t>
            </a:r>
            <a:endParaRPr lang="en-GB" dirty="0">
              <a:solidFill>
                <a:schemeClr val="accent6"/>
              </a:solidFill>
              <a:latin typeface="Dosis ExtraLight" pitchFamily="2" charset="0"/>
            </a:endParaRPr>
          </a:p>
          <a:p>
            <a:r>
              <a:rPr lang="en-GB" dirty="0">
                <a:solidFill>
                  <a:schemeClr val="tx1"/>
                </a:solidFill>
                <a:latin typeface="Dosis ExtraLight" pitchFamily="2" charset="0"/>
                <a:cs typeface="Courier New" panose="02070309020205020404" pitchFamily="49" charset="0"/>
              </a:rPr>
              <a:t>Examples </a:t>
            </a:r>
            <a:r>
              <a:rPr lang="en-GB" dirty="0">
                <a:solidFill>
                  <a:srgbClr val="000000"/>
                </a:solidFill>
                <a:latin typeface="Dosis ExtraLight" pitchFamily="2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GB" sz="1800" dirty="0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example(</a:t>
            </a:r>
            <a:r>
              <a:rPr lang="en-GB" sz="1800" dirty="0" err="1">
                <a:solidFill>
                  <a:srgbClr val="5F5F5F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data.table</a:t>
            </a:r>
            <a:r>
              <a:rPr lang="en-GB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GB" sz="1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chemeClr val="accent6"/>
                </a:solidFill>
                <a:latin typeface="Dosis ExtraLight" pitchFamily="2" charset="0"/>
                <a:cs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Cheatsheet</a:t>
            </a:r>
            <a:endParaRPr lang="en-GB" dirty="0">
              <a:solidFill>
                <a:schemeClr val="accent6"/>
              </a:solidFill>
              <a:latin typeface="Dosis ExtraLight" pitchFamily="2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5F5F5F"/>
                </a:solidFill>
                <a:latin typeface="Dosis ExtraLight" pitchFamily="2" charset="0"/>
                <a:cs typeface="Courier New" panose="020703090202050204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dtplyr</a:t>
            </a:r>
            <a:r>
              <a:rPr lang="en-GB" dirty="0">
                <a:solidFill>
                  <a:schemeClr val="accent6"/>
                </a:solidFill>
                <a:latin typeface="Dosis ExtraLight" pitchFamily="2" charset="0"/>
                <a:cs typeface="Courier New" panose="020703090202050204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Data Table Back-End for 'dplyr’</a:t>
            </a:r>
            <a:endParaRPr lang="en-GB" dirty="0">
              <a:solidFill>
                <a:schemeClr val="accent6"/>
              </a:solidFill>
              <a:latin typeface="Dosis ExtraLight" pitchFamily="2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accent6"/>
                </a:solidFill>
                <a:latin typeface="Dosis ExtraLight" pitchFamily="2" charset="0"/>
                <a:cs typeface="Courier New" panose="02070309020205020404" pitchFamily="49" charset="0"/>
              </a:rPr>
              <a:t>Towards data science article: </a:t>
            </a:r>
            <a:r>
              <a:rPr lang="en-US" i="0" dirty="0" err="1">
                <a:solidFill>
                  <a:srgbClr val="292929"/>
                </a:solidFill>
                <a:effectLst/>
                <a:latin typeface="Dosis ExtraLight" pitchFamily="2" charset="0"/>
                <a:hlinkClick r:id="rId8"/>
              </a:rPr>
              <a:t>data.table</a:t>
            </a:r>
            <a:r>
              <a:rPr lang="en-US" i="0" dirty="0">
                <a:solidFill>
                  <a:srgbClr val="292929"/>
                </a:solidFill>
                <a:effectLst/>
                <a:latin typeface="Dosis ExtraLight" pitchFamily="2" charset="0"/>
                <a:hlinkClick r:id="rId8"/>
              </a:rPr>
              <a:t>: R’s Best Data Object</a:t>
            </a:r>
            <a:r>
              <a:rPr lang="en-US" i="0" dirty="0">
                <a:solidFill>
                  <a:srgbClr val="292929"/>
                </a:solidFill>
                <a:effectLst/>
                <a:latin typeface="Dosis ExtraLight" pitchFamily="2" charset="0"/>
              </a:rPr>
              <a:t> </a:t>
            </a:r>
            <a:r>
              <a:rPr lang="en-GB" dirty="0">
                <a:solidFill>
                  <a:schemeClr val="accent6"/>
                </a:solidFill>
                <a:latin typeface="Dosis ExtraLight" pitchFamily="2" charset="0"/>
                <a:cs typeface="Courier New" panose="02070309020205020404" pitchFamily="49" charset="0"/>
              </a:rPr>
              <a:t>by </a:t>
            </a:r>
            <a:r>
              <a:rPr lang="en-GB" i="0" u="none" strike="noStrike" dirty="0" err="1">
                <a:solidFill>
                  <a:srgbClr val="292929"/>
                </a:solidFill>
                <a:effectLst/>
                <a:latin typeface="Dosis ExtraLight" pitchFamily="2" charset="0"/>
                <a:hlinkClick r:id="rId9"/>
              </a:rPr>
              <a:t>Wicaksono</a:t>
            </a:r>
            <a:r>
              <a:rPr lang="en-GB" i="0" u="none" strike="noStrike" dirty="0">
                <a:solidFill>
                  <a:srgbClr val="292929"/>
                </a:solidFill>
                <a:effectLst/>
                <a:latin typeface="Dosis ExtraLight" pitchFamily="2" charset="0"/>
                <a:hlinkClick r:id="rId9"/>
              </a:rPr>
              <a:t> </a:t>
            </a:r>
            <a:r>
              <a:rPr lang="en-GB" i="0" u="none" strike="noStrike" dirty="0" err="1">
                <a:solidFill>
                  <a:srgbClr val="292929"/>
                </a:solidFill>
                <a:effectLst/>
                <a:latin typeface="Dosis ExtraLight" pitchFamily="2" charset="0"/>
                <a:hlinkClick r:id="rId9"/>
              </a:rPr>
              <a:t>Wijono</a:t>
            </a:r>
            <a:endParaRPr lang="en-GB" i="0" u="none" strike="noStrike" dirty="0">
              <a:solidFill>
                <a:srgbClr val="292929"/>
              </a:solidFill>
              <a:effectLst/>
              <a:latin typeface="Dosis ExtraLight" pitchFamily="2" charset="0"/>
              <a:hlinkClick r:id="rId9"/>
            </a:endParaRPr>
          </a:p>
          <a:p>
            <a:endParaRPr dirty="0">
              <a:solidFill>
                <a:schemeClr val="accent6"/>
              </a:solidFill>
              <a:latin typeface="Dosis ExtraLight" pitchFamily="2" charset="0"/>
              <a:cs typeface="Courier New" panose="02070309020205020404" pitchFamily="49" charset="0"/>
            </a:endParaRP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0" name="Google Shape;4800;p49">
            <a:extLst>
              <a:ext uri="{FF2B5EF4-FFF2-40B4-BE49-F238E27FC236}">
                <a16:creationId xmlns:a16="http://schemas.microsoft.com/office/drawing/2014/main" id="{02D8076F-0F05-4BF5-AD3D-32AFF439A115}"/>
              </a:ext>
            </a:extLst>
          </p:cNvPr>
          <p:cNvGrpSpPr/>
          <p:nvPr/>
        </p:nvGrpSpPr>
        <p:grpSpPr>
          <a:xfrm>
            <a:off x="365881" y="461935"/>
            <a:ext cx="460705" cy="491455"/>
            <a:chOff x="7638277" y="937343"/>
            <a:chExt cx="744273" cy="793950"/>
          </a:xfrm>
        </p:grpSpPr>
        <p:sp>
          <p:nvSpPr>
            <p:cNvPr id="21" name="Google Shape;4801;p49">
              <a:extLst>
                <a:ext uri="{FF2B5EF4-FFF2-40B4-BE49-F238E27FC236}">
                  <a16:creationId xmlns:a16="http://schemas.microsoft.com/office/drawing/2014/main" id="{E40263ED-9AD3-4AE9-91D3-80D26A870498}"/>
                </a:ext>
              </a:extLst>
            </p:cNvPr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802;p49">
              <a:extLst>
                <a:ext uri="{FF2B5EF4-FFF2-40B4-BE49-F238E27FC236}">
                  <a16:creationId xmlns:a16="http://schemas.microsoft.com/office/drawing/2014/main" id="{83B6433A-2FC8-479B-9F6F-163E6BE4F218}"/>
                </a:ext>
              </a:extLst>
            </p:cNvPr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803;p49">
              <a:extLst>
                <a:ext uri="{FF2B5EF4-FFF2-40B4-BE49-F238E27FC236}">
                  <a16:creationId xmlns:a16="http://schemas.microsoft.com/office/drawing/2014/main" id="{0BF202EC-A3D0-4585-8631-9BC787BDE590}"/>
                </a:ext>
              </a:extLst>
            </p:cNvPr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804;p49">
              <a:extLst>
                <a:ext uri="{FF2B5EF4-FFF2-40B4-BE49-F238E27FC236}">
                  <a16:creationId xmlns:a16="http://schemas.microsoft.com/office/drawing/2014/main" id="{ECA9BEE9-0348-467C-84E0-47A134E69CF9}"/>
                </a:ext>
              </a:extLst>
            </p:cNvPr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" name="Google Shape;4805;p49">
              <a:extLst>
                <a:ext uri="{FF2B5EF4-FFF2-40B4-BE49-F238E27FC236}">
                  <a16:creationId xmlns:a16="http://schemas.microsoft.com/office/drawing/2014/main" id="{57CA6369-B1B4-4E76-B7B3-5BBD626F8DED}"/>
                </a:ext>
              </a:extLst>
            </p:cNvPr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26" name="Google Shape;4806;p49">
                <a:extLst>
                  <a:ext uri="{FF2B5EF4-FFF2-40B4-BE49-F238E27FC236}">
                    <a16:creationId xmlns:a16="http://schemas.microsoft.com/office/drawing/2014/main" id="{7B76DCB0-B169-4360-A089-7559FD9C7021}"/>
                  </a:ext>
                </a:extLst>
              </p:cNvPr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4807;p49">
                <a:extLst>
                  <a:ext uri="{FF2B5EF4-FFF2-40B4-BE49-F238E27FC236}">
                    <a16:creationId xmlns:a16="http://schemas.microsoft.com/office/drawing/2014/main" id="{C3290E0B-07F0-4A52-85F0-FCC7A55A85DB}"/>
                  </a:ext>
                </a:extLst>
              </p:cNvPr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4808;p49">
                <a:extLst>
                  <a:ext uri="{FF2B5EF4-FFF2-40B4-BE49-F238E27FC236}">
                    <a16:creationId xmlns:a16="http://schemas.microsoft.com/office/drawing/2014/main" id="{1BF3C554-6D00-451A-82DD-4F5508B2FF57}"/>
                  </a:ext>
                </a:extLst>
              </p:cNvPr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4809;p49">
                <a:extLst>
                  <a:ext uri="{FF2B5EF4-FFF2-40B4-BE49-F238E27FC236}">
                    <a16:creationId xmlns:a16="http://schemas.microsoft.com/office/drawing/2014/main" id="{0DE9F7DB-09AB-463C-B23E-E678DFB8F088}"/>
                  </a:ext>
                </a:extLst>
              </p:cNvPr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4810;p49">
                <a:extLst>
                  <a:ext uri="{FF2B5EF4-FFF2-40B4-BE49-F238E27FC236}">
                    <a16:creationId xmlns:a16="http://schemas.microsoft.com/office/drawing/2014/main" id="{6C611194-D40B-462B-AECF-334C6B3AD4DD}"/>
                  </a:ext>
                </a:extLst>
              </p:cNvPr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4811;p49">
                <a:extLst>
                  <a:ext uri="{FF2B5EF4-FFF2-40B4-BE49-F238E27FC236}">
                    <a16:creationId xmlns:a16="http://schemas.microsoft.com/office/drawing/2014/main" id="{A566AD41-1860-4A08-BD54-4710854825CC}"/>
                  </a:ext>
                </a:extLst>
              </p:cNvPr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4812;p49">
                <a:extLst>
                  <a:ext uri="{FF2B5EF4-FFF2-40B4-BE49-F238E27FC236}">
                    <a16:creationId xmlns:a16="http://schemas.microsoft.com/office/drawing/2014/main" id="{3C753A50-9747-4EB0-9827-7A8ED4ED5311}"/>
                  </a:ext>
                </a:extLst>
              </p:cNvPr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4813;p49">
                <a:extLst>
                  <a:ext uri="{FF2B5EF4-FFF2-40B4-BE49-F238E27FC236}">
                    <a16:creationId xmlns:a16="http://schemas.microsoft.com/office/drawing/2014/main" id="{8633EA82-F00B-4100-9C0C-61F00A43DD3E}"/>
                  </a:ext>
                </a:extLst>
              </p:cNvPr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4814;p49">
                <a:extLst>
                  <a:ext uri="{FF2B5EF4-FFF2-40B4-BE49-F238E27FC236}">
                    <a16:creationId xmlns:a16="http://schemas.microsoft.com/office/drawing/2014/main" id="{1B34F6BA-ACC8-408A-AA5E-616D0012CE5B}"/>
                  </a:ext>
                </a:extLst>
              </p:cNvPr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4815;p49">
                <a:extLst>
                  <a:ext uri="{FF2B5EF4-FFF2-40B4-BE49-F238E27FC236}">
                    <a16:creationId xmlns:a16="http://schemas.microsoft.com/office/drawing/2014/main" id="{AEB3747D-049E-4571-BDD9-909C71826472}"/>
                  </a:ext>
                </a:extLst>
              </p:cNvPr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840377" y="2189313"/>
            <a:ext cx="3151178" cy="18260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Dosis ExtraLight" pitchFamily="2" charset="0"/>
              </a:rPr>
              <a:t>dataframe</a:t>
            </a:r>
            <a:r>
              <a:rPr lang="en-US" sz="2400" dirty="0">
                <a:latin typeface="Dosis ExtraLight" pitchFamily="2" charset="0"/>
              </a:rPr>
              <a:t>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Dosis ExtraLight" pitchFamily="2" charset="0"/>
              </a:rPr>
              <a:t>Considerably slower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Dosis ExtraLight" pitchFamily="2" charset="0"/>
              </a:rPr>
              <a:t>Doesn’t name the rows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>
              <a:latin typeface="Dosis ExtraLight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413468"/>
            <a:ext cx="6761100" cy="1183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/>
              <a:t>Brief: Difference between </a:t>
            </a:r>
            <a:r>
              <a:rPr lang="en-GB" b="1" dirty="0" err="1"/>
              <a:t>dataframes</a:t>
            </a:r>
            <a:r>
              <a:rPr lang="en-GB" b="1" dirty="0"/>
              <a:t> and </a:t>
            </a:r>
            <a:r>
              <a:rPr lang="en-GB" b="1" dirty="0" err="1"/>
              <a:t>data.tables</a:t>
            </a:r>
            <a:r>
              <a:rPr lang="en-GB" b="1" dirty="0"/>
              <a:t> objects</a:t>
            </a:r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211730" y="2189313"/>
            <a:ext cx="2841078" cy="18260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>
                <a:latin typeface="Dosis ExtraLight" pitchFamily="2" charset="0"/>
              </a:rPr>
              <a:t>d</a:t>
            </a:r>
            <a:r>
              <a:rPr lang="en" sz="2400" dirty="0">
                <a:latin typeface="Dosis ExtraLight" pitchFamily="2" charset="0"/>
              </a:rPr>
              <a:t>ata.table: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400" dirty="0">
                <a:latin typeface="Dosis ExtraLight" pitchFamily="2" charset="0"/>
              </a:rPr>
              <a:t>F</a:t>
            </a:r>
            <a:r>
              <a:rPr lang="en" sz="2400" dirty="0">
                <a:latin typeface="Dosis ExtraLight" pitchFamily="2" charset="0"/>
              </a:rPr>
              <a:t>aster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400" dirty="0">
                <a:latin typeface="Dosis ExtraLight" pitchFamily="2" charset="0"/>
              </a:rPr>
              <a:t>N</a:t>
            </a:r>
            <a:r>
              <a:rPr lang="en" sz="2400" dirty="0">
                <a:latin typeface="Dosis ExtraLight" pitchFamily="2" charset="0"/>
              </a:rPr>
              <a:t>ames the rows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2400" dirty="0">
              <a:latin typeface="Dosis ExtraLight" pitchFamily="2" charset="0"/>
            </a:endParaRPr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6" name="Google Shape;4566;p48">
            <a:extLst>
              <a:ext uri="{FF2B5EF4-FFF2-40B4-BE49-F238E27FC236}">
                <a16:creationId xmlns:a16="http://schemas.microsoft.com/office/drawing/2014/main" id="{AEBE5DF1-19B4-4B27-904A-C9B833A44464}"/>
              </a:ext>
            </a:extLst>
          </p:cNvPr>
          <p:cNvGrpSpPr/>
          <p:nvPr/>
        </p:nvGrpSpPr>
        <p:grpSpPr>
          <a:xfrm>
            <a:off x="5446970" y="2767053"/>
            <a:ext cx="413142" cy="373193"/>
            <a:chOff x="570875" y="4322250"/>
            <a:chExt cx="443300" cy="443325"/>
          </a:xfrm>
        </p:grpSpPr>
        <p:sp>
          <p:nvSpPr>
            <p:cNvPr id="27" name="Google Shape;4567;p48">
              <a:extLst>
                <a:ext uri="{FF2B5EF4-FFF2-40B4-BE49-F238E27FC236}">
                  <a16:creationId xmlns:a16="http://schemas.microsoft.com/office/drawing/2014/main" id="{60CCB2F6-22BC-4657-9E6A-9A5C1C012A03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68;p48">
              <a:extLst>
                <a:ext uri="{FF2B5EF4-FFF2-40B4-BE49-F238E27FC236}">
                  <a16:creationId xmlns:a16="http://schemas.microsoft.com/office/drawing/2014/main" id="{91F0280F-95C5-4794-84A7-7963A2ED7891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69;p48">
              <a:extLst>
                <a:ext uri="{FF2B5EF4-FFF2-40B4-BE49-F238E27FC236}">
                  <a16:creationId xmlns:a16="http://schemas.microsoft.com/office/drawing/2014/main" id="{0E4F1F19-38DD-4672-AD87-2335279157F2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70;p48">
              <a:extLst>
                <a:ext uri="{FF2B5EF4-FFF2-40B4-BE49-F238E27FC236}">
                  <a16:creationId xmlns:a16="http://schemas.microsoft.com/office/drawing/2014/main" id="{61754054-F509-4493-B389-DB9351D936F0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D79B-D1A3-4EB9-A455-B0970130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146" y="1888005"/>
            <a:ext cx="4179703" cy="108147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Let’s move to R!  </a:t>
            </a:r>
            <a:endParaRPr lang="en-GB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0A7B6-80DB-40D1-A24D-32C86A2D2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Google Shape;3888;p19">
            <a:extLst>
              <a:ext uri="{FF2B5EF4-FFF2-40B4-BE49-F238E27FC236}">
                <a16:creationId xmlns:a16="http://schemas.microsoft.com/office/drawing/2014/main" id="{BF32B66C-AE55-4D8E-8B75-32E63C3600DA}"/>
              </a:ext>
            </a:extLst>
          </p:cNvPr>
          <p:cNvSpPr/>
          <p:nvPr/>
        </p:nvSpPr>
        <p:spPr>
          <a:xfrm rot="2466991">
            <a:off x="2361457" y="2133026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485;p48">
            <a:extLst>
              <a:ext uri="{FF2B5EF4-FFF2-40B4-BE49-F238E27FC236}">
                <a16:creationId xmlns:a16="http://schemas.microsoft.com/office/drawing/2014/main" id="{00844FC4-4B2D-4BC4-81C9-5CB6BC3F8348}"/>
              </a:ext>
            </a:extLst>
          </p:cNvPr>
          <p:cNvSpPr/>
          <p:nvPr/>
        </p:nvSpPr>
        <p:spPr>
          <a:xfrm>
            <a:off x="5882456" y="2252189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21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p36"/>
          <p:cNvSpPr txBox="1">
            <a:spLocks noGrp="1"/>
          </p:cNvSpPr>
          <p:nvPr>
            <p:ph type="title"/>
          </p:nvPr>
        </p:nvSpPr>
        <p:spPr>
          <a:xfrm>
            <a:off x="718300" y="25434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Credits</a:t>
            </a:r>
            <a:endParaRPr b="1" dirty="0"/>
          </a:p>
        </p:txBody>
      </p:sp>
      <p:sp>
        <p:nvSpPr>
          <p:cNvPr id="4068" name="Google Shape;4068;p36"/>
          <p:cNvSpPr txBox="1">
            <a:spLocks noGrp="1"/>
          </p:cNvSpPr>
          <p:nvPr>
            <p:ph type="body" idx="1"/>
          </p:nvPr>
        </p:nvSpPr>
        <p:spPr>
          <a:xfrm>
            <a:off x="718300" y="1168843"/>
            <a:ext cx="6859293" cy="3944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Dosis ExtraLight" pitchFamily="2" charset="0"/>
              </a:rPr>
              <a:t>Special thanks to all the people who made this tutorial a success:</a:t>
            </a:r>
            <a:endParaRPr sz="2400" dirty="0">
              <a:solidFill>
                <a:schemeClr val="tx1"/>
              </a:solidFill>
              <a:latin typeface="Dosis ExtraLight" pitchFamily="2" charset="0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 dirty="0">
                <a:solidFill>
                  <a:schemeClr val="tx1"/>
                </a:solidFill>
                <a:latin typeface="Dosis ExtraLight" pitchFamily="2" charset="0"/>
              </a:rPr>
              <a:t>@R-Ladies Abuja organisers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>
                <a:solidFill>
                  <a:schemeClr val="tx1"/>
                </a:solidFill>
                <a:latin typeface="Dosis ExtraLight" pitchFamily="2" charset="0"/>
              </a:rPr>
              <a:t>Dr Shannon Pileggi (@PipingHotData)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 dirty="0">
                <a:solidFill>
                  <a:schemeClr val="tx1"/>
                </a:solidFill>
                <a:latin typeface="Dosis ExtraLight" pitchFamily="2" charset="0"/>
              </a:rPr>
              <a:t>Shelmith Kariuki (@shel_kariuki)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>
                <a:solidFill>
                  <a:schemeClr val="tx1"/>
                </a:solidFill>
                <a:latin typeface="Dosis ExtraLight" pitchFamily="2" charset="0"/>
              </a:rPr>
              <a:t>Feedback from Jim Rothstein, member of R4DS Learning community (</a:t>
            </a:r>
            <a:r>
              <a:rPr lang="en-GB" b="0" i="0" dirty="0">
                <a:solidFill>
                  <a:schemeClr val="tx1"/>
                </a:solidFill>
                <a:effectLst/>
                <a:latin typeface="Dosis ExtraLight" pitchFamily="2" charset="0"/>
              </a:rPr>
              <a:t>@R4DScommunity)</a:t>
            </a:r>
            <a:endParaRPr lang="en" sz="2400" dirty="0">
              <a:solidFill>
                <a:schemeClr val="tx1"/>
              </a:solidFill>
              <a:latin typeface="Dosis ExtraLight" pitchFamily="2" charset="0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 dirty="0">
                <a:solidFill>
                  <a:schemeClr val="tx1"/>
                </a:solidFill>
                <a:latin typeface="Dosis ExtraLight" pitchFamily="2" charset="0"/>
              </a:rPr>
              <a:t>Presentation template by </a:t>
            </a:r>
            <a:r>
              <a:rPr lang="en" sz="2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Dosis ExtraLight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2400" dirty="0">
              <a:solidFill>
                <a:schemeClr val="tx1">
                  <a:lumMod val="50000"/>
                  <a:lumOff val="50000"/>
                </a:schemeClr>
              </a:solidFill>
              <a:latin typeface="Dosis ExtraLight" pitchFamily="2" charset="0"/>
            </a:endParaRPr>
          </a:p>
        </p:txBody>
      </p:sp>
      <p:sp>
        <p:nvSpPr>
          <p:cNvPr id="4069" name="Google Shape;4069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1727421" y="1158617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80BFB7"/>
                </a:solidFill>
              </a:rPr>
              <a:t>THANK YOU!</a:t>
            </a:r>
            <a:endParaRPr sz="6000" b="1" dirty="0">
              <a:solidFill>
                <a:srgbClr val="80BFB7"/>
              </a:solidFill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1942106" y="2735979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  <a:latin typeface="Dosis ExtraLight" pitchFamily="2" charset="0"/>
              </a:rPr>
              <a:t>Any questions?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  <a:latin typeface="Dosis ExtraLight" pitchFamily="2" charset="0"/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363</Words>
  <Application>Microsoft Office PowerPoint</Application>
  <PresentationFormat>On-screen Show (16:9)</PresentationFormat>
  <Paragraphs>65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Dosis ExtraLight</vt:lpstr>
      <vt:lpstr>Arial</vt:lpstr>
      <vt:lpstr>Wingdings</vt:lpstr>
      <vt:lpstr>Courier New</vt:lpstr>
      <vt:lpstr>Calibri</vt:lpstr>
      <vt:lpstr>Titillium Web Light</vt:lpstr>
      <vt:lpstr>Amasis MT Pro Light</vt:lpstr>
      <vt:lpstr>Mowbray template</vt:lpstr>
      <vt:lpstr>Data Manipulation with data.table in R</vt:lpstr>
      <vt:lpstr>Overview</vt:lpstr>
      <vt:lpstr>HELLO! </vt:lpstr>
      <vt:lpstr>Introduction</vt:lpstr>
      <vt:lpstr>Getting started?</vt:lpstr>
      <vt:lpstr>Brief: Difference between dataframes and data.tables objects</vt:lpstr>
      <vt:lpstr>Let’s move to R!  </vt:lpstr>
      <vt:lpstr>Credits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Njoki Njuki</dc:creator>
  <cp:lastModifiedBy>Lucy Njuki</cp:lastModifiedBy>
  <cp:revision>15</cp:revision>
  <dcterms:modified xsi:type="dcterms:W3CDTF">2022-03-19T08:07:51Z</dcterms:modified>
</cp:coreProperties>
</file>