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301" r:id="rId4"/>
    <p:sldId id="300" r:id="rId5"/>
    <p:sldId id="258" r:id="rId6"/>
    <p:sldId id="295" r:id="rId7"/>
    <p:sldId id="269" r:id="rId8"/>
    <p:sldId id="296" r:id="rId9"/>
    <p:sldId id="299" r:id="rId10"/>
    <p:sldId id="297" r:id="rId11"/>
    <p:sldId id="298" r:id="rId12"/>
    <p:sldId id="266" r:id="rId13"/>
  </p:sldIdLst>
  <p:sldSz cx="9144000" cy="5143500" type="screen16x9"/>
  <p:notesSz cx="6858000" cy="9144000"/>
  <p:embeddedFontLst>
    <p:embeddedFont>
      <p:font typeface="Amasis MT Pro Light" panose="02040304050005020304" pitchFamily="18" charset="0"/>
      <p:regular r:id="rId15"/>
      <p:italic r:id="rId16"/>
    </p:embeddedFont>
    <p:embeddedFont>
      <p:font typeface="Amatic SC" panose="00000500000000000000" pitchFamily="2" charset="-79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Quicksand" panose="020B0604020202020204" charset="0"/>
      <p:regular r:id="rId23"/>
      <p:bold r:id="rId24"/>
    </p:embeddedFont>
    <p:embeddedFont>
      <p:font typeface="Short Stack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contacts details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link to the meet up</a:t>
            </a:r>
          </a:p>
        </p:txBody>
      </p:sp>
    </p:spTree>
    <p:extLst>
      <p:ext uri="{BB962C8B-B14F-4D97-AF65-F5344CB8AC3E}">
        <p14:creationId xmlns:p14="http://schemas.microsoft.com/office/powerpoint/2010/main" val="1313072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66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.rstudio.com/t/age-structured-stochastic-seir-modelling-covid-19-pandemic-in-kenya-shiny-contest-submission/104837" TargetMode="External"/><Relationship Id="rId4" Type="http://schemas.openxmlformats.org/officeDocument/2006/relationships/hyperlink" Target="https://lucy-njoki-njuki.shinyapps.io/trial12covidtrends/?_ga=2.19698296.1976740036.1635787982-565198700.163578798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ordatasci.com/" TargetMode="External"/><Relationship Id="rId2" Type="http://schemas.openxmlformats.org/officeDocument/2006/relationships/hyperlink" Target="https://r4ds.had.co.nz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pro/rladies/" TargetMode="Externa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ladies.org/r-ladies-directory-form/" TargetMode="External"/><Relationship Id="rId4" Type="http://schemas.openxmlformats.org/officeDocument/2006/relationships/hyperlink" Target="https://rladies.org/code-of-conduc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rladies-nairobi/events/281445553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935124" y="1778295"/>
            <a:ext cx="5021690" cy="12652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 dirty="0"/>
            </a:br>
            <a:br>
              <a:rPr lang="en-US" sz="4000" dirty="0"/>
            </a:br>
            <a:br>
              <a:rPr lang="en-US" sz="5400" dirty="0">
                <a:latin typeface="Amatic SC" panose="00000500000000000000" pitchFamily="2" charset="-79"/>
                <a:cs typeface="Amatic SC" panose="00000500000000000000" pitchFamily="2" charset="-79"/>
              </a:rPr>
            </a:br>
            <a:r>
              <a:rPr lang="en-US" sz="5400" dirty="0">
                <a:latin typeface="Amatic SC" panose="00000500000000000000" pitchFamily="2" charset="-79"/>
                <a:cs typeface="Amatic SC" panose="00000500000000000000" pitchFamily="2" charset="-79"/>
              </a:rPr>
              <a:t>R-Ladies Gaborone</a:t>
            </a:r>
            <a:br>
              <a:rPr lang="en-US" sz="5400" dirty="0">
                <a:latin typeface="Amatic SC" panose="00000500000000000000" pitchFamily="2" charset="-79"/>
                <a:cs typeface="Amatic SC" panose="00000500000000000000" pitchFamily="2" charset="-79"/>
              </a:rPr>
            </a:br>
            <a:r>
              <a:rPr lang="en-US" sz="5400" dirty="0">
                <a:latin typeface="Amatic SC" panose="00000500000000000000" pitchFamily="2" charset="-79"/>
                <a:cs typeface="Amatic SC" panose="00000500000000000000" pitchFamily="2" charset="-79"/>
              </a:rPr>
              <a:t>Launch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BEBA9-719E-4E5E-8CBA-AB5F283791FA}"/>
              </a:ext>
            </a:extLst>
          </p:cNvPr>
          <p:cNvSpPr txBox="1"/>
          <p:nvPr/>
        </p:nvSpPr>
        <p:spPr>
          <a:xfrm>
            <a:off x="4445969" y="3168504"/>
            <a:ext cx="207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November 6,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8F1B-1577-42A3-979F-945D9B7C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74" y="10695"/>
            <a:ext cx="7087200" cy="55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How to get involved in the R community?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6D802-9545-4C2A-8163-5C72EE145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303" y="676895"/>
            <a:ext cx="2424173" cy="446660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050" b="1" dirty="0">
                <a:latin typeface="Amasis MT Pro Light" panose="02040304050005020304" pitchFamily="18" charset="0"/>
              </a:rPr>
              <a:t>#TidyTuesday – Created by Dr. Thomas Mock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b="1" dirty="0">
                <a:latin typeface="Amasis MT Pro Light" panose="02040304050005020304" pitchFamily="18" charset="0"/>
              </a:rPr>
              <a:t>Great way to learn and practice on known skills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b="1" dirty="0">
                <a:latin typeface="Amasis MT Pro Light" panose="02040304050005020304" pitchFamily="18" charset="0"/>
              </a:rPr>
              <a:t>See what others have done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050" b="1" dirty="0">
                <a:latin typeface="Amasis MT Pro Light" panose="02040304050005020304" pitchFamily="18" charset="0"/>
              </a:rPr>
              <a:t>Asking help – R Community is very friendly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b="1" dirty="0">
                <a:latin typeface="Amasis MT Pro Light" panose="02040304050005020304" pitchFamily="18" charset="0"/>
              </a:rPr>
              <a:t>RStudio Community: https://community.rstudio.com/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b="1" dirty="0">
                <a:latin typeface="Amasis MT Pro Light" panose="02040304050005020304" pitchFamily="18" charset="0"/>
              </a:rPr>
              <a:t>GitHub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b="1" dirty="0" err="1">
                <a:latin typeface="Amasis MT Pro Light" panose="02040304050005020304" pitchFamily="18" charset="0"/>
              </a:rPr>
              <a:t>Stackoverflow</a:t>
            </a:r>
            <a:endParaRPr lang="en-US" sz="1050" b="1" dirty="0">
              <a:latin typeface="Amasis MT Pro Light" panose="020403040500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b="1" dirty="0">
                <a:latin typeface="Amasis MT Pro Light" panose="02040304050005020304" pitchFamily="18" charset="0"/>
              </a:rPr>
              <a:t>#Rstats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b="1" dirty="0">
                <a:latin typeface="Amasis MT Pro Light" panose="02040304050005020304" pitchFamily="18" charset="0"/>
              </a:rPr>
              <a:t>R4DS Slack channel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050" b="1" dirty="0">
                <a:latin typeface="Amasis MT Pro Light" panose="02040304050005020304" pitchFamily="18" charset="0"/>
              </a:rPr>
              <a:t> Answering Questions!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050" b="1" dirty="0">
                <a:latin typeface="Amasis MT Pro Light" panose="02040304050005020304" pitchFamily="18" charset="0"/>
              </a:rPr>
              <a:t>Participating in the R conferences: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b="1" dirty="0">
                <a:latin typeface="Amasis MT Pro Light" panose="02040304050005020304" pitchFamily="18" charset="0"/>
              </a:rPr>
              <a:t>useR!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b="1" dirty="0">
                <a:latin typeface="Amasis MT Pro Light" panose="02040304050005020304" pitchFamily="18" charset="0"/>
              </a:rPr>
              <a:t>RStudio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b="1" dirty="0">
                <a:latin typeface="Amasis MT Pro Light" panose="02040304050005020304" pitchFamily="18" charset="0"/>
              </a:rPr>
              <a:t>R/Medicine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50" b="1" dirty="0">
                <a:latin typeface="Amasis MT Pro Light" panose="02040304050005020304" pitchFamily="18" charset="0"/>
              </a:rPr>
              <a:t>Can apply for diversity scholarsh</a:t>
            </a:r>
            <a:r>
              <a:rPr lang="en-US" sz="1050" dirty="0">
                <a:latin typeface="Amasis MT Pro Light" panose="02040304050005020304" pitchFamily="18" charset="0"/>
              </a:rPr>
              <a:t>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3BDAE-B302-4243-B463-3CB793DBC7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C1918-57F4-419B-A2D8-AFFFB62526FD}"/>
              </a:ext>
            </a:extLst>
          </p:cNvPr>
          <p:cNvSpPr txBox="1"/>
          <p:nvPr/>
        </p:nvSpPr>
        <p:spPr>
          <a:xfrm>
            <a:off x="6211484" y="694571"/>
            <a:ext cx="2604977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Networking: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I at least interact with 2 to 3 persons each conference. Very important to build your network!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Participate in meetups. Check out all meetups happening worldwide hosted by different R-Ladies chapters: </a:t>
            </a:r>
            <a:r>
              <a:rPr lang="en-US" sz="1200" b="1" i="1" dirty="0">
                <a:solidFill>
                  <a:srgbClr val="002060"/>
                </a:solidFill>
                <a:latin typeface="Amasis MT Pro Light" panose="020403040500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https://www.meetup.com/pro/rladies/ </a:t>
            </a:r>
            <a:endParaRPr lang="en-US" sz="1200" b="1" i="1" dirty="0">
              <a:solidFill>
                <a:srgbClr val="002060"/>
              </a:solidFill>
              <a:latin typeface="Amasis MT Pro Light" panose="020403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BE4DE-E8C4-402E-8295-3B8D57ED891E}"/>
              </a:ext>
            </a:extLst>
          </p:cNvPr>
          <p:cNvSpPr txBox="1"/>
          <p:nvPr/>
        </p:nvSpPr>
        <p:spPr>
          <a:xfrm>
            <a:off x="3573550" y="676895"/>
            <a:ext cx="1996849" cy="42857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Pet Projects:</a:t>
            </a:r>
          </a:p>
          <a:p>
            <a:pPr marL="285750" lvl="2" indent="-2857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I created a simple shiny app to track how the Covid-19 epidemic was evolving in Kenya: </a:t>
            </a:r>
            <a:r>
              <a:rPr lang="en-US" sz="1050" b="1" i="1" dirty="0">
                <a:solidFill>
                  <a:srgbClr val="002060"/>
                </a:solidFill>
                <a:latin typeface="Amasis MT Pro Light" panose="020403040500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https://lucy-njoki-njuki.shinyapps.io/trial12covidtrends/?_ga=2.19698296.1976740036.1635787982-565198700.1635787982</a:t>
            </a:r>
            <a:endParaRPr lang="en-US" sz="1050" b="1" i="1" dirty="0">
              <a:solidFill>
                <a:srgbClr val="002060"/>
              </a:solidFill>
              <a:latin typeface="Amasis MT Pro Light" panose="02040304050005020304" pitchFamily="18" charset="0"/>
            </a:endParaRPr>
          </a:p>
          <a:p>
            <a:pPr marL="285750" lvl="3" indent="-2857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Learnt from participating in R-Ladies Capetown meetup!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Submitted a shiny app in the R Shiny contest 2021: age-structured explicit SEIR model: </a:t>
            </a:r>
            <a:r>
              <a:rPr lang="en-US" sz="1050" b="1" i="1" dirty="0">
                <a:solidFill>
                  <a:srgbClr val="002060"/>
                </a:solidFill>
                <a:latin typeface="Amasis MT Pro Light" panose="020403040500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https://community.rstudio.com/t/age-structured-stochastic-seir-modelling-covid-19-pandemic-in-kenya-shiny-contest-submission/104837</a:t>
            </a:r>
            <a:endParaRPr lang="en-US" sz="1050" b="1" i="1" dirty="0">
              <a:solidFill>
                <a:srgbClr val="002060"/>
              </a:solidFill>
              <a:latin typeface="Amasis MT Pro Light" panose="020403040500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Learning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4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4AAB-6F37-4DC4-9985-51517E05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6" y="216901"/>
            <a:ext cx="7087200" cy="5502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R For Data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25952-72B6-478C-AADA-A034D7335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346" y="767102"/>
            <a:ext cx="4360054" cy="437639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700" b="0" i="0" dirty="0">
                <a:solidFill>
                  <a:srgbClr val="212529"/>
                </a:solidFill>
                <a:effectLst/>
                <a:latin typeface="Amasis MT Pro Light" panose="02040304050005020304" pitchFamily="18" charset="0"/>
              </a:rPr>
              <a:t> </a:t>
            </a:r>
            <a:r>
              <a:rPr lang="en-US" sz="1700" b="0" i="0" dirty="0">
                <a:solidFill>
                  <a:srgbClr val="002060"/>
                </a:solidFill>
                <a:effectLst/>
                <a:latin typeface="Amasis MT Pro Light" panose="02040304050005020304" pitchFamily="18" charset="0"/>
              </a:rPr>
              <a:t>DS is a discipline that allows us to turn raw data into understanding, insight, and knowledge.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002060"/>
                </a:solidFill>
                <a:latin typeface="Amasis MT Pro Light" panose="02040304050005020304" pitchFamily="18" charset="0"/>
              </a:rPr>
              <a:t>R software can be used to do DS.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002060"/>
                </a:solidFill>
                <a:latin typeface="Amasis MT Pro Light" panose="02040304050005020304" pitchFamily="18" charset="0"/>
              </a:rPr>
              <a:t>A good book to read by Dr. Hadley Wickham &amp; Dr. Garrett </a:t>
            </a:r>
            <a:r>
              <a:rPr lang="en-US" sz="1700" dirty="0" err="1">
                <a:solidFill>
                  <a:srgbClr val="002060"/>
                </a:solidFill>
                <a:latin typeface="Amasis MT Pro Light" panose="02040304050005020304" pitchFamily="18" charset="0"/>
              </a:rPr>
              <a:t>Grolemund</a:t>
            </a:r>
            <a:r>
              <a:rPr lang="en-US" sz="1700" dirty="0">
                <a:solidFill>
                  <a:srgbClr val="002060"/>
                </a:solidFill>
                <a:latin typeface="Amasis MT Pro Light" panose="02040304050005020304" pitchFamily="18" charset="0"/>
              </a:rPr>
              <a:t>: </a:t>
            </a:r>
            <a:r>
              <a:rPr lang="en-US" sz="1700" i="1" dirty="0">
                <a:solidFill>
                  <a:schemeClr val="tx1">
                    <a:lumMod val="60000"/>
                    <a:lumOff val="40000"/>
                  </a:schemeClr>
                </a:solidFill>
                <a:latin typeface="Amasis MT Pro Light" panose="020403040500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https://r4ds.had.co.nz/index.html</a:t>
            </a:r>
            <a:endParaRPr lang="en-US" sz="1700" i="1" dirty="0">
              <a:solidFill>
                <a:schemeClr val="tx1">
                  <a:lumMod val="60000"/>
                  <a:lumOff val="40000"/>
                </a:schemeClr>
              </a:solidFill>
              <a:latin typeface="Amasis MT Pro Light" panose="020403040500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002060"/>
                </a:solidFill>
                <a:latin typeface="Amasis MT Pro Light" panose="02040304050005020304" pitchFamily="18" charset="0"/>
              </a:rPr>
              <a:t>Join the R4DS community: </a:t>
            </a:r>
            <a:r>
              <a:rPr lang="en-US" sz="1700" i="1" dirty="0">
                <a:solidFill>
                  <a:schemeClr val="tx1">
                    <a:lumMod val="60000"/>
                    <a:lumOff val="40000"/>
                  </a:schemeClr>
                </a:solidFill>
                <a:latin typeface="Amasis MT Pro Light" panose="020403040500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https://www.rfordatasci.com/</a:t>
            </a:r>
            <a:endParaRPr lang="en-US" sz="1700" i="1" dirty="0">
              <a:solidFill>
                <a:schemeClr val="tx1">
                  <a:lumMod val="60000"/>
                  <a:lumOff val="40000"/>
                </a:schemeClr>
              </a:solidFill>
              <a:latin typeface="Amasis MT Pro Light" panose="020403040500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002060"/>
                </a:solidFill>
                <a:latin typeface="Amasis MT Pro Light" panose="02040304050005020304" pitchFamily="18" charset="0"/>
              </a:rPr>
              <a:t>Book clubs – Great way to learn with a team.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002060"/>
                </a:solidFill>
                <a:latin typeface="Amasis MT Pro Light" panose="02040304050005020304" pitchFamily="18" charset="0"/>
              </a:rPr>
              <a:t>Under guidance of awesome mentors such as Jon Harmon!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E5CB5-8747-4AE7-BB62-A765B7DCED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1D099-80DB-48E9-8F0A-52BC806C244D}"/>
              </a:ext>
            </a:extLst>
          </p:cNvPr>
          <p:cNvSpPr txBox="1"/>
          <p:nvPr/>
        </p:nvSpPr>
        <p:spPr>
          <a:xfrm>
            <a:off x="2272710" y="2467037"/>
            <a:ext cx="4630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2529"/>
                </a:solidFill>
                <a:latin typeface="Amasis MT Pro Light" panose="02040304050005020304" pitchFamily="18" charset="0"/>
              </a:rPr>
              <a:t> 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4FD71D-1E0F-458C-80B3-C4E2254BC92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37274" y="1190625"/>
            <a:ext cx="2541182" cy="1381125"/>
          </a:xfrm>
          <a:prstGeom prst="rect">
            <a:avLst/>
          </a:prstGeom>
        </p:spPr>
      </p:pic>
      <p:sp>
        <p:nvSpPr>
          <p:cNvPr id="18" name="Text Box 2">
            <a:extLst>
              <a:ext uri="{FF2B5EF4-FFF2-40B4-BE49-F238E27FC236}">
                <a16:creationId xmlns:a16="http://schemas.microsoft.com/office/drawing/2014/main" id="{5D026592-1173-4A2F-8CCC-5336CEFCF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274" y="2571751"/>
            <a:ext cx="2541182" cy="203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900" b="1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R for DS book: DS process</a:t>
            </a:r>
            <a:endParaRPr lang="en-US" sz="900" i="1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8169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3"/>
          <p:cNvSpPr txBox="1">
            <a:spLocks noGrp="1"/>
          </p:cNvSpPr>
          <p:nvPr>
            <p:ph type="title" idx="4294967295"/>
          </p:nvPr>
        </p:nvSpPr>
        <p:spPr>
          <a:xfrm>
            <a:off x="5275954" y="4291149"/>
            <a:ext cx="3763925" cy="7356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Thank you!!</a:t>
            </a:r>
            <a:endParaRPr sz="5400" dirty="0">
              <a:solidFill>
                <a:schemeClr val="lt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772" name="Google Shape;772;p23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ED9B3F-9ABC-482D-A12C-ADF29E9B5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224" y="-65124"/>
            <a:ext cx="1730828" cy="36184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 descr="A picture containing text, device, projector, control panel&#10;&#10;Description automatically generated">
            <a:extLst>
              <a:ext uri="{FF2B5EF4-FFF2-40B4-BE49-F238E27FC236}">
                <a16:creationId xmlns:a16="http://schemas.microsoft.com/office/drawing/2014/main" id="{D62466FC-21F0-4BB8-88F4-C76281892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374" y="662026"/>
            <a:ext cx="5495902" cy="2634673"/>
          </a:xfrm>
          <a:prstGeom prst="rect">
            <a:avLst/>
          </a:prstGeom>
        </p:spPr>
      </p:pic>
      <p:sp>
        <p:nvSpPr>
          <p:cNvPr id="11" name="Google Shape;716;p16">
            <a:extLst>
              <a:ext uri="{FF2B5EF4-FFF2-40B4-BE49-F238E27FC236}">
                <a16:creationId xmlns:a16="http://schemas.microsoft.com/office/drawing/2014/main" id="{35D2826A-D3D8-4B14-A2C9-FAB12E295E1B}"/>
              </a:ext>
            </a:extLst>
          </p:cNvPr>
          <p:cNvSpPr txBox="1">
            <a:spLocks/>
          </p:cNvSpPr>
          <p:nvPr/>
        </p:nvSpPr>
        <p:spPr>
          <a:xfrm>
            <a:off x="1868644" y="3540157"/>
            <a:ext cx="5725632" cy="96623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  <a:latin typeface="Amasis MT Pro Light" panose="02040304050005020304" pitchFamily="18" charset="0"/>
              </a:rPr>
              <a:t>library(dplyr) </a:t>
            </a:r>
            <a:br>
              <a:rPr lang="en-US" sz="2400" dirty="0">
                <a:solidFill>
                  <a:srgbClr val="002060"/>
                </a:solidFill>
                <a:latin typeface="Amasis MT Pro Light" panose="020403040500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Amasis MT Pro Light" panose="02040304050005020304" pitchFamily="18" charset="0"/>
              </a:rPr>
              <a:t>rladies_global %&gt;% filter(city == ‘Gaborone')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B13B-10D3-415A-B99C-5E317B22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49BF-6412-4D04-8E96-F2E517731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375" y="1327951"/>
            <a:ext cx="7087200" cy="288254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masis MT Pro Light" panose="02040304050005020304" pitchFamily="18" charset="0"/>
              </a:rPr>
              <a:t>Brief: R-Ladies Global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masis MT Pro Light" panose="02040304050005020304" pitchFamily="18" charset="0"/>
              </a:rPr>
              <a:t>Insight about R-Ladies Nairobi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masis MT Pro Light" panose="02040304050005020304" pitchFamily="18" charset="0"/>
              </a:rPr>
              <a:t>R-Ladies Gaborone – Steps towards building to R community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masis MT Pro Light" panose="02040304050005020304" pitchFamily="18" charset="0"/>
              </a:rPr>
              <a:t>How to get involved in the R community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masis MT Pro Light" panose="02040304050005020304" pitchFamily="18" charset="0"/>
              </a:rPr>
              <a:t>Brief: R for Data Science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6CFB4-AFA9-4275-AD4F-B2DA03AFD7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895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686D-D636-4727-BB2D-68AEC047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tic SC" panose="00000500000000000000" pitchFamily="2" charset="-79"/>
                <a:cs typeface="Amatic SC" panose="00000500000000000000" pitchFamily="2" charset="-79"/>
              </a:rPr>
              <a:t>Acknowledge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95266-7E5D-4C86-8EC6-DA1E818D9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375" y="1327952"/>
            <a:ext cx="7087200" cy="215952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masis MT Pro Light" panose="02040304050005020304" pitchFamily="18" charset="0"/>
              </a:rPr>
              <a:t>Shannon Pileggi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latin typeface="Amasis MT Pro Light" panose="02040304050005020304" pitchFamily="18" charset="0"/>
              </a:rPr>
              <a:t>Vebash</a:t>
            </a:r>
            <a:r>
              <a:rPr lang="en-US" dirty="0">
                <a:latin typeface="Amasis MT Pro Light" panose="02040304050005020304" pitchFamily="18" charset="0"/>
              </a:rPr>
              <a:t> Naidoo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masis MT Pro Light" panose="02040304050005020304" pitchFamily="18" charset="0"/>
              </a:rPr>
              <a:t>Paloma Rojas-</a:t>
            </a:r>
            <a:r>
              <a:rPr lang="en-US" dirty="0" err="1">
                <a:latin typeface="Amasis MT Pro Light" panose="02040304050005020304" pitchFamily="18" charset="0"/>
              </a:rPr>
              <a:t>Saunero</a:t>
            </a:r>
            <a:r>
              <a:rPr lang="en-US" dirty="0">
                <a:latin typeface="Amasis MT Pro Light" panose="02040304050005020304" pitchFamily="18" charset="0"/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masis MT Pro Light" panose="02040304050005020304" pitchFamily="18" charset="0"/>
              </a:rPr>
              <a:t>Shel Kariuki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96D2E-2E3D-4462-B105-8A8C282207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026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5"/>
          <p:cNvSpPr txBox="1">
            <a:spLocks noGrp="1"/>
          </p:cNvSpPr>
          <p:nvPr>
            <p:ph type="ctrTitle" idx="4294967295"/>
          </p:nvPr>
        </p:nvSpPr>
        <p:spPr>
          <a:xfrm>
            <a:off x="234137" y="2783648"/>
            <a:ext cx="2216535" cy="5780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Hello!</a:t>
            </a:r>
            <a:endParaRPr sz="6000" dirty="0">
              <a:solidFill>
                <a:schemeClr val="accent3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709" name="Google Shape;709;p15"/>
          <p:cNvSpPr txBox="1">
            <a:spLocks noGrp="1"/>
          </p:cNvSpPr>
          <p:nvPr>
            <p:ph type="subTitle" idx="4294967295"/>
          </p:nvPr>
        </p:nvSpPr>
        <p:spPr>
          <a:xfrm>
            <a:off x="3689497" y="616689"/>
            <a:ext cx="5305425" cy="27449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I am Njoki Njuki</a:t>
            </a:r>
          </a:p>
          <a:p>
            <a:pPr marL="285750" indent="-285750" 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002060"/>
                </a:solidFill>
                <a:effectLst/>
                <a:latin typeface="Amasis MT Pro Light" panose="02040304050005020304" pitchFamily="18" charset="0"/>
              </a:rPr>
              <a:t>A second-year student at Hasselt University, pursuing MSc Statistics and Data Science specialising in Biostatistics. </a:t>
            </a:r>
          </a:p>
          <a:p>
            <a:pPr marL="285750" indent="-285750" 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002060"/>
                </a:solidFill>
                <a:effectLst/>
                <a:latin typeface="Amasis MT Pro Light" panose="02040304050005020304" pitchFamily="18" charset="0"/>
              </a:rPr>
              <a:t>I am also a trainer of Data Management and Analysis, and Basic Statistics at Training Center in Communication, located at the University of Nairobi. </a:t>
            </a:r>
          </a:p>
          <a:p>
            <a:pPr marL="285750" indent="-285750" 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002060"/>
                </a:solidFill>
                <a:effectLst/>
                <a:latin typeface="Amasis MT Pro Light" panose="02040304050005020304" pitchFamily="18" charset="0"/>
              </a:rPr>
              <a:t>I am the organiser of R-Ladies Nairobi (part of the R-Ladies Global). </a:t>
            </a:r>
          </a:p>
          <a:p>
            <a:pPr marL="285750" indent="-285750" 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400" dirty="0">
                <a:latin typeface="Amasis MT Pro Light" panose="02040304050005020304" pitchFamily="18" charset="0"/>
                <a:cs typeface="Calibri Light" panose="020F0302020204030204" pitchFamily="34" charset="0"/>
              </a:rPr>
              <a:t>I also love reading books, blogs about advances in scientific research. Currently part of a book club under R4DS community studying the “R for Data Science” book.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dirty="0">
              <a:solidFill>
                <a:srgbClr val="002060"/>
              </a:solidFill>
              <a:effectLst/>
              <a:latin typeface="Amasis MT Pro Light" panose="020403040500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2060"/>
              </a:solidFill>
              <a:latin typeface="Amasis MT Pro Light" panose="02040304050005020304" pitchFamily="18" charset="0"/>
            </a:endParaRPr>
          </a:p>
        </p:txBody>
      </p:sp>
      <p:sp>
        <p:nvSpPr>
          <p:cNvPr id="711" name="Google Shape;711;p1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A person in a red shirt&#10;&#10;Description automatically generated with low confidence">
            <a:extLst>
              <a:ext uri="{FF2B5EF4-FFF2-40B4-BE49-F238E27FC236}">
                <a16:creationId xmlns:a16="http://schemas.microsoft.com/office/drawing/2014/main" id="{3C5231BC-AC4A-4E4B-8822-41AA4AA1D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62" y="701732"/>
            <a:ext cx="1775415" cy="17325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AA1CFD-F53A-42A0-A9CB-BFA92D535EE2}"/>
              </a:ext>
            </a:extLst>
          </p:cNvPr>
          <p:cNvSpPr txBox="1"/>
          <p:nvPr/>
        </p:nvSpPr>
        <p:spPr>
          <a:xfrm>
            <a:off x="5547852" y="3580299"/>
            <a:ext cx="3447070" cy="1169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</a:rPr>
              <a:t>Let’s connect via:</a:t>
            </a:r>
          </a:p>
          <a:p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</a:rPr>
              <a:t>Twitter: @lucy_njokinjuki</a:t>
            </a:r>
          </a:p>
          <a:p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</a:rPr>
              <a:t>LinkedIn: Njoki Njuki Lucy: </a:t>
            </a:r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  <a:hlinkClick r:id="rId4" action="ppaction://hlinksldjump"/>
              </a:rPr>
              <a:t>https://www.linkedin.com/in/lucy-njoki/</a:t>
            </a:r>
            <a:endParaRPr lang="en-US" dirty="0">
              <a:solidFill>
                <a:srgbClr val="002060"/>
              </a:solidFill>
              <a:latin typeface="Amasis MT Pro Light" panose="020403040500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</a:rPr>
              <a:t>Email: lucynjokinjuki@gmail.com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7AA1-AE8B-4A2C-8883-61F9ED94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761" y="133303"/>
            <a:ext cx="7087200" cy="550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matic SC" panose="00000500000000000000" pitchFamily="2" charset="-79"/>
                <a:cs typeface="Amatic SC" panose="00000500000000000000" pitchFamily="2" charset="-79"/>
              </a:rPr>
              <a:t>R-Ladies Global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1D683-0B0C-4D3A-AFB5-D2662A2C2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761" y="904110"/>
            <a:ext cx="3820072" cy="398419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2060"/>
                </a:solidFill>
                <a:latin typeface="Amasis MT Pro Light" panose="02040304050005020304" pitchFamily="18" charset="0"/>
              </a:rPr>
              <a:t>A world-wide organization with a mission to promote gender diversity in the R community.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2060"/>
                </a:solidFill>
                <a:latin typeface="Amasis MT Pro Light" panose="02040304050005020304" pitchFamily="18" charset="0"/>
              </a:rPr>
              <a:t>The R community suffers from underrepresentation in every role from users,  leaders, developers, conference speakers, educators.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2060"/>
                </a:solidFill>
                <a:latin typeface="Amasis MT Pro Light" panose="02040304050005020304" pitchFamily="18" charset="0"/>
              </a:rPr>
              <a:t>Brief history: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2060"/>
                </a:solidFill>
                <a:latin typeface="Amasis MT Pro Light" panose="02040304050005020304" pitchFamily="18" charset="0"/>
              </a:rPr>
              <a:t>R-Ladies was founded in October 1, 2012 by </a:t>
            </a:r>
            <a:r>
              <a:rPr lang="en-US" sz="1400" dirty="0">
                <a:solidFill>
                  <a:srgbClr val="273F68"/>
                </a:solidFill>
                <a:latin typeface="Amasis MT Pro Light" panose="020403040500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Gabriella de </a:t>
            </a:r>
            <a:r>
              <a:rPr lang="en-US" sz="1400" dirty="0" err="1">
                <a:solidFill>
                  <a:srgbClr val="002060"/>
                </a:solidFill>
                <a:latin typeface="Amasis MT Pro Light" panose="020403040500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Quirezo</a:t>
            </a:r>
            <a:endParaRPr lang="en-US" sz="1400" dirty="0">
              <a:solidFill>
                <a:srgbClr val="002060"/>
              </a:solidFill>
              <a:latin typeface="Amasis MT Pro Light" panose="020403040500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002060"/>
                </a:solidFill>
                <a:effectLst/>
                <a:latin typeface="Amasis MT Pro Light" panose="02040304050005020304" pitchFamily="18" charset="0"/>
              </a:rPr>
              <a:t>First meetup was placed in San Francisco, California (United States)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002060"/>
                </a:solidFill>
                <a:effectLst/>
                <a:latin typeface="Amasis MT Pro Light" panose="02040304050005020304" pitchFamily="18" charset="0"/>
              </a:rPr>
              <a:t> R-Ladies Global was born and the grant was awarded in September 2016.</a:t>
            </a:r>
            <a:endParaRPr lang="en-US" sz="1400" dirty="0">
              <a:solidFill>
                <a:srgbClr val="002060"/>
              </a:solidFill>
              <a:latin typeface="Amasis MT Pro Light" panose="020403040500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002060"/>
                </a:solidFill>
                <a:effectLst/>
                <a:latin typeface="Amasis MT Pro Light" panose="02040304050005020304" pitchFamily="18" charset="0"/>
              </a:rPr>
              <a:t>R-Ladies has grown to 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Amasis MT Pro Light" panose="02040304050005020304" pitchFamily="18" charset="0"/>
                <a:hlinkClick r:id="rId3"/>
              </a:rPr>
              <a:t>212 chapters in 60 countries with 80493 members</a:t>
            </a:r>
            <a:endParaRPr lang="en-US" sz="1400" dirty="0">
              <a:solidFill>
                <a:srgbClr val="002060"/>
              </a:solidFill>
              <a:latin typeface="Amasis MT Pro Light" panose="020403040500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8C6D8-522A-4256-889B-CFD6AB016C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42DC1-4ADA-4FE7-B0D2-3AB1C2B48E05}"/>
              </a:ext>
            </a:extLst>
          </p:cNvPr>
          <p:cNvSpPr txBox="1"/>
          <p:nvPr/>
        </p:nvSpPr>
        <p:spPr>
          <a:xfrm>
            <a:off x="5776412" y="904110"/>
            <a:ext cx="2530549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</a:rPr>
              <a:t>As a chapter of R-Ladies Global, we are guided with the </a:t>
            </a:r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of conduct</a:t>
            </a:r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</a:rPr>
              <a:t> provided.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</a:rPr>
              <a:t>To participate in R-Ladies community:</a:t>
            </a:r>
          </a:p>
          <a:p>
            <a:pPr marL="285750" lvl="5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</a:rPr>
              <a:t>Join the </a:t>
            </a:r>
            <a:r>
              <a:rPr lang="en-US" b="0" i="0" dirty="0">
                <a:solidFill>
                  <a:srgbClr val="002060"/>
                </a:solidFill>
                <a:effectLst/>
                <a:latin typeface="Amasis MT Pro Light" panose="02040304050005020304" pitchFamily="18" charset="0"/>
              </a:rPr>
              <a:t>R-Ladies directory </a:t>
            </a:r>
            <a:r>
              <a:rPr lang="en-US" b="0" i="0" dirty="0">
                <a:solidFill>
                  <a:srgbClr val="002060"/>
                </a:solidFill>
                <a:effectLst/>
                <a:latin typeface="Amasis MT Pro Light" panose="020403040500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b="0" i="0" dirty="0">
              <a:solidFill>
                <a:srgbClr val="002060"/>
              </a:solidFill>
              <a:effectLst/>
              <a:latin typeface="Amasis MT Pro Light" panose="02040304050005020304" pitchFamily="18" charset="0"/>
            </a:endParaRPr>
          </a:p>
          <a:p>
            <a:pPr marL="285750" lvl="5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</a:rPr>
              <a:t>Slack channel </a:t>
            </a:r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dirty="0">
              <a:solidFill>
                <a:srgbClr val="002060"/>
              </a:solidFill>
              <a:latin typeface="Amasis MT Pro Light" panose="02040304050005020304" pitchFamily="18" charset="0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2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11" name="Google Shape;811;p26"/>
          <p:cNvSpPr txBox="1">
            <a:spLocks noGrp="1"/>
          </p:cNvSpPr>
          <p:nvPr>
            <p:ph type="body" idx="4294967295"/>
          </p:nvPr>
        </p:nvSpPr>
        <p:spPr>
          <a:xfrm>
            <a:off x="712524" y="4695862"/>
            <a:ext cx="7719300" cy="2642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Amasis MT Pro Light" panose="02040304050005020304" pitchFamily="18" charset="0"/>
              </a:rPr>
              <a:t>For more information about R-Ladies Global: </a:t>
            </a:r>
            <a:r>
              <a:rPr lang="en-US" sz="1200" b="1" dirty="0">
                <a:solidFill>
                  <a:schemeClr val="lt1"/>
                </a:solidFill>
                <a:latin typeface="Amasis MT Pro Light" panose="02040304050005020304" pitchFamily="18" charset="0"/>
                <a:hlinkClick r:id="rId3" action="ppaction://hlinksldjump"/>
              </a:rPr>
              <a:t>https://rladies.org/</a:t>
            </a:r>
            <a:endParaRPr sz="1200" b="1" dirty="0">
              <a:solidFill>
                <a:schemeClr val="lt1"/>
              </a:solidFill>
              <a:latin typeface="Amasis MT Pro Light" panose="02040304050005020304" pitchFamily="18" charset="0"/>
            </a:endParaRPr>
          </a:p>
        </p:txBody>
      </p:sp>
      <p:sp>
        <p:nvSpPr>
          <p:cNvPr id="813" name="Google Shape;813;p26"/>
          <p:cNvSpPr/>
          <p:nvPr/>
        </p:nvSpPr>
        <p:spPr>
          <a:xfrm rot="1478230">
            <a:off x="2799161" y="334814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7" name="Google Shape;817;p26"/>
          <p:cNvSpPr/>
          <p:nvPr/>
        </p:nvSpPr>
        <p:spPr>
          <a:xfrm rot="1478230">
            <a:off x="3692471" y="3834542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418AE3E7-8ED2-4A5F-AA39-EE146AB7D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24" y="116750"/>
            <a:ext cx="7921255" cy="4381489"/>
          </a:xfrm>
          <a:prstGeom prst="rect">
            <a:avLst/>
          </a:prstGeom>
        </p:spPr>
      </p:pic>
      <p:sp>
        <p:nvSpPr>
          <p:cNvPr id="15" name="Google Shape;816;p26">
            <a:extLst>
              <a:ext uri="{FF2B5EF4-FFF2-40B4-BE49-F238E27FC236}">
                <a16:creationId xmlns:a16="http://schemas.microsoft.com/office/drawing/2014/main" id="{92E997F6-CAF4-44CE-9CCF-C17F9A9AB390}"/>
              </a:ext>
            </a:extLst>
          </p:cNvPr>
          <p:cNvSpPr/>
          <p:nvPr/>
        </p:nvSpPr>
        <p:spPr>
          <a:xfrm rot="1478230">
            <a:off x="4443848" y="3341980"/>
            <a:ext cx="196419" cy="200657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55F7-138A-47B0-BB9B-4BD40319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83" y="127174"/>
            <a:ext cx="4447392" cy="550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matic SC" panose="00000500000000000000" pitchFamily="2" charset="-79"/>
                <a:cs typeface="Amatic SC" panose="00000500000000000000" pitchFamily="2" charset="-79"/>
              </a:rPr>
              <a:t>Brief About R-Ladies Nairobi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0C3EB-510D-4AF7-86ED-D6313E34D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935" y="711052"/>
            <a:ext cx="3115341" cy="372139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Amasis MT Pro Light" panose="02040304050005020304" pitchFamily="18" charset="0"/>
              </a:rPr>
              <a:t>Currently celebrating our first anniversary: </a:t>
            </a:r>
            <a:r>
              <a:rPr lang="en-US" sz="1400" dirty="0">
                <a:latin typeface="Amasis MT Pro Light" panose="02040304050005020304" pitchFamily="18" charset="0"/>
                <a:hlinkClick r:id="rId3"/>
              </a:rPr>
              <a:t>https://www.meetup.com/rladies-nairobi/events/281445553/</a:t>
            </a:r>
            <a:endParaRPr lang="en-US" sz="1400" dirty="0">
              <a:latin typeface="Amasis MT Pro Light" panose="020403040500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Amasis MT Pro Light" panose="02040304050005020304" pitchFamily="18" charset="0"/>
              </a:rPr>
              <a:t>Teamwork and Organization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Amasis MT Pro Light" panose="02040304050005020304" pitchFamily="18" charset="0"/>
              </a:rPr>
              <a:t>Communication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" sz="1800" dirty="0">
                <a:solidFill>
                  <a:schemeClr val="dk1"/>
                </a:solidFill>
                <a:latin typeface="Amasis MT Pro Light" panose="02040304050005020304" pitchFamily="18" charset="0"/>
                <a:sym typeface="Quicksand"/>
              </a:rPr>
              <a:t>👉</a:t>
            </a:r>
            <a:r>
              <a:rPr lang="en-US" sz="1800" dirty="0">
                <a:latin typeface="Amasis MT Pro Light" panose="02040304050005020304" pitchFamily="18" charset="0"/>
              </a:rPr>
              <a:t>Lifelong friendship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Amasis MT Pro Light" panose="02040304050005020304" pitchFamily="18" charset="0"/>
              </a:rPr>
              <a:t>Collaboration with other chapters &amp; Nairobi R User Group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739BD-858A-42B3-A68A-807DEE773A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0398A9-6013-4015-8549-DE64A2E55D61}"/>
              </a:ext>
            </a:extLst>
          </p:cNvPr>
          <p:cNvGrpSpPr/>
          <p:nvPr/>
        </p:nvGrpSpPr>
        <p:grpSpPr>
          <a:xfrm>
            <a:off x="4297625" y="735222"/>
            <a:ext cx="4307596" cy="3319578"/>
            <a:chOff x="0" y="0"/>
            <a:chExt cx="6320155" cy="376237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C7488B4-D03D-4582-8666-5447BC4C7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320155" cy="3543300"/>
            </a:xfrm>
            <a:prstGeom prst="ellipse">
              <a:avLst/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sp>
          <p:nvSpPr>
            <p:cNvPr id="12" name="Text Box 1">
              <a:extLst>
                <a:ext uri="{FF2B5EF4-FFF2-40B4-BE49-F238E27FC236}">
                  <a16:creationId xmlns:a16="http://schemas.microsoft.com/office/drawing/2014/main" id="{0B5CE802-1D49-4F69-99B1-2E98ED33B2AF}"/>
                </a:ext>
              </a:extLst>
            </p:cNvPr>
            <p:cNvSpPr txBox="1"/>
            <p:nvPr/>
          </p:nvSpPr>
          <p:spPr>
            <a:xfrm>
              <a:off x="1857375" y="3476626"/>
              <a:ext cx="2333625" cy="28575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i="1">
                  <a:solidFill>
                    <a:srgbClr val="44546A"/>
                  </a:solidFill>
                  <a:effectLst/>
                  <a:latin typeface="Amasis MT Pro Light" panose="020403040500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Maggie</a:t>
              </a:r>
              <a:r>
                <a:rPr lang="en-US" sz="1100" b="1" i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Njoki, Faith, Shel</a:t>
              </a:r>
              <a:endParaRPr lang="en-US" sz="9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74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5DF4-C8AF-409B-B52C-B46B024F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051" y="478466"/>
            <a:ext cx="7040220" cy="119084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dirty="0">
                <a:latin typeface="Amatic SC" panose="00000500000000000000" pitchFamily="2" charset="-79"/>
                <a:cs typeface="Amatic SC" panose="00000500000000000000" pitchFamily="2" charset="-79"/>
              </a:rPr>
              <a:t>R-Ladies </a:t>
            </a:r>
            <a:br>
              <a:rPr lang="en-US" sz="2800" dirty="0">
                <a:latin typeface="Amatic SC" panose="00000500000000000000" pitchFamily="2" charset="-79"/>
                <a:cs typeface="Amatic SC" panose="00000500000000000000" pitchFamily="2" charset="-79"/>
              </a:rPr>
            </a:br>
            <a:r>
              <a:rPr lang="en-US" sz="2800" dirty="0">
                <a:latin typeface="Amatic SC" panose="00000500000000000000" pitchFamily="2" charset="-79"/>
                <a:cs typeface="Amatic SC" panose="00000500000000000000" pitchFamily="2" charset="-79"/>
              </a:rPr>
              <a:t>Gaborone </a:t>
            </a:r>
            <a:br>
              <a:rPr lang="en-US" sz="2800" dirty="0">
                <a:latin typeface="Amatic SC" panose="00000500000000000000" pitchFamily="2" charset="-79"/>
                <a:cs typeface="Amatic SC" panose="00000500000000000000" pitchFamily="2" charset="-79"/>
              </a:rPr>
            </a:br>
            <a:r>
              <a:rPr lang="en-US" sz="2800" dirty="0">
                <a:latin typeface="Amatic SC" panose="00000500000000000000" pitchFamily="2" charset="-79"/>
                <a:cs typeface="Amatic SC" panose="00000500000000000000" pitchFamily="2" charset="-79"/>
              </a:rPr>
              <a:t>– Steps towards building to R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3EEA2-AA02-409F-B872-D69B09EA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158" y="1987170"/>
            <a:ext cx="7391699" cy="252103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masis MT Pro Light" panose="02040304050005020304" pitchFamily="18" charset="0"/>
              </a:rPr>
              <a:t>Worry not about the number of participants at the start, rather have a workable plan of what you want to achieve as a chapter!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masis MT Pro Light" panose="02040304050005020304" pitchFamily="18" charset="0"/>
              </a:rPr>
              <a:t>Use the </a:t>
            </a:r>
            <a:r>
              <a:rPr lang="en-US" sz="2000" b="1" i="1" dirty="0">
                <a:solidFill>
                  <a:srgbClr val="00B0F0"/>
                </a:solidFill>
                <a:latin typeface="Amasis MT Pro Light" panose="02040304050005020304" pitchFamily="18" charset="0"/>
              </a:rPr>
              <a:t>R-Ladies directory, #rstats, #TidyTuesday, conferences, book clubs </a:t>
            </a:r>
            <a:r>
              <a:rPr lang="en-US" sz="2000" dirty="0">
                <a:solidFill>
                  <a:srgbClr val="002060"/>
                </a:solidFill>
                <a:latin typeface="Amasis MT Pro Light" panose="02040304050005020304" pitchFamily="18" charset="0"/>
              </a:rPr>
              <a:t>to look for trainers/ speakers.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masis MT Pro Light" panose="02040304050005020304" pitchFamily="18" charset="0"/>
              </a:rPr>
              <a:t>Again, small steps make significant differences in the long run.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masis MT Pro Light" panose="02040304050005020304" pitchFamily="18" charset="0"/>
              </a:rPr>
              <a:t>Swahili saying: “</a:t>
            </a:r>
            <a:r>
              <a:rPr lang="en-US" sz="2000" b="1" dirty="0" err="1">
                <a:solidFill>
                  <a:srgbClr val="00B0F0"/>
                </a:solidFill>
                <a:latin typeface="Amasis MT Pro Light" panose="02040304050005020304" pitchFamily="18" charset="0"/>
              </a:rPr>
              <a:t>Kidogo</a:t>
            </a:r>
            <a:r>
              <a:rPr lang="en-US" sz="2000" b="1" dirty="0">
                <a:solidFill>
                  <a:srgbClr val="00B0F0"/>
                </a:solidFill>
                <a:latin typeface="Amasis MT Pro Light" panose="02040304050005020304" pitchFamily="18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Amasis MT Pro Light" panose="02040304050005020304" pitchFamily="18" charset="0"/>
              </a:rPr>
              <a:t>kidogo</a:t>
            </a:r>
            <a:r>
              <a:rPr lang="en-US" sz="2000" b="1" dirty="0">
                <a:solidFill>
                  <a:srgbClr val="00B0F0"/>
                </a:solidFill>
                <a:latin typeface="Amasis MT Pro Light" panose="02040304050005020304" pitchFamily="18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Amasis MT Pro Light" panose="02040304050005020304" pitchFamily="18" charset="0"/>
              </a:rPr>
              <a:t>hujaza</a:t>
            </a:r>
            <a:r>
              <a:rPr lang="en-US" sz="2000" b="1" dirty="0">
                <a:solidFill>
                  <a:srgbClr val="00B0F0"/>
                </a:solidFill>
                <a:latin typeface="Amasis MT Pro Light" panose="02040304050005020304" pitchFamily="18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Amasis MT Pro Light" panose="02040304050005020304" pitchFamily="18" charset="0"/>
              </a:rPr>
              <a:t>kibaba</a:t>
            </a:r>
            <a:r>
              <a:rPr lang="en-US" sz="2000" dirty="0">
                <a:latin typeface="Amasis MT Pro Light" panose="02040304050005020304" pitchFamily="18" charset="0"/>
              </a:rPr>
              <a:t>!”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0809C-95D5-4257-9F3E-FE58C9230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2606316"/>
      </p:ext>
    </p:extLst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794</Words>
  <Application>Microsoft Office PowerPoint</Application>
  <PresentationFormat>On-screen Show (16:9)</PresentationFormat>
  <Paragraphs>98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Quicksand</vt:lpstr>
      <vt:lpstr>Amasis MT Pro Light</vt:lpstr>
      <vt:lpstr>Calibri</vt:lpstr>
      <vt:lpstr>Short Stack</vt:lpstr>
      <vt:lpstr>Amatic SC</vt:lpstr>
      <vt:lpstr>Arial</vt:lpstr>
      <vt:lpstr>Courier New</vt:lpstr>
      <vt:lpstr>Knight template</vt:lpstr>
      <vt:lpstr>   R-Ladies Gaborone Launch  </vt:lpstr>
      <vt:lpstr>PowerPoint Presentation</vt:lpstr>
      <vt:lpstr>Overview</vt:lpstr>
      <vt:lpstr>Acknowledge</vt:lpstr>
      <vt:lpstr>Hello!</vt:lpstr>
      <vt:lpstr>R-Ladies Global</vt:lpstr>
      <vt:lpstr>PowerPoint Presentation</vt:lpstr>
      <vt:lpstr>Brief About R-Ladies Nairobi</vt:lpstr>
      <vt:lpstr>R-Ladies  Gaborone  – Steps towards building to R Community</vt:lpstr>
      <vt:lpstr>How to get involved in the R community?</vt:lpstr>
      <vt:lpstr>R For Data Science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R-Ladies Gaborone launcH  </dc:title>
  <cp:lastModifiedBy>Lucy Njuki</cp:lastModifiedBy>
  <cp:revision>27</cp:revision>
  <dcterms:modified xsi:type="dcterms:W3CDTF">2021-11-05T19:21:56Z</dcterms:modified>
</cp:coreProperties>
</file>