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7" r:id="rId4"/>
    <p:sldId id="270" r:id="rId5"/>
    <p:sldId id="269" r:id="rId6"/>
    <p:sldId id="271" r:id="rId7"/>
    <p:sldId id="272" r:id="rId8"/>
    <p:sldId id="282" r:id="rId9"/>
    <p:sldId id="278" r:id="rId11"/>
    <p:sldId id="283" r:id="rId12"/>
    <p:sldId id="281" r:id="rId13"/>
    <p:sldId id="273" r:id="rId14"/>
    <p:sldId id="277" r:id="rId15"/>
    <p:sldId id="27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 &amp; Lucy Nowacki</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US" sz="2665" b="1">
                <a:solidFill>
                  <a:srgbClr val="0070C0"/>
                </a:solidFill>
                <a:latin typeface="Arial" panose="020B0604020202020204" pitchFamily="34" charset="0"/>
                <a:cs typeface="Arial" panose="020B0604020202020204" pitchFamily="34" charset="0"/>
              </a:rPr>
              <a:t>Model Performance</a:t>
            </a:r>
            <a:r>
              <a:rPr lang="en-GB" altLang="en-US" sz="2665" b="1">
                <a:solidFill>
                  <a:srgbClr val="0070C0"/>
                </a:solidFill>
                <a:latin typeface="Arial" panose="020B0604020202020204" pitchFamily="34" charset="0"/>
                <a:cs typeface="Arial" panose="020B0604020202020204" pitchFamily="34" charset="0"/>
              </a:rPr>
              <a:t> Comparison</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838200" y="1174115"/>
          <a:ext cx="6309360" cy="3048000"/>
        </p:xfrm>
        <a:graphic>
          <a:graphicData uri="http://schemas.openxmlformats.org/drawingml/2006/table">
            <a:tbl>
              <a:tblPr firstRow="1" bandRow="1">
                <a:tableStyleId>{5C22544A-7EE6-4342-B048-85BDC9FD1C3A}</a:tableStyleId>
              </a:tblPr>
              <a:tblGrid>
                <a:gridCol w="2103120"/>
                <a:gridCol w="1051560"/>
                <a:gridCol w="1051560"/>
                <a:gridCol w="1051560"/>
                <a:gridCol w="1051560"/>
              </a:tblGrid>
              <a:tr h="381000">
                <a:tc>
                  <a:txBody>
                    <a:bodyPr/>
                    <a:p>
                      <a:pPr>
                        <a:buNone/>
                      </a:pPr>
                      <a:r>
                        <a:rPr lang="en-GB" altLang="en-US"/>
                        <a:t>Model</a:t>
                      </a:r>
                      <a:endParaRPr lang="en-GB" altLang="en-US"/>
                    </a:p>
                  </a:txBody>
                  <a:tcPr/>
                </a:tc>
                <a:tc gridSpan="2">
                  <a:txBody>
                    <a:bodyPr/>
                    <a:p>
                      <a:pPr>
                        <a:buNone/>
                      </a:pPr>
                      <a:r>
                        <a:rPr lang="en-GB" altLang="en-US"/>
                        <a:t>NanoGPT</a:t>
                      </a:r>
                      <a:endParaRPr lang="en-GB" altLang="en-US"/>
                    </a:p>
                  </a:txBody>
                  <a:tcPr/>
                </a:tc>
                <a:tc hMerge="1">
                  <a:tcPr/>
                </a:tc>
                <a:tc gridSpan="2">
                  <a:txBody>
                    <a:bodyPr/>
                    <a:p>
                      <a:pPr>
                        <a:buNone/>
                      </a:pPr>
                      <a:r>
                        <a:rPr lang="en-GB" altLang="en-US"/>
                        <a:t>xLSTM</a:t>
                      </a:r>
                      <a:endParaRPr lang="en-GB" altLang="en-US"/>
                    </a:p>
                  </a:txBody>
                  <a:tcPr/>
                </a:tc>
                <a:tc hMerge="1">
                  <a:tcPr/>
                </a:tc>
              </a:tr>
              <a:tr h="381000">
                <a:tc>
                  <a:txBody>
                    <a:bodyPr/>
                    <a:p>
                      <a:pPr>
                        <a:buNone/>
                      </a:pPr>
                      <a:r>
                        <a:rPr lang="en-GB" altLang="en-US"/>
                        <a:t>No. of Params(M)</a:t>
                      </a:r>
                      <a:endParaRPr lang="en-GB" altLang="en-US"/>
                    </a:p>
                  </a:txBody>
                  <a:tcPr/>
                </a:tc>
                <a:tc gridSpan="2">
                  <a:txBody>
                    <a:bodyPr/>
                    <a:p>
                      <a:pPr>
                        <a:buNone/>
                      </a:pPr>
                      <a:r>
                        <a:rPr lang="en-GB" altLang="en-US"/>
                        <a:t>29.95</a:t>
                      </a:r>
                      <a:endParaRPr lang="en-GB" altLang="en-US"/>
                    </a:p>
                  </a:txBody>
                  <a:tcPr/>
                </a:tc>
                <a:tc hMerge="1">
                  <a:tcPr/>
                </a:tc>
                <a:tc gridSpan="2">
                  <a:txBody>
                    <a:bodyPr/>
                    <a:p>
                      <a:pPr>
                        <a:buNone/>
                      </a:pPr>
                      <a:r>
                        <a:rPr lang="en-GB" altLang="en-US"/>
                        <a:t>6.68</a:t>
                      </a:r>
                      <a:endParaRPr lang="en-GB" altLang="en-US"/>
                    </a:p>
                  </a:txBody>
                  <a:tcPr/>
                </a:tc>
                <a:tc hMerge="1">
                  <a:tcPr/>
                </a:tc>
              </a:tr>
              <a:tr h="381000">
                <a:tc>
                  <a:txBody>
                    <a:bodyPr/>
                    <a:p>
                      <a:pPr>
                        <a:buNone/>
                      </a:pPr>
                      <a:r>
                        <a:rPr lang="en-GB" altLang="en-US"/>
                        <a:t>Accuracy</a:t>
                      </a:r>
                      <a:endParaRPr lang="en-GB" altLang="en-US"/>
                    </a:p>
                  </a:txBody>
                  <a:tcPr/>
                </a:tc>
                <a:tc gridSpan="2">
                  <a:txBody>
                    <a:bodyPr/>
                    <a:p>
                      <a:pPr>
                        <a:buNone/>
                      </a:pPr>
                      <a:r>
                        <a:rPr lang="en-GB" altLang="en-US"/>
                        <a:t>0.9271</a:t>
                      </a:r>
                      <a:endParaRPr lang="en-GB" altLang="en-US"/>
                    </a:p>
                  </a:txBody>
                  <a:tcPr/>
                </a:tc>
                <a:tc hMerge="1">
                  <a:tcPr/>
                </a:tc>
                <a:tc gridSpan="2">
                  <a:txBody>
                    <a:bodyPr/>
                    <a:p>
                      <a:pPr>
                        <a:buNone/>
                      </a:pPr>
                      <a:r>
                        <a:rPr lang="en-GB" altLang="en-US"/>
                        <a:t>0.9987</a:t>
                      </a:r>
                      <a:endParaRPr lang="en-GB" altLang="en-US"/>
                    </a:p>
                  </a:txBody>
                  <a:tcPr/>
                </a:tc>
                <a:tc hMerge="1">
                  <a:tcPr/>
                </a:tc>
              </a:tr>
              <a:tr h="381000">
                <a:tc>
                  <a:txBody>
                    <a:bodyPr/>
                    <a:p>
                      <a:pPr>
                        <a:buNone/>
                      </a:pPr>
                      <a:r>
                        <a:rPr lang="en-GB" altLang="en-US"/>
                        <a:t>ROC AUC</a:t>
                      </a:r>
                      <a:endParaRPr lang="en-GB" altLang="en-US"/>
                    </a:p>
                  </a:txBody>
                  <a:tcPr/>
                </a:tc>
                <a:tc gridSpan="2">
                  <a:txBody>
                    <a:bodyPr/>
                    <a:p>
                      <a:pPr>
                        <a:buNone/>
                      </a:pPr>
                      <a:r>
                        <a:rPr lang="en-GB" altLang="en-US"/>
                        <a:t>-</a:t>
                      </a:r>
                      <a:endParaRPr lang="en-GB" altLang="en-US"/>
                    </a:p>
                  </a:txBody>
                  <a:tcPr/>
                </a:tc>
                <a:tc hMerge="1">
                  <a:tcPr/>
                </a:tc>
                <a:tc gridSpan="2">
                  <a:txBody>
                    <a:bodyPr/>
                    <a:p>
                      <a:pPr>
                        <a:buNone/>
                      </a:pPr>
                      <a:r>
                        <a:rPr lang="en-GB" altLang="en-US"/>
                        <a:t>1.0000</a:t>
                      </a:r>
                      <a:endParaRPr lang="en-GB" altLang="en-US"/>
                    </a:p>
                  </a:txBody>
                  <a:tcPr/>
                </a:tc>
                <a:tc hMerge="1">
                  <a:tcPr/>
                </a:tc>
              </a:tr>
              <a:tr h="38100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r>
              <a:tr h="381000">
                <a:tc>
                  <a:txBody>
                    <a:bodyPr/>
                    <a:p>
                      <a:pPr>
                        <a:buNone/>
                      </a:pPr>
                      <a:r>
                        <a:rPr lang="en-GB" altLang="en-US"/>
                        <a:t>Precision</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c>
                  <a:txBody>
                    <a:bodyPr/>
                    <a:p>
                      <a:pPr>
                        <a:buNone/>
                      </a:pPr>
                      <a:r>
                        <a:rPr lang="en-GB" altLang="en-US"/>
                        <a:t>0.9990</a:t>
                      </a:r>
                      <a:endParaRPr lang="en-GB" altLang="en-US"/>
                    </a:p>
                  </a:txBody>
                  <a:tcPr/>
                </a:tc>
                <a:tc>
                  <a:txBody>
                    <a:bodyPr/>
                    <a:p>
                      <a:pPr>
                        <a:buNone/>
                      </a:pPr>
                      <a:r>
                        <a:rPr lang="en-GB" altLang="en-US"/>
                        <a:t>0.9958</a:t>
                      </a:r>
                      <a:endParaRPr lang="en-GB" altLang="en-US"/>
                    </a:p>
                  </a:txBody>
                  <a:tcPr/>
                </a:tc>
              </a:tr>
              <a:tr h="381000">
                <a:tc>
                  <a:txBody>
                    <a:bodyPr/>
                    <a:p>
                      <a:pPr>
                        <a:buNone/>
                      </a:pPr>
                      <a:r>
                        <a:rPr lang="en-GB" altLang="en-US"/>
                        <a:t>Recall</a:t>
                      </a:r>
                      <a:endParaRPr lang="en-GB" altLang="en-US"/>
                    </a:p>
                  </a:txBody>
                  <a:tcPr/>
                </a:tc>
                <a:tc>
                  <a:txBody>
                    <a:bodyPr/>
                    <a:p>
                      <a:pPr>
                        <a:buNone/>
                      </a:pPr>
                      <a:r>
                        <a:rPr lang="en-GB" altLang="en-US"/>
                        <a:t>1.00</a:t>
                      </a:r>
                      <a:endParaRPr lang="en-GB" altLang="en-US"/>
                    </a:p>
                  </a:txBody>
                  <a:tcPr/>
                </a:tc>
                <a:tc>
                  <a:txBody>
                    <a:bodyPr/>
                    <a:p>
                      <a:pPr>
                        <a:buNone/>
                      </a:pPr>
                      <a:r>
                        <a:rPr lang="en-GB" altLang="en-US"/>
                        <a:t>0.00</a:t>
                      </a:r>
                      <a:endParaRPr lang="en-GB" altLang="en-US"/>
                    </a:p>
                  </a:txBody>
                  <a:tcPr/>
                </a:tc>
                <a:tc>
                  <a:txBody>
                    <a:bodyPr/>
                    <a:p>
                      <a:pPr>
                        <a:buNone/>
                      </a:pPr>
                      <a:r>
                        <a:rPr lang="en-GB" altLang="en-US"/>
                        <a:t>0.9997</a:t>
                      </a:r>
                      <a:endParaRPr lang="en-GB" altLang="en-US"/>
                    </a:p>
                  </a:txBody>
                  <a:tcPr/>
                </a:tc>
                <a:tc>
                  <a:txBody>
                    <a:bodyPr/>
                    <a:p>
                      <a:pPr>
                        <a:buNone/>
                      </a:pPr>
                      <a:r>
                        <a:rPr lang="en-GB" altLang="en-US"/>
                        <a:t>0.9876</a:t>
                      </a:r>
                      <a:endParaRPr lang="en-GB" altLang="en-US"/>
                    </a:p>
                  </a:txBody>
                  <a:tcPr/>
                </a:tc>
              </a:tr>
              <a:tr h="381000">
                <a:tc>
                  <a:txBody>
                    <a:bodyPr/>
                    <a:p>
                      <a:pPr>
                        <a:buNone/>
                      </a:pPr>
                      <a:r>
                        <a:rPr lang="en-GB" altLang="en-US"/>
                        <a:t>F1-Score</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0.9993</a:t>
                      </a:r>
                      <a:endParaRPr lang="en-GB" altLang="en-US"/>
                    </a:p>
                  </a:txBody>
                  <a:tcPr/>
                </a:tc>
                <a:tc>
                  <a:txBody>
                    <a:bodyPr/>
                    <a:p>
                      <a:pPr>
                        <a:buNone/>
                      </a:pPr>
                      <a:r>
                        <a:rPr lang="en-GB" altLang="en-US"/>
                        <a:t>0.9917</a:t>
                      </a:r>
                      <a:endParaRPr lang="en-GB" altLang="en-US"/>
                    </a:p>
                  </a:txBody>
                  <a:tcPr/>
                </a:tc>
              </a:tr>
            </a:tbl>
          </a:graphicData>
        </a:graphic>
      </p:graphicFrame>
      <p:sp>
        <p:nvSpPr>
          <p:cNvPr id="65" name="textbox 65"/>
          <p:cNvSpPr/>
          <p:nvPr/>
        </p:nvSpPr>
        <p:spPr>
          <a:xfrm>
            <a:off x="838200" y="44018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75551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nanoGPT achieves an accuracy of 0.9271, which is significantly lower compared to the xLSTM's accuracy of 0.9987.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nanoGPT model exhibits poor performance in detecting class 1 (hate speech) with a precision, recall, and F1-score of 0.00</a:t>
            </a:r>
            <a:r>
              <a:rPr lang="en-GB" altLang="en-US" dirty="0">
                <a:latin typeface="Arial" panose="020B0604020202020204" pitchFamily="34" charset="0"/>
                <a:cs typeface="Arial" panose="020B0604020202020204" pitchFamily="34" charset="0"/>
              </a:rPr>
              <a:t> while</a:t>
            </a:r>
            <a:r>
              <a:rPr lang="en-US" altLang="en-GB" dirty="0">
                <a:latin typeface="Arial" panose="020B0604020202020204" pitchFamily="34" charset="0"/>
                <a:cs typeface="Arial" panose="020B0604020202020204" pitchFamily="34" charset="0"/>
              </a:rPr>
              <a:t> xLSTM model shows  near-perfect scores for both classes.</a:t>
            </a:r>
            <a:endParaRPr lang="en-US" altLang="en-GB" dirty="0">
              <a:latin typeface="Arial" panose="020B0604020202020204" pitchFamily="34" charset="0"/>
              <a:cs typeface="Arial" panose="020B0604020202020204" pitchFamily="34" charset="0"/>
            </a:endParaRPr>
          </a:p>
          <a:p>
            <a:pPr marL="342900" indent="-342900">
              <a:buAutoNum type="arabicPeriod"/>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9130"/>
          </a:xfrm>
        </p:spPr>
        <p:txBody>
          <a:bodyPr/>
          <a:p>
            <a:r>
              <a:rPr lang="en-GB" altLang="en-US" sz="2800" b="1">
                <a:solidFill>
                  <a:srgbClr val="0070C0"/>
                </a:solidFill>
                <a:latin typeface="Arial" panose="020B0604020202020204" pitchFamily="34" charset="0"/>
                <a:cs typeface="Arial" panose="020B0604020202020204" pitchFamily="34" charset="0"/>
              </a:rPr>
              <a:t>Recommendations</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66825"/>
            <a:ext cx="10515600" cy="2955925"/>
          </a:xfrm>
        </p:spPr>
        <p:txBody>
          <a:bodyPr/>
          <a:p>
            <a:pPr marL="0" indent="0">
              <a:buNone/>
            </a:pPr>
            <a:r>
              <a:rPr lang="en-GB" altLang="en-US" sz="2400">
                <a:latin typeface="Arial" panose="020B0604020202020204" pitchFamily="34" charset="0"/>
                <a:cs typeface="Arial" panose="020B0604020202020204" pitchFamily="34" charset="0"/>
              </a:rPr>
              <a:t>1. </a:t>
            </a:r>
            <a:r>
              <a:rPr lang="en-US" sz="2400">
                <a:latin typeface="Arial" panose="020B0604020202020204" pitchFamily="34" charset="0"/>
                <a:cs typeface="Arial" panose="020B0604020202020204" pitchFamily="34" charset="0"/>
              </a:rPr>
              <a:t>xLSTM model outperforms the nanoGPT model in terms of accuracy, precision, recall, and F1 score </a:t>
            </a:r>
            <a:r>
              <a:rPr lang="en-GB" altLang="en-US" sz="2400">
                <a:latin typeface="Arial" panose="020B0604020202020204" pitchFamily="34" charset="0"/>
                <a:cs typeface="Arial" panose="020B0604020202020204" pitchFamily="34" charset="0"/>
              </a:rPr>
              <a:t>and</a:t>
            </a:r>
            <a:r>
              <a:rPr lang="en-US" sz="2400">
                <a:latin typeface="Arial" panose="020B0604020202020204" pitchFamily="34" charset="0"/>
                <a:cs typeface="Arial" panose="020B0604020202020204" pitchFamily="34" charset="0"/>
              </a:rPr>
              <a:t> does so with significantly fewer parameters</a:t>
            </a:r>
            <a:r>
              <a:rPr lang="en-GB" altLang="en-US" sz="2400">
                <a:latin typeface="Arial" panose="020B0604020202020204" pitchFamily="34" charset="0"/>
                <a:cs typeface="Arial" panose="020B0604020202020204" pitchFamily="34" charset="0"/>
              </a:rPr>
              <a:t> making it</a:t>
            </a:r>
            <a:r>
              <a:rPr lang="en-US" sz="2400">
                <a:latin typeface="Arial" panose="020B0604020202020204" pitchFamily="34" charset="0"/>
                <a:cs typeface="Arial" panose="020B0604020202020204" pitchFamily="34" charset="0"/>
              </a:rPr>
              <a:t> a more efficient and effective solution for hate speech detection.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2. xLSTM </a:t>
            </a:r>
            <a:r>
              <a:rPr lang="en-US" sz="2400">
                <a:latin typeface="Arial" panose="020B0604020202020204" pitchFamily="34" charset="0"/>
                <a:cs typeface="Arial" panose="020B0604020202020204" pitchFamily="34" charset="0"/>
              </a:rPr>
              <a:t>offers superior performance while being resource-efficient, providing a strong competitive advantage in the NLP market.</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3890"/>
          </a:xfrm>
        </p:spPr>
        <p:txBody>
          <a:bodyPr/>
          <a:p>
            <a:r>
              <a:rPr lang="en-US" sz="2800" b="1">
                <a:solidFill>
                  <a:srgbClr val="0070C0"/>
                </a:solidFill>
                <a:latin typeface="Arial" panose="020B0604020202020204" pitchFamily="34" charset="0"/>
                <a:cs typeface="Arial" panose="020B0604020202020204" pitchFamily="34" charset="0"/>
                <a:sym typeface="+mn-ea"/>
              </a:rPr>
              <a:t>Conclusion</a:t>
            </a:r>
            <a:endParaRPr lang="en-US" sz="2800" b="1">
              <a:solidFill>
                <a:srgbClr val="0070C0"/>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297940"/>
            <a:ext cx="10515600" cy="2893695"/>
          </a:xfrm>
        </p:spPr>
        <p:txBody>
          <a:bodyPr/>
          <a:p>
            <a:pPr marL="0" indent="0">
              <a:buNone/>
            </a:pPr>
            <a:r>
              <a:rPr lang="en-US" sz="2400">
                <a:latin typeface="Arial" panose="020B0604020202020204" pitchFamily="34" charset="0"/>
                <a:cs typeface="Arial" panose="020B0604020202020204" pitchFamily="34" charset="0"/>
              </a:rPr>
              <a:t>The comparative analysis clearly demonstrates that the xLSTM model not only outperforms the nanoGPT model in terms of accuracy, precision, recall, and F1 score but also does so with significantly fewer parameters. This makes the xLSTM model a more efficient and effective solution for hate speech detection.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1630" y="365125"/>
            <a:ext cx="10515600" cy="520065"/>
          </a:xfrm>
        </p:spPr>
        <p:txBody>
          <a:bodyPr>
            <a:normAutofit/>
          </a:bodyPr>
          <a:p>
            <a:r>
              <a:rPr lang="en-GB" altLang="en-US" sz="2800" b="1">
                <a:solidFill>
                  <a:srgbClr val="0070C0"/>
                </a:solidFill>
                <a:latin typeface="Arial" panose="020B0604020202020204" pitchFamily="34" charset="0"/>
                <a:cs typeface="Arial" panose="020B0604020202020204" pitchFamily="34" charset="0"/>
              </a:rPr>
              <a:t>Future Work</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41630" y="885190"/>
            <a:ext cx="11710670" cy="4284345"/>
          </a:xfrm>
        </p:spPr>
        <p:txBody>
          <a:bodyPr>
            <a:noAutofit/>
          </a:bodyPr>
          <a:p>
            <a:pPr marL="0" indent="0">
              <a:buNone/>
            </a:pPr>
            <a:r>
              <a:rPr lang="en-US" sz="2400">
                <a:latin typeface="Arial" panose="020B0604020202020204" pitchFamily="34" charset="0"/>
                <a:cs typeface="Arial" panose="020B0604020202020204" pitchFamily="34" charset="0"/>
              </a:rPr>
              <a:t>We will make better hate detection by:</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A</a:t>
            </a:r>
            <a:r>
              <a:rPr lang="en-US" sz="2400">
                <a:latin typeface="Arial" panose="020B0604020202020204" pitchFamily="34" charset="0"/>
                <a:cs typeface="Arial" panose="020B0604020202020204" pitchFamily="34" charset="0"/>
              </a:rPr>
              <a:t>ugmentation</a:t>
            </a:r>
            <a:r>
              <a:rPr lang="en-GB" altLang="en-US" sz="2400">
                <a:latin typeface="Arial" panose="020B0604020202020204" pitchFamily="34" charset="0"/>
                <a:cs typeface="Arial" panose="020B0604020202020204" pitchFamily="34" charset="0"/>
              </a:rPr>
              <a:t> of</a:t>
            </a:r>
            <a:r>
              <a:rPr lang="en-US" sz="2400">
                <a:latin typeface="Arial" panose="020B0604020202020204" pitchFamily="34" charset="0"/>
                <a:cs typeface="Arial" panose="020B0604020202020204" pitchFamily="34" charset="0"/>
              </a:rPr>
              <a:t> the training data by abusive wording from the language dictionary</a:t>
            </a:r>
            <a:r>
              <a:rPr lang="en-GB"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using another than GPT2 embedding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pretraining loop in which the model will learn next word instead of binary classification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ns</a:t>
            </a:r>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mble model by stacking xLSTM and GPT in residual block, where say, learning signal nanoGPT : xLSTM is 1:3</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U</a:t>
            </a:r>
            <a:r>
              <a:rPr lang="en-US" sz="2400">
                <a:latin typeface="Arial" panose="020B0604020202020204" pitchFamily="34" charset="0"/>
                <a:cs typeface="Arial" panose="020B0604020202020204" pitchFamily="34" charset="0"/>
              </a:rPr>
              <a:t>sing adversarial training based on synthetic data augmentation on the ongoing basis during training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external liquid layers that will learn how to set up residual connections between blocks, blocks and so 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C</a:t>
            </a:r>
            <a:r>
              <a:rPr lang="en-US" sz="2400">
                <a:latin typeface="Arial" panose="020B0604020202020204" pitchFamily="34" charset="0"/>
                <a:cs typeface="Arial" panose="020B0604020202020204" pitchFamily="34" charset="0"/>
              </a:rPr>
              <a:t>urrent model is not trained enough since it should be trained on much larger number of tokens and conditionaly take into account abusive dictionary and phrases.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GB" altLang="en-US" b="1" dirty="0">
                <a:solidFill>
                  <a:srgbClr val="FF6600"/>
                </a:solidFill>
              </a:rPr>
              <a:t>Samson</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&amp;</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Lucy</a:t>
            </a:r>
            <a:endParaRPr lang="en-GB" alt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6096635" y="1132840"/>
            <a:ext cx="5653405" cy="3924300"/>
          </a:xfrm>
        </p:spPr>
        <p:txBody>
          <a:bodyPr>
            <a:normAutofit/>
          </a:bodyPr>
          <a:lstStyle/>
          <a:p>
            <a:r>
              <a:rPr lang="en-GB" altLang="en-US" sz="6600" dirty="0">
                <a:solidFill>
                  <a:srgbClr val="FF6600"/>
                </a:solidFill>
              </a:rPr>
              <a:t>Say</a:t>
            </a:r>
            <a:endParaRPr lang="en-US" sz="6600" dirty="0">
              <a:solidFill>
                <a:srgbClr val="FF6600"/>
              </a:solidFill>
            </a:endParaRPr>
          </a:p>
          <a:p>
            <a:endParaRPr lang="en-US" sz="6600" dirty="0">
              <a:solidFill>
                <a:srgbClr val="FF6600"/>
              </a:solidFill>
            </a:endParaRPr>
          </a:p>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2000"/>
                                        <p:tgtEl>
                                          <p:spTgt spid="6">
                                            <p:txEl>
                                              <p:pRg st="2" end="2"/>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2000"/>
                                        <p:tgtEl>
                                          <p:spTgt spid="6">
                                            <p:txEl>
                                              <p:pRg st="0" end="0"/>
                                            </p:txEl>
                                          </p:spTgt>
                                        </p:tgtEl>
                                      </p:cBhvr>
                                    </p:animEffect>
                                  </p:childTnLst>
                                </p:cTn>
                              </p:par>
                            </p:childTnLst>
                          </p:cTn>
                        </p:par>
                        <p:par>
                          <p:cTn id="12" fill="hold">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lnSpcReduction="10000"/>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GB" altLang="en-US" sz="2800" dirty="0">
                <a:solidFill>
                  <a:srgbClr val="FF6600"/>
                </a:solidFill>
              </a:rPr>
              <a:t>         nanoGPT Model Performance</a:t>
            </a:r>
            <a:endParaRPr lang="en-GB" altLang="en-US" sz="2800" dirty="0">
              <a:solidFill>
                <a:srgbClr val="FF6600"/>
              </a:solidFill>
            </a:endParaRPr>
          </a:p>
          <a:p>
            <a:pPr algn="just"/>
            <a:r>
              <a:rPr lang="en-GB" altLang="en-US" sz="2800" dirty="0">
                <a:solidFill>
                  <a:srgbClr val="FF6600"/>
                </a:solidFill>
              </a:rPr>
              <a:t>         nanoGPT Model Metrics</a:t>
            </a:r>
            <a:endParaRPr lang="en-GB" altLang="en-US" sz="2800" dirty="0">
              <a:solidFill>
                <a:srgbClr val="FF6600"/>
              </a:solidFill>
            </a:endParaRPr>
          </a:p>
          <a:p>
            <a:pPr algn="just"/>
            <a:r>
              <a:rPr lang="en-GB" altLang="en-US" sz="2800" dirty="0">
                <a:solidFill>
                  <a:srgbClr val="FF6600"/>
                </a:solidFill>
              </a:rPr>
              <a:t>         xLSTM Performance Metrics</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        </a:t>
            </a:r>
            <a:r>
              <a:rPr lang="en-US" sz="2800">
                <a:solidFill>
                  <a:srgbClr val="FF6600"/>
                </a:solidFill>
                <a:latin typeface="Calibri(Body)" charset="0"/>
                <a:cs typeface="Calibri(Body)" charset="0"/>
                <a:sym typeface="+mn-ea"/>
              </a:rPr>
              <a:t>Model Performance</a:t>
            </a:r>
            <a:r>
              <a:rPr lang="en-GB" altLang="en-US" sz="2800">
                <a:solidFill>
                  <a:srgbClr val="FF6600"/>
                </a:solidFill>
                <a:latin typeface="Calibri(Body)" charset="0"/>
                <a:cs typeface="Calibri(Body)" charset="0"/>
                <a:sym typeface="+mn-ea"/>
              </a:rPr>
              <a:t> Comparison</a:t>
            </a:r>
            <a:endParaRPr lang="en-US" sz="2800" dirty="0">
              <a:solidFill>
                <a:srgbClr val="FF6600"/>
              </a:solidFill>
              <a:latin typeface="Calibri(Body)" charset="0"/>
              <a:cs typeface="Calibri(Body)" charset="0"/>
            </a:endParaRPr>
          </a:p>
          <a:p>
            <a:pPr algn="just"/>
            <a:r>
              <a:rPr lang="en-US" sz="2800" dirty="0">
                <a:solidFill>
                  <a:srgbClr val="FF6600"/>
                </a:solidFill>
              </a:rPr>
              <a:t>         Recommendations</a:t>
            </a:r>
            <a:endParaRPr lang="en-US" sz="2800" dirty="0">
              <a:solidFill>
                <a:srgbClr val="FF6600"/>
              </a:solidFill>
            </a:endParaRPr>
          </a:p>
          <a:p>
            <a:pPr algn="just"/>
            <a:r>
              <a:rPr lang="en-GB" altLang="en-US" sz="2800" dirty="0">
                <a:solidFill>
                  <a:srgbClr val="FF6600"/>
                </a:solidFill>
              </a:rPr>
              <a:t>         Conclusion</a:t>
            </a:r>
            <a:endParaRPr lang="en-GB" altLang="en-US" sz="2800" dirty="0">
              <a:solidFill>
                <a:srgbClr val="FF6600"/>
              </a:solidFill>
            </a:endParaRPr>
          </a:p>
          <a:p>
            <a:pPr algn="just"/>
            <a:r>
              <a:rPr lang="en-GB" altLang="en-US" sz="2800" dirty="0">
                <a:solidFill>
                  <a:srgbClr val="FF6600"/>
                </a:solidFill>
              </a:rPr>
              <a:t>         Future Work</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GB" altLang="en-US" sz="2800" b="1">
                <a:solidFill>
                  <a:schemeClr val="accent1"/>
                </a:solidFill>
                <a:latin typeface="Arial" panose="020B0604020202020204" pitchFamily="34" charset="0"/>
                <a:cs typeface="Arial" panose="020B0604020202020204" pitchFamily="34" charset="0"/>
              </a:rPr>
              <a:t>Executive Summary</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9195"/>
            <a:ext cx="10515600" cy="3818890"/>
          </a:xfrm>
        </p:spPr>
        <p:txBody>
          <a:bodyPr>
            <a:normAutofit lnSpcReduction="20000"/>
          </a:bodyPr>
          <a:p>
            <a:pPr marL="0" indent="0">
              <a:buNone/>
            </a:pPr>
            <a:r>
              <a:rPr lang="en-US" sz="2400">
                <a:latin typeface="Arial" panose="020B0604020202020204" pitchFamily="34" charset="0"/>
                <a:cs typeface="Arial" panose="020B0604020202020204" pitchFamily="34" charset="0"/>
              </a:rPr>
              <a:t>Detecting and mitigating hate speech on social media platforms is critical for fostering inclusive digital environments. Traditional large language models (LLMs) like GPT, BERT, and ILAMA are effective but resource-intensive, limiting their practicality for widespread deployment.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sym typeface="+mn-ea"/>
              </a:rPr>
              <a:t>W</a:t>
            </a:r>
            <a:r>
              <a:rPr lang="en-US" sz="2400">
                <a:latin typeface="Arial" panose="020B0604020202020204" pitchFamily="34" charset="0"/>
                <a:cs typeface="Arial" panose="020B0604020202020204" pitchFamily="34" charset="0"/>
                <a:sym typeface="+mn-ea"/>
              </a:rPr>
              <a:t>e used implementaion of xLSTM architecture provided from inventors</a:t>
            </a:r>
            <a:r>
              <a:rPr lang="en-GB" altLang="en-US" sz="2400">
                <a:latin typeface="Arial" panose="020B0604020202020204" pitchFamily="34" charset="0"/>
                <a:cs typeface="Arial" panose="020B0604020202020204" pitchFamily="34" charset="0"/>
                <a:sym typeface="+mn-ea"/>
              </a:rPr>
              <a:t> [xLSTM: Efficient and Scalable Neural Networks for Sequence Learning](https://arxiv.org/abs/2405.04517)</a:t>
            </a:r>
            <a:r>
              <a:rPr lang="en-US" sz="2400">
                <a:latin typeface="Arial" panose="020B0604020202020204" pitchFamily="34" charset="0"/>
                <a:cs typeface="Arial" panose="020B0604020202020204" pitchFamily="34" charset="0"/>
                <a:sym typeface="+mn-ea"/>
              </a:rPr>
              <a:t> of xLSTM's technology with some modification to adjust the training for binary classifier</a:t>
            </a:r>
            <a:endParaRPr lang="en-US" sz="2400">
              <a:latin typeface="Arial" panose="020B0604020202020204" pitchFamily="34" charset="0"/>
              <a:cs typeface="Arial" panose="020B0604020202020204" pitchFamily="34" charset="0"/>
            </a:endParaRPr>
          </a:p>
          <a:p>
            <a:pPr marL="0" indent="0">
              <a:buNone/>
            </a:pPr>
            <a:r>
              <a:rPr lang="en-US" sz="2400">
                <a:latin typeface="Arial" panose="020B0604020202020204" pitchFamily="34" charset="0"/>
                <a:cs typeface="Arial" panose="020B0604020202020204" pitchFamily="34" charset="0"/>
              </a:rPr>
              <a:t>Our focus is on developing models that balance effectiveness with resource efficiency, ensuring broader accessibility and scalability</a:t>
            </a:r>
            <a:r>
              <a:rPr lang="en-GB" altLang="en-US" sz="2400">
                <a:latin typeface="Arial" panose="020B0604020202020204" pitchFamily="34" charset="0"/>
                <a:cs typeface="Arial" panose="020B0604020202020204" pitchFamily="34" charset="0"/>
              </a:rPr>
              <a:t> by comparing NanoGPT and xLSTM models</a:t>
            </a:r>
            <a:r>
              <a:rPr lang="en-US"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9430"/>
          </a:xfrm>
        </p:spPr>
        <p:txBody>
          <a:bodyPr/>
          <a:p>
            <a:r>
              <a:rPr lang="en-GB" altLang="en-US" sz="2800" b="1">
                <a:solidFill>
                  <a:schemeClr val="accent1"/>
                </a:solidFill>
                <a:latin typeface="Arial" panose="020B0604020202020204" pitchFamily="34" charset="0"/>
                <a:cs typeface="Arial" panose="020B0604020202020204" pitchFamily="34" charset="0"/>
              </a:rPr>
              <a:t>Problem Description</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19175"/>
            <a:ext cx="10515600" cy="5158105"/>
          </a:xfrm>
        </p:spPr>
        <p:txBody>
          <a:bodyPr>
            <a:normAutofit/>
          </a:bodyPr>
          <a:p>
            <a:pPr marL="0" indent="0">
              <a:buNone/>
            </a:pPr>
            <a:r>
              <a:rPr lang="en-US" sz="2400"/>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sz="2400"/>
          </a:p>
          <a:p>
            <a:pPr marL="0" indent="0">
              <a:buNone/>
            </a:pPr>
            <a:r>
              <a:rPr lang="en-US" sz="2400"/>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6265"/>
          </a:xfrm>
        </p:spPr>
        <p:txBody>
          <a:bodyPr/>
          <a:p>
            <a:r>
              <a:rPr lang="en-GB" altLang="en-US" sz="2800" b="1">
                <a:solidFill>
                  <a:schemeClr val="accent1"/>
                </a:solidFill>
                <a:latin typeface="Arial" panose="020B0604020202020204" pitchFamily="34" charset="0"/>
                <a:cs typeface="Arial" panose="020B0604020202020204" pitchFamily="34" charset="0"/>
              </a:rPr>
              <a:t>Project Approach</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1390"/>
            <a:ext cx="10515600" cy="4378325"/>
          </a:xfrm>
        </p:spPr>
        <p:txBody>
          <a:bodyPr/>
          <a:p>
            <a:pPr marL="0" indent="0">
              <a:buNone/>
            </a:pPr>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3880"/>
          </a:xfrm>
        </p:spPr>
        <p:txBody>
          <a:bodyPr>
            <a:normAutofit/>
          </a:bodyPr>
          <a:p>
            <a:r>
              <a:rPr lang="en-GB" altLang="en-US" sz="3110" b="1">
                <a:solidFill>
                  <a:schemeClr val="accent1"/>
                </a:solidFill>
                <a:latin typeface="Arial" panose="020B0604020202020204" pitchFamily="34" charset="0"/>
                <a:cs typeface="Arial" panose="020B0604020202020204" pitchFamily="34" charset="0"/>
              </a:rPr>
              <a:t>EDA</a:t>
            </a:r>
            <a:endParaRPr lang="en-GB" altLang="en-US" sz="3110"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rcRect r="36475"/>
          <a:stretch>
            <a:fillRect/>
          </a:stretch>
        </p:blipFill>
        <p:spPr>
          <a:xfrm>
            <a:off x="528955" y="1041400"/>
            <a:ext cx="3985260" cy="4059555"/>
          </a:xfrm>
          <a:prstGeom prst="rect">
            <a:avLst/>
          </a:prstGeom>
        </p:spPr>
      </p:pic>
      <p:pic>
        <p:nvPicPr>
          <p:cNvPr id="5" name="Content Placeholder 4"/>
          <p:cNvPicPr>
            <a:picLocks noChangeAspect="1"/>
          </p:cNvPicPr>
          <p:nvPr>
            <p:ph sz="half" idx="2"/>
          </p:nvPr>
        </p:nvPicPr>
        <p:blipFill>
          <a:blip r:embed="rId2"/>
          <a:stretch>
            <a:fillRect/>
          </a:stretch>
        </p:blipFill>
        <p:spPr>
          <a:xfrm>
            <a:off x="4807585" y="803275"/>
            <a:ext cx="6546215" cy="4315460"/>
          </a:xfrm>
          <a:prstGeom prst="rect">
            <a:avLst/>
          </a:prstGeom>
        </p:spPr>
      </p:pic>
      <p:sp>
        <p:nvSpPr>
          <p:cNvPr id="62" name="rect"/>
          <p:cNvSpPr/>
          <p:nvPr/>
        </p:nvSpPr>
        <p:spPr>
          <a:xfrm>
            <a:off x="716915" y="5691505"/>
            <a:ext cx="11278870" cy="109220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pie chart showed that the train data is highly umbalanced with 7% hate speech and 93% free speech</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The word count showed the count of unique word in the corpus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684530" y="533781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735"/>
          </a:xfrm>
        </p:spPr>
        <p:txBody>
          <a:bodyPr>
            <a:normAutofit/>
          </a:bodyPr>
          <a:p>
            <a:r>
              <a:rPr lang="en-GB" altLang="en-US" sz="3110" b="1">
                <a:solidFill>
                  <a:srgbClr val="0070C0"/>
                </a:solidFill>
                <a:latin typeface="Arial" panose="020B0604020202020204" pitchFamily="34" charset="0"/>
                <a:cs typeface="Arial" panose="020B0604020202020204" pitchFamily="34" charset="0"/>
                <a:sym typeface="+mn-ea"/>
              </a:rPr>
              <a:t>nanoGPT </a:t>
            </a:r>
            <a:r>
              <a:rPr lang="en-US" sz="3110" b="1">
                <a:solidFill>
                  <a:srgbClr val="0070C0"/>
                </a:solidFill>
                <a:latin typeface="Arial" panose="020B0604020202020204" pitchFamily="34" charset="0"/>
                <a:cs typeface="Arial" panose="020B0604020202020204" pitchFamily="34" charset="0"/>
                <a:sym typeface="+mn-ea"/>
              </a:rPr>
              <a:t>Mode</a:t>
            </a:r>
            <a:r>
              <a:rPr lang="en-GB" altLang="en-US" sz="3110" b="1">
                <a:solidFill>
                  <a:srgbClr val="0070C0"/>
                </a:solidFill>
                <a:latin typeface="Arial" panose="020B0604020202020204" pitchFamily="34" charset="0"/>
                <a:cs typeface="Arial" panose="020B0604020202020204" pitchFamily="34" charset="0"/>
                <a:sym typeface="+mn-ea"/>
              </a:rPr>
              <a:t>l Performance</a:t>
            </a:r>
            <a:endParaRPr lang="en-US" sz="3110"/>
          </a:p>
        </p:txBody>
      </p:sp>
      <p:pic>
        <p:nvPicPr>
          <p:cNvPr id="5" name="Content Placeholder 4"/>
          <p:cNvPicPr>
            <a:picLocks noChangeAspect="1"/>
          </p:cNvPicPr>
          <p:nvPr>
            <p:ph sz="half" idx="1"/>
          </p:nvPr>
        </p:nvPicPr>
        <p:blipFill>
          <a:blip r:embed="rId1"/>
          <a:stretch>
            <a:fillRect/>
          </a:stretch>
        </p:blipFill>
        <p:spPr>
          <a:xfrm>
            <a:off x="838200" y="1031240"/>
            <a:ext cx="9935845" cy="3490595"/>
          </a:xfrm>
          <a:prstGeom prst="rect">
            <a:avLst/>
          </a:prstGeom>
        </p:spPr>
      </p:pic>
      <p:sp>
        <p:nvSpPr>
          <p:cNvPr id="62" name="rect"/>
          <p:cNvSpPr/>
          <p:nvPr/>
        </p:nvSpPr>
        <p:spPr>
          <a:xfrm>
            <a:off x="716915" y="509079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chart shows a modest training and validation loss for our nanoGPT model that will perform optimally well. It shows a a constantly decreasing loss as the number of batch increases.</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Performance optimisation can be further acheived with increased number of parameters and batch.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740410" y="473710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GB" altLang="en-US" sz="2665" b="1">
                <a:solidFill>
                  <a:srgbClr val="0070C0"/>
                </a:solidFill>
                <a:latin typeface="Arial" panose="020B0604020202020204" pitchFamily="34" charset="0"/>
                <a:cs typeface="Arial" panose="020B0604020202020204" pitchFamily="34" charset="0"/>
              </a:rPr>
              <a:t>nanoGPT </a:t>
            </a:r>
            <a:r>
              <a:rPr lang="en-US" sz="2665" b="1">
                <a:solidFill>
                  <a:srgbClr val="0070C0"/>
                </a:solidFill>
                <a:latin typeface="Arial" panose="020B0604020202020204" pitchFamily="34" charset="0"/>
                <a:cs typeface="Arial" panose="020B0604020202020204" pitchFamily="34" charset="0"/>
              </a:rPr>
              <a:t>Mode</a:t>
            </a:r>
            <a:r>
              <a:rPr lang="en-GB" altLang="en-US" sz="2665" b="1">
                <a:solidFill>
                  <a:srgbClr val="0070C0"/>
                </a:solidFill>
                <a:latin typeface="Arial" panose="020B0604020202020204" pitchFamily="34" charset="0"/>
                <a:cs typeface="Arial" panose="020B0604020202020204" pitchFamily="34" charset="0"/>
              </a:rPr>
              <a:t>l Metrics</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716915" y="993140"/>
          <a:ext cx="10194290" cy="2926715"/>
        </p:xfrm>
        <a:graphic>
          <a:graphicData uri="http://schemas.openxmlformats.org/drawingml/2006/table">
            <a:tbl>
              <a:tblPr firstRow="1" bandRow="1">
                <a:tableStyleId>{5C22544A-7EE6-4342-B048-85BDC9FD1C3A}</a:tableStyleId>
              </a:tblPr>
              <a:tblGrid>
                <a:gridCol w="1995805"/>
                <a:gridCol w="852805"/>
                <a:gridCol w="873760"/>
                <a:gridCol w="735330"/>
                <a:gridCol w="826135"/>
                <a:gridCol w="895350"/>
                <a:gridCol w="768985"/>
                <a:gridCol w="767715"/>
                <a:gridCol w="767080"/>
                <a:gridCol w="855980"/>
                <a:gridCol w="855345"/>
              </a:tblGrid>
              <a:tr h="395605">
                <a:tc>
                  <a:txBody>
                    <a:bodyPr/>
                    <a:p>
                      <a:pPr>
                        <a:buNone/>
                      </a:pPr>
                      <a:r>
                        <a:rPr lang="en-GB" altLang="en-US"/>
                        <a:t>Pooling</a:t>
                      </a:r>
                      <a:endParaRPr lang="en-GB" altLang="en-US"/>
                    </a:p>
                  </a:txBody>
                  <a:tcPr/>
                </a:tc>
                <a:tc gridSpan="2">
                  <a:txBody>
                    <a:bodyPr/>
                    <a:p>
                      <a:pPr>
                        <a:buNone/>
                      </a:pPr>
                      <a:r>
                        <a:rPr lang="en-GB" altLang="en-US"/>
                        <a:t>mean</a:t>
                      </a:r>
                      <a:endParaRPr lang="en-GB" altLang="en-US"/>
                    </a:p>
                  </a:txBody>
                  <a:tcPr/>
                </a:tc>
                <a:tc hMerge="1">
                  <a:tcPr/>
                </a:tc>
                <a:tc gridSpan="2">
                  <a:txBody>
                    <a:bodyPr/>
                    <a:p>
                      <a:pPr>
                        <a:buNone/>
                      </a:pPr>
                      <a:r>
                        <a:rPr lang="en-GB" altLang="en-US"/>
                        <a:t>cls</a:t>
                      </a:r>
                      <a:endParaRPr lang="en-GB" altLang="en-US"/>
                    </a:p>
                  </a:txBody>
                  <a:tcPr/>
                </a:tc>
                <a:tc hMerge="1">
                  <a:tcPr/>
                </a:tc>
                <a:tc gridSpan="2">
                  <a:txBody>
                    <a:bodyPr/>
                    <a:p>
                      <a:pPr>
                        <a:buNone/>
                      </a:pPr>
                      <a:r>
                        <a:rPr lang="en-GB" altLang="en-US"/>
                        <a:t>max</a:t>
                      </a:r>
                      <a:endParaRPr lang="en-GB" altLang="en-US"/>
                    </a:p>
                  </a:txBody>
                  <a:tcPr/>
                </a:tc>
                <a:tc hMerge="1">
                  <a:tcPr/>
                </a:tc>
                <a:tc gridSpan="2">
                  <a:txBody>
                    <a:bodyPr/>
                    <a:p>
                      <a:pPr>
                        <a:buNone/>
                      </a:pPr>
                      <a:r>
                        <a:rPr lang="en-GB" altLang="en-US" sz="1800">
                          <a:sym typeface="+mn-ea"/>
                        </a:rPr>
                        <a:t>weighted</a:t>
                      </a:r>
                      <a:endParaRPr lang="en-GB" altLang="en-US"/>
                    </a:p>
                  </a:txBody>
                  <a:tcPr/>
                </a:tc>
                <a:tc hMerge="1">
                  <a:tcPr/>
                </a:tc>
                <a:tc gridSpan="2">
                  <a:txBody>
                    <a:bodyPr/>
                    <a:p>
                      <a:pPr>
                        <a:buNone/>
                      </a:pPr>
                      <a:r>
                        <a:rPr lang="en-GB" altLang="en-US"/>
                        <a:t>Hybrid</a:t>
                      </a:r>
                      <a:endParaRPr lang="en-GB" altLang="en-US"/>
                    </a:p>
                  </a:txBody>
                  <a:tcPr/>
                </a:tc>
                <a:tc hMerge="1">
                  <a:tcPr/>
                </a:tc>
              </a:tr>
              <a:tr h="36576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0.00</a:t>
                      </a:r>
                      <a:endParaRPr lang="en-GB" altLang="en-US"/>
                    </a:p>
                  </a:txBody>
                  <a:tcPr/>
                </a:tc>
              </a:tr>
              <a:tr h="396240">
                <a:tc>
                  <a:txBody>
                    <a:bodyPr/>
                    <a:p>
                      <a:pPr>
                        <a:buNone/>
                      </a:pPr>
                      <a:r>
                        <a:rPr lang="en-GB" altLang="en-US"/>
                        <a:t>Precision</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0.00</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r>
              <a:tr h="565150">
                <a:tc>
                  <a:txBody>
                    <a:bodyPr/>
                    <a:p>
                      <a:pPr>
                        <a:buNone/>
                      </a:pPr>
                      <a:r>
                        <a:rPr lang="en-GB" altLang="en-US"/>
                        <a:t>Recall</a:t>
                      </a:r>
                      <a:endParaRPr lang="en-GB" altLang="en-US"/>
                    </a:p>
                  </a:txBody>
                  <a:tcPr/>
                </a:tc>
                <a:tc>
                  <a:txBody>
                    <a:bodyPr/>
                    <a:p>
                      <a:pPr>
                        <a:buNone/>
                      </a:pPr>
                      <a:r>
                        <a:rPr lang="en-GB" altLang="en-US"/>
                        <a:t>1.00      </a:t>
                      </a:r>
                      <a:endParaRPr lang="en-GB" altLang="en-US"/>
                    </a:p>
                  </a:txBody>
                  <a:tcPr/>
                </a:tc>
                <a:tc>
                  <a:txBody>
                    <a:bodyPr/>
                    <a:p>
                      <a:pPr>
                        <a:buNone/>
                      </a:pPr>
                      <a:r>
                        <a:rPr lang="en-GB" altLang="en-US"/>
                        <a:t> 0.05      </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r>
              <a:tr h="563880">
                <a:tc>
                  <a:txBody>
                    <a:bodyPr/>
                    <a:p>
                      <a:pPr>
                        <a:buNone/>
                      </a:pPr>
                      <a:r>
                        <a:rPr lang="en-GB" altLang="en-US"/>
                        <a:t>F1-Score</a:t>
                      </a:r>
                      <a:endParaRPr lang="en-GB" altLang="en-US"/>
                    </a:p>
                  </a:txBody>
                  <a:tcPr/>
                </a:tc>
                <a:tc>
                  <a:txBody>
                    <a:bodyPr/>
                    <a:p>
                      <a:pPr>
                        <a:buNone/>
                      </a:pPr>
                      <a:r>
                        <a:rPr lang="en-GB" altLang="en-US"/>
                        <a:t>0.96 </a:t>
                      </a:r>
                      <a:endParaRPr lang="en-GB" altLang="en-US"/>
                    </a:p>
                  </a:txBody>
                  <a:tcPr/>
                </a:tc>
                <a:tc>
                  <a:txBody>
                    <a:bodyPr/>
                    <a:p>
                      <a:pPr>
                        <a:buNone/>
                      </a:pPr>
                      <a:r>
                        <a:rPr lang="en-GB" altLang="en-US"/>
                        <a:t> 0.10</a:t>
                      </a:r>
                      <a:endParaRPr lang="en-GB" altLang="en-US"/>
                    </a:p>
                  </a:txBody>
                  <a:tcPr/>
                </a:tc>
                <a:tc>
                  <a:txBody>
                    <a:bodyPr/>
                    <a:p>
                      <a:pPr>
                        <a:buNone/>
                      </a:pPr>
                      <a:r>
                        <a:rPr lang="en-GB" altLang="en-US"/>
                        <a:t>0.96 </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0.96</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r>
              <a:tr h="640080">
                <a:tc>
                  <a:txBody>
                    <a:bodyPr/>
                    <a:p>
                      <a:pPr>
                        <a:buNone/>
                      </a:pPr>
                      <a:r>
                        <a:rPr lang="en-GB" altLang="en-US" sz="1800"/>
                        <a:t>Accuracy</a:t>
                      </a:r>
                      <a:endParaRPr lang="en-GB" altLang="en-US" sz="1800"/>
                    </a:p>
                    <a:p>
                      <a:pPr>
                        <a:buNone/>
                      </a:pPr>
                      <a:endParaRPr lang="en-GB" altLang="en-US"/>
                    </a:p>
                  </a:txBody>
                  <a:tcPr/>
                </a:tc>
                <a:tc gridSpan="2">
                  <a:txBody>
                    <a:bodyPr/>
                    <a:p>
                      <a:pPr>
                        <a:buNone/>
                      </a:pPr>
                      <a:r>
                        <a:rPr lang="en-GB" altLang="en-US"/>
                        <a:t>0.9314</a:t>
                      </a:r>
                      <a:endParaRPr lang="en-GB" altLang="en-US"/>
                    </a:p>
                  </a:txBody>
                  <a:tcPr/>
                </a:tc>
                <a:tc hMerge="1">
                  <a:tcPr/>
                </a:tc>
                <a:tc gridSpan="2">
                  <a:txBody>
                    <a:bodyPr/>
                    <a:p>
                      <a:pPr>
                        <a:buNone/>
                      </a:pPr>
                      <a:r>
                        <a:rPr lang="en-GB" altLang="en-US"/>
                        <a:t>0.9319</a:t>
                      </a:r>
                      <a:endParaRPr lang="en-GB" altLang="en-US"/>
                    </a:p>
                  </a:txBody>
                  <a:tcPr/>
                </a:tc>
                <a:tc hMerge="1">
                  <a:tcPr/>
                </a:tc>
                <a:tc gridSpan="2">
                  <a:txBody>
                    <a:bodyPr/>
                    <a:p>
                      <a:pPr>
                        <a:buNone/>
                      </a:pPr>
                      <a:r>
                        <a:rPr lang="en-GB" altLang="en-US"/>
                        <a:t>0.9286</a:t>
                      </a:r>
                      <a:endParaRPr lang="en-GB" altLang="en-US"/>
                    </a:p>
                  </a:txBody>
                  <a:tcPr/>
                </a:tc>
                <a:tc hMerge="1">
                  <a:tcPr/>
                </a:tc>
                <a:tc gridSpan="2">
                  <a:txBody>
                    <a:bodyPr/>
                    <a:p>
                      <a:pPr>
                        <a:buNone/>
                      </a:pPr>
                      <a:r>
                        <a:rPr lang="en-GB" altLang="en-US" sz="1800">
                          <a:sym typeface="+mn-ea"/>
                        </a:rPr>
                        <a:t>0.93148</a:t>
                      </a:r>
                      <a:endParaRPr lang="en-GB" altLang="en-US"/>
                    </a:p>
                  </a:txBody>
                  <a:tcPr/>
                </a:tc>
                <a:tc hMerge="1">
                  <a:tcPr/>
                </a:tc>
                <a:tc gridSpan="2">
                  <a:txBody>
                    <a:bodyPr/>
                    <a:p>
                      <a:pPr>
                        <a:buNone/>
                      </a:pPr>
                      <a:r>
                        <a:rPr lang="en-GB" altLang="en-US"/>
                        <a:t>0.9286</a:t>
                      </a:r>
                      <a:endParaRPr lang="en-GB" altLang="en-US"/>
                    </a:p>
                  </a:txBody>
                  <a:tcPr/>
                </a:tc>
                <a:tc hMerge="1">
                  <a:tcPr/>
                </a:tc>
              </a:tr>
            </a:tbl>
          </a:graphicData>
        </a:graphic>
      </p:graphicFrame>
      <p:sp>
        <p:nvSpPr>
          <p:cNvPr id="65" name="textbox 65"/>
          <p:cNvSpPr/>
          <p:nvPr/>
        </p:nvSpPr>
        <p:spPr>
          <a:xfrm>
            <a:off x="740410" y="402463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39229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normAutofit/>
          </a:bodyPr>
          <a:p>
            <a:r>
              <a:rPr lang="en-GB" altLang="en-US" sz="2665" b="1">
                <a:solidFill>
                  <a:schemeClr val="accent1"/>
                </a:solidFill>
                <a:latin typeface="Arial" panose="020B0604020202020204" pitchFamily="34" charset="0"/>
                <a:cs typeface="Arial" panose="020B0604020202020204" pitchFamily="34" charset="0"/>
              </a:rPr>
              <a:t>xLSTM Performance Metrics</a:t>
            </a:r>
            <a:endParaRPr lang="en-GB" altLang="en-US" sz="2665"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tretch>
            <a:fillRect/>
          </a:stretch>
        </p:blipFill>
        <p:spPr>
          <a:xfrm>
            <a:off x="838200" y="1356360"/>
            <a:ext cx="5181600" cy="3550285"/>
          </a:xfrm>
          <a:prstGeom prst="rect">
            <a:avLst/>
          </a:prstGeom>
        </p:spPr>
      </p:pic>
      <p:pic>
        <p:nvPicPr>
          <p:cNvPr id="5" name="Content Placeholder 4"/>
          <p:cNvPicPr>
            <a:picLocks noChangeAspect="1"/>
          </p:cNvPicPr>
          <p:nvPr>
            <p:ph sz="half" idx="2"/>
          </p:nvPr>
        </p:nvPicPr>
        <p:blipFill>
          <a:blip r:embed="rId2"/>
          <a:stretch>
            <a:fillRect/>
          </a:stretch>
        </p:blipFill>
        <p:spPr>
          <a:xfrm>
            <a:off x="6172200" y="1356995"/>
            <a:ext cx="5181600" cy="3549650"/>
          </a:xfrm>
          <a:prstGeom prst="rect">
            <a:avLst/>
          </a:prstGeom>
        </p:spPr>
      </p:pic>
      <p:sp>
        <p:nvSpPr>
          <p:cNvPr id="65" name="textbox 65"/>
          <p:cNvSpPr/>
          <p:nvPr/>
        </p:nvSpPr>
        <p:spPr>
          <a:xfrm>
            <a:off x="740410" y="49606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530034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performance metrics shows a near perfect (100%) model. It depicts the superiority of xLSTM in hate speech detection among major LLMs.</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5687</Words>
  <Application>WPS Presentation</Application>
  <PresentationFormat>Widescreen</PresentationFormat>
  <Paragraphs>334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Microsoft YaHei</vt:lpstr>
      <vt:lpstr>Arial Unicode MS</vt:lpstr>
      <vt:lpstr>Calibri Light</vt:lpstr>
      <vt:lpstr>Arial</vt:lpstr>
      <vt:lpstr>Algerian</vt:lpstr>
      <vt:lpstr>Calibri (body)</vt:lpstr>
      <vt:lpstr>等线</vt:lpstr>
      <vt:lpstr>Rockwell Extra Bold</vt:lpstr>
      <vt:lpstr>Calibri(Body)</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Performance Comparison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107</cp:revision>
  <dcterms:created xsi:type="dcterms:W3CDTF">2020-12-18T04:50:00Z</dcterms:created>
  <dcterms:modified xsi:type="dcterms:W3CDTF">2024-07-05T09:14:26Z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E7203A4225AA4A1BB2D84BD12C050379_13</vt:lpwstr>
  </property>
  <property fmtid="{D5CDD505-2E9C-101B-9397-08002B2CF9AE}" pid="3" name="KSOProductBuildVer">
    <vt:lpwstr>1033-12.2.0.13472</vt:lpwstr>
  </property>
</Properties>
</file>