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8"/>
  </p:notesMasterIdLst>
  <p:sldIdLst>
    <p:sldId id="256" r:id="rId2"/>
    <p:sldId id="332" r:id="rId3"/>
    <p:sldId id="258" r:id="rId4"/>
    <p:sldId id="321" r:id="rId5"/>
    <p:sldId id="320" r:id="rId6"/>
    <p:sldId id="260" r:id="rId7"/>
    <p:sldId id="307" r:id="rId8"/>
    <p:sldId id="308" r:id="rId9"/>
    <p:sldId id="318" r:id="rId10"/>
    <p:sldId id="262" r:id="rId11"/>
    <p:sldId id="315" r:id="rId12"/>
    <p:sldId id="322" r:id="rId13"/>
    <p:sldId id="312" r:id="rId14"/>
    <p:sldId id="313" r:id="rId15"/>
    <p:sldId id="314" r:id="rId16"/>
    <p:sldId id="319" r:id="rId17"/>
    <p:sldId id="323" r:id="rId18"/>
    <p:sldId id="300" r:id="rId19"/>
    <p:sldId id="265" r:id="rId20"/>
    <p:sldId id="302" r:id="rId21"/>
    <p:sldId id="303" r:id="rId22"/>
    <p:sldId id="325" r:id="rId23"/>
    <p:sldId id="326" r:id="rId24"/>
    <p:sldId id="327" r:id="rId25"/>
    <p:sldId id="329" r:id="rId26"/>
    <p:sldId id="328" r:id="rId27"/>
    <p:sldId id="333" r:id="rId28"/>
    <p:sldId id="310" r:id="rId29"/>
    <p:sldId id="324" r:id="rId30"/>
    <p:sldId id="331" r:id="rId31"/>
    <p:sldId id="276" r:id="rId32"/>
    <p:sldId id="273" r:id="rId33"/>
    <p:sldId id="274" r:id="rId34"/>
    <p:sldId id="317" r:id="rId35"/>
    <p:sldId id="316" r:id="rId36"/>
    <p:sldId id="299"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EBDB1DB-79A8-947B-9063-5F17B44521F2}" name="Ruben Martin Sanchez" initials="RMS" userId="e84aa1c1e377097e" providerId="Windows Live"/>
  <p188:author id="{E3AE69E3-4D10-863F-6EA9-B07B24B2CF1E}" name="Betsara Hualde Fernández" initials="BHF" userId="S::bhualde@freepikco.onmicrosoft.com::6805e980-7c5e-47e2-97ce-1bd6ec56651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9C82"/>
    <a:srgbClr val="6E6EE3"/>
    <a:srgbClr val="ABB2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37EC5-9294-B554-289F-D35F0ED7CA54}" v="89" dt="2024-04-11T07:44:04.445"/>
    <p1510:client id="{10DAEEAF-F484-8CB9-5F05-2B042C50DE92}" v="130" dt="2024-04-11T08:45:05.085"/>
    <p1510:client id="{282E2FD5-B0FC-A64B-BDCF-47827F89517B}" v="3517" dt="2024-04-11T08:58:58.843"/>
    <p1510:client id="{2FA9434F-E5BA-96AA-451C-38B757744F18}" v="320" dt="2024-04-11T07:52:41.158"/>
    <p1510:client id="{45E429B9-5266-38C7-2E45-8AE0DC2F3A49}" v="1" dt="2024-04-10T20:27:14.436"/>
    <p1510:client id="{63DA81EB-4BDB-DB97-0A5C-84DD0D45A763}" v="104" dt="2024-04-10T20:15:29.486"/>
    <p1510:client id="{692D3ACE-D0CA-25E2-F4D3-FD846938F5B8}" v="77" dt="2024-04-11T09:06:52.742"/>
    <p1510:client id="{71883B87-B25F-EA20-8A57-6F265B2425F0}" v="721" dt="2024-04-11T07:02:03.147"/>
    <p1510:client id="{BE630BB9-0AC9-E190-8A6E-408E4288C97F}" v="21" dt="2024-04-10T20:43:45.905"/>
    <p1510:client id="{DD072C06-91CC-5747-BAB9-E49AD652A8E2}" v="10" dt="2024-04-10T19:12:59.548"/>
    <p1510:client id="{DF397540-88A0-2F4F-1756-24D1418B655F}" v="91" dt="2024-04-10T20:48:55.070"/>
    <p1510:client id="{E3B86EA9-90F8-0279-976F-8C0855FE8B7E}" v="269" dt="2024-04-10T22:24:53.222"/>
    <p1510:client id="{F3C7B557-864D-208A-05AE-160038AE5CBF}" v="359" dt="2024-04-10T10:09:06.5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5797F-B81A-43BA-81AC-A11F96EA542B}" type="datetimeFigureOut">
              <a:rPr lang="es-ES" smtClean="0"/>
              <a:t>11/04/2024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ADC3B-727C-4BCF-97BA-9AC57BC27190}" type="slidenum">
              <a:rPr lang="es-ES" smtClean="0"/>
              <a:t>‹#›</a:t>
            </a:fld>
            <a:endParaRPr lang="es-ES"/>
          </a:p>
        </p:txBody>
      </p:sp>
    </p:spTree>
    <p:extLst>
      <p:ext uri="{BB962C8B-B14F-4D97-AF65-F5344CB8AC3E}">
        <p14:creationId xmlns:p14="http://schemas.microsoft.com/office/powerpoint/2010/main" val="1049340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200"/>
              </a:spcAft>
            </a:pPr>
            <a:r>
              <a:rPr lang="en-HK"/>
              <a:t>&lt;What are we trying to understand/get out of this project?&gt; </a:t>
            </a:r>
          </a:p>
          <a:p>
            <a:pPr>
              <a:spcAft>
                <a:spcPts val="1200"/>
              </a:spcAft>
            </a:pPr>
            <a:r>
              <a:rPr lang="en-HK"/>
              <a:t>Effect of certain treatment to cell counts (CD4 and CD8) of AIDS patients</a:t>
            </a:r>
          </a:p>
          <a:p>
            <a:pPr>
              <a:spcAft>
                <a:spcPts val="1200"/>
              </a:spcAft>
            </a:pPr>
            <a:br>
              <a:rPr lang="en-HK">
                <a:cs typeface="+mn-lt"/>
              </a:rPr>
            </a:br>
            <a:r>
              <a:rPr lang="en-HK" b="1"/>
              <a:t>CD4</a:t>
            </a:r>
            <a:r>
              <a:rPr lang="en-HK"/>
              <a:t> refers to a type of white blood cell that plays a crucial role in the immune system</a:t>
            </a:r>
          </a:p>
          <a:p>
            <a:r>
              <a:rPr lang="en-HK" b="1"/>
              <a:t>CD8</a:t>
            </a:r>
            <a:r>
              <a:rPr lang="en-HK"/>
              <a:t> are cells involved in controlling HIV replication and limiting the spread of the virus within the body</a:t>
            </a:r>
            <a:endParaRPr lang="en-US"/>
          </a:p>
        </p:txBody>
      </p:sp>
      <p:sp>
        <p:nvSpPr>
          <p:cNvPr id="4" name="Slide Number Placeholder 3"/>
          <p:cNvSpPr>
            <a:spLocks noGrp="1"/>
          </p:cNvSpPr>
          <p:nvPr>
            <p:ph type="sldNum" sz="quarter" idx="5"/>
          </p:nvPr>
        </p:nvSpPr>
        <p:spPr/>
        <p:txBody>
          <a:bodyPr/>
          <a:lstStyle/>
          <a:p>
            <a:fld id="{719ADC3B-727C-4BCF-97BA-9AC57BC27190}" type="slidenum">
              <a:rPr lang="es-ES" smtClean="0"/>
              <a:t>5</a:t>
            </a:fld>
            <a:endParaRPr lang="es-ES"/>
          </a:p>
        </p:txBody>
      </p:sp>
    </p:spTree>
    <p:extLst>
      <p:ext uri="{BB962C8B-B14F-4D97-AF65-F5344CB8AC3E}">
        <p14:creationId xmlns:p14="http://schemas.microsoft.com/office/powerpoint/2010/main" val="2354135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lots of </a:t>
            </a:r>
            <a:r>
              <a:rPr lang="en-US" sz="1200"/>
              <a:t>hyperparameters of the random forest classifier to be tuned</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HK" b="0">
                <a:solidFill>
                  <a:srgbClr val="4EC9B0"/>
                </a:solidFill>
                <a:effectLst/>
                <a:highlight>
                  <a:srgbClr val="1F1F1F"/>
                </a:highlight>
                <a:latin typeface="Menlo" panose="020B0609030804020204" pitchFamily="49" charset="0"/>
              </a:rPr>
              <a:t>And we have used the </a:t>
            </a:r>
            <a:r>
              <a:rPr lang="en-HK" b="0" err="1">
                <a:solidFill>
                  <a:srgbClr val="4EC9B0"/>
                </a:solidFill>
                <a:effectLst/>
                <a:highlight>
                  <a:srgbClr val="1F1F1F"/>
                </a:highlight>
                <a:latin typeface="Menlo" panose="020B0609030804020204" pitchFamily="49" charset="0"/>
              </a:rPr>
              <a:t>GridSearchCV</a:t>
            </a:r>
            <a:r>
              <a:rPr lang="en-HK" b="0">
                <a:solidFill>
                  <a:srgbClr val="4EC9B0"/>
                </a:solidFill>
                <a:effectLst/>
                <a:highlight>
                  <a:srgbClr val="1F1F1F"/>
                </a:highlight>
                <a:latin typeface="Menlo" panose="020B0609030804020204" pitchFamily="49" charset="0"/>
              </a:rPr>
              <a:t> to help us find the best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HK" b="0">
              <a:solidFill>
                <a:srgbClr val="CCCCCC"/>
              </a:solidFill>
              <a:effectLst/>
              <a:highlight>
                <a:srgbClr val="1F1F1F"/>
              </a:highligh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719ADC3B-727C-4BCF-97BA-9AC57BC27190}" type="slidenum">
              <a:rPr lang="es-ES" smtClean="0"/>
              <a:t>18</a:t>
            </a:fld>
            <a:endParaRPr lang="es-ES"/>
          </a:p>
        </p:txBody>
      </p:sp>
    </p:spTree>
    <p:extLst>
      <p:ext uri="{BB962C8B-B14F-4D97-AF65-F5344CB8AC3E}">
        <p14:creationId xmlns:p14="http://schemas.microsoft.com/office/powerpoint/2010/main" val="3499758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b="0" i="0">
                <a:solidFill>
                  <a:srgbClr val="000000"/>
                </a:solidFill>
                <a:effectLst/>
                <a:highlight>
                  <a:srgbClr val="F7F7F7"/>
                </a:highlight>
                <a:latin typeface="-apple-system"/>
              </a:rPr>
              <a:t>The accuracy of the model is 0.87, which is slightly better than logistic regression </a:t>
            </a:r>
          </a:p>
          <a:p>
            <a:r>
              <a:rPr lang="en-HK" b="0" i="0">
                <a:solidFill>
                  <a:srgbClr val="000000"/>
                </a:solidFill>
                <a:effectLst/>
                <a:highlight>
                  <a:srgbClr val="F7F7F7"/>
                </a:highlight>
                <a:latin typeface="-apple-system"/>
              </a:rPr>
              <a:t>And we have printed the classification report as well, and it is also same as the logistics regression which </a:t>
            </a:r>
          </a:p>
          <a:p>
            <a:r>
              <a:rPr lang="en-HK" b="0" i="0">
                <a:solidFill>
                  <a:srgbClr val="000000"/>
                </a:solidFill>
                <a:effectLst/>
                <a:highlight>
                  <a:srgbClr val="F7F7F7"/>
                </a:highlight>
                <a:latin typeface="-apple-system"/>
              </a:rPr>
              <a:t>It performs well in predicting class 0 with high precision, recall and f1. However, it is less accurate in identifying class 1 (failure),</a:t>
            </a:r>
          </a:p>
          <a:p>
            <a:r>
              <a:rPr lang="en-HK" b="0" i="0">
                <a:solidFill>
                  <a:srgbClr val="000000"/>
                </a:solidFill>
                <a:effectLst/>
                <a:highlight>
                  <a:srgbClr val="F7F7F7"/>
                </a:highlight>
                <a:latin typeface="-apple-system"/>
              </a:rPr>
              <a:t>Next we will c is there any result for different treatment by calculation the feature importance score.</a:t>
            </a:r>
          </a:p>
          <a:p>
            <a:endParaRPr lang="en-US" b="0" i="0">
              <a:solidFill>
                <a:srgbClr val="000000"/>
              </a:solidFill>
              <a:effectLst/>
              <a:highlight>
                <a:srgbClr val="F7F7F7"/>
              </a:highlight>
              <a:latin typeface="-apple-system"/>
            </a:endParaRPr>
          </a:p>
        </p:txBody>
      </p:sp>
      <p:sp>
        <p:nvSpPr>
          <p:cNvPr id="4" name="Slide Number Placeholder 3"/>
          <p:cNvSpPr>
            <a:spLocks noGrp="1"/>
          </p:cNvSpPr>
          <p:nvPr>
            <p:ph type="sldNum" sz="quarter" idx="5"/>
          </p:nvPr>
        </p:nvSpPr>
        <p:spPr/>
        <p:txBody>
          <a:bodyPr/>
          <a:lstStyle/>
          <a:p>
            <a:fld id="{719ADC3B-727C-4BCF-97BA-9AC57BC27190}" type="slidenum">
              <a:rPr lang="es-ES" smtClean="0"/>
              <a:t>19</a:t>
            </a:fld>
            <a:endParaRPr lang="es-ES"/>
          </a:p>
        </p:txBody>
      </p:sp>
    </p:spTree>
    <p:extLst>
      <p:ext uri="{BB962C8B-B14F-4D97-AF65-F5344CB8AC3E}">
        <p14:creationId xmlns:p14="http://schemas.microsoft.com/office/powerpoint/2010/main" val="1287086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different from </a:t>
            </a:r>
            <a:r>
              <a:rPr lang="en-US" err="1"/>
              <a:t>logstic</a:t>
            </a:r>
            <a:r>
              <a:rPr lang="en-US"/>
              <a:t> regression which use coefficient score, they have a feature importance score.</a:t>
            </a:r>
          </a:p>
          <a:p>
            <a:r>
              <a:rPr lang="en-US"/>
              <a:t>Still, What made it predict pretty well  is the time to failure or censoring and the white blood cell number after the treatment  (cd420)</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HK" b="0">
                <a:solidFill>
                  <a:srgbClr val="CCCCCC"/>
                </a:solidFill>
                <a:effectLst/>
                <a:highlight>
                  <a:srgbClr val="1F1F1F"/>
                </a:highlight>
                <a:latin typeface="Menlo" panose="020B0609030804020204" pitchFamily="49" charset="0"/>
              </a:rPr>
              <a:t>The </a:t>
            </a:r>
            <a:r>
              <a:rPr lang="en-HK" b="0" err="1">
                <a:solidFill>
                  <a:srgbClr val="CCCCCC"/>
                </a:solidFill>
                <a:effectLst/>
                <a:highlight>
                  <a:srgbClr val="1F1F1F"/>
                </a:highlight>
                <a:latin typeface="Menlo" panose="020B0609030804020204" pitchFamily="49" charset="0"/>
              </a:rPr>
              <a:t>importances</a:t>
            </a:r>
            <a:r>
              <a:rPr lang="en-HK" b="0">
                <a:solidFill>
                  <a:srgbClr val="CCCCCC"/>
                </a:solidFill>
                <a:effectLst/>
                <a:highlight>
                  <a:srgbClr val="1F1F1F"/>
                </a:highlight>
                <a:latin typeface="Menlo" panose="020B0609030804020204" pitchFamily="49" charset="0"/>
              </a:rPr>
              <a:t> of the treatment options (trt_0, trt_1, trt_2,) are still relatively low and close to each other. None of them stands out significantly as the most important feature.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HK" b="0">
                <a:solidFill>
                  <a:srgbClr val="CCCCCC"/>
                </a:solidFill>
                <a:effectLst/>
                <a:highlight>
                  <a:srgbClr val="1F1F1F"/>
                </a:highlight>
                <a:latin typeface="Menlo" panose="020B0609030804020204" pitchFamily="49" charset="0"/>
              </a:rPr>
              <a:t>We have also train naïve bayes model to c result, but we got similar result as the rf and </a:t>
            </a:r>
            <a:r>
              <a:rPr lang="en-HK" b="0" err="1">
                <a:solidFill>
                  <a:srgbClr val="CCCCCC"/>
                </a:solidFill>
                <a:effectLst/>
                <a:highlight>
                  <a:srgbClr val="1F1F1F"/>
                </a:highlight>
                <a:latin typeface="Menlo" panose="020B0609030804020204" pitchFamily="49" charset="0"/>
              </a:rPr>
              <a:t>logstic</a:t>
            </a:r>
            <a:r>
              <a:rPr lang="en-HK" b="0">
                <a:solidFill>
                  <a:srgbClr val="CCCCCC"/>
                </a:solidFill>
                <a:effectLst/>
                <a:highlight>
                  <a:srgbClr val="1F1F1F"/>
                </a:highlight>
                <a:latin typeface="Menlo" panose="020B0609030804020204" pitchFamily="49" charset="0"/>
              </a:rPr>
              <a:t> </a:t>
            </a:r>
            <a:r>
              <a:rPr lang="en-HK" b="0" err="1">
                <a:solidFill>
                  <a:srgbClr val="CCCCCC"/>
                </a:solidFill>
                <a:effectLst/>
                <a:highlight>
                  <a:srgbClr val="1F1F1F"/>
                </a:highlight>
                <a:latin typeface="Menlo" panose="020B0609030804020204" pitchFamily="49" charset="0"/>
              </a:rPr>
              <a:t>resgression</a:t>
            </a:r>
            <a:r>
              <a:rPr lang="en-HK" b="0">
                <a:solidFill>
                  <a:srgbClr val="CCCCCC"/>
                </a:solidFill>
                <a:effectLst/>
                <a:highlight>
                  <a:srgbClr val="1F1F1F"/>
                </a:highlight>
                <a:latin typeface="Menlo" panose="020B0609030804020204" pitchFamily="49" charset="0"/>
              </a:rPr>
              <a:t>, so we didn’t included it.</a:t>
            </a:r>
          </a:p>
          <a:p>
            <a:endParaRPr lang="en-US"/>
          </a:p>
          <a:p>
            <a:r>
              <a:rPr lang="en-US"/>
              <a:t>So instead of trying different models,</a:t>
            </a:r>
          </a:p>
          <a:p>
            <a:r>
              <a:rPr lang="en-US"/>
              <a:t>we are thinking would the treatment just effective for specific age group</a:t>
            </a:r>
          </a:p>
          <a:p>
            <a:r>
              <a:rPr lang="en-US"/>
              <a:t>Therefore, next part we move on to the subgroup analysis for the age of the patent</a:t>
            </a:r>
          </a:p>
          <a:p>
            <a:endParaRPr lang="en-US"/>
          </a:p>
        </p:txBody>
      </p:sp>
      <p:sp>
        <p:nvSpPr>
          <p:cNvPr id="4" name="Slide Number Placeholder 3"/>
          <p:cNvSpPr>
            <a:spLocks noGrp="1"/>
          </p:cNvSpPr>
          <p:nvPr>
            <p:ph type="sldNum" sz="quarter" idx="5"/>
          </p:nvPr>
        </p:nvSpPr>
        <p:spPr/>
        <p:txBody>
          <a:bodyPr/>
          <a:lstStyle/>
          <a:p>
            <a:fld id="{719ADC3B-727C-4BCF-97BA-9AC57BC27190}" type="slidenum">
              <a:rPr lang="es-ES" smtClean="0"/>
              <a:t>20</a:t>
            </a:fld>
            <a:endParaRPr lang="es-ES"/>
          </a:p>
        </p:txBody>
      </p:sp>
    </p:spTree>
    <p:extLst>
      <p:ext uri="{BB962C8B-B14F-4D97-AF65-F5344CB8AC3E}">
        <p14:creationId xmlns:p14="http://schemas.microsoft.com/office/powerpoint/2010/main" val="2091972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we separate the patients into 5 age groups</a:t>
            </a:r>
          </a:p>
        </p:txBody>
      </p:sp>
      <p:sp>
        <p:nvSpPr>
          <p:cNvPr id="4" name="Slide Number Placeholder 3"/>
          <p:cNvSpPr>
            <a:spLocks noGrp="1"/>
          </p:cNvSpPr>
          <p:nvPr>
            <p:ph type="sldNum" sz="quarter" idx="5"/>
          </p:nvPr>
        </p:nvSpPr>
        <p:spPr/>
        <p:txBody>
          <a:bodyPr/>
          <a:lstStyle/>
          <a:p>
            <a:fld id="{719ADC3B-727C-4BCF-97BA-9AC57BC27190}" type="slidenum">
              <a:rPr lang="es-ES" smtClean="0"/>
              <a:t>21</a:t>
            </a:fld>
            <a:endParaRPr lang="es-ES"/>
          </a:p>
        </p:txBody>
      </p:sp>
    </p:spTree>
    <p:extLst>
      <p:ext uri="{BB962C8B-B14F-4D97-AF65-F5344CB8AC3E}">
        <p14:creationId xmlns:p14="http://schemas.microsoft.com/office/powerpoint/2010/main" val="297240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try to run each age group using random forest, and to investigate the feature importance in different age group</a:t>
            </a:r>
          </a:p>
        </p:txBody>
      </p:sp>
      <p:sp>
        <p:nvSpPr>
          <p:cNvPr id="4" name="Slide Number Placeholder 3"/>
          <p:cNvSpPr>
            <a:spLocks noGrp="1"/>
          </p:cNvSpPr>
          <p:nvPr>
            <p:ph type="sldNum" sz="quarter" idx="5"/>
          </p:nvPr>
        </p:nvSpPr>
        <p:spPr/>
        <p:txBody>
          <a:bodyPr/>
          <a:lstStyle/>
          <a:p>
            <a:fld id="{719ADC3B-727C-4BCF-97BA-9AC57BC27190}" type="slidenum">
              <a:rPr lang="es-ES" smtClean="0"/>
              <a:t>22</a:t>
            </a:fld>
            <a:endParaRPr lang="es-ES"/>
          </a:p>
        </p:txBody>
      </p:sp>
    </p:spTree>
    <p:extLst>
      <p:ext uri="{BB962C8B-B14F-4D97-AF65-F5344CB8AC3E}">
        <p14:creationId xmlns:p14="http://schemas.microsoft.com/office/powerpoint/2010/main" val="2694885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9ADC3B-727C-4BCF-97BA-9AC57BC27190}" type="slidenum">
              <a:rPr lang="es-ES" smtClean="0"/>
              <a:t>23</a:t>
            </a:fld>
            <a:endParaRPr lang="es-ES"/>
          </a:p>
        </p:txBody>
      </p:sp>
    </p:spTree>
    <p:extLst>
      <p:ext uri="{BB962C8B-B14F-4D97-AF65-F5344CB8AC3E}">
        <p14:creationId xmlns:p14="http://schemas.microsoft.com/office/powerpoint/2010/main" val="2500825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9ADC3B-727C-4BCF-97BA-9AC57BC27190}" type="slidenum">
              <a:rPr lang="es-ES" smtClean="0"/>
              <a:t>24</a:t>
            </a:fld>
            <a:endParaRPr lang="es-ES"/>
          </a:p>
        </p:txBody>
      </p:sp>
    </p:spTree>
    <p:extLst>
      <p:ext uri="{BB962C8B-B14F-4D97-AF65-F5344CB8AC3E}">
        <p14:creationId xmlns:p14="http://schemas.microsoft.com/office/powerpoint/2010/main" val="2759113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9ADC3B-727C-4BCF-97BA-9AC57BC27190}" type="slidenum">
              <a:rPr lang="es-ES" smtClean="0"/>
              <a:t>25</a:t>
            </a:fld>
            <a:endParaRPr lang="es-ES"/>
          </a:p>
        </p:txBody>
      </p:sp>
    </p:spTree>
    <p:extLst>
      <p:ext uri="{BB962C8B-B14F-4D97-AF65-F5344CB8AC3E}">
        <p14:creationId xmlns:p14="http://schemas.microsoft.com/office/powerpoint/2010/main" val="2530905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9ADC3B-727C-4BCF-97BA-9AC57BC27190}" type="slidenum">
              <a:rPr lang="es-ES" smtClean="0"/>
              <a:t>26</a:t>
            </a:fld>
            <a:endParaRPr lang="es-ES"/>
          </a:p>
        </p:txBody>
      </p:sp>
    </p:spTree>
    <p:extLst>
      <p:ext uri="{BB962C8B-B14F-4D97-AF65-F5344CB8AC3E}">
        <p14:creationId xmlns:p14="http://schemas.microsoft.com/office/powerpoint/2010/main" val="888997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cant conclude which treatment is better, but we have another finding which is age is positively correlated with the accuracy score, when the age group is higher ,</a:t>
            </a:r>
          </a:p>
          <a:p>
            <a:r>
              <a:rPr lang="en-US" dirty="0"/>
              <a:t>The model tend to predict the </a:t>
            </a:r>
            <a:r>
              <a:rPr lang="en-US" dirty="0" err="1"/>
              <a:t>cid</a:t>
            </a:r>
            <a:r>
              <a:rPr lang="en-US" dirty="0"/>
              <a:t> more accurately, so this could be the improvement of our project, which we could try to use this finding to combine with another feature such as the number white blood of to c new insight.</a:t>
            </a:r>
            <a:r>
              <a:rPr lang="en-US"/>
              <a:t> </a:t>
            </a:r>
            <a:endParaRPr lang="en-US" dirty="0">
              <a:cs typeface="Calibri"/>
            </a:endParaRPr>
          </a:p>
        </p:txBody>
      </p:sp>
      <p:sp>
        <p:nvSpPr>
          <p:cNvPr id="4" name="Slide Number Placeholder 3"/>
          <p:cNvSpPr>
            <a:spLocks noGrp="1"/>
          </p:cNvSpPr>
          <p:nvPr>
            <p:ph type="sldNum" sz="quarter" idx="5"/>
          </p:nvPr>
        </p:nvSpPr>
        <p:spPr/>
        <p:txBody>
          <a:bodyPr/>
          <a:lstStyle/>
          <a:p>
            <a:fld id="{719ADC3B-727C-4BCF-97BA-9AC57BC27190}" type="slidenum">
              <a:rPr lang="es-ES" smtClean="0"/>
              <a:t>27</a:t>
            </a:fld>
            <a:endParaRPr lang="es-ES"/>
          </a:p>
        </p:txBody>
      </p:sp>
    </p:spTree>
    <p:extLst>
      <p:ext uri="{BB962C8B-B14F-4D97-AF65-F5344CB8AC3E}">
        <p14:creationId xmlns:p14="http://schemas.microsoft.com/office/powerpoint/2010/main" val="130345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595959"/>
                </a:solidFill>
              </a:rPr>
              <a:t>Most of the datatypes of the features </a:t>
            </a:r>
            <a:r>
              <a:rPr lang="en-US" b="0" i="0" u="none" strike="noStrike">
                <a:solidFill>
                  <a:srgbClr val="595959"/>
                </a:solidFill>
                <a:effectLst/>
              </a:rPr>
              <a:t>are</a:t>
            </a:r>
            <a:endParaRPr lang="en-US">
              <a:solidFill>
                <a:srgbClr val="595959"/>
              </a:solidFill>
            </a:endParaRPr>
          </a:p>
          <a:p>
            <a:r>
              <a:rPr lang="en-US">
                <a:solidFill>
                  <a:srgbClr val="595959"/>
                </a:solidFill>
              </a:rPr>
              <a:t>Boolean or categorial variable</a:t>
            </a:r>
          </a:p>
          <a:p>
            <a:pPr marL="171450" indent="-171450">
              <a:buFont typeface="Arial"/>
              <a:buChar char="•"/>
            </a:pPr>
            <a:r>
              <a:rPr lang="en-US">
                <a:solidFill>
                  <a:srgbClr val="595959"/>
                </a:solidFill>
              </a:rPr>
              <a:t>Our predictive variable would be </a:t>
            </a:r>
            <a:r>
              <a:rPr lang="en-US" err="1">
                <a:solidFill>
                  <a:srgbClr val="595959"/>
                </a:solidFill>
              </a:rPr>
              <a:t>cid</a:t>
            </a:r>
            <a:r>
              <a:rPr lang="en-US">
                <a:solidFill>
                  <a:srgbClr val="595959"/>
                </a:solidFill>
              </a:rPr>
              <a:t> (binary datatype)</a:t>
            </a:r>
            <a:br>
              <a:rPr lang="en-US">
                <a:ea typeface="Calibri"/>
                <a:cs typeface="+mn-lt"/>
              </a:rPr>
            </a:br>
            <a:r>
              <a:rPr lang="en-US">
                <a:solidFill>
                  <a:srgbClr val="595959"/>
                </a:solidFill>
              </a:rPr>
              <a:t>censoring indicator (1 = failure, 0 = censoring)</a:t>
            </a:r>
            <a:br>
              <a:rPr lang="en-US">
                <a:ea typeface="Calibri"/>
                <a:cs typeface="+mn-lt"/>
              </a:rPr>
            </a:br>
            <a:r>
              <a:rPr lang="en-US" b="1">
                <a:solidFill>
                  <a:srgbClr val="595959"/>
                </a:solidFill>
              </a:rPr>
              <a:t>Failure (1):</a:t>
            </a:r>
            <a:r>
              <a:rPr lang="en-US">
                <a:solidFill>
                  <a:srgbClr val="595959"/>
                </a:solidFill>
              </a:rPr>
              <a:t> This indicates that a patient's HIV treatment regimen is no longer effective in controlling the virus. This could be evidenced by a sustained increase in the viral load</a:t>
            </a:r>
            <a:br>
              <a:rPr lang="en-US">
                <a:solidFill>
                  <a:srgbClr val="595959"/>
                </a:solidFill>
                <a:ea typeface="Calibri"/>
                <a:cs typeface="+mn-lt"/>
              </a:rPr>
            </a:br>
            <a:r>
              <a:rPr lang="en-US" b="1"/>
              <a:t>Censored (0):</a:t>
            </a:r>
            <a:r>
              <a:rPr lang="en-US"/>
              <a:t> This indicates that a patient discontinued treatment for reasons other than treatment failure. There are several reasons why a patient might be censored:</a:t>
            </a:r>
            <a:endParaRPr lang="en-US">
              <a:solidFill>
                <a:srgbClr val="595959"/>
              </a:solidFill>
              <a:ea typeface="Calibri"/>
              <a:cs typeface="+mn-lt"/>
            </a:endParaRPr>
          </a:p>
          <a:p>
            <a:pPr marL="628650" lvl="1" indent="-171450">
              <a:buFont typeface="Arial"/>
              <a:buChar char="•"/>
            </a:pPr>
            <a:r>
              <a:rPr lang="en-US" b="1"/>
              <a:t>Loss to follow-up:</a:t>
            </a:r>
            <a:r>
              <a:rPr lang="en-US"/>
              <a:t> The patient stops attending clinic visits or providing blood samples, making it impossible to determine treatment success.</a:t>
            </a:r>
            <a:endParaRPr lang="en-US">
              <a:ea typeface="Calibri"/>
              <a:cs typeface="Calibri"/>
            </a:endParaRPr>
          </a:p>
          <a:p>
            <a:pPr marL="628650" lvl="1" indent="-171450">
              <a:buFont typeface="Arial"/>
              <a:buChar char="•"/>
            </a:pPr>
            <a:r>
              <a:rPr lang="en-US" b="1"/>
              <a:t>Death:</a:t>
            </a:r>
            <a:r>
              <a:rPr lang="en-US"/>
              <a:t> The patient dies from causes unrelated to HIV/AIDS.</a:t>
            </a:r>
            <a:endParaRPr lang="en-US">
              <a:ea typeface="Calibri"/>
              <a:cs typeface="Calibri"/>
            </a:endParaRPr>
          </a:p>
          <a:p>
            <a:pPr marL="628650" lvl="1" indent="-171450">
              <a:buFont typeface="Arial"/>
              <a:buChar char="•"/>
            </a:pPr>
            <a:r>
              <a:rPr lang="en-US" b="1"/>
              <a:t>Treatment switch:</a:t>
            </a:r>
            <a:r>
              <a:rPr lang="en-US"/>
              <a:t> The patient switches to a different HIV treatment regimen for reasons other than failure, such as side effects or drug interactions.</a:t>
            </a:r>
            <a:endParaRPr lang="en-US">
              <a:ea typeface="Calibri"/>
              <a:cs typeface="Calibri"/>
            </a:endParaRPr>
          </a:p>
          <a:p>
            <a:pPr marL="628650" lvl="1" indent="-171450">
              <a:buFont typeface="Arial"/>
              <a:buChar char="•"/>
            </a:pPr>
            <a:r>
              <a:rPr lang="en-US" b="1"/>
              <a:t>End of study:</a:t>
            </a:r>
            <a:r>
              <a:rPr lang="en-US"/>
              <a:t> The patient completes the study period without experiencing treatment failure.</a:t>
            </a:r>
            <a:endParaRPr lang="en-US">
              <a:ea typeface="Calibri"/>
              <a:cs typeface="Calibri"/>
            </a:endParaRPr>
          </a:p>
          <a:p>
            <a:br>
              <a:rPr lang="en-US">
                <a:ea typeface="Calibri"/>
                <a:cs typeface="+mn-lt"/>
              </a:rPr>
            </a:br>
            <a:r>
              <a:rPr lang="en-US">
                <a:solidFill>
                  <a:srgbClr val="595959"/>
                </a:solidFill>
                <a:ea typeface="Calibri"/>
                <a:cs typeface="Calibri"/>
              </a:rPr>
              <a:t>Chi^2 statistical model specifically for categorical variables</a:t>
            </a:r>
          </a:p>
          <a:p>
            <a:r>
              <a:rPr lang="en-US">
                <a:solidFill>
                  <a:srgbClr val="595959"/>
                </a:solidFill>
              </a:rPr>
              <a:t>So </a:t>
            </a:r>
            <a:r>
              <a:rPr lang="en-US" b="0" i="0" u="none" strike="noStrike">
                <a:solidFill>
                  <a:srgbClr val="595959"/>
                </a:solidFill>
                <a:effectLst/>
              </a:rPr>
              <a:t>we </a:t>
            </a:r>
            <a:r>
              <a:rPr lang="en-US">
                <a:solidFill>
                  <a:srgbClr val="595959"/>
                </a:solidFill>
              </a:rPr>
              <a:t>will perform classification</a:t>
            </a:r>
          </a:p>
          <a:p>
            <a:endParaRPr lang="en-US">
              <a:solidFill>
                <a:srgbClr val="595959"/>
              </a:solidFill>
            </a:endParaRPr>
          </a:p>
          <a:p>
            <a:r>
              <a:rPr lang="en-US">
                <a:solidFill>
                  <a:srgbClr val="595959"/>
                </a:solidFill>
              </a:rPr>
              <a:t>Second point:</a:t>
            </a:r>
            <a:endParaRPr lang="en-US" b="0">
              <a:solidFill>
                <a:srgbClr val="595959"/>
              </a:solidFill>
              <a:effectLst/>
            </a:endParaRPr>
          </a:p>
          <a:p>
            <a:r>
              <a:rPr lang="en-US" b="0" i="0" u="none" strike="noStrike">
                <a:solidFill>
                  <a:srgbClr val="595959"/>
                </a:solidFill>
                <a:effectLst/>
              </a:rPr>
              <a:t>treatment </a:t>
            </a:r>
            <a:r>
              <a:rPr lang="en-US">
                <a:solidFill>
                  <a:srgbClr val="595959"/>
                </a:solidFill>
              </a:rPr>
              <a:t>indicator </a:t>
            </a:r>
            <a:r>
              <a:rPr lang="en-US" b="0" i="0" u="none" strike="noStrike">
                <a:solidFill>
                  <a:srgbClr val="595959"/>
                </a:solidFill>
                <a:effectLst/>
              </a:rPr>
              <a:t>(</a:t>
            </a:r>
            <a:r>
              <a:rPr lang="en-US">
                <a:solidFill>
                  <a:srgbClr val="595959"/>
                </a:solidFill>
              </a:rPr>
              <a:t>0 = ZDV only; 1 = ZDV + </a:t>
            </a:r>
            <a:r>
              <a:rPr lang="en-US" err="1">
                <a:solidFill>
                  <a:srgbClr val="595959"/>
                </a:solidFill>
              </a:rPr>
              <a:t>ddI</a:t>
            </a:r>
            <a:r>
              <a:rPr lang="en-US">
                <a:solidFill>
                  <a:srgbClr val="595959"/>
                </a:solidFill>
              </a:rPr>
              <a:t>, 2 = ZDV + </a:t>
            </a:r>
            <a:r>
              <a:rPr lang="en-US" err="1">
                <a:solidFill>
                  <a:srgbClr val="595959"/>
                </a:solidFill>
              </a:rPr>
              <a:t>Zal</a:t>
            </a:r>
            <a:r>
              <a:rPr lang="en-US">
                <a:solidFill>
                  <a:srgbClr val="595959"/>
                </a:solidFill>
              </a:rPr>
              <a:t>, 3 = </a:t>
            </a:r>
            <a:r>
              <a:rPr lang="en-US" err="1">
                <a:solidFill>
                  <a:srgbClr val="595959"/>
                </a:solidFill>
              </a:rPr>
              <a:t>ddI</a:t>
            </a:r>
            <a:r>
              <a:rPr lang="en-US">
                <a:solidFill>
                  <a:srgbClr val="595959"/>
                </a:solidFill>
              </a:rPr>
              <a:t> only</a:t>
            </a:r>
            <a:r>
              <a:rPr lang="en-US" b="0" i="0" u="none" strike="noStrike">
                <a:solidFill>
                  <a:srgbClr val="595959"/>
                </a:solidFill>
                <a:effectLst/>
              </a:rPr>
              <a:t>)</a:t>
            </a:r>
          </a:p>
        </p:txBody>
      </p:sp>
      <p:sp>
        <p:nvSpPr>
          <p:cNvPr id="4" name="Slide Number Placeholder 3"/>
          <p:cNvSpPr>
            <a:spLocks noGrp="1"/>
          </p:cNvSpPr>
          <p:nvPr>
            <p:ph type="sldNum" sz="quarter" idx="5"/>
          </p:nvPr>
        </p:nvSpPr>
        <p:spPr/>
        <p:txBody>
          <a:bodyPr/>
          <a:lstStyle/>
          <a:p>
            <a:fld id="{719ADC3B-727C-4BCF-97BA-9AC57BC27190}" type="slidenum">
              <a:rPr lang="es-ES" smtClean="0"/>
              <a:t>6</a:t>
            </a:fld>
            <a:endParaRPr lang="es-ES"/>
          </a:p>
        </p:txBody>
      </p:sp>
    </p:spTree>
    <p:extLst>
      <p:ext uri="{BB962C8B-B14F-4D97-AF65-F5344CB8AC3E}">
        <p14:creationId xmlns:p14="http://schemas.microsoft.com/office/powerpoint/2010/main" val="231972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a:solidFill>
                  <a:srgbClr val="CCCCCC"/>
                </a:solidFill>
                <a:effectLst/>
                <a:highlight>
                  <a:srgbClr val="1F1F1F"/>
                </a:highlight>
                <a:latin typeface="Menlo" panose="020B0609030804020204" pitchFamily="49" charset="0"/>
              </a:rPr>
              <a:t>We will perform feature scaling for logistic </a:t>
            </a:r>
            <a:r>
              <a:rPr lang="en-HK" b="0" err="1">
                <a:solidFill>
                  <a:srgbClr val="CCCCCC"/>
                </a:solidFill>
                <a:effectLst/>
                <a:highlight>
                  <a:srgbClr val="1F1F1F"/>
                </a:highlight>
                <a:latin typeface="Menlo" panose="020B0609030804020204" pitchFamily="49" charset="0"/>
              </a:rPr>
              <a:t>regession</a:t>
            </a:r>
            <a:r>
              <a:rPr lang="en-HK" b="0">
                <a:solidFill>
                  <a:srgbClr val="CCCCCC"/>
                </a:solidFill>
                <a:effectLst/>
                <a:highlight>
                  <a:srgbClr val="1F1F1F"/>
                </a:highlight>
                <a:latin typeface="Menlo" panose="020B0609030804020204" pitchFamily="49" charset="0"/>
              </a:rPr>
              <a:t>. Although logistic regression is theoretically not sensitive to feature </a:t>
            </a:r>
            <a:r>
              <a:rPr lang="en-HK" b="0" err="1">
                <a:solidFill>
                  <a:srgbClr val="CCCCCC"/>
                </a:solidFill>
                <a:effectLst/>
                <a:highlight>
                  <a:srgbClr val="1F1F1F"/>
                </a:highlight>
                <a:latin typeface="Menlo" panose="020B0609030804020204" pitchFamily="49" charset="0"/>
              </a:rPr>
              <a:t>scaling,but</a:t>
            </a:r>
            <a:r>
              <a:rPr lang="en-HK" b="0">
                <a:solidFill>
                  <a:srgbClr val="CCCCCC"/>
                </a:solidFill>
                <a:effectLst/>
                <a:highlight>
                  <a:srgbClr val="1F1F1F"/>
                </a:highlight>
                <a:latin typeface="Menlo" panose="020B0609030804020204" pitchFamily="49" charset="0"/>
              </a:rPr>
              <a:t> it can help improve convergence speed and performance in practice.</a:t>
            </a:r>
          </a:p>
          <a:p>
            <a:endParaRPr lang="en-US"/>
          </a:p>
        </p:txBody>
      </p:sp>
      <p:sp>
        <p:nvSpPr>
          <p:cNvPr id="4" name="Slide Number Placeholder 3"/>
          <p:cNvSpPr>
            <a:spLocks noGrp="1"/>
          </p:cNvSpPr>
          <p:nvPr>
            <p:ph type="sldNum" sz="quarter" idx="5"/>
          </p:nvPr>
        </p:nvSpPr>
        <p:spPr/>
        <p:txBody>
          <a:bodyPr/>
          <a:lstStyle/>
          <a:p>
            <a:fld id="{719ADC3B-727C-4BCF-97BA-9AC57BC27190}" type="slidenum">
              <a:rPr lang="es-ES" smtClean="0"/>
              <a:t>28</a:t>
            </a:fld>
            <a:endParaRPr lang="es-ES"/>
          </a:p>
        </p:txBody>
      </p:sp>
    </p:spTree>
    <p:extLst>
      <p:ext uri="{BB962C8B-B14F-4D97-AF65-F5344CB8AC3E}">
        <p14:creationId xmlns:p14="http://schemas.microsoft.com/office/powerpoint/2010/main" val="396959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a:solidFill>
                  <a:srgbClr val="CCCCCC"/>
                </a:solidFill>
                <a:effectLst/>
                <a:highlight>
                  <a:srgbClr val="1F1F1F"/>
                </a:highlight>
                <a:latin typeface="Menlo"/>
              </a:rPr>
              <a:t>We will perform feature scaling for logistic </a:t>
            </a:r>
            <a:r>
              <a:rPr lang="en-HK" b="0" err="1">
                <a:solidFill>
                  <a:srgbClr val="CCCCCC"/>
                </a:solidFill>
                <a:effectLst/>
                <a:highlight>
                  <a:srgbClr val="1F1F1F"/>
                </a:highlight>
                <a:latin typeface="Menlo"/>
              </a:rPr>
              <a:t>regession</a:t>
            </a:r>
            <a:r>
              <a:rPr lang="en-HK" b="0">
                <a:solidFill>
                  <a:srgbClr val="CCCCCC"/>
                </a:solidFill>
                <a:effectLst/>
                <a:highlight>
                  <a:srgbClr val="1F1F1F"/>
                </a:highlight>
                <a:latin typeface="Menlo"/>
              </a:rPr>
              <a:t>. Although logistic regression is theoretically not sensitive to feature </a:t>
            </a:r>
            <a:r>
              <a:rPr lang="en-HK" b="0" err="1">
                <a:solidFill>
                  <a:srgbClr val="CCCCCC"/>
                </a:solidFill>
                <a:effectLst/>
                <a:highlight>
                  <a:srgbClr val="1F1F1F"/>
                </a:highlight>
                <a:latin typeface="Menlo"/>
              </a:rPr>
              <a:t>scaling,but</a:t>
            </a:r>
            <a:r>
              <a:rPr lang="en-HK" b="0">
                <a:solidFill>
                  <a:srgbClr val="CCCCCC"/>
                </a:solidFill>
                <a:effectLst/>
                <a:highlight>
                  <a:srgbClr val="1F1F1F"/>
                </a:highlight>
                <a:latin typeface="Menlo"/>
              </a:rPr>
              <a:t> it can help improve convergence speed and performance in practice.</a:t>
            </a:r>
          </a:p>
          <a:p>
            <a:endParaRPr lang="en-US"/>
          </a:p>
          <a:p>
            <a:r>
              <a:rPr lang="en-US">
                <a:cs typeface="Calibri"/>
              </a:rPr>
              <a:t>Treat and str2</a:t>
            </a:r>
            <a:endParaRPr lang="en-US">
              <a:cs typeface="+mn-lt"/>
            </a:endParaRPr>
          </a:p>
          <a:p>
            <a:pPr marL="171450" indent="-171450">
              <a:buFont typeface="Calibri"/>
              <a:buChar char="-"/>
            </a:pPr>
            <a:r>
              <a:rPr lang="en-US"/>
              <a:t>treat, Binary, treatment indicator (0=ZDV only, 1=others)</a:t>
            </a:r>
          </a:p>
          <a:p>
            <a:pPr marL="171450" indent="-171450">
              <a:buFont typeface="Calibri"/>
              <a:buChar char="-"/>
            </a:pPr>
            <a:r>
              <a:rPr lang="en-US"/>
              <a:t>str2, Binary, antiretroviral history (0=naive, 1=experienced)</a:t>
            </a:r>
          </a:p>
          <a:p>
            <a:endParaRPr lang="en-US">
              <a:cs typeface="Calibri"/>
            </a:endParaRPr>
          </a:p>
          <a:p>
            <a:r>
              <a:rPr lang="en-US">
                <a:cs typeface="Calibri"/>
              </a:rPr>
              <a:t>Created dummy variables</a:t>
            </a:r>
          </a:p>
          <a:p>
            <a:pPr marL="171450" indent="-171450">
              <a:buFont typeface="Calibri"/>
              <a:buChar char="-"/>
            </a:pPr>
            <a:r>
              <a:rPr lang="en-US" err="1">
                <a:cs typeface="Calibri"/>
              </a:rPr>
              <a:t>trt</a:t>
            </a:r>
            <a:r>
              <a:rPr lang="en-US">
                <a:cs typeface="Calibri"/>
              </a:rPr>
              <a:t> column into 4 columns labeled as trt_0, </a:t>
            </a:r>
            <a:r>
              <a:rPr lang="en-US"/>
              <a:t>trt_</a:t>
            </a:r>
            <a:r>
              <a:rPr lang="en-US">
                <a:cs typeface="Calibri"/>
              </a:rPr>
              <a:t>1,</a:t>
            </a:r>
            <a:r>
              <a:rPr lang="en-US"/>
              <a:t> trt_2,</a:t>
            </a:r>
            <a:r>
              <a:rPr lang="en-US">
                <a:cs typeface="Calibri"/>
              </a:rPr>
              <a:t> </a:t>
            </a:r>
            <a:r>
              <a:rPr lang="en-US"/>
              <a:t>trt_3</a:t>
            </a:r>
            <a:endParaRPr lang="en-US">
              <a:cs typeface="Calibri"/>
            </a:endParaRPr>
          </a:p>
        </p:txBody>
      </p:sp>
      <p:sp>
        <p:nvSpPr>
          <p:cNvPr id="4" name="Slide Number Placeholder 3"/>
          <p:cNvSpPr>
            <a:spLocks noGrp="1"/>
          </p:cNvSpPr>
          <p:nvPr>
            <p:ph type="sldNum" sz="quarter" idx="5"/>
          </p:nvPr>
        </p:nvSpPr>
        <p:spPr/>
        <p:txBody>
          <a:bodyPr/>
          <a:lstStyle/>
          <a:p>
            <a:fld id="{719ADC3B-727C-4BCF-97BA-9AC57BC27190}" type="slidenum">
              <a:rPr lang="es-ES" smtClean="0"/>
              <a:t>10</a:t>
            </a:fld>
            <a:endParaRPr lang="es-ES"/>
          </a:p>
        </p:txBody>
      </p:sp>
    </p:spTree>
    <p:extLst>
      <p:ext uri="{BB962C8B-B14F-4D97-AF65-F5344CB8AC3E}">
        <p14:creationId xmlns:p14="http://schemas.microsoft.com/office/powerpoint/2010/main" val="27033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HK">
                <a:solidFill>
                  <a:srgbClr val="CCCCCC"/>
                </a:solidFill>
              </a:rPr>
              <a:t>Most of our input variable are binary and categorical variable, and output variable is binary variable so we chose to use chi-sqared stat test to perform the feature selection. </a:t>
            </a:r>
            <a:endParaRPr lang="en-US"/>
          </a:p>
          <a:p>
            <a:pPr>
              <a:defRPr/>
            </a:pPr>
            <a:r>
              <a:rPr lang="en-HK">
                <a:solidFill>
                  <a:srgbClr val="CCCCCC"/>
                </a:solidFill>
              </a:rPr>
              <a:t> </a:t>
            </a:r>
          </a:p>
          <a:p>
            <a:pPr>
              <a:defRPr/>
            </a:pPr>
            <a:r>
              <a:rPr lang="en-HK">
                <a:solidFill>
                  <a:srgbClr val="CCCCCC"/>
                </a:solidFill>
              </a:rPr>
              <a:t>Trt_0 seems to be affect the result more, but we </a:t>
            </a:r>
            <a:r>
              <a:rPr lang="en-HK" err="1">
                <a:solidFill>
                  <a:srgbClr val="CCCCCC"/>
                </a:solidFill>
              </a:rPr>
              <a:t>stil</a:t>
            </a:r>
            <a:r>
              <a:rPr lang="en-HK">
                <a:solidFill>
                  <a:srgbClr val="CCCCCC"/>
                </a:solidFill>
              </a:rPr>
              <a:t> couldn’t conclude, since it only is moderate </a:t>
            </a:r>
            <a:r>
              <a:rPr lang="en-HK" err="1">
                <a:solidFill>
                  <a:srgbClr val="CCCCCC"/>
                </a:solidFill>
              </a:rPr>
              <a:t>asoociation</a:t>
            </a:r>
            <a:r>
              <a:rPr lang="en-HK">
                <a:solidFill>
                  <a:srgbClr val="CCCCCC"/>
                </a:solidFill>
              </a:rPr>
              <a:t>, but we can conclude trt_3 did not affect much on the result. </a:t>
            </a:r>
          </a:p>
          <a:p>
            <a:pPr>
              <a:defRPr/>
            </a:pPr>
            <a:r>
              <a:rPr lang="en-HK">
                <a:solidFill>
                  <a:srgbClr val="CCCCCC"/>
                </a:solidFill>
              </a:rPr>
              <a:t> </a:t>
            </a:r>
          </a:p>
          <a:p>
            <a:pPr>
              <a:defRPr/>
            </a:pPr>
            <a:r>
              <a:rPr lang="en-HK">
                <a:solidFill>
                  <a:srgbClr val="CCCCCC"/>
                </a:solidFill>
              </a:rPr>
              <a:t>We will perform feature scaling for logistic </a:t>
            </a:r>
            <a:r>
              <a:rPr lang="en-HK" err="1">
                <a:solidFill>
                  <a:srgbClr val="CCCCCC"/>
                </a:solidFill>
              </a:rPr>
              <a:t>regession</a:t>
            </a:r>
            <a:r>
              <a:rPr lang="en-HK">
                <a:solidFill>
                  <a:srgbClr val="CCCCCC"/>
                </a:solidFill>
              </a:rPr>
              <a:t>. Although logistic regression is theoretically not sensitive to feature </a:t>
            </a:r>
            <a:r>
              <a:rPr lang="en-HK" err="1">
                <a:solidFill>
                  <a:srgbClr val="CCCCCC"/>
                </a:solidFill>
              </a:rPr>
              <a:t>scaling,but</a:t>
            </a:r>
            <a:r>
              <a:rPr lang="en-HK">
                <a:solidFill>
                  <a:srgbClr val="CCCCCC"/>
                </a:solidFill>
              </a:rPr>
              <a:t> it can help improve convergence speed and performance in practice. </a:t>
            </a:r>
            <a:endParaRPr lang="en-HK">
              <a:solidFill>
                <a:srgbClr val="CCCCCC"/>
              </a:solidFill>
              <a:cs typeface="Calibri"/>
            </a:endParaRPr>
          </a:p>
        </p:txBody>
      </p:sp>
      <p:sp>
        <p:nvSpPr>
          <p:cNvPr id="4" name="Slide Number Placeholder 3"/>
          <p:cNvSpPr>
            <a:spLocks noGrp="1"/>
          </p:cNvSpPr>
          <p:nvPr>
            <p:ph type="sldNum" sz="quarter" idx="5"/>
          </p:nvPr>
        </p:nvSpPr>
        <p:spPr/>
        <p:txBody>
          <a:bodyPr/>
          <a:lstStyle/>
          <a:p>
            <a:fld id="{719ADC3B-727C-4BCF-97BA-9AC57BC27190}" type="slidenum">
              <a:rPr lang="es-ES" smtClean="0"/>
              <a:t>11</a:t>
            </a:fld>
            <a:endParaRPr lang="es-ES"/>
          </a:p>
        </p:txBody>
      </p:sp>
    </p:spTree>
    <p:extLst>
      <p:ext uri="{BB962C8B-B14F-4D97-AF65-F5344CB8AC3E}">
        <p14:creationId xmlns:p14="http://schemas.microsoft.com/office/powerpoint/2010/main" val="379944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core of logistic regression is a linear regression. However, Linear regression is heavily affected by the scale of the data. Therefore, we must scale the data first before running the model.</a:t>
            </a:r>
          </a:p>
          <a:p>
            <a:endParaRPr lang="en-US">
              <a:cs typeface="Calibri"/>
            </a:endParaRPr>
          </a:p>
        </p:txBody>
      </p:sp>
      <p:sp>
        <p:nvSpPr>
          <p:cNvPr id="4" name="Slide Number Placeholder 3"/>
          <p:cNvSpPr>
            <a:spLocks noGrp="1"/>
          </p:cNvSpPr>
          <p:nvPr>
            <p:ph type="sldNum" sz="quarter" idx="5"/>
          </p:nvPr>
        </p:nvSpPr>
        <p:spPr/>
        <p:txBody>
          <a:bodyPr/>
          <a:lstStyle/>
          <a:p>
            <a:fld id="{719ADC3B-727C-4BCF-97BA-9AC57BC27190}" type="slidenum">
              <a:rPr lang="es-ES" smtClean="0"/>
              <a:t>13</a:t>
            </a:fld>
            <a:endParaRPr lang="es-ES"/>
          </a:p>
        </p:txBody>
      </p:sp>
    </p:spTree>
    <p:extLst>
      <p:ext uri="{BB962C8B-B14F-4D97-AF65-F5344CB8AC3E}">
        <p14:creationId xmlns:p14="http://schemas.microsoft.com/office/powerpoint/2010/main" val="3163413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y need to use lasso</a:t>
            </a:r>
          </a:p>
        </p:txBody>
      </p:sp>
      <p:sp>
        <p:nvSpPr>
          <p:cNvPr id="4" name="Slide Number Placeholder 3"/>
          <p:cNvSpPr>
            <a:spLocks noGrp="1"/>
          </p:cNvSpPr>
          <p:nvPr>
            <p:ph type="sldNum" sz="quarter" idx="5"/>
          </p:nvPr>
        </p:nvSpPr>
        <p:spPr/>
        <p:txBody>
          <a:bodyPr/>
          <a:lstStyle/>
          <a:p>
            <a:fld id="{719ADC3B-727C-4BCF-97BA-9AC57BC27190}" type="slidenum">
              <a:rPr lang="es-ES" smtClean="0"/>
              <a:t>14</a:t>
            </a:fld>
            <a:endParaRPr lang="es-ES"/>
          </a:p>
        </p:txBody>
      </p:sp>
    </p:spTree>
    <p:extLst>
      <p:ext uri="{BB962C8B-B14F-4D97-AF65-F5344CB8AC3E}">
        <p14:creationId xmlns:p14="http://schemas.microsoft.com/office/powerpoint/2010/main" val="265274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9ADC3B-727C-4BCF-97BA-9AC57BC27190}" type="slidenum">
              <a:rPr lang="es-ES" smtClean="0"/>
              <a:t>15</a:t>
            </a:fld>
            <a:endParaRPr lang="es-ES"/>
          </a:p>
        </p:txBody>
      </p:sp>
    </p:spTree>
    <p:extLst>
      <p:ext uri="{BB962C8B-B14F-4D97-AF65-F5344CB8AC3E}">
        <p14:creationId xmlns:p14="http://schemas.microsoft.com/office/powerpoint/2010/main" val="364351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5 highest features contribute to the logistic model. Our purpose just to find out which treatment was useful, but their coefficient are quite low so we cannot conclude which treatment was the best. The highest coefficient variables can contribute to the high accuracy</a:t>
            </a:r>
          </a:p>
        </p:txBody>
      </p:sp>
      <p:sp>
        <p:nvSpPr>
          <p:cNvPr id="4" name="Slide Number Placeholder 3"/>
          <p:cNvSpPr>
            <a:spLocks noGrp="1"/>
          </p:cNvSpPr>
          <p:nvPr>
            <p:ph type="sldNum" sz="quarter" idx="5"/>
          </p:nvPr>
        </p:nvSpPr>
        <p:spPr/>
        <p:txBody>
          <a:bodyPr/>
          <a:lstStyle/>
          <a:p>
            <a:fld id="{719ADC3B-727C-4BCF-97BA-9AC57BC27190}" type="slidenum">
              <a:rPr lang="es-ES" smtClean="0"/>
              <a:t>16</a:t>
            </a:fld>
            <a:endParaRPr lang="es-ES"/>
          </a:p>
        </p:txBody>
      </p:sp>
    </p:spTree>
    <p:extLst>
      <p:ext uri="{BB962C8B-B14F-4D97-AF65-F5344CB8AC3E}">
        <p14:creationId xmlns:p14="http://schemas.microsoft.com/office/powerpoint/2010/main" val="414554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 we cannot conclude which treatment is better in logistic regression, so we decide to further perform a stronger model which is random forest. </a:t>
            </a:r>
          </a:p>
          <a:p>
            <a:r>
              <a:rPr lang="en-HK" b="0" i="0">
                <a:solidFill>
                  <a:srgbClr val="0D0D0D"/>
                </a:solidFill>
                <a:effectLst/>
                <a:highlight>
                  <a:srgbClr val="FFFFFF"/>
                </a:highlight>
                <a:latin typeface="Söhne"/>
              </a:rPr>
              <a:t>It is an ensemble learning method that can build multiple decision trees during training to improve the accuracy score.</a:t>
            </a:r>
            <a:endParaRPr lang="en-US"/>
          </a:p>
        </p:txBody>
      </p:sp>
      <p:sp>
        <p:nvSpPr>
          <p:cNvPr id="4" name="Slide Number Placeholder 3"/>
          <p:cNvSpPr>
            <a:spLocks noGrp="1"/>
          </p:cNvSpPr>
          <p:nvPr>
            <p:ph type="sldNum" sz="quarter" idx="5"/>
          </p:nvPr>
        </p:nvSpPr>
        <p:spPr/>
        <p:txBody>
          <a:bodyPr/>
          <a:lstStyle/>
          <a:p>
            <a:fld id="{719ADC3B-727C-4BCF-97BA-9AC57BC27190}" type="slidenum">
              <a:rPr lang="es-ES" smtClean="0"/>
              <a:t>17</a:t>
            </a:fld>
            <a:endParaRPr lang="es-ES"/>
          </a:p>
        </p:txBody>
      </p:sp>
    </p:spTree>
    <p:extLst>
      <p:ext uri="{BB962C8B-B14F-4D97-AF65-F5344CB8AC3E}">
        <p14:creationId xmlns:p14="http://schemas.microsoft.com/office/powerpoint/2010/main" val="57325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6401DC63-EF28-4DC7-BC5E-445E6E9DD14E}"/>
              </a:ext>
            </a:extLst>
          </p:cNvPr>
          <p:cNvGrpSpPr/>
          <p:nvPr userDrawn="1"/>
        </p:nvGrpSpPr>
        <p:grpSpPr>
          <a:xfrm>
            <a:off x="573741" y="411255"/>
            <a:ext cx="7996518" cy="4308662"/>
            <a:chOff x="573741" y="411255"/>
            <a:chExt cx="7996518" cy="4308662"/>
          </a:xfrm>
        </p:grpSpPr>
        <p:sp>
          <p:nvSpPr>
            <p:cNvPr id="5" name="Rectángulo: esquinas redondeadas 4">
              <a:extLst>
                <a:ext uri="{FF2B5EF4-FFF2-40B4-BE49-F238E27FC236}">
                  <a16:creationId xmlns:a16="http://schemas.microsoft.com/office/drawing/2014/main" id="{73ADDC52-79BC-4069-9EF7-C882EB1A5CF9}"/>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superiores redondeadas 5">
              <a:extLst>
                <a:ext uri="{FF2B5EF4-FFF2-40B4-BE49-F238E27FC236}">
                  <a16:creationId xmlns:a16="http://schemas.microsoft.com/office/drawing/2014/main" id="{8743BDBA-7C7C-4518-B50E-FEAF7BECFDFF}"/>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ctrTitle"/>
          </p:nvPr>
        </p:nvSpPr>
        <p:spPr>
          <a:xfrm>
            <a:off x="1143000" y="748143"/>
            <a:ext cx="6858000" cy="1875163"/>
          </a:xfrm>
        </p:spPr>
        <p:txBody>
          <a:bodyPr anchor="b">
            <a:noAutofit/>
          </a:bodyPr>
          <a:lstStyle>
            <a:lvl1pPr algn="ctr">
              <a:defRPr sz="5800"/>
            </a:lvl1pPr>
          </a:lstStyle>
          <a:p>
            <a:r>
              <a:rPr lang="en-US"/>
              <a:t>Click to edit Master title style</a:t>
            </a:r>
          </a:p>
        </p:txBody>
      </p:sp>
      <p:sp>
        <p:nvSpPr>
          <p:cNvPr id="3" name="Subtitle 2"/>
          <p:cNvSpPr>
            <a:spLocks noGrp="1"/>
          </p:cNvSpPr>
          <p:nvPr>
            <p:ph type="subTitle" idx="1"/>
          </p:nvPr>
        </p:nvSpPr>
        <p:spPr>
          <a:xfrm>
            <a:off x="1143000" y="2692362"/>
            <a:ext cx="6858000" cy="351388"/>
          </a:xfrm>
        </p:spPr>
        <p:txBody>
          <a:bodyPr/>
          <a:lstStyle>
            <a:lvl1pPr marL="0" indent="0" algn="ctr">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82300231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D097442-4161-44B8-BDD8-41CA30D7A550}"/>
              </a:ext>
            </a:extLst>
          </p:cNvPr>
          <p:cNvGrpSpPr/>
          <p:nvPr userDrawn="1"/>
        </p:nvGrpSpPr>
        <p:grpSpPr>
          <a:xfrm>
            <a:off x="573741" y="411255"/>
            <a:ext cx="7996518" cy="4308662"/>
            <a:chOff x="573741" y="411255"/>
            <a:chExt cx="7996518" cy="4308662"/>
          </a:xfrm>
        </p:grpSpPr>
        <p:sp>
          <p:nvSpPr>
            <p:cNvPr id="4" name="Rectángulo: esquinas redondeadas 3">
              <a:extLst>
                <a:ext uri="{FF2B5EF4-FFF2-40B4-BE49-F238E27FC236}">
                  <a16:creationId xmlns:a16="http://schemas.microsoft.com/office/drawing/2014/main" id="{8579E87A-37BE-49D0-8EB0-44C9295CCD87}"/>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esquinas superiores redondeadas 4">
              <a:extLst>
                <a:ext uri="{FF2B5EF4-FFF2-40B4-BE49-F238E27FC236}">
                  <a16:creationId xmlns:a16="http://schemas.microsoft.com/office/drawing/2014/main" id="{BF52CFB1-8E04-46F1-85F2-1A067E7310C6}"/>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243260"/>
            <a:ext cx="7696200" cy="2656981"/>
          </a:xfrm>
        </p:spPr>
        <p:txBody>
          <a:bodyPr/>
          <a:lstStyle/>
          <a:p>
            <a:r>
              <a:rPr lang="en-US"/>
              <a:t>Click to edit Master title style</a:t>
            </a:r>
          </a:p>
        </p:txBody>
      </p:sp>
    </p:spTree>
    <p:extLst>
      <p:ext uri="{BB962C8B-B14F-4D97-AF65-F5344CB8AC3E}">
        <p14:creationId xmlns:p14="http://schemas.microsoft.com/office/powerpoint/2010/main" val="2758148769"/>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grpSp>
        <p:nvGrpSpPr>
          <p:cNvPr id="30" name="Grupo 29">
            <a:extLst>
              <a:ext uri="{FF2B5EF4-FFF2-40B4-BE49-F238E27FC236}">
                <a16:creationId xmlns:a16="http://schemas.microsoft.com/office/drawing/2014/main" id="{2A42B193-D468-4C85-A5B4-45CB7DE1E49C}"/>
              </a:ext>
            </a:extLst>
          </p:cNvPr>
          <p:cNvGrpSpPr/>
          <p:nvPr userDrawn="1"/>
        </p:nvGrpSpPr>
        <p:grpSpPr>
          <a:xfrm>
            <a:off x="198344" y="151280"/>
            <a:ext cx="8747312" cy="4840941"/>
            <a:chOff x="573741" y="411255"/>
            <a:chExt cx="7996518" cy="4308662"/>
          </a:xfrm>
        </p:grpSpPr>
        <p:sp>
          <p:nvSpPr>
            <p:cNvPr id="31" name="Rectángulo: esquinas redondeadas 30">
              <a:extLst>
                <a:ext uri="{FF2B5EF4-FFF2-40B4-BE49-F238E27FC236}">
                  <a16:creationId xmlns:a16="http://schemas.microsoft.com/office/drawing/2014/main" id="{63937FB8-D795-42FB-BAA5-302B58091D95}"/>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ángulo: esquinas superiores redondeadas 31">
              <a:extLst>
                <a:ext uri="{FF2B5EF4-FFF2-40B4-BE49-F238E27FC236}">
                  <a16:creationId xmlns:a16="http://schemas.microsoft.com/office/drawing/2014/main" id="{9FFEE883-D1A2-4C6E-80AE-3CED6F64A092}"/>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 name="Date Placeholder 2">
            <a:extLst>
              <a:ext uri="{FF2B5EF4-FFF2-40B4-BE49-F238E27FC236}">
                <a16:creationId xmlns:a16="http://schemas.microsoft.com/office/drawing/2014/main" id="{5A23207F-3A99-479A-8D98-54FCC6B21D2A}"/>
              </a:ext>
            </a:extLst>
          </p:cNvPr>
          <p:cNvSpPr>
            <a:spLocks noGrp="1"/>
          </p:cNvSpPr>
          <p:nvPr>
            <p:ph type="dt" sz="half" idx="10"/>
          </p:nvPr>
        </p:nvSpPr>
        <p:spPr/>
        <p:txBody>
          <a:bodyPr/>
          <a:lstStyle/>
          <a:p>
            <a:fld id="{9513EFF7-90E2-431F-8E31-BA0CE4C55B2F}" type="datetimeFigureOut">
              <a:rPr lang="en-US" smtClean="0"/>
              <a:t>4/11/2024</a:t>
            </a:fld>
            <a:endParaRPr lang="en-US"/>
          </a:p>
        </p:txBody>
      </p:sp>
      <p:sp>
        <p:nvSpPr>
          <p:cNvPr id="4" name="Footer Placeholder 3">
            <a:extLst>
              <a:ext uri="{FF2B5EF4-FFF2-40B4-BE49-F238E27FC236}">
                <a16:creationId xmlns:a16="http://schemas.microsoft.com/office/drawing/2014/main" id="{2EABC894-7C47-47FE-979B-D1600C3FAC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F3D13E-9C06-4F32-B4E5-20DCCDD93C3A}"/>
              </a:ext>
            </a:extLst>
          </p:cNvPr>
          <p:cNvSpPr>
            <a:spLocks noGrp="1"/>
          </p:cNvSpPr>
          <p:nvPr>
            <p:ph type="sldNum" sz="quarter" idx="12"/>
          </p:nvPr>
        </p:nvSpPr>
        <p:spPr/>
        <p:txBody>
          <a:bodyPr/>
          <a:lstStyle/>
          <a:p>
            <a:fld id="{5E0CEFFA-EA14-4325-A0F4-7973582784D2}" type="slidenum">
              <a:rPr lang="en-US" smtClean="0"/>
              <a:t>‹#›</a:t>
            </a:fld>
            <a:endParaRPr lang="en-US"/>
          </a:p>
        </p:txBody>
      </p:sp>
      <p:sp>
        <p:nvSpPr>
          <p:cNvPr id="11" name="Title 7">
            <a:extLst>
              <a:ext uri="{FF2B5EF4-FFF2-40B4-BE49-F238E27FC236}">
                <a16:creationId xmlns:a16="http://schemas.microsoft.com/office/drawing/2014/main" id="{E1A90284-BB8E-44FF-BAF3-4210A062EBE1}"/>
              </a:ext>
            </a:extLst>
          </p:cNvPr>
          <p:cNvSpPr>
            <a:spLocks noGrp="1"/>
          </p:cNvSpPr>
          <p:nvPr>
            <p:ph type="title"/>
          </p:nvPr>
        </p:nvSpPr>
        <p:spPr>
          <a:xfrm>
            <a:off x="723900" y="552450"/>
            <a:ext cx="7696200" cy="715566"/>
          </a:xfrm>
        </p:spPr>
        <p:txBody>
          <a:bodyPr/>
          <a:lstStyle/>
          <a:p>
            <a:r>
              <a:rPr lang="en-US"/>
              <a:t>Click to edit Master title style</a:t>
            </a:r>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1410929" y="2306986"/>
            <a:ext cx="2550242" cy="392482"/>
          </a:xfrm>
        </p:spPr>
        <p:txBody>
          <a:bodyPr>
            <a:normAutofit/>
          </a:bodyPr>
          <a:lstStyle>
            <a:lvl1pPr marL="0" indent="0" algn="ctr">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410929" y="1914503"/>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p:nvPr>
        </p:nvSpPr>
        <p:spPr>
          <a:xfrm>
            <a:off x="1410929" y="1522020"/>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182831" y="2306986"/>
            <a:ext cx="2550242" cy="392482"/>
          </a:xfrm>
        </p:spPr>
        <p:txBody>
          <a:bodyPr>
            <a:normAutofit/>
          </a:bodyPr>
          <a:lstStyle>
            <a:lvl1pPr marL="0" indent="0" algn="ctr">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182831" y="1914503"/>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AF97CD13-C2D8-4DF9-B701-0C88073DB5E7}"/>
              </a:ext>
            </a:extLst>
          </p:cNvPr>
          <p:cNvSpPr>
            <a:spLocks noGrp="1"/>
          </p:cNvSpPr>
          <p:nvPr>
            <p:ph type="body" idx="17"/>
          </p:nvPr>
        </p:nvSpPr>
        <p:spPr>
          <a:xfrm>
            <a:off x="5182831" y="1522020"/>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4529610B-4413-481B-B9E0-8FEBA647F1CE}"/>
              </a:ext>
            </a:extLst>
          </p:cNvPr>
          <p:cNvSpPr>
            <a:spLocks noGrp="1"/>
          </p:cNvSpPr>
          <p:nvPr>
            <p:ph type="body" idx="18"/>
          </p:nvPr>
        </p:nvSpPr>
        <p:spPr>
          <a:xfrm>
            <a:off x="5182829" y="4126132"/>
            <a:ext cx="2550242" cy="392482"/>
          </a:xfrm>
        </p:spPr>
        <p:txBody>
          <a:bodyPr>
            <a:normAutofit/>
          </a:bodyPr>
          <a:lstStyle>
            <a:lvl1pPr marL="0" indent="0" algn="ctr">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182829" y="3733649"/>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2D68B7FF-8382-40DA-B2CD-B737321134AF}"/>
              </a:ext>
            </a:extLst>
          </p:cNvPr>
          <p:cNvSpPr>
            <a:spLocks noGrp="1"/>
          </p:cNvSpPr>
          <p:nvPr>
            <p:ph type="body" idx="20"/>
          </p:nvPr>
        </p:nvSpPr>
        <p:spPr>
          <a:xfrm>
            <a:off x="5182829" y="3341166"/>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C1443ACC-3C2E-43B1-9C41-F1B650BA568E}"/>
              </a:ext>
            </a:extLst>
          </p:cNvPr>
          <p:cNvSpPr>
            <a:spLocks noGrp="1"/>
          </p:cNvSpPr>
          <p:nvPr>
            <p:ph type="body" idx="21"/>
          </p:nvPr>
        </p:nvSpPr>
        <p:spPr>
          <a:xfrm>
            <a:off x="1410929" y="4126132"/>
            <a:ext cx="2550242" cy="392482"/>
          </a:xfrm>
        </p:spPr>
        <p:txBody>
          <a:bodyPr>
            <a:normAutofit/>
          </a:bodyPr>
          <a:lstStyle>
            <a:lvl1pPr marL="0" indent="0" algn="ctr">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410929" y="3733649"/>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6" name="Text Placeholder 2">
            <a:extLst>
              <a:ext uri="{FF2B5EF4-FFF2-40B4-BE49-F238E27FC236}">
                <a16:creationId xmlns:a16="http://schemas.microsoft.com/office/drawing/2014/main" id="{0A44834D-2338-486D-8D4E-217E192CEA8D}"/>
              </a:ext>
            </a:extLst>
          </p:cNvPr>
          <p:cNvSpPr>
            <a:spLocks noGrp="1"/>
          </p:cNvSpPr>
          <p:nvPr>
            <p:ph type="body" idx="23"/>
          </p:nvPr>
        </p:nvSpPr>
        <p:spPr>
          <a:xfrm>
            <a:off x="1410929" y="3341166"/>
            <a:ext cx="2550242" cy="392482"/>
          </a:xfrm>
        </p:spPr>
        <p:txBody>
          <a:bodyPr>
            <a:noAutofit/>
          </a:bodyPr>
          <a:lstStyle>
            <a:lvl1pPr marL="0" indent="0" algn="ctr">
              <a:buNone/>
              <a:defRPr sz="2500">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41371608"/>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hree columns">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16DBDED1-15A0-4677-87BA-347EDD8AB38A}"/>
              </a:ext>
            </a:extLst>
          </p:cNvPr>
          <p:cNvGrpSpPr/>
          <p:nvPr userDrawn="1"/>
        </p:nvGrpSpPr>
        <p:grpSpPr>
          <a:xfrm>
            <a:off x="198344" y="87485"/>
            <a:ext cx="8747312" cy="4840941"/>
            <a:chOff x="573741" y="411255"/>
            <a:chExt cx="7996518" cy="4308662"/>
          </a:xfrm>
        </p:grpSpPr>
        <p:sp>
          <p:nvSpPr>
            <p:cNvPr id="13" name="Rectángulo: esquinas redondeadas 12">
              <a:extLst>
                <a:ext uri="{FF2B5EF4-FFF2-40B4-BE49-F238E27FC236}">
                  <a16:creationId xmlns:a16="http://schemas.microsoft.com/office/drawing/2014/main" id="{BE3B591D-490A-44E1-8922-14AFF051B12D}"/>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14" name="Rectángulo: esquinas superiores redondeadas 13">
              <a:extLst>
                <a:ext uri="{FF2B5EF4-FFF2-40B4-BE49-F238E27FC236}">
                  <a16:creationId xmlns:a16="http://schemas.microsoft.com/office/drawing/2014/main" id="{41F748A0-C9D1-4D31-9952-B928314761CD}"/>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grpSp>
      <p:sp>
        <p:nvSpPr>
          <p:cNvPr id="2" name="Title 1">
            <a:extLst>
              <a:ext uri="{FF2B5EF4-FFF2-40B4-BE49-F238E27FC236}">
                <a16:creationId xmlns:a16="http://schemas.microsoft.com/office/drawing/2014/main" id="{81B216C9-25F2-4E9A-9F78-0530A54C49E8}"/>
              </a:ext>
            </a:extLst>
          </p:cNvPr>
          <p:cNvSpPr>
            <a:spLocks noGrp="1"/>
          </p:cNvSpPr>
          <p:nvPr>
            <p:ph type="title"/>
          </p:nvPr>
        </p:nvSpPr>
        <p:spPr/>
        <p:txBody>
          <a:bodyPr/>
          <a:lstStyle/>
          <a:p>
            <a:r>
              <a:rPr lang="en-US"/>
              <a:t>Click to edit Master title style</a:t>
            </a:r>
          </a:p>
        </p:txBody>
      </p:sp>
      <p:sp>
        <p:nvSpPr>
          <p:cNvPr id="6" name="Content Placeholder 2">
            <a:extLst>
              <a:ext uri="{FF2B5EF4-FFF2-40B4-BE49-F238E27FC236}">
                <a16:creationId xmlns:a16="http://schemas.microsoft.com/office/drawing/2014/main" id="{B55ED5E6-9651-4767-9A5B-CB3879448282}"/>
              </a:ext>
            </a:extLst>
          </p:cNvPr>
          <p:cNvSpPr>
            <a:spLocks noGrp="1"/>
          </p:cNvSpPr>
          <p:nvPr>
            <p:ph sz="half" idx="1" hasCustomPrompt="1"/>
          </p:nvPr>
        </p:nvSpPr>
        <p:spPr>
          <a:xfrm>
            <a:off x="723900" y="3343849"/>
            <a:ext cx="2266333" cy="591377"/>
          </a:xfrm>
        </p:spPr>
        <p:txBody>
          <a:bodyPr anchor="ctr">
            <a:noAutofit/>
          </a:bodyPr>
          <a:lstStyle>
            <a:lvl1pPr marL="0" indent="0" algn="ctr">
              <a:buNone/>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2AEA3490-67CC-4B49-867B-59A5F0527F71}"/>
              </a:ext>
            </a:extLst>
          </p:cNvPr>
          <p:cNvSpPr>
            <a:spLocks noGrp="1"/>
          </p:cNvSpPr>
          <p:nvPr>
            <p:ph sz="half" idx="2" hasCustomPrompt="1"/>
          </p:nvPr>
        </p:nvSpPr>
        <p:spPr>
          <a:xfrm>
            <a:off x="3438834" y="3343850"/>
            <a:ext cx="2266333" cy="591377"/>
          </a:xfrm>
        </p:spPr>
        <p:txBody>
          <a:bodyPr anchor="ctr">
            <a:noAutofit/>
          </a:bodyPr>
          <a:lstStyle>
            <a:lvl1pPr marL="0" indent="0" algn="ctr">
              <a:buNone/>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F44A65C1-537A-49EC-B360-2884C343A26E}"/>
              </a:ext>
            </a:extLst>
          </p:cNvPr>
          <p:cNvSpPr>
            <a:spLocks noGrp="1"/>
          </p:cNvSpPr>
          <p:nvPr>
            <p:ph type="body" idx="14" hasCustomPrompt="1"/>
          </p:nvPr>
        </p:nvSpPr>
        <p:spPr>
          <a:xfrm>
            <a:off x="723900" y="2900440"/>
            <a:ext cx="2266333" cy="392482"/>
          </a:xfrm>
        </p:spPr>
        <p:txBody>
          <a:bodyPr anchor="ctr">
            <a:noAutofit/>
          </a:bodyPr>
          <a:lstStyle>
            <a:lvl1pPr marL="0" indent="0" algn="ctr">
              <a:buNone/>
              <a:defRPr sz="2500" b="1">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9" name="Text Placeholder 2">
            <a:extLst>
              <a:ext uri="{FF2B5EF4-FFF2-40B4-BE49-F238E27FC236}">
                <a16:creationId xmlns:a16="http://schemas.microsoft.com/office/drawing/2014/main" id="{4A576A6E-6F7A-44AB-90FE-92E4056E8F3B}"/>
              </a:ext>
            </a:extLst>
          </p:cNvPr>
          <p:cNvSpPr>
            <a:spLocks noGrp="1"/>
          </p:cNvSpPr>
          <p:nvPr>
            <p:ph type="body" idx="17"/>
          </p:nvPr>
        </p:nvSpPr>
        <p:spPr>
          <a:xfrm>
            <a:off x="3438834" y="2898762"/>
            <a:ext cx="2266333" cy="392482"/>
          </a:xfrm>
        </p:spPr>
        <p:txBody>
          <a:bodyPr>
            <a:noAutofit/>
          </a:bodyPr>
          <a:lstStyle>
            <a:lvl1pPr marL="0" indent="0" algn="ctr">
              <a:buNone/>
              <a:defRPr sz="2500" b="1">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 name="Content Placeholder 3">
            <a:extLst>
              <a:ext uri="{FF2B5EF4-FFF2-40B4-BE49-F238E27FC236}">
                <a16:creationId xmlns:a16="http://schemas.microsoft.com/office/drawing/2014/main" id="{8ABFA7B1-3F38-4BB3-990D-E15E1AAD4718}"/>
              </a:ext>
            </a:extLst>
          </p:cNvPr>
          <p:cNvSpPr>
            <a:spLocks noGrp="1"/>
          </p:cNvSpPr>
          <p:nvPr>
            <p:ph sz="half" idx="18" hasCustomPrompt="1"/>
          </p:nvPr>
        </p:nvSpPr>
        <p:spPr>
          <a:xfrm>
            <a:off x="6153769" y="3343849"/>
            <a:ext cx="2266334" cy="591377"/>
          </a:xfrm>
        </p:spPr>
        <p:txBody>
          <a:bodyPr anchor="ctr">
            <a:noAutofit/>
          </a:bodyPr>
          <a:lstStyle>
            <a:lvl1pPr marL="0" indent="0" algn="ctr">
              <a:buNone/>
              <a:defRPr sz="1400">
                <a:solidFill>
                  <a:schemeClr val="bg1"/>
                </a:solidFill>
              </a:defRPr>
            </a:lvl1pPr>
            <a:lvl2pPr algn="ctr">
              <a:defRPr sz="1400">
                <a:solidFill>
                  <a:schemeClr val="bg1"/>
                </a:solidFill>
              </a:defRPr>
            </a:lvl2pPr>
            <a:lvl3pPr algn="ctr">
              <a:defRPr sz="1400">
                <a:solidFill>
                  <a:schemeClr val="bg1"/>
                </a:solidFill>
              </a:defRPr>
            </a:lvl3pPr>
            <a:lvl4pPr algn="ctr">
              <a:defRPr sz="1400">
                <a:solidFill>
                  <a:schemeClr val="bg1"/>
                </a:solidFill>
              </a:defRPr>
            </a:lvl4pPr>
            <a:lvl5pPr algn="ct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10E1E2C2-B2A4-4196-9BED-46BB448A9BBA}"/>
              </a:ext>
            </a:extLst>
          </p:cNvPr>
          <p:cNvSpPr>
            <a:spLocks noGrp="1"/>
          </p:cNvSpPr>
          <p:nvPr>
            <p:ph type="body" idx="19" hasCustomPrompt="1"/>
          </p:nvPr>
        </p:nvSpPr>
        <p:spPr>
          <a:xfrm>
            <a:off x="6153770" y="2894612"/>
            <a:ext cx="2266333" cy="392482"/>
          </a:xfrm>
        </p:spPr>
        <p:txBody>
          <a:bodyPr anchor="ctr">
            <a:noAutofit/>
          </a:bodyPr>
          <a:lstStyle>
            <a:lvl1pPr marL="0" indent="0" algn="ctr">
              <a:buNone/>
              <a:defRPr sz="2500" b="1">
                <a:solidFill>
                  <a:schemeClr val="bg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8713016"/>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1">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4C32EAD6-D2C7-40E4-9A31-A06E1F75898E}"/>
              </a:ext>
            </a:extLst>
          </p:cNvPr>
          <p:cNvGrpSpPr/>
          <p:nvPr userDrawn="1"/>
        </p:nvGrpSpPr>
        <p:grpSpPr>
          <a:xfrm>
            <a:off x="198344" y="151280"/>
            <a:ext cx="8747312" cy="4840941"/>
            <a:chOff x="573741" y="411255"/>
            <a:chExt cx="7996518" cy="4308662"/>
          </a:xfrm>
        </p:grpSpPr>
        <p:sp>
          <p:nvSpPr>
            <p:cNvPr id="4" name="Rectángulo: esquinas redondeadas 3">
              <a:extLst>
                <a:ext uri="{FF2B5EF4-FFF2-40B4-BE49-F238E27FC236}">
                  <a16:creationId xmlns:a16="http://schemas.microsoft.com/office/drawing/2014/main" id="{0CD2CB6A-7AF8-4240-82C8-9160573F0CEE}"/>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esquinas superiores redondeadas 4">
              <a:extLst>
                <a:ext uri="{FF2B5EF4-FFF2-40B4-BE49-F238E27FC236}">
                  <a16:creationId xmlns:a16="http://schemas.microsoft.com/office/drawing/2014/main" id="{FBF60B05-6679-4314-B064-2708372EC5C9}"/>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034389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87722C5C-CA1A-4CF3-A4D7-1F28C51D9156}"/>
              </a:ext>
            </a:extLst>
          </p:cNvPr>
          <p:cNvGrpSpPr/>
          <p:nvPr userDrawn="1"/>
        </p:nvGrpSpPr>
        <p:grpSpPr>
          <a:xfrm>
            <a:off x="573741" y="404328"/>
            <a:ext cx="7996518" cy="4308662"/>
            <a:chOff x="573741" y="411255"/>
            <a:chExt cx="7996518" cy="4308662"/>
          </a:xfrm>
        </p:grpSpPr>
        <p:sp>
          <p:nvSpPr>
            <p:cNvPr id="6" name="Rectángulo: esquinas redondeadas 5">
              <a:extLst>
                <a:ext uri="{FF2B5EF4-FFF2-40B4-BE49-F238E27FC236}">
                  <a16:creationId xmlns:a16="http://schemas.microsoft.com/office/drawing/2014/main" id="{06863486-583E-4747-8112-CFC0E34F27F6}"/>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superiores redondeadas 6">
              <a:extLst>
                <a:ext uri="{FF2B5EF4-FFF2-40B4-BE49-F238E27FC236}">
                  <a16:creationId xmlns:a16="http://schemas.microsoft.com/office/drawing/2014/main" id="{ED02907B-1A28-4C5D-B7E6-92957CD02732}"/>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a:xfrm>
            <a:off x="2556164" y="2612919"/>
            <a:ext cx="5392880" cy="648552"/>
          </a:xfrm>
        </p:spPr>
        <p:txBody>
          <a:bodyPr anchor="b">
            <a:noAutofit/>
          </a:bodyPr>
          <a:lstStyle>
            <a:lvl1pPr algn="r">
              <a:defRPr sz="500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2556164" y="3261470"/>
            <a:ext cx="5392880" cy="273224"/>
          </a:xfrm>
        </p:spPr>
        <p:txBody>
          <a:bodyPr>
            <a:noAutofit/>
          </a:bodyPr>
          <a:lstStyle>
            <a:lvl1pPr marL="0" indent="0" algn="r">
              <a:buNone/>
              <a:defRPr sz="16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p:nvPr>
        </p:nvSpPr>
        <p:spPr>
          <a:xfrm>
            <a:off x="2992581" y="1766751"/>
            <a:ext cx="4956464" cy="676850"/>
          </a:xfrm>
        </p:spPr>
        <p:txBody>
          <a:bodyPr>
            <a:noAutofit/>
          </a:bodyPr>
          <a:lstStyle>
            <a:lvl1pPr marL="0" indent="0" algn="r">
              <a:buNone/>
              <a:defRPr sz="6000">
                <a:solidFill>
                  <a:schemeClr val="accent2"/>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45391883"/>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3B124427-B882-4919-A623-B84F76E0B152}"/>
              </a:ext>
            </a:extLst>
          </p:cNvPr>
          <p:cNvGrpSpPr/>
          <p:nvPr userDrawn="1"/>
        </p:nvGrpSpPr>
        <p:grpSpPr>
          <a:xfrm>
            <a:off x="198344" y="151280"/>
            <a:ext cx="8747312" cy="4840941"/>
            <a:chOff x="573741" y="411255"/>
            <a:chExt cx="7996518" cy="4308662"/>
          </a:xfrm>
        </p:grpSpPr>
        <p:sp>
          <p:nvSpPr>
            <p:cNvPr id="5" name="Rectángulo: esquinas redondeadas 4">
              <a:extLst>
                <a:ext uri="{FF2B5EF4-FFF2-40B4-BE49-F238E27FC236}">
                  <a16:creationId xmlns:a16="http://schemas.microsoft.com/office/drawing/2014/main" id="{AE516D73-FE0C-4CA8-970B-A392F1B2F9A5}"/>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esquinas superiores redondeadas 5">
              <a:extLst>
                <a:ext uri="{FF2B5EF4-FFF2-40B4-BE49-F238E27FC236}">
                  <a16:creationId xmlns:a16="http://schemas.microsoft.com/office/drawing/2014/main" id="{4F02C08A-F972-4169-BAF9-FDA6F2F2057C}"/>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Tree>
    <p:extLst>
      <p:ext uri="{BB962C8B-B14F-4D97-AF65-F5344CB8AC3E}">
        <p14:creationId xmlns:p14="http://schemas.microsoft.com/office/powerpoint/2010/main" val="222659506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0621B09A-B098-4316-96C4-4F5AE06EDEDF}"/>
              </a:ext>
            </a:extLst>
          </p:cNvPr>
          <p:cNvGrpSpPr/>
          <p:nvPr userDrawn="1"/>
        </p:nvGrpSpPr>
        <p:grpSpPr>
          <a:xfrm>
            <a:off x="198344" y="151280"/>
            <a:ext cx="8747312" cy="4840941"/>
            <a:chOff x="573741" y="411255"/>
            <a:chExt cx="7996518" cy="4308662"/>
          </a:xfrm>
        </p:grpSpPr>
        <p:sp>
          <p:nvSpPr>
            <p:cNvPr id="11" name="Rectángulo: esquinas redondeadas 10">
              <a:extLst>
                <a:ext uri="{FF2B5EF4-FFF2-40B4-BE49-F238E27FC236}">
                  <a16:creationId xmlns:a16="http://schemas.microsoft.com/office/drawing/2014/main" id="{9E5C1B08-823F-4735-AA6C-FCC9AB58E236}"/>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esquinas superiores redondeadas 11">
              <a:extLst>
                <a:ext uri="{FF2B5EF4-FFF2-40B4-BE49-F238E27FC236}">
                  <a16:creationId xmlns:a16="http://schemas.microsoft.com/office/drawing/2014/main" id="{77DCE67A-4646-4FF2-8925-1477FA6C901D}"/>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 name="Content Placeholder 2"/>
          <p:cNvSpPr>
            <a:spLocks noGrp="1"/>
          </p:cNvSpPr>
          <p:nvPr>
            <p:ph sz="half" idx="1"/>
          </p:nvPr>
        </p:nvSpPr>
        <p:spPr>
          <a:xfrm>
            <a:off x="1098755" y="2675605"/>
            <a:ext cx="2915263" cy="591377"/>
          </a:xfrm>
        </p:spPr>
        <p:txBody>
          <a:bodyPr>
            <a:noAutofit/>
          </a:bodyPr>
          <a:lstStyle>
            <a:lvl1pPr marL="0" indent="0" algn="ctr">
              <a:buNone/>
              <a:defRPr sz="1600"/>
            </a:lvl1pPr>
            <a:lvl2pPr algn="ctr">
              <a:defRPr sz="1600"/>
            </a:lvl2pPr>
            <a:lvl3pPr algn="ctr">
              <a:defRPr sz="1600"/>
            </a:lvl3pPr>
            <a:lvl4pPr algn="ctr">
              <a:defRPr sz="1600"/>
            </a:lvl4pPr>
            <a:lvl5pPr algn="ct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9982" y="2675605"/>
            <a:ext cx="2915263" cy="591377"/>
          </a:xfrm>
        </p:spPr>
        <p:txBody>
          <a:bodyPr>
            <a:noAutofit/>
          </a:bodyPr>
          <a:lstStyle>
            <a:lvl1pPr marL="0" indent="0" algn="ctr">
              <a:buNone/>
              <a:defRPr sz="1600"/>
            </a:lvl1pPr>
            <a:lvl2pPr algn="ctr">
              <a:defRPr sz="1600"/>
            </a:lvl2pPr>
            <a:lvl3pPr algn="ctr">
              <a:defRPr sz="1600"/>
            </a:lvl3pPr>
            <a:lvl4pPr algn="ctr">
              <a:defRPr sz="1600"/>
            </a:lvl4pPr>
            <a:lvl5pPr algn="ct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647D2E8C-1B66-4B58-9E61-419F96DF96F9}"/>
              </a:ext>
            </a:extLst>
          </p:cNvPr>
          <p:cNvSpPr>
            <a:spLocks noGrp="1"/>
          </p:cNvSpPr>
          <p:nvPr>
            <p:ph type="title"/>
          </p:nvPr>
        </p:nvSpPr>
        <p:spPr/>
        <p:txBody>
          <a:bodyPr/>
          <a:lstStyle/>
          <a:p>
            <a:r>
              <a:rPr lang="en-US"/>
              <a:t>Click to edit Master title style</a:t>
            </a:r>
          </a:p>
        </p:txBody>
      </p:sp>
      <p:sp>
        <p:nvSpPr>
          <p:cNvPr id="9" name="Text Placeholder 2">
            <a:extLst>
              <a:ext uri="{FF2B5EF4-FFF2-40B4-BE49-F238E27FC236}">
                <a16:creationId xmlns:a16="http://schemas.microsoft.com/office/drawing/2014/main" id="{157D406E-515A-4F43-9A01-A05A4C6D1924}"/>
              </a:ext>
            </a:extLst>
          </p:cNvPr>
          <p:cNvSpPr>
            <a:spLocks noGrp="1"/>
          </p:cNvSpPr>
          <p:nvPr>
            <p:ph type="body" idx="14"/>
          </p:nvPr>
        </p:nvSpPr>
        <p:spPr>
          <a:xfrm>
            <a:off x="1098755" y="2171894"/>
            <a:ext cx="2915263" cy="392482"/>
          </a:xfrm>
        </p:spPr>
        <p:txBody>
          <a:bodyPr>
            <a:noAutofit/>
          </a:bodyPr>
          <a:lstStyle>
            <a:lvl1pPr marL="0" indent="0" algn="ctr">
              <a:buNone/>
              <a:defRPr sz="2500">
                <a:solidFill>
                  <a:schemeClr val="tx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65C9BD97-A085-490E-8875-69685121698A}"/>
              </a:ext>
            </a:extLst>
          </p:cNvPr>
          <p:cNvSpPr>
            <a:spLocks noGrp="1"/>
          </p:cNvSpPr>
          <p:nvPr>
            <p:ph type="body" idx="17"/>
          </p:nvPr>
        </p:nvSpPr>
        <p:spPr>
          <a:xfrm>
            <a:off x="5129982" y="2171894"/>
            <a:ext cx="2915263" cy="392482"/>
          </a:xfrm>
        </p:spPr>
        <p:txBody>
          <a:bodyPr>
            <a:noAutofit/>
          </a:bodyPr>
          <a:lstStyle>
            <a:lvl1pPr marL="0" indent="0" algn="ctr">
              <a:buNone/>
              <a:defRPr sz="2500">
                <a:solidFill>
                  <a:schemeClr val="tx1"/>
                </a:solidFill>
                <a:latin typeface="Alata" panose="00000500000000000000"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02294039"/>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4C32EAD6-D2C7-40E4-9A31-A06E1F75898E}"/>
              </a:ext>
            </a:extLst>
          </p:cNvPr>
          <p:cNvGrpSpPr/>
          <p:nvPr userDrawn="1"/>
        </p:nvGrpSpPr>
        <p:grpSpPr>
          <a:xfrm>
            <a:off x="198344" y="151280"/>
            <a:ext cx="8747312" cy="4840941"/>
            <a:chOff x="573741" y="411255"/>
            <a:chExt cx="7996518" cy="4308662"/>
          </a:xfrm>
        </p:grpSpPr>
        <p:sp>
          <p:nvSpPr>
            <p:cNvPr id="4" name="Rectángulo: esquinas redondeadas 3">
              <a:extLst>
                <a:ext uri="{FF2B5EF4-FFF2-40B4-BE49-F238E27FC236}">
                  <a16:creationId xmlns:a16="http://schemas.microsoft.com/office/drawing/2014/main" id="{0CD2CB6A-7AF8-4240-82C8-9160573F0CEE}"/>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esquinas superiores redondeadas 4">
              <a:extLst>
                <a:ext uri="{FF2B5EF4-FFF2-40B4-BE49-F238E27FC236}">
                  <a16:creationId xmlns:a16="http://schemas.microsoft.com/office/drawing/2014/main" id="{FBF60B05-6679-4314-B064-2708372EC5C9}"/>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6818338"/>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7B1206FA-E858-4E51-904A-4A323CD89121}"/>
              </a:ext>
            </a:extLst>
          </p:cNvPr>
          <p:cNvGrpSpPr/>
          <p:nvPr userDrawn="1"/>
        </p:nvGrpSpPr>
        <p:grpSpPr>
          <a:xfrm>
            <a:off x="198344" y="151280"/>
            <a:ext cx="8747312" cy="4840941"/>
            <a:chOff x="573741" y="411255"/>
            <a:chExt cx="7996518" cy="4308662"/>
          </a:xfrm>
        </p:grpSpPr>
        <p:sp>
          <p:nvSpPr>
            <p:cNvPr id="6" name="Rectángulo: esquinas redondeadas 5">
              <a:extLst>
                <a:ext uri="{FF2B5EF4-FFF2-40B4-BE49-F238E27FC236}">
                  <a16:creationId xmlns:a16="http://schemas.microsoft.com/office/drawing/2014/main" id="{0ED54971-BDF4-451A-8900-230900BF7FA2}"/>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superiores redondeadas 6">
              <a:extLst>
                <a:ext uri="{FF2B5EF4-FFF2-40B4-BE49-F238E27FC236}">
                  <a16:creationId xmlns:a16="http://schemas.microsoft.com/office/drawing/2014/main" id="{1BEE75BD-A021-4F8F-8B71-7FD9CE3F2620}"/>
                </a:ext>
              </a:extLst>
            </p:cNvPr>
            <p:cNvSpPr/>
            <p:nvPr/>
          </p:nvSpPr>
          <p:spPr>
            <a:xfrm>
              <a:off x="573741" y="411255"/>
              <a:ext cx="7996518" cy="242361"/>
            </a:xfrm>
            <a:prstGeom prst="round2SameRect">
              <a:avLst>
                <a:gd name="adj1" fmla="val 50000"/>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Content Placeholder 3">
            <a:extLst>
              <a:ext uri="{FF2B5EF4-FFF2-40B4-BE49-F238E27FC236}">
                <a16:creationId xmlns:a16="http://schemas.microsoft.com/office/drawing/2014/main" id="{768F7DF3-02F3-41BF-A060-159BA21B5D03}"/>
              </a:ext>
            </a:extLst>
          </p:cNvPr>
          <p:cNvSpPr>
            <a:spLocks noGrp="1"/>
          </p:cNvSpPr>
          <p:nvPr>
            <p:ph sz="half" idx="2"/>
          </p:nvPr>
        </p:nvSpPr>
        <p:spPr>
          <a:xfrm>
            <a:off x="723900" y="1613334"/>
            <a:ext cx="4224183" cy="2763441"/>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7">
            <a:extLst>
              <a:ext uri="{FF2B5EF4-FFF2-40B4-BE49-F238E27FC236}">
                <a16:creationId xmlns:a16="http://schemas.microsoft.com/office/drawing/2014/main" id="{58967345-DB07-428F-8914-C3F421A8AF4B}"/>
              </a:ext>
            </a:extLst>
          </p:cNvPr>
          <p:cNvSpPr>
            <a:spLocks noGrp="1"/>
          </p:cNvSpPr>
          <p:nvPr>
            <p:ph type="title"/>
          </p:nvPr>
        </p:nvSpPr>
        <p:spPr>
          <a:xfrm>
            <a:off x="723900" y="552450"/>
            <a:ext cx="7696200" cy="715566"/>
          </a:xfrm>
        </p:spPr>
        <p:txBody>
          <a:bodyPr/>
          <a:lstStyle/>
          <a:p>
            <a:r>
              <a:rPr lang="en-US"/>
              <a:t>Click to edit Master title style</a:t>
            </a:r>
          </a:p>
        </p:txBody>
      </p:sp>
    </p:spTree>
    <p:extLst>
      <p:ext uri="{BB962C8B-B14F-4D97-AF65-F5344CB8AC3E}">
        <p14:creationId xmlns:p14="http://schemas.microsoft.com/office/powerpoint/2010/main" val="1907460547"/>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46D3A7E-4420-43DD-A921-3EE022BA5A6C}"/>
              </a:ext>
            </a:extLst>
          </p:cNvPr>
          <p:cNvGrpSpPr/>
          <p:nvPr userDrawn="1"/>
        </p:nvGrpSpPr>
        <p:grpSpPr>
          <a:xfrm>
            <a:off x="573741" y="411255"/>
            <a:ext cx="7996518" cy="4308662"/>
            <a:chOff x="573741" y="411255"/>
            <a:chExt cx="7996518" cy="4308662"/>
          </a:xfrm>
        </p:grpSpPr>
        <p:sp>
          <p:nvSpPr>
            <p:cNvPr id="4" name="Rectángulo: esquinas redondeadas 3">
              <a:extLst>
                <a:ext uri="{FF2B5EF4-FFF2-40B4-BE49-F238E27FC236}">
                  <a16:creationId xmlns:a16="http://schemas.microsoft.com/office/drawing/2014/main" id="{679D0078-42A0-49B7-B7EF-77C968F118D7}"/>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esquinas superiores redondeadas 4">
              <a:extLst>
                <a:ext uri="{FF2B5EF4-FFF2-40B4-BE49-F238E27FC236}">
                  <a16:creationId xmlns:a16="http://schemas.microsoft.com/office/drawing/2014/main" id="{CE4A36A6-5EF8-4741-9491-AA8D79480CBA}"/>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p>
            <a:r>
              <a:rPr lang="en-US"/>
              <a:t>Click to edit Master title style</a:t>
            </a:r>
          </a:p>
        </p:txBody>
      </p:sp>
    </p:spTree>
    <p:extLst>
      <p:ext uri="{BB962C8B-B14F-4D97-AF65-F5344CB8AC3E}">
        <p14:creationId xmlns:p14="http://schemas.microsoft.com/office/powerpoint/2010/main" val="1604782033"/>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6F52FAA6-37FE-4BF8-A025-8C499C6AE4F3}"/>
              </a:ext>
            </a:extLst>
          </p:cNvPr>
          <p:cNvGrpSpPr/>
          <p:nvPr userDrawn="1"/>
        </p:nvGrpSpPr>
        <p:grpSpPr>
          <a:xfrm>
            <a:off x="573741" y="411255"/>
            <a:ext cx="7996518" cy="4308662"/>
            <a:chOff x="573741" y="411255"/>
            <a:chExt cx="7996518" cy="4308662"/>
          </a:xfrm>
        </p:grpSpPr>
        <p:sp>
          <p:nvSpPr>
            <p:cNvPr id="6" name="Rectángulo: esquinas redondeadas 5">
              <a:extLst>
                <a:ext uri="{FF2B5EF4-FFF2-40B4-BE49-F238E27FC236}">
                  <a16:creationId xmlns:a16="http://schemas.microsoft.com/office/drawing/2014/main" id="{453D7D24-EFC3-4E9D-9F63-85895EFBC3CE}"/>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superiores redondeadas 6">
              <a:extLst>
                <a:ext uri="{FF2B5EF4-FFF2-40B4-BE49-F238E27FC236}">
                  <a16:creationId xmlns:a16="http://schemas.microsoft.com/office/drawing/2014/main" id="{DE28DBA9-3BAD-4080-82A2-59435B640F46}"/>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a:xfrm>
            <a:off x="723900" y="552450"/>
            <a:ext cx="2949178" cy="1200150"/>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723900" y="175260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635800110"/>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Caption">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88EB1C20-F609-40D4-BCD8-BA62D2A384E5}"/>
              </a:ext>
            </a:extLst>
          </p:cNvPr>
          <p:cNvGrpSpPr/>
          <p:nvPr userDrawn="1"/>
        </p:nvGrpSpPr>
        <p:grpSpPr>
          <a:xfrm>
            <a:off x="573741" y="411255"/>
            <a:ext cx="7996518" cy="4308662"/>
            <a:chOff x="573741" y="411255"/>
            <a:chExt cx="7996518" cy="4308662"/>
          </a:xfrm>
        </p:grpSpPr>
        <p:sp>
          <p:nvSpPr>
            <p:cNvPr id="6" name="Rectángulo: esquinas redondeadas 5">
              <a:extLst>
                <a:ext uri="{FF2B5EF4-FFF2-40B4-BE49-F238E27FC236}">
                  <a16:creationId xmlns:a16="http://schemas.microsoft.com/office/drawing/2014/main" id="{ED0A045A-2193-4B5B-97F0-97A35F0B061D}"/>
                </a:ext>
              </a:extLst>
            </p:cNvPr>
            <p:cNvSpPr/>
            <p:nvPr/>
          </p:nvSpPr>
          <p:spPr>
            <a:xfrm>
              <a:off x="573741" y="423582"/>
              <a:ext cx="7996518" cy="4296335"/>
            </a:xfrm>
            <a:prstGeom prst="roundRect">
              <a:avLst>
                <a:gd name="adj" fmla="val 25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esquinas superiores redondeadas 6">
              <a:extLst>
                <a:ext uri="{FF2B5EF4-FFF2-40B4-BE49-F238E27FC236}">
                  <a16:creationId xmlns:a16="http://schemas.microsoft.com/office/drawing/2014/main" id="{11462C55-9072-4419-BF97-D2530EF40228}"/>
                </a:ext>
              </a:extLst>
            </p:cNvPr>
            <p:cNvSpPr/>
            <p:nvPr/>
          </p:nvSpPr>
          <p:spPr>
            <a:xfrm>
              <a:off x="573741" y="411255"/>
              <a:ext cx="7996518" cy="282389"/>
            </a:xfrm>
            <a:prstGeom prst="round2SameRect">
              <a:avLst>
                <a:gd name="adj1" fmla="val 30952"/>
                <a:gd name="adj2" fmla="val 0"/>
              </a:avLst>
            </a:prstGeom>
            <a:gradFill flip="none" rotWithShape="1">
              <a:gsLst>
                <a:gs pos="48000">
                  <a:srgbClr val="C96581"/>
                </a:gs>
                <a:gs pos="22000">
                  <a:schemeClr val="accent2"/>
                </a:gs>
                <a:gs pos="0">
                  <a:schemeClr val="tx1"/>
                </a:gs>
                <a:gs pos="85000">
                  <a:schemeClr val="accent1"/>
                </a:gs>
                <a:gs pos="67000">
                  <a:schemeClr val="accent4">
                    <a:lumMod val="100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a:xfrm>
            <a:off x="723900" y="1276187"/>
            <a:ext cx="3354030" cy="1550425"/>
          </a:xfrm>
        </p:spPr>
        <p:txBody>
          <a:bodyPr anchor="b">
            <a:noAutofit/>
          </a:bodyPr>
          <a:lstStyle>
            <a:lvl1pPr>
              <a:defRPr sz="3500"/>
            </a:lvl1pPr>
          </a:lstStyle>
          <a:p>
            <a:r>
              <a:rPr lang="en-US"/>
              <a:t>Click to edit Master title style</a:t>
            </a:r>
          </a:p>
        </p:txBody>
      </p:sp>
      <p:sp>
        <p:nvSpPr>
          <p:cNvPr id="3" name="Picture Placeholder 2"/>
          <p:cNvSpPr>
            <a:spLocks noGrp="1" noChangeAspect="1"/>
          </p:cNvSpPr>
          <p:nvPr>
            <p:ph type="pic" idx="1"/>
          </p:nvPr>
        </p:nvSpPr>
        <p:spPr>
          <a:xfrm>
            <a:off x="4572000" y="744140"/>
            <a:ext cx="384810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723900" y="3016032"/>
            <a:ext cx="3354030" cy="1121342"/>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504375095"/>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gs>
            <a:gs pos="67000">
              <a:schemeClr val="accent1"/>
            </a:gs>
            <a:gs pos="39000">
              <a:schemeClr val="accent4">
                <a:lumMod val="100000"/>
              </a:schemeClr>
            </a:gs>
            <a:gs pos="100000">
              <a:schemeClr val="accent1">
                <a:lumMod val="30000"/>
                <a:lumOff val="70000"/>
              </a:schemeClr>
            </a:gs>
          </a:gsLst>
          <a:lin ang="6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3900" y="4767263"/>
            <a:ext cx="19621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13EFF7-90E2-431F-8E31-BA0CE4C55B2F}" type="datetimeFigureOut">
              <a:rPr lang="en-US" smtClean="0"/>
              <a:t>4/11/2024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19621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0CEFFA-EA14-4325-A0F4-7973582784D2}" type="slidenum">
              <a:rPr lang="en-US" smtClean="0"/>
              <a:t>‹#›</a:t>
            </a:fld>
            <a:endParaRPr lang="en-US"/>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76" r:id="rId6"/>
    <p:sldLayoutId id="2147483658" r:id="rId7"/>
    <p:sldLayoutId id="2147483671" r:id="rId8"/>
    <p:sldLayoutId id="2147483672" r:id="rId9"/>
    <p:sldLayoutId id="2147483659" r:id="rId10"/>
    <p:sldLayoutId id="2147483670" r:id="rId11"/>
    <p:sldLayoutId id="2147483675" r:id="rId12"/>
    <p:sldLayoutId id="2147483677" r:id="rId13"/>
    <p:sldLayoutId id="2147483682" r:id="rId14"/>
  </p:sldLayoutIdLst>
  <p:transition spd="slow">
    <p:wipe dir="r"/>
  </p:transition>
  <p:txStyles>
    <p:titleStyle>
      <a:lvl1pPr algn="l" defTabSz="685800" rtl="0" eaLnBrk="1" latinLnBrk="0" hangingPunct="1">
        <a:lnSpc>
          <a:spcPct val="90000"/>
        </a:lnSpc>
        <a:spcBef>
          <a:spcPct val="0"/>
        </a:spcBef>
        <a:buNone/>
        <a:defRPr sz="3500" b="1" kern="1200">
          <a:solidFill>
            <a:schemeClr val="accent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who.int/teams/global-hiv-hepatitis-and-stis-programmes/hiv/strategic-information/hiv-data-and-statistics" TargetMode="External"/><Relationship Id="rId2" Type="http://schemas.openxmlformats.org/officeDocument/2006/relationships/hyperlink" Target="https://www.archive.ics.uci.edu/dataset/890/aids+clinical+trials+group+study+175"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p:txBody>
          <a:bodyPr/>
          <a:lstStyle/>
          <a:p>
            <a:r>
              <a:rPr lang="en-US">
                <a:latin typeface="Alata" panose="00000500000000000000" pitchFamily="2" charset="0"/>
              </a:rPr>
              <a:t>AIDS treatments study</a:t>
            </a:r>
            <a:endParaRPr lang="en-US">
              <a:solidFill>
                <a:schemeClr val="accent4"/>
              </a:solidFill>
              <a:latin typeface="Alata" panose="00000500000000000000" pitchFamily="2" charset="0"/>
            </a:endParaRPr>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p:txBody>
          <a:bodyPr/>
          <a:lstStyle/>
          <a:p>
            <a:r>
              <a:rPr lang="en-US">
                <a:latin typeface="Open Sans" pitchFamily="2" charset="0"/>
                <a:ea typeface="Open Sans" pitchFamily="2" charset="0"/>
                <a:cs typeface="Open Sans" pitchFamily="2" charset="0"/>
              </a:rPr>
              <a:t>Joanna Chung|Lucy </a:t>
            </a:r>
            <a:r>
              <a:rPr lang="en-US" err="1">
                <a:latin typeface="Open Sans" pitchFamily="2" charset="0"/>
                <a:ea typeface="Open Sans" pitchFamily="2" charset="0"/>
                <a:cs typeface="Open Sans" pitchFamily="2" charset="0"/>
              </a:rPr>
              <a:t>Pham|Kriza</a:t>
            </a:r>
            <a:r>
              <a:rPr lang="en-US">
                <a:latin typeface="Open Sans" pitchFamily="2" charset="0"/>
                <a:ea typeface="Open Sans" pitchFamily="2" charset="0"/>
                <a:cs typeface="Open Sans" pitchFamily="2" charset="0"/>
              </a:rPr>
              <a:t> Diane </a:t>
            </a:r>
            <a:r>
              <a:rPr lang="en-US" err="1">
                <a:latin typeface="Open Sans" pitchFamily="2" charset="0"/>
                <a:ea typeface="Open Sans" pitchFamily="2" charset="0"/>
                <a:cs typeface="Open Sans" pitchFamily="2" charset="0"/>
              </a:rPr>
              <a:t>Sy|Argho</a:t>
            </a:r>
            <a:r>
              <a:rPr lang="en-US">
                <a:latin typeface="Open Sans" pitchFamily="2" charset="0"/>
                <a:ea typeface="Open Sans" pitchFamily="2" charset="0"/>
                <a:cs typeface="Open Sans" pitchFamily="2" charset="0"/>
              </a:rPr>
              <a:t> Chakma</a:t>
            </a:r>
          </a:p>
        </p:txBody>
      </p:sp>
      <p:grpSp>
        <p:nvGrpSpPr>
          <p:cNvPr id="6" name="Grupo 5">
            <a:extLst>
              <a:ext uri="{FF2B5EF4-FFF2-40B4-BE49-F238E27FC236}">
                <a16:creationId xmlns:a16="http://schemas.microsoft.com/office/drawing/2014/main" id="{724B5F36-D063-49BB-9111-FD2C73F5DADF}"/>
              </a:ext>
            </a:extLst>
          </p:cNvPr>
          <p:cNvGrpSpPr/>
          <p:nvPr/>
        </p:nvGrpSpPr>
        <p:grpSpPr>
          <a:xfrm>
            <a:off x="4723320" y="3208255"/>
            <a:ext cx="1650701" cy="1225404"/>
            <a:chOff x="4723320" y="3208255"/>
            <a:chExt cx="1650701" cy="1225404"/>
          </a:xfrm>
        </p:grpSpPr>
        <p:sp>
          <p:nvSpPr>
            <p:cNvPr id="51" name="Rectangle: Top Corners One Rounded and One Snipped 52">
              <a:extLst>
                <a:ext uri="{FF2B5EF4-FFF2-40B4-BE49-F238E27FC236}">
                  <a16:creationId xmlns:a16="http://schemas.microsoft.com/office/drawing/2014/main" id="{9884E971-2DF3-40A8-8A93-09429E602DD8}"/>
                </a:ext>
              </a:extLst>
            </p:cNvPr>
            <p:cNvSpPr/>
            <p:nvPr/>
          </p:nvSpPr>
          <p:spPr>
            <a:xfrm flipH="1">
              <a:off x="4723320" y="3208255"/>
              <a:ext cx="1650701" cy="1225404"/>
            </a:xfrm>
            <a:prstGeom prst="snipRoundRect">
              <a:avLst>
                <a:gd name="adj1" fmla="val 16667"/>
                <a:gd name="adj2" fmla="val 36388"/>
              </a:avLst>
            </a:prstGeom>
            <a:solidFill>
              <a:schemeClr val="accent4"/>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 name="CuadroTexto 64">
              <a:extLst>
                <a:ext uri="{FF2B5EF4-FFF2-40B4-BE49-F238E27FC236}">
                  <a16:creationId xmlns:a16="http://schemas.microsoft.com/office/drawing/2014/main" id="{CE7DA03A-8ECA-4304-9D38-917A7D8BA9D9}"/>
                </a:ext>
              </a:extLst>
            </p:cNvPr>
            <p:cNvSpPr txBox="1"/>
            <p:nvPr/>
          </p:nvSpPr>
          <p:spPr>
            <a:xfrm>
              <a:off x="4888450" y="4027586"/>
              <a:ext cx="1333038" cy="307777"/>
            </a:xfrm>
            <a:prstGeom prst="rect">
              <a:avLst/>
            </a:prstGeom>
            <a:noFill/>
          </p:spPr>
          <p:txBody>
            <a:bodyPr wrap="square" rtlCol="0">
              <a:spAutoFit/>
            </a:bodyPr>
            <a:lstStyle/>
            <a:p>
              <a:pPr algn="ctr"/>
              <a:r>
                <a:rPr lang="en-US" sz="1400" b="1">
                  <a:solidFill>
                    <a:schemeClr val="bg1"/>
                  </a:solidFill>
                  <a:latin typeface="+mj-lt"/>
                </a:rPr>
                <a:t>Classification</a:t>
              </a:r>
            </a:p>
          </p:txBody>
        </p:sp>
        <p:grpSp>
          <p:nvGrpSpPr>
            <p:cNvPr id="70" name="Google Shape;8748;p16">
              <a:extLst>
                <a:ext uri="{FF2B5EF4-FFF2-40B4-BE49-F238E27FC236}">
                  <a16:creationId xmlns:a16="http://schemas.microsoft.com/office/drawing/2014/main" id="{638025D0-AFEB-423F-9BB1-7511AF0C142C}"/>
                </a:ext>
              </a:extLst>
            </p:cNvPr>
            <p:cNvGrpSpPr/>
            <p:nvPr/>
          </p:nvGrpSpPr>
          <p:grpSpPr>
            <a:xfrm>
              <a:off x="5293178" y="3356027"/>
              <a:ext cx="523582" cy="516246"/>
              <a:chOff x="5352728" y="1990239"/>
              <a:chExt cx="327091" cy="322508"/>
            </a:xfrm>
            <a:solidFill>
              <a:schemeClr val="bg1"/>
            </a:solidFill>
          </p:grpSpPr>
          <p:sp>
            <p:nvSpPr>
              <p:cNvPr id="71" name="Google Shape;8749;p16">
                <a:extLst>
                  <a:ext uri="{FF2B5EF4-FFF2-40B4-BE49-F238E27FC236}">
                    <a16:creationId xmlns:a16="http://schemas.microsoft.com/office/drawing/2014/main" id="{ADF79500-6427-46D3-A9D3-8D7AE1671E1B}"/>
                  </a:ext>
                </a:extLst>
              </p:cNvPr>
              <p:cNvSpPr/>
              <p:nvPr/>
            </p:nvSpPr>
            <p:spPr>
              <a:xfrm>
                <a:off x="5575935" y="2093297"/>
                <a:ext cx="103885" cy="217923"/>
              </a:xfrm>
              <a:custGeom>
                <a:avLst/>
                <a:gdLst/>
                <a:ahLst/>
                <a:cxnLst/>
                <a:rect l="l" t="t" r="r" b="b"/>
                <a:pathLst>
                  <a:path w="3264" h="6847" extrusionOk="0">
                    <a:moveTo>
                      <a:pt x="1084" y="322"/>
                    </a:moveTo>
                    <a:cubicBezTo>
                      <a:pt x="1144" y="322"/>
                      <a:pt x="1203" y="358"/>
                      <a:pt x="1203" y="441"/>
                    </a:cubicBezTo>
                    <a:lnTo>
                      <a:pt x="1203" y="513"/>
                    </a:lnTo>
                    <a:lnTo>
                      <a:pt x="1203" y="1061"/>
                    </a:lnTo>
                    <a:cubicBezTo>
                      <a:pt x="1203" y="1156"/>
                      <a:pt x="1275" y="1227"/>
                      <a:pt x="1370" y="1227"/>
                    </a:cubicBezTo>
                    <a:cubicBezTo>
                      <a:pt x="1453" y="1227"/>
                      <a:pt x="1537" y="1156"/>
                      <a:pt x="1537" y="1061"/>
                    </a:cubicBezTo>
                    <a:lnTo>
                      <a:pt x="1537" y="537"/>
                    </a:lnTo>
                    <a:cubicBezTo>
                      <a:pt x="1549" y="513"/>
                      <a:pt x="1596" y="477"/>
                      <a:pt x="1632" y="477"/>
                    </a:cubicBezTo>
                    <a:lnTo>
                      <a:pt x="1656" y="477"/>
                    </a:lnTo>
                    <a:cubicBezTo>
                      <a:pt x="1715" y="477"/>
                      <a:pt x="1775" y="525"/>
                      <a:pt x="1775" y="596"/>
                    </a:cubicBezTo>
                    <a:lnTo>
                      <a:pt x="1775" y="632"/>
                    </a:lnTo>
                    <a:lnTo>
                      <a:pt x="1775" y="1061"/>
                    </a:lnTo>
                    <a:cubicBezTo>
                      <a:pt x="1775" y="1156"/>
                      <a:pt x="1846" y="1227"/>
                      <a:pt x="1930" y="1227"/>
                    </a:cubicBezTo>
                    <a:cubicBezTo>
                      <a:pt x="2025" y="1227"/>
                      <a:pt x="2096" y="1156"/>
                      <a:pt x="2096" y="1061"/>
                    </a:cubicBezTo>
                    <a:lnTo>
                      <a:pt x="2096" y="656"/>
                    </a:lnTo>
                    <a:cubicBezTo>
                      <a:pt x="2108" y="620"/>
                      <a:pt x="2156" y="596"/>
                      <a:pt x="2203" y="596"/>
                    </a:cubicBezTo>
                    <a:lnTo>
                      <a:pt x="2215" y="596"/>
                    </a:lnTo>
                    <a:cubicBezTo>
                      <a:pt x="2275" y="596"/>
                      <a:pt x="2334" y="644"/>
                      <a:pt x="2334" y="715"/>
                    </a:cubicBezTo>
                    <a:lnTo>
                      <a:pt x="2334" y="822"/>
                    </a:lnTo>
                    <a:lnTo>
                      <a:pt x="2334" y="1156"/>
                    </a:lnTo>
                    <a:cubicBezTo>
                      <a:pt x="2334" y="1239"/>
                      <a:pt x="2406" y="1311"/>
                      <a:pt x="2501" y="1311"/>
                    </a:cubicBezTo>
                    <a:cubicBezTo>
                      <a:pt x="2584" y="1311"/>
                      <a:pt x="2668" y="1239"/>
                      <a:pt x="2668" y="1156"/>
                    </a:cubicBezTo>
                    <a:lnTo>
                      <a:pt x="2668" y="822"/>
                    </a:lnTo>
                    <a:cubicBezTo>
                      <a:pt x="2668" y="763"/>
                      <a:pt x="2703" y="703"/>
                      <a:pt x="2787" y="703"/>
                    </a:cubicBezTo>
                    <a:lnTo>
                      <a:pt x="2799" y="703"/>
                    </a:lnTo>
                    <a:cubicBezTo>
                      <a:pt x="2858" y="703"/>
                      <a:pt x="2918" y="751"/>
                      <a:pt x="2918" y="822"/>
                    </a:cubicBezTo>
                    <a:lnTo>
                      <a:pt x="2918" y="1584"/>
                    </a:lnTo>
                    <a:lnTo>
                      <a:pt x="2918" y="1596"/>
                    </a:lnTo>
                    <a:cubicBezTo>
                      <a:pt x="2930" y="1787"/>
                      <a:pt x="2918" y="2346"/>
                      <a:pt x="2632" y="2596"/>
                    </a:cubicBezTo>
                    <a:cubicBezTo>
                      <a:pt x="2608" y="2620"/>
                      <a:pt x="2572" y="2668"/>
                      <a:pt x="2572" y="2715"/>
                    </a:cubicBezTo>
                    <a:lnTo>
                      <a:pt x="2572" y="3216"/>
                    </a:lnTo>
                    <a:lnTo>
                      <a:pt x="1025" y="3216"/>
                    </a:lnTo>
                    <a:lnTo>
                      <a:pt x="1025" y="2858"/>
                    </a:lnTo>
                    <a:cubicBezTo>
                      <a:pt x="1025" y="2823"/>
                      <a:pt x="1001" y="2763"/>
                      <a:pt x="965" y="2727"/>
                    </a:cubicBezTo>
                    <a:cubicBezTo>
                      <a:pt x="929" y="2727"/>
                      <a:pt x="394" y="2311"/>
                      <a:pt x="358" y="1870"/>
                    </a:cubicBezTo>
                    <a:cubicBezTo>
                      <a:pt x="346" y="1608"/>
                      <a:pt x="334" y="1287"/>
                      <a:pt x="417" y="1215"/>
                    </a:cubicBezTo>
                    <a:cubicBezTo>
                      <a:pt x="453" y="1189"/>
                      <a:pt x="496" y="1175"/>
                      <a:pt x="560" y="1175"/>
                    </a:cubicBezTo>
                    <a:cubicBezTo>
                      <a:pt x="581" y="1175"/>
                      <a:pt x="605" y="1177"/>
                      <a:pt x="632" y="1180"/>
                    </a:cubicBezTo>
                    <a:lnTo>
                      <a:pt x="632" y="1406"/>
                    </a:lnTo>
                    <a:cubicBezTo>
                      <a:pt x="632" y="1489"/>
                      <a:pt x="703" y="1572"/>
                      <a:pt x="787" y="1572"/>
                    </a:cubicBezTo>
                    <a:cubicBezTo>
                      <a:pt x="882" y="1572"/>
                      <a:pt x="953" y="1489"/>
                      <a:pt x="953" y="1406"/>
                    </a:cubicBezTo>
                    <a:lnTo>
                      <a:pt x="953" y="441"/>
                    </a:lnTo>
                    <a:cubicBezTo>
                      <a:pt x="953" y="382"/>
                      <a:pt x="1001" y="322"/>
                      <a:pt x="1072" y="322"/>
                    </a:cubicBezTo>
                    <a:close/>
                    <a:moveTo>
                      <a:pt x="2799" y="3537"/>
                    </a:moveTo>
                    <a:lnTo>
                      <a:pt x="2799" y="4037"/>
                    </a:lnTo>
                    <a:lnTo>
                      <a:pt x="751" y="4037"/>
                    </a:lnTo>
                    <a:lnTo>
                      <a:pt x="751" y="3537"/>
                    </a:lnTo>
                    <a:close/>
                    <a:moveTo>
                      <a:pt x="2799" y="4370"/>
                    </a:moveTo>
                    <a:lnTo>
                      <a:pt x="2799" y="6525"/>
                    </a:lnTo>
                    <a:lnTo>
                      <a:pt x="751" y="6525"/>
                    </a:lnTo>
                    <a:lnTo>
                      <a:pt x="751" y="4370"/>
                    </a:lnTo>
                    <a:close/>
                    <a:moveTo>
                      <a:pt x="1072" y="1"/>
                    </a:moveTo>
                    <a:cubicBezTo>
                      <a:pt x="834" y="1"/>
                      <a:pt x="644" y="203"/>
                      <a:pt x="644" y="429"/>
                    </a:cubicBezTo>
                    <a:lnTo>
                      <a:pt x="644" y="846"/>
                    </a:lnTo>
                    <a:cubicBezTo>
                      <a:pt x="621" y="845"/>
                      <a:pt x="600" y="844"/>
                      <a:pt x="579" y="844"/>
                    </a:cubicBezTo>
                    <a:cubicBezTo>
                      <a:pt x="433" y="844"/>
                      <a:pt x="321" y="880"/>
                      <a:pt x="227" y="953"/>
                    </a:cubicBezTo>
                    <a:cubicBezTo>
                      <a:pt x="1" y="1144"/>
                      <a:pt x="13" y="1525"/>
                      <a:pt x="48" y="1882"/>
                    </a:cubicBezTo>
                    <a:cubicBezTo>
                      <a:pt x="72" y="2370"/>
                      <a:pt x="525" y="2787"/>
                      <a:pt x="679" y="2930"/>
                    </a:cubicBezTo>
                    <a:lnTo>
                      <a:pt x="679" y="3216"/>
                    </a:lnTo>
                    <a:lnTo>
                      <a:pt x="596" y="3216"/>
                    </a:lnTo>
                    <a:cubicBezTo>
                      <a:pt x="513" y="3216"/>
                      <a:pt x="429" y="3287"/>
                      <a:pt x="429" y="3382"/>
                    </a:cubicBezTo>
                    <a:lnTo>
                      <a:pt x="429" y="4216"/>
                    </a:lnTo>
                    <a:lnTo>
                      <a:pt x="429" y="6692"/>
                    </a:lnTo>
                    <a:cubicBezTo>
                      <a:pt x="429" y="6775"/>
                      <a:pt x="513" y="6847"/>
                      <a:pt x="596" y="6847"/>
                    </a:cubicBezTo>
                    <a:lnTo>
                      <a:pt x="2977" y="6847"/>
                    </a:lnTo>
                    <a:cubicBezTo>
                      <a:pt x="3061" y="6847"/>
                      <a:pt x="3144" y="6775"/>
                      <a:pt x="3144" y="6692"/>
                    </a:cubicBezTo>
                    <a:lnTo>
                      <a:pt x="3144" y="4204"/>
                    </a:lnTo>
                    <a:lnTo>
                      <a:pt x="3144" y="3370"/>
                    </a:lnTo>
                    <a:cubicBezTo>
                      <a:pt x="3120" y="3275"/>
                      <a:pt x="3049" y="3204"/>
                      <a:pt x="2965" y="3204"/>
                    </a:cubicBezTo>
                    <a:lnTo>
                      <a:pt x="2858" y="3204"/>
                    </a:lnTo>
                    <a:lnTo>
                      <a:pt x="2858" y="2763"/>
                    </a:lnTo>
                    <a:cubicBezTo>
                      <a:pt x="3263" y="2358"/>
                      <a:pt x="3215" y="1644"/>
                      <a:pt x="3204" y="1549"/>
                    </a:cubicBezTo>
                    <a:lnTo>
                      <a:pt x="3204" y="810"/>
                    </a:lnTo>
                    <a:cubicBezTo>
                      <a:pt x="3204" y="572"/>
                      <a:pt x="3013" y="382"/>
                      <a:pt x="2763" y="382"/>
                    </a:cubicBezTo>
                    <a:lnTo>
                      <a:pt x="2751" y="382"/>
                    </a:lnTo>
                    <a:cubicBezTo>
                      <a:pt x="2680" y="382"/>
                      <a:pt x="2608" y="394"/>
                      <a:pt x="2549" y="441"/>
                    </a:cubicBezTo>
                    <a:cubicBezTo>
                      <a:pt x="2465" y="334"/>
                      <a:pt x="2334" y="275"/>
                      <a:pt x="2203" y="275"/>
                    </a:cubicBezTo>
                    <a:lnTo>
                      <a:pt x="2191" y="275"/>
                    </a:lnTo>
                    <a:cubicBezTo>
                      <a:pt x="2120" y="275"/>
                      <a:pt x="2037" y="287"/>
                      <a:pt x="1977" y="322"/>
                    </a:cubicBezTo>
                    <a:cubicBezTo>
                      <a:pt x="1906" y="227"/>
                      <a:pt x="1787" y="168"/>
                      <a:pt x="1656" y="168"/>
                    </a:cubicBezTo>
                    <a:lnTo>
                      <a:pt x="1632" y="168"/>
                    </a:lnTo>
                    <a:cubicBezTo>
                      <a:pt x="1572" y="168"/>
                      <a:pt x="1525" y="179"/>
                      <a:pt x="1453" y="203"/>
                    </a:cubicBezTo>
                    <a:cubicBezTo>
                      <a:pt x="1382" y="84"/>
                      <a:pt x="1251" y="1"/>
                      <a:pt x="10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750;p16">
                <a:extLst>
                  <a:ext uri="{FF2B5EF4-FFF2-40B4-BE49-F238E27FC236}">
                    <a16:creationId xmlns:a16="http://schemas.microsoft.com/office/drawing/2014/main" id="{C242B040-4A88-4509-8B77-A20779DEDFA2}"/>
                  </a:ext>
                </a:extLst>
              </p:cNvPr>
              <p:cNvSpPr/>
              <p:nvPr/>
            </p:nvSpPr>
            <p:spPr>
              <a:xfrm>
                <a:off x="5426250" y="1990239"/>
                <a:ext cx="191029" cy="322508"/>
              </a:xfrm>
              <a:custGeom>
                <a:avLst/>
                <a:gdLst/>
                <a:ahLst/>
                <a:cxnLst/>
                <a:rect l="l" t="t" r="r" b="b"/>
                <a:pathLst>
                  <a:path w="6002" h="10133" extrusionOk="0">
                    <a:moveTo>
                      <a:pt x="584" y="298"/>
                    </a:moveTo>
                    <a:lnTo>
                      <a:pt x="977" y="322"/>
                    </a:lnTo>
                    <a:lnTo>
                      <a:pt x="870" y="584"/>
                    </a:lnTo>
                    <a:lnTo>
                      <a:pt x="584" y="298"/>
                    </a:lnTo>
                    <a:close/>
                    <a:moveTo>
                      <a:pt x="1299" y="381"/>
                    </a:moveTo>
                    <a:lnTo>
                      <a:pt x="2322" y="810"/>
                    </a:lnTo>
                    <a:lnTo>
                      <a:pt x="2203" y="1239"/>
                    </a:lnTo>
                    <a:lnTo>
                      <a:pt x="1120" y="774"/>
                    </a:lnTo>
                    <a:lnTo>
                      <a:pt x="1299" y="381"/>
                    </a:lnTo>
                    <a:close/>
                    <a:moveTo>
                      <a:pt x="4739" y="1834"/>
                    </a:moveTo>
                    <a:lnTo>
                      <a:pt x="5097" y="1977"/>
                    </a:lnTo>
                    <a:lnTo>
                      <a:pt x="4918" y="2382"/>
                    </a:lnTo>
                    <a:lnTo>
                      <a:pt x="4620" y="2263"/>
                    </a:lnTo>
                    <a:cubicBezTo>
                      <a:pt x="4632" y="2251"/>
                      <a:pt x="4632" y="2227"/>
                      <a:pt x="4632" y="2227"/>
                    </a:cubicBezTo>
                    <a:lnTo>
                      <a:pt x="4739" y="1834"/>
                    </a:lnTo>
                    <a:close/>
                    <a:moveTo>
                      <a:pt x="5406" y="2108"/>
                    </a:moveTo>
                    <a:lnTo>
                      <a:pt x="5585" y="2191"/>
                    </a:lnTo>
                    <a:cubicBezTo>
                      <a:pt x="5609" y="2203"/>
                      <a:pt x="5632" y="2215"/>
                      <a:pt x="5644" y="2251"/>
                    </a:cubicBezTo>
                    <a:cubicBezTo>
                      <a:pt x="5656" y="2274"/>
                      <a:pt x="5656" y="2298"/>
                      <a:pt x="5644" y="2322"/>
                    </a:cubicBezTo>
                    <a:lnTo>
                      <a:pt x="5549" y="2524"/>
                    </a:lnTo>
                    <a:cubicBezTo>
                      <a:pt x="5537" y="2560"/>
                      <a:pt x="5525" y="2572"/>
                      <a:pt x="5490" y="2584"/>
                    </a:cubicBezTo>
                    <a:cubicBezTo>
                      <a:pt x="5478" y="2590"/>
                      <a:pt x="5463" y="2593"/>
                      <a:pt x="5449" y="2593"/>
                    </a:cubicBezTo>
                    <a:cubicBezTo>
                      <a:pt x="5436" y="2593"/>
                      <a:pt x="5424" y="2590"/>
                      <a:pt x="5418" y="2584"/>
                    </a:cubicBezTo>
                    <a:lnTo>
                      <a:pt x="5228" y="2513"/>
                    </a:lnTo>
                    <a:lnTo>
                      <a:pt x="5406" y="2108"/>
                    </a:lnTo>
                    <a:close/>
                    <a:moveTo>
                      <a:pt x="2906" y="405"/>
                    </a:moveTo>
                    <a:cubicBezTo>
                      <a:pt x="2930" y="405"/>
                      <a:pt x="2965" y="429"/>
                      <a:pt x="2977" y="441"/>
                    </a:cubicBezTo>
                    <a:cubicBezTo>
                      <a:pt x="2989" y="477"/>
                      <a:pt x="2989" y="500"/>
                      <a:pt x="2989" y="536"/>
                    </a:cubicBezTo>
                    <a:lnTo>
                      <a:pt x="2977" y="608"/>
                    </a:lnTo>
                    <a:lnTo>
                      <a:pt x="2787" y="1262"/>
                    </a:lnTo>
                    <a:cubicBezTo>
                      <a:pt x="2751" y="1358"/>
                      <a:pt x="2811" y="1441"/>
                      <a:pt x="2882" y="1453"/>
                    </a:cubicBezTo>
                    <a:lnTo>
                      <a:pt x="2930" y="1453"/>
                    </a:lnTo>
                    <a:cubicBezTo>
                      <a:pt x="3001" y="1453"/>
                      <a:pt x="3061" y="1417"/>
                      <a:pt x="3084" y="1334"/>
                    </a:cubicBezTo>
                    <a:lnTo>
                      <a:pt x="3263" y="703"/>
                    </a:lnTo>
                    <a:cubicBezTo>
                      <a:pt x="3287" y="667"/>
                      <a:pt x="3335" y="655"/>
                      <a:pt x="3382" y="655"/>
                    </a:cubicBezTo>
                    <a:lnTo>
                      <a:pt x="3394" y="655"/>
                    </a:lnTo>
                    <a:cubicBezTo>
                      <a:pt x="3418" y="655"/>
                      <a:pt x="3454" y="679"/>
                      <a:pt x="3465" y="703"/>
                    </a:cubicBezTo>
                    <a:cubicBezTo>
                      <a:pt x="3477" y="727"/>
                      <a:pt x="3477" y="762"/>
                      <a:pt x="3477" y="786"/>
                    </a:cubicBezTo>
                    <a:lnTo>
                      <a:pt x="3323" y="1358"/>
                    </a:lnTo>
                    <a:cubicBezTo>
                      <a:pt x="3287" y="1441"/>
                      <a:pt x="3346" y="1536"/>
                      <a:pt x="3418" y="1548"/>
                    </a:cubicBezTo>
                    <a:lnTo>
                      <a:pt x="3465" y="1548"/>
                    </a:lnTo>
                    <a:cubicBezTo>
                      <a:pt x="3537" y="1548"/>
                      <a:pt x="3596" y="1501"/>
                      <a:pt x="3620" y="1429"/>
                    </a:cubicBezTo>
                    <a:lnTo>
                      <a:pt x="3763" y="905"/>
                    </a:lnTo>
                    <a:cubicBezTo>
                      <a:pt x="3794" y="885"/>
                      <a:pt x="3825" y="855"/>
                      <a:pt x="3863" y="855"/>
                    </a:cubicBezTo>
                    <a:cubicBezTo>
                      <a:pt x="3869" y="855"/>
                      <a:pt x="3876" y="856"/>
                      <a:pt x="3882" y="858"/>
                    </a:cubicBezTo>
                    <a:lnTo>
                      <a:pt x="3894" y="858"/>
                    </a:lnTo>
                    <a:cubicBezTo>
                      <a:pt x="3954" y="881"/>
                      <a:pt x="4001" y="941"/>
                      <a:pt x="3989" y="1000"/>
                    </a:cubicBezTo>
                    <a:lnTo>
                      <a:pt x="3954" y="1096"/>
                    </a:lnTo>
                    <a:lnTo>
                      <a:pt x="3823" y="1536"/>
                    </a:lnTo>
                    <a:cubicBezTo>
                      <a:pt x="3799" y="1620"/>
                      <a:pt x="3835" y="1703"/>
                      <a:pt x="3930" y="1739"/>
                    </a:cubicBezTo>
                    <a:lnTo>
                      <a:pt x="3977" y="1739"/>
                    </a:lnTo>
                    <a:cubicBezTo>
                      <a:pt x="4049" y="1739"/>
                      <a:pt x="4108" y="1691"/>
                      <a:pt x="4120" y="1620"/>
                    </a:cubicBezTo>
                    <a:lnTo>
                      <a:pt x="4251" y="1167"/>
                    </a:lnTo>
                    <a:cubicBezTo>
                      <a:pt x="4272" y="1115"/>
                      <a:pt x="4320" y="1082"/>
                      <a:pt x="4371" y="1082"/>
                    </a:cubicBezTo>
                    <a:cubicBezTo>
                      <a:pt x="4379" y="1082"/>
                      <a:pt x="4386" y="1082"/>
                      <a:pt x="4394" y="1084"/>
                    </a:cubicBezTo>
                    <a:lnTo>
                      <a:pt x="4406" y="1084"/>
                    </a:lnTo>
                    <a:cubicBezTo>
                      <a:pt x="4466" y="1096"/>
                      <a:pt x="4513" y="1155"/>
                      <a:pt x="4489" y="1215"/>
                    </a:cubicBezTo>
                    <a:lnTo>
                      <a:pt x="4251" y="2084"/>
                    </a:lnTo>
                    <a:lnTo>
                      <a:pt x="4251" y="2096"/>
                    </a:lnTo>
                    <a:cubicBezTo>
                      <a:pt x="4323" y="2191"/>
                      <a:pt x="4216" y="2870"/>
                      <a:pt x="3811" y="3084"/>
                    </a:cubicBezTo>
                    <a:cubicBezTo>
                      <a:pt x="3751" y="3108"/>
                      <a:pt x="3727" y="3167"/>
                      <a:pt x="3727" y="3227"/>
                    </a:cubicBezTo>
                    <a:lnTo>
                      <a:pt x="3727" y="3715"/>
                    </a:lnTo>
                    <a:lnTo>
                      <a:pt x="2192" y="3715"/>
                    </a:lnTo>
                    <a:lnTo>
                      <a:pt x="2192" y="2941"/>
                    </a:lnTo>
                    <a:cubicBezTo>
                      <a:pt x="2192" y="2905"/>
                      <a:pt x="2180" y="2870"/>
                      <a:pt x="2144" y="2846"/>
                    </a:cubicBezTo>
                    <a:cubicBezTo>
                      <a:pt x="2144" y="2846"/>
                      <a:pt x="1715" y="2310"/>
                      <a:pt x="1787" y="1870"/>
                    </a:cubicBezTo>
                    <a:cubicBezTo>
                      <a:pt x="1822" y="1739"/>
                      <a:pt x="1834" y="1572"/>
                      <a:pt x="1870" y="1453"/>
                    </a:cubicBezTo>
                    <a:lnTo>
                      <a:pt x="2168" y="1572"/>
                    </a:lnTo>
                    <a:cubicBezTo>
                      <a:pt x="2192" y="1620"/>
                      <a:pt x="2239" y="1667"/>
                      <a:pt x="2275" y="1679"/>
                    </a:cubicBezTo>
                    <a:cubicBezTo>
                      <a:pt x="2294" y="1686"/>
                      <a:pt x="2312" y="1690"/>
                      <a:pt x="2330" y="1690"/>
                    </a:cubicBezTo>
                    <a:cubicBezTo>
                      <a:pt x="2401" y="1690"/>
                      <a:pt x="2456" y="1636"/>
                      <a:pt x="2465" y="1560"/>
                    </a:cubicBezTo>
                    <a:lnTo>
                      <a:pt x="2751" y="489"/>
                    </a:lnTo>
                    <a:cubicBezTo>
                      <a:pt x="2751" y="465"/>
                      <a:pt x="2787" y="429"/>
                      <a:pt x="2799" y="417"/>
                    </a:cubicBezTo>
                    <a:cubicBezTo>
                      <a:pt x="2834" y="405"/>
                      <a:pt x="2858" y="405"/>
                      <a:pt x="2882" y="405"/>
                    </a:cubicBezTo>
                    <a:close/>
                    <a:moveTo>
                      <a:pt x="3942" y="4048"/>
                    </a:moveTo>
                    <a:lnTo>
                      <a:pt x="3942" y="4549"/>
                    </a:lnTo>
                    <a:lnTo>
                      <a:pt x="1894" y="4549"/>
                    </a:lnTo>
                    <a:lnTo>
                      <a:pt x="1894" y="4048"/>
                    </a:lnTo>
                    <a:close/>
                    <a:moveTo>
                      <a:pt x="191" y="0"/>
                    </a:moveTo>
                    <a:cubicBezTo>
                      <a:pt x="120" y="0"/>
                      <a:pt x="60" y="24"/>
                      <a:pt x="36" y="84"/>
                    </a:cubicBezTo>
                    <a:cubicBezTo>
                      <a:pt x="1" y="143"/>
                      <a:pt x="13" y="227"/>
                      <a:pt x="60" y="262"/>
                    </a:cubicBezTo>
                    <a:lnTo>
                      <a:pt x="822" y="1012"/>
                    </a:lnTo>
                    <a:lnTo>
                      <a:pt x="834" y="1024"/>
                    </a:lnTo>
                    <a:lnTo>
                      <a:pt x="846" y="1024"/>
                    </a:lnTo>
                    <a:cubicBezTo>
                      <a:pt x="870" y="1036"/>
                      <a:pt x="894" y="1060"/>
                      <a:pt x="906" y="1060"/>
                    </a:cubicBezTo>
                    <a:lnTo>
                      <a:pt x="1596" y="1358"/>
                    </a:lnTo>
                    <a:cubicBezTo>
                      <a:pt x="1549" y="1501"/>
                      <a:pt x="1501" y="1679"/>
                      <a:pt x="1489" y="1846"/>
                    </a:cubicBezTo>
                    <a:cubicBezTo>
                      <a:pt x="1406" y="2346"/>
                      <a:pt x="1763" y="2870"/>
                      <a:pt x="1870" y="3036"/>
                    </a:cubicBezTo>
                    <a:lnTo>
                      <a:pt x="1870" y="3763"/>
                    </a:lnTo>
                    <a:lnTo>
                      <a:pt x="1739" y="3763"/>
                    </a:lnTo>
                    <a:cubicBezTo>
                      <a:pt x="1656" y="3763"/>
                      <a:pt x="1572" y="3834"/>
                      <a:pt x="1572" y="3929"/>
                    </a:cubicBezTo>
                    <a:lnTo>
                      <a:pt x="1572" y="4763"/>
                    </a:lnTo>
                    <a:lnTo>
                      <a:pt x="1572" y="9966"/>
                    </a:lnTo>
                    <a:cubicBezTo>
                      <a:pt x="1572" y="10061"/>
                      <a:pt x="1656" y="10133"/>
                      <a:pt x="1739" y="10133"/>
                    </a:cubicBezTo>
                    <a:lnTo>
                      <a:pt x="4120" y="10133"/>
                    </a:lnTo>
                    <a:cubicBezTo>
                      <a:pt x="4216" y="10133"/>
                      <a:pt x="4287" y="10061"/>
                      <a:pt x="4287" y="9966"/>
                    </a:cubicBezTo>
                    <a:lnTo>
                      <a:pt x="4287" y="5942"/>
                    </a:lnTo>
                    <a:cubicBezTo>
                      <a:pt x="4287" y="5846"/>
                      <a:pt x="4216" y="5775"/>
                      <a:pt x="4120" y="5775"/>
                    </a:cubicBezTo>
                    <a:cubicBezTo>
                      <a:pt x="4037" y="5775"/>
                      <a:pt x="3954" y="5846"/>
                      <a:pt x="3954" y="5942"/>
                    </a:cubicBezTo>
                    <a:lnTo>
                      <a:pt x="3954" y="9811"/>
                    </a:lnTo>
                    <a:lnTo>
                      <a:pt x="1906" y="9811"/>
                    </a:lnTo>
                    <a:lnTo>
                      <a:pt x="1906" y="4930"/>
                    </a:lnTo>
                    <a:lnTo>
                      <a:pt x="3954" y="4930"/>
                    </a:lnTo>
                    <a:lnTo>
                      <a:pt x="3954" y="5191"/>
                    </a:lnTo>
                    <a:lnTo>
                      <a:pt x="3954" y="5370"/>
                    </a:lnTo>
                    <a:cubicBezTo>
                      <a:pt x="3954" y="5465"/>
                      <a:pt x="4037" y="5537"/>
                      <a:pt x="4120" y="5537"/>
                    </a:cubicBezTo>
                    <a:cubicBezTo>
                      <a:pt x="4216" y="5537"/>
                      <a:pt x="4287" y="5465"/>
                      <a:pt x="4287" y="5370"/>
                    </a:cubicBezTo>
                    <a:lnTo>
                      <a:pt x="4287" y="5191"/>
                    </a:lnTo>
                    <a:lnTo>
                      <a:pt x="4287" y="4715"/>
                    </a:lnTo>
                    <a:lnTo>
                      <a:pt x="4287" y="3882"/>
                    </a:lnTo>
                    <a:cubicBezTo>
                      <a:pt x="4287" y="3787"/>
                      <a:pt x="4216" y="3715"/>
                      <a:pt x="4120" y="3715"/>
                    </a:cubicBezTo>
                    <a:lnTo>
                      <a:pt x="4049" y="3715"/>
                    </a:lnTo>
                    <a:lnTo>
                      <a:pt x="4049" y="3298"/>
                    </a:lnTo>
                    <a:cubicBezTo>
                      <a:pt x="4323" y="3120"/>
                      <a:pt x="4466" y="2810"/>
                      <a:pt x="4549" y="2572"/>
                    </a:cubicBezTo>
                    <a:lnTo>
                      <a:pt x="5299" y="2882"/>
                    </a:lnTo>
                    <a:cubicBezTo>
                      <a:pt x="5359" y="2917"/>
                      <a:pt x="5406" y="2917"/>
                      <a:pt x="5466" y="2917"/>
                    </a:cubicBezTo>
                    <a:cubicBezTo>
                      <a:pt x="5525" y="2917"/>
                      <a:pt x="5561" y="2905"/>
                      <a:pt x="5621" y="2882"/>
                    </a:cubicBezTo>
                    <a:cubicBezTo>
                      <a:pt x="5728" y="2846"/>
                      <a:pt x="5823" y="2763"/>
                      <a:pt x="5859" y="2667"/>
                    </a:cubicBezTo>
                    <a:lnTo>
                      <a:pt x="5954" y="2453"/>
                    </a:lnTo>
                    <a:cubicBezTo>
                      <a:pt x="6002" y="2346"/>
                      <a:pt x="6002" y="2227"/>
                      <a:pt x="5954" y="2132"/>
                    </a:cubicBezTo>
                    <a:cubicBezTo>
                      <a:pt x="5906" y="2024"/>
                      <a:pt x="5835" y="1929"/>
                      <a:pt x="5728" y="1893"/>
                    </a:cubicBezTo>
                    <a:lnTo>
                      <a:pt x="4847" y="1512"/>
                    </a:lnTo>
                    <a:lnTo>
                      <a:pt x="4894" y="1370"/>
                    </a:lnTo>
                    <a:cubicBezTo>
                      <a:pt x="4930" y="1251"/>
                      <a:pt x="4906" y="1131"/>
                      <a:pt x="4835" y="1036"/>
                    </a:cubicBezTo>
                    <a:cubicBezTo>
                      <a:pt x="4775" y="941"/>
                      <a:pt x="4668" y="881"/>
                      <a:pt x="4573" y="846"/>
                    </a:cubicBezTo>
                    <a:lnTo>
                      <a:pt x="4549" y="846"/>
                    </a:lnTo>
                    <a:cubicBezTo>
                      <a:pt x="4513" y="840"/>
                      <a:pt x="4478" y="837"/>
                      <a:pt x="4442" y="837"/>
                    </a:cubicBezTo>
                    <a:cubicBezTo>
                      <a:pt x="4406" y="837"/>
                      <a:pt x="4370" y="840"/>
                      <a:pt x="4335" y="846"/>
                    </a:cubicBezTo>
                    <a:cubicBezTo>
                      <a:pt x="4275" y="727"/>
                      <a:pt x="4168" y="643"/>
                      <a:pt x="4037" y="608"/>
                    </a:cubicBezTo>
                    <a:lnTo>
                      <a:pt x="4013" y="608"/>
                    </a:lnTo>
                    <a:cubicBezTo>
                      <a:pt x="3977" y="602"/>
                      <a:pt x="3942" y="599"/>
                      <a:pt x="3907" y="599"/>
                    </a:cubicBezTo>
                    <a:cubicBezTo>
                      <a:pt x="3873" y="599"/>
                      <a:pt x="3841" y="602"/>
                      <a:pt x="3811" y="608"/>
                    </a:cubicBezTo>
                    <a:cubicBezTo>
                      <a:pt x="3811" y="596"/>
                      <a:pt x="3799" y="596"/>
                      <a:pt x="3799" y="584"/>
                    </a:cubicBezTo>
                    <a:cubicBezTo>
                      <a:pt x="3739" y="477"/>
                      <a:pt x="3632" y="417"/>
                      <a:pt x="3525" y="381"/>
                    </a:cubicBezTo>
                    <a:lnTo>
                      <a:pt x="3513" y="381"/>
                    </a:lnTo>
                    <a:cubicBezTo>
                      <a:pt x="3483" y="375"/>
                      <a:pt x="3454" y="372"/>
                      <a:pt x="3424" y="372"/>
                    </a:cubicBezTo>
                    <a:cubicBezTo>
                      <a:pt x="3394" y="372"/>
                      <a:pt x="3364" y="375"/>
                      <a:pt x="3335" y="381"/>
                    </a:cubicBezTo>
                    <a:cubicBezTo>
                      <a:pt x="3323" y="358"/>
                      <a:pt x="3299" y="322"/>
                      <a:pt x="3287" y="310"/>
                    </a:cubicBezTo>
                    <a:cubicBezTo>
                      <a:pt x="3227" y="203"/>
                      <a:pt x="3120" y="143"/>
                      <a:pt x="3025" y="119"/>
                    </a:cubicBezTo>
                    <a:lnTo>
                      <a:pt x="3001" y="119"/>
                    </a:lnTo>
                    <a:cubicBezTo>
                      <a:pt x="2964" y="108"/>
                      <a:pt x="2927" y="103"/>
                      <a:pt x="2892" y="103"/>
                    </a:cubicBezTo>
                    <a:cubicBezTo>
                      <a:pt x="2812" y="103"/>
                      <a:pt x="2737" y="130"/>
                      <a:pt x="2680" y="179"/>
                    </a:cubicBezTo>
                    <a:cubicBezTo>
                      <a:pt x="2573" y="238"/>
                      <a:pt x="2513" y="346"/>
                      <a:pt x="2489" y="441"/>
                    </a:cubicBezTo>
                    <a:lnTo>
                      <a:pt x="2453" y="548"/>
                    </a:lnTo>
                    <a:lnTo>
                      <a:pt x="1322" y="72"/>
                    </a:lnTo>
                    <a:lnTo>
                      <a:pt x="1263" y="72"/>
                    </a:lnTo>
                    <a:lnTo>
                      <a:pt x="1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751;p16">
                <a:extLst>
                  <a:ext uri="{FF2B5EF4-FFF2-40B4-BE49-F238E27FC236}">
                    <a16:creationId xmlns:a16="http://schemas.microsoft.com/office/drawing/2014/main" id="{8FA8E3B4-25FA-42EF-8F9E-6200B0892D4A}"/>
                  </a:ext>
                </a:extLst>
              </p:cNvPr>
              <p:cNvSpPr/>
              <p:nvPr/>
            </p:nvSpPr>
            <p:spPr>
              <a:xfrm>
                <a:off x="5352728" y="2121719"/>
                <a:ext cx="103503" cy="189501"/>
              </a:xfrm>
              <a:custGeom>
                <a:avLst/>
                <a:gdLst/>
                <a:ahLst/>
                <a:cxnLst/>
                <a:rect l="l" t="t" r="r" b="b"/>
                <a:pathLst>
                  <a:path w="3252" h="5954" extrusionOk="0">
                    <a:moveTo>
                      <a:pt x="1073" y="322"/>
                    </a:moveTo>
                    <a:cubicBezTo>
                      <a:pt x="1132" y="322"/>
                      <a:pt x="1192" y="358"/>
                      <a:pt x="1192" y="441"/>
                    </a:cubicBezTo>
                    <a:lnTo>
                      <a:pt x="1192" y="513"/>
                    </a:lnTo>
                    <a:lnTo>
                      <a:pt x="1192" y="1060"/>
                    </a:lnTo>
                    <a:cubicBezTo>
                      <a:pt x="1192" y="1156"/>
                      <a:pt x="1263" y="1227"/>
                      <a:pt x="1358" y="1227"/>
                    </a:cubicBezTo>
                    <a:cubicBezTo>
                      <a:pt x="1442" y="1227"/>
                      <a:pt x="1525" y="1156"/>
                      <a:pt x="1525" y="1060"/>
                    </a:cubicBezTo>
                    <a:lnTo>
                      <a:pt x="1525" y="537"/>
                    </a:lnTo>
                    <a:cubicBezTo>
                      <a:pt x="1537" y="513"/>
                      <a:pt x="1584" y="477"/>
                      <a:pt x="1620" y="477"/>
                    </a:cubicBezTo>
                    <a:lnTo>
                      <a:pt x="1644" y="477"/>
                    </a:lnTo>
                    <a:cubicBezTo>
                      <a:pt x="1704" y="477"/>
                      <a:pt x="1763" y="525"/>
                      <a:pt x="1763" y="596"/>
                    </a:cubicBezTo>
                    <a:lnTo>
                      <a:pt x="1763" y="632"/>
                    </a:lnTo>
                    <a:lnTo>
                      <a:pt x="1763" y="1060"/>
                    </a:lnTo>
                    <a:cubicBezTo>
                      <a:pt x="1763" y="1156"/>
                      <a:pt x="1835" y="1227"/>
                      <a:pt x="1918" y="1227"/>
                    </a:cubicBezTo>
                    <a:cubicBezTo>
                      <a:pt x="2013" y="1227"/>
                      <a:pt x="2085" y="1156"/>
                      <a:pt x="2085" y="1060"/>
                    </a:cubicBezTo>
                    <a:lnTo>
                      <a:pt x="2085" y="656"/>
                    </a:lnTo>
                    <a:cubicBezTo>
                      <a:pt x="2096" y="620"/>
                      <a:pt x="2144" y="596"/>
                      <a:pt x="2192" y="596"/>
                    </a:cubicBezTo>
                    <a:lnTo>
                      <a:pt x="2204" y="596"/>
                    </a:lnTo>
                    <a:cubicBezTo>
                      <a:pt x="2263" y="596"/>
                      <a:pt x="2323" y="644"/>
                      <a:pt x="2323" y="715"/>
                    </a:cubicBezTo>
                    <a:lnTo>
                      <a:pt x="2323" y="822"/>
                    </a:lnTo>
                    <a:lnTo>
                      <a:pt x="2323" y="1156"/>
                    </a:lnTo>
                    <a:cubicBezTo>
                      <a:pt x="2323" y="1239"/>
                      <a:pt x="2394" y="1311"/>
                      <a:pt x="2489" y="1311"/>
                    </a:cubicBezTo>
                    <a:cubicBezTo>
                      <a:pt x="2573" y="1311"/>
                      <a:pt x="2656" y="1239"/>
                      <a:pt x="2656" y="1156"/>
                    </a:cubicBezTo>
                    <a:lnTo>
                      <a:pt x="2656" y="822"/>
                    </a:lnTo>
                    <a:cubicBezTo>
                      <a:pt x="2656" y="763"/>
                      <a:pt x="2692" y="703"/>
                      <a:pt x="2775" y="703"/>
                    </a:cubicBezTo>
                    <a:lnTo>
                      <a:pt x="2787" y="703"/>
                    </a:lnTo>
                    <a:cubicBezTo>
                      <a:pt x="2847" y="703"/>
                      <a:pt x="2906" y="751"/>
                      <a:pt x="2906" y="822"/>
                    </a:cubicBezTo>
                    <a:lnTo>
                      <a:pt x="2906" y="1584"/>
                    </a:lnTo>
                    <a:lnTo>
                      <a:pt x="2906" y="1596"/>
                    </a:lnTo>
                    <a:cubicBezTo>
                      <a:pt x="2894" y="1775"/>
                      <a:pt x="2882" y="2323"/>
                      <a:pt x="2597" y="2584"/>
                    </a:cubicBezTo>
                    <a:cubicBezTo>
                      <a:pt x="2561" y="2608"/>
                      <a:pt x="2537" y="2656"/>
                      <a:pt x="2537" y="2704"/>
                    </a:cubicBezTo>
                    <a:lnTo>
                      <a:pt x="2537" y="3204"/>
                    </a:lnTo>
                    <a:lnTo>
                      <a:pt x="989" y="3204"/>
                    </a:lnTo>
                    <a:lnTo>
                      <a:pt x="989" y="2846"/>
                    </a:lnTo>
                    <a:cubicBezTo>
                      <a:pt x="989" y="2799"/>
                      <a:pt x="953" y="2739"/>
                      <a:pt x="930" y="2715"/>
                    </a:cubicBezTo>
                    <a:cubicBezTo>
                      <a:pt x="775" y="2596"/>
                      <a:pt x="370" y="2227"/>
                      <a:pt x="346" y="1846"/>
                    </a:cubicBezTo>
                    <a:cubicBezTo>
                      <a:pt x="334" y="1596"/>
                      <a:pt x="311" y="1275"/>
                      <a:pt x="406" y="1191"/>
                    </a:cubicBezTo>
                    <a:cubicBezTo>
                      <a:pt x="441" y="1174"/>
                      <a:pt x="482" y="1163"/>
                      <a:pt x="539" y="1163"/>
                    </a:cubicBezTo>
                    <a:cubicBezTo>
                      <a:pt x="560" y="1163"/>
                      <a:pt x="583" y="1164"/>
                      <a:pt x="608" y="1168"/>
                    </a:cubicBezTo>
                    <a:lnTo>
                      <a:pt x="608" y="1394"/>
                    </a:lnTo>
                    <a:cubicBezTo>
                      <a:pt x="608" y="1477"/>
                      <a:pt x="692" y="1549"/>
                      <a:pt x="775" y="1549"/>
                    </a:cubicBezTo>
                    <a:cubicBezTo>
                      <a:pt x="870" y="1549"/>
                      <a:pt x="942" y="1477"/>
                      <a:pt x="942" y="1394"/>
                    </a:cubicBezTo>
                    <a:lnTo>
                      <a:pt x="942" y="441"/>
                    </a:lnTo>
                    <a:cubicBezTo>
                      <a:pt x="942" y="382"/>
                      <a:pt x="989" y="322"/>
                      <a:pt x="1061" y="322"/>
                    </a:cubicBezTo>
                    <a:close/>
                    <a:moveTo>
                      <a:pt x="2799" y="3537"/>
                    </a:moveTo>
                    <a:lnTo>
                      <a:pt x="2799" y="4037"/>
                    </a:lnTo>
                    <a:lnTo>
                      <a:pt x="751" y="4037"/>
                    </a:lnTo>
                    <a:lnTo>
                      <a:pt x="751" y="3537"/>
                    </a:lnTo>
                    <a:close/>
                    <a:moveTo>
                      <a:pt x="2799" y="4347"/>
                    </a:moveTo>
                    <a:lnTo>
                      <a:pt x="2799" y="5632"/>
                    </a:lnTo>
                    <a:lnTo>
                      <a:pt x="751" y="5632"/>
                    </a:lnTo>
                    <a:lnTo>
                      <a:pt x="751" y="4347"/>
                    </a:lnTo>
                    <a:close/>
                    <a:moveTo>
                      <a:pt x="1073" y="1"/>
                    </a:moveTo>
                    <a:cubicBezTo>
                      <a:pt x="834" y="1"/>
                      <a:pt x="644" y="203"/>
                      <a:pt x="644" y="429"/>
                    </a:cubicBezTo>
                    <a:lnTo>
                      <a:pt x="644" y="846"/>
                    </a:lnTo>
                    <a:cubicBezTo>
                      <a:pt x="622" y="845"/>
                      <a:pt x="600" y="844"/>
                      <a:pt x="579" y="844"/>
                    </a:cubicBezTo>
                    <a:cubicBezTo>
                      <a:pt x="433" y="844"/>
                      <a:pt x="321" y="880"/>
                      <a:pt x="227" y="953"/>
                    </a:cubicBezTo>
                    <a:cubicBezTo>
                      <a:pt x="1" y="1144"/>
                      <a:pt x="13" y="1525"/>
                      <a:pt x="49" y="1882"/>
                    </a:cubicBezTo>
                    <a:cubicBezTo>
                      <a:pt x="84" y="2370"/>
                      <a:pt x="525" y="2787"/>
                      <a:pt x="692" y="2930"/>
                    </a:cubicBezTo>
                    <a:lnTo>
                      <a:pt x="692" y="3216"/>
                    </a:lnTo>
                    <a:lnTo>
                      <a:pt x="596" y="3216"/>
                    </a:lnTo>
                    <a:cubicBezTo>
                      <a:pt x="513" y="3216"/>
                      <a:pt x="441" y="3287"/>
                      <a:pt x="441" y="3382"/>
                    </a:cubicBezTo>
                    <a:lnTo>
                      <a:pt x="441" y="4216"/>
                    </a:lnTo>
                    <a:lnTo>
                      <a:pt x="441" y="5799"/>
                    </a:lnTo>
                    <a:cubicBezTo>
                      <a:pt x="441" y="5882"/>
                      <a:pt x="513" y="5954"/>
                      <a:pt x="596" y="5954"/>
                    </a:cubicBezTo>
                    <a:lnTo>
                      <a:pt x="2978" y="5954"/>
                    </a:lnTo>
                    <a:cubicBezTo>
                      <a:pt x="3073" y="5954"/>
                      <a:pt x="3144" y="5882"/>
                      <a:pt x="3144" y="5799"/>
                    </a:cubicBezTo>
                    <a:lnTo>
                      <a:pt x="3144" y="4204"/>
                    </a:lnTo>
                    <a:lnTo>
                      <a:pt x="3144" y="3370"/>
                    </a:lnTo>
                    <a:cubicBezTo>
                      <a:pt x="3144" y="3275"/>
                      <a:pt x="3073" y="3204"/>
                      <a:pt x="2978" y="3204"/>
                    </a:cubicBezTo>
                    <a:lnTo>
                      <a:pt x="2882" y="3204"/>
                    </a:lnTo>
                    <a:lnTo>
                      <a:pt x="2882" y="2763"/>
                    </a:lnTo>
                    <a:cubicBezTo>
                      <a:pt x="3251" y="2370"/>
                      <a:pt x="3204" y="1644"/>
                      <a:pt x="3204" y="1549"/>
                    </a:cubicBezTo>
                    <a:lnTo>
                      <a:pt x="3204" y="810"/>
                    </a:lnTo>
                    <a:cubicBezTo>
                      <a:pt x="3204" y="572"/>
                      <a:pt x="3013" y="382"/>
                      <a:pt x="2775" y="382"/>
                    </a:cubicBezTo>
                    <a:lnTo>
                      <a:pt x="2763" y="382"/>
                    </a:lnTo>
                    <a:cubicBezTo>
                      <a:pt x="2680" y="382"/>
                      <a:pt x="2608" y="394"/>
                      <a:pt x="2549" y="441"/>
                    </a:cubicBezTo>
                    <a:cubicBezTo>
                      <a:pt x="2477" y="334"/>
                      <a:pt x="2335" y="275"/>
                      <a:pt x="2204" y="275"/>
                    </a:cubicBezTo>
                    <a:lnTo>
                      <a:pt x="2192" y="275"/>
                    </a:lnTo>
                    <a:cubicBezTo>
                      <a:pt x="2120" y="275"/>
                      <a:pt x="2049" y="287"/>
                      <a:pt x="1989" y="322"/>
                    </a:cubicBezTo>
                    <a:cubicBezTo>
                      <a:pt x="1906" y="227"/>
                      <a:pt x="1787" y="168"/>
                      <a:pt x="1656" y="168"/>
                    </a:cubicBezTo>
                    <a:lnTo>
                      <a:pt x="1644" y="168"/>
                    </a:lnTo>
                    <a:cubicBezTo>
                      <a:pt x="1584" y="168"/>
                      <a:pt x="1525" y="179"/>
                      <a:pt x="1465" y="203"/>
                    </a:cubicBezTo>
                    <a:cubicBezTo>
                      <a:pt x="1394" y="84"/>
                      <a:pt x="1251" y="1"/>
                      <a:pt x="1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rupo 4">
            <a:extLst>
              <a:ext uri="{FF2B5EF4-FFF2-40B4-BE49-F238E27FC236}">
                <a16:creationId xmlns:a16="http://schemas.microsoft.com/office/drawing/2014/main" id="{07E44A61-73B2-4894-97B8-2D05D9A99834}"/>
              </a:ext>
            </a:extLst>
          </p:cNvPr>
          <p:cNvGrpSpPr/>
          <p:nvPr/>
        </p:nvGrpSpPr>
        <p:grpSpPr>
          <a:xfrm>
            <a:off x="2790864" y="3216395"/>
            <a:ext cx="1650701" cy="1229654"/>
            <a:chOff x="2790864" y="3216395"/>
            <a:chExt cx="1650701" cy="1229654"/>
          </a:xfrm>
        </p:grpSpPr>
        <p:sp>
          <p:nvSpPr>
            <p:cNvPr id="50" name="Rectangle: Top Corners One Rounded and One Snipped 51">
              <a:extLst>
                <a:ext uri="{FF2B5EF4-FFF2-40B4-BE49-F238E27FC236}">
                  <a16:creationId xmlns:a16="http://schemas.microsoft.com/office/drawing/2014/main" id="{5E3C9AE6-DB06-49F9-956C-C1FFBFDF02EF}"/>
                </a:ext>
              </a:extLst>
            </p:cNvPr>
            <p:cNvSpPr/>
            <p:nvPr/>
          </p:nvSpPr>
          <p:spPr>
            <a:xfrm flipH="1">
              <a:off x="2790864" y="3216395"/>
              <a:ext cx="1650701" cy="1225404"/>
            </a:xfrm>
            <a:prstGeom prst="snipRoundRect">
              <a:avLst>
                <a:gd name="adj1" fmla="val 16667"/>
                <a:gd name="adj2" fmla="val 36388"/>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CuadroTexto 63">
              <a:extLst>
                <a:ext uri="{FF2B5EF4-FFF2-40B4-BE49-F238E27FC236}">
                  <a16:creationId xmlns:a16="http://schemas.microsoft.com/office/drawing/2014/main" id="{2DA849EA-58A5-45F5-AE2A-6B4617E3A33A}"/>
                </a:ext>
              </a:extLst>
            </p:cNvPr>
            <p:cNvSpPr txBox="1"/>
            <p:nvPr/>
          </p:nvSpPr>
          <p:spPr>
            <a:xfrm>
              <a:off x="2942353" y="3922829"/>
              <a:ext cx="1333038" cy="523220"/>
            </a:xfrm>
            <a:prstGeom prst="rect">
              <a:avLst/>
            </a:prstGeom>
            <a:noFill/>
          </p:spPr>
          <p:txBody>
            <a:bodyPr wrap="square" rtlCol="0">
              <a:spAutoFit/>
            </a:bodyPr>
            <a:lstStyle/>
            <a:p>
              <a:pPr algn="ctr"/>
              <a:r>
                <a:rPr lang="en-US" sz="1400" b="1">
                  <a:solidFill>
                    <a:schemeClr val="bg1"/>
                  </a:solidFill>
                  <a:latin typeface="+mj-lt"/>
                </a:rPr>
                <a:t>Health and Medicine</a:t>
              </a:r>
            </a:p>
          </p:txBody>
        </p:sp>
        <p:grpSp>
          <p:nvGrpSpPr>
            <p:cNvPr id="74" name="Google Shape;8914;p16">
              <a:extLst>
                <a:ext uri="{FF2B5EF4-FFF2-40B4-BE49-F238E27FC236}">
                  <a16:creationId xmlns:a16="http://schemas.microsoft.com/office/drawing/2014/main" id="{578D196A-4950-46B6-AEE9-BF612862D696}"/>
                </a:ext>
              </a:extLst>
            </p:cNvPr>
            <p:cNvGrpSpPr/>
            <p:nvPr/>
          </p:nvGrpSpPr>
          <p:grpSpPr>
            <a:xfrm>
              <a:off x="3343837" y="3531527"/>
              <a:ext cx="530070" cy="315440"/>
              <a:chOff x="5318259" y="2982111"/>
              <a:chExt cx="371013" cy="220787"/>
            </a:xfrm>
            <a:solidFill>
              <a:schemeClr val="bg1"/>
            </a:solidFill>
          </p:grpSpPr>
          <p:sp>
            <p:nvSpPr>
              <p:cNvPr id="75" name="Google Shape;8915;p16">
                <a:extLst>
                  <a:ext uri="{FF2B5EF4-FFF2-40B4-BE49-F238E27FC236}">
                    <a16:creationId xmlns:a16="http://schemas.microsoft.com/office/drawing/2014/main" id="{2D325453-86C6-46D7-AF39-A06339D9C025}"/>
                  </a:ext>
                </a:extLst>
              </p:cNvPr>
              <p:cNvSpPr/>
              <p:nvPr/>
            </p:nvSpPr>
            <p:spPr>
              <a:xfrm>
                <a:off x="5364123" y="3021546"/>
                <a:ext cx="58372" cy="18396"/>
              </a:xfrm>
              <a:custGeom>
                <a:avLst/>
                <a:gdLst/>
                <a:ahLst/>
                <a:cxnLst/>
                <a:rect l="l" t="t" r="r" b="b"/>
                <a:pathLst>
                  <a:path w="1834" h="578" extrusionOk="0">
                    <a:moveTo>
                      <a:pt x="674" y="0"/>
                    </a:moveTo>
                    <a:cubicBezTo>
                      <a:pt x="513" y="0"/>
                      <a:pt x="335" y="16"/>
                      <a:pt x="143" y="54"/>
                    </a:cubicBezTo>
                    <a:cubicBezTo>
                      <a:pt x="60" y="66"/>
                      <a:pt x="0" y="149"/>
                      <a:pt x="0" y="220"/>
                    </a:cubicBezTo>
                    <a:lnTo>
                      <a:pt x="0" y="399"/>
                    </a:lnTo>
                    <a:cubicBezTo>
                      <a:pt x="0" y="482"/>
                      <a:pt x="72" y="566"/>
                      <a:pt x="167" y="566"/>
                    </a:cubicBezTo>
                    <a:cubicBezTo>
                      <a:pt x="250" y="566"/>
                      <a:pt x="334" y="482"/>
                      <a:pt x="334" y="399"/>
                    </a:cubicBezTo>
                    <a:lnTo>
                      <a:pt x="334" y="351"/>
                    </a:lnTo>
                    <a:cubicBezTo>
                      <a:pt x="453" y="332"/>
                      <a:pt x="564" y="324"/>
                      <a:pt x="666" y="324"/>
                    </a:cubicBezTo>
                    <a:cubicBezTo>
                      <a:pt x="878" y="324"/>
                      <a:pt x="1050" y="359"/>
                      <a:pt x="1179" y="399"/>
                    </a:cubicBezTo>
                    <a:cubicBezTo>
                      <a:pt x="1405" y="459"/>
                      <a:pt x="1536" y="530"/>
                      <a:pt x="1536" y="542"/>
                    </a:cubicBezTo>
                    <a:cubicBezTo>
                      <a:pt x="1560" y="566"/>
                      <a:pt x="1596" y="578"/>
                      <a:pt x="1619" y="578"/>
                    </a:cubicBezTo>
                    <a:cubicBezTo>
                      <a:pt x="1679" y="578"/>
                      <a:pt x="1727" y="542"/>
                      <a:pt x="1774" y="506"/>
                    </a:cubicBezTo>
                    <a:cubicBezTo>
                      <a:pt x="1834" y="423"/>
                      <a:pt x="1810" y="328"/>
                      <a:pt x="1727" y="256"/>
                    </a:cubicBezTo>
                    <a:cubicBezTo>
                      <a:pt x="1707" y="247"/>
                      <a:pt x="1322" y="0"/>
                      <a:pt x="6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916;p16">
                <a:extLst>
                  <a:ext uri="{FF2B5EF4-FFF2-40B4-BE49-F238E27FC236}">
                    <a16:creationId xmlns:a16="http://schemas.microsoft.com/office/drawing/2014/main" id="{7F056CAA-6989-40F8-8276-40D6C621AAAA}"/>
                  </a:ext>
                </a:extLst>
              </p:cNvPr>
              <p:cNvSpPr/>
              <p:nvPr/>
            </p:nvSpPr>
            <p:spPr>
              <a:xfrm>
                <a:off x="5346681" y="3151338"/>
                <a:ext cx="11012" cy="39052"/>
              </a:xfrm>
              <a:custGeom>
                <a:avLst/>
                <a:gdLst/>
                <a:ahLst/>
                <a:cxnLst/>
                <a:rect l="l" t="t" r="r" b="b"/>
                <a:pathLst>
                  <a:path w="346" h="1227" extrusionOk="0">
                    <a:moveTo>
                      <a:pt x="167" y="0"/>
                    </a:moveTo>
                    <a:cubicBezTo>
                      <a:pt x="72" y="0"/>
                      <a:pt x="0" y="71"/>
                      <a:pt x="0" y="155"/>
                    </a:cubicBezTo>
                    <a:lnTo>
                      <a:pt x="0" y="1072"/>
                    </a:lnTo>
                    <a:cubicBezTo>
                      <a:pt x="0" y="1155"/>
                      <a:pt x="72" y="1226"/>
                      <a:pt x="167" y="1226"/>
                    </a:cubicBezTo>
                    <a:cubicBezTo>
                      <a:pt x="250" y="1226"/>
                      <a:pt x="322" y="1155"/>
                      <a:pt x="322" y="1072"/>
                    </a:cubicBezTo>
                    <a:lnTo>
                      <a:pt x="322" y="155"/>
                    </a:lnTo>
                    <a:cubicBezTo>
                      <a:pt x="346" y="71"/>
                      <a:pt x="274"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917;p16">
                <a:extLst>
                  <a:ext uri="{FF2B5EF4-FFF2-40B4-BE49-F238E27FC236}">
                    <a16:creationId xmlns:a16="http://schemas.microsoft.com/office/drawing/2014/main" id="{D406A0EF-501F-40B6-8F2E-E558CBCF69A4}"/>
                  </a:ext>
                </a:extLst>
              </p:cNvPr>
              <p:cNvSpPr/>
              <p:nvPr/>
            </p:nvSpPr>
            <p:spPr>
              <a:xfrm>
                <a:off x="5318259" y="2988763"/>
                <a:ext cx="149717" cy="202773"/>
              </a:xfrm>
              <a:custGeom>
                <a:avLst/>
                <a:gdLst/>
                <a:ahLst/>
                <a:cxnLst/>
                <a:rect l="l" t="t" r="r" b="b"/>
                <a:pathLst>
                  <a:path w="4704" h="6371" extrusionOk="0">
                    <a:moveTo>
                      <a:pt x="3620" y="322"/>
                    </a:moveTo>
                    <a:lnTo>
                      <a:pt x="3620" y="1179"/>
                    </a:lnTo>
                    <a:cubicBezTo>
                      <a:pt x="3620" y="1322"/>
                      <a:pt x="3584" y="1453"/>
                      <a:pt x="3513" y="1596"/>
                    </a:cubicBezTo>
                    <a:lnTo>
                      <a:pt x="3441" y="1727"/>
                    </a:lnTo>
                    <a:cubicBezTo>
                      <a:pt x="3418" y="1750"/>
                      <a:pt x="3418" y="1774"/>
                      <a:pt x="3418" y="1798"/>
                    </a:cubicBezTo>
                    <a:lnTo>
                      <a:pt x="3418" y="2167"/>
                    </a:lnTo>
                    <a:cubicBezTo>
                      <a:pt x="3453" y="2465"/>
                      <a:pt x="3334" y="2751"/>
                      <a:pt x="3108" y="2965"/>
                    </a:cubicBezTo>
                    <a:cubicBezTo>
                      <a:pt x="2892" y="3158"/>
                      <a:pt x="2633" y="3275"/>
                      <a:pt x="2351" y="3275"/>
                    </a:cubicBezTo>
                    <a:cubicBezTo>
                      <a:pt x="2338" y="3275"/>
                      <a:pt x="2324" y="3275"/>
                      <a:pt x="2310" y="3274"/>
                    </a:cubicBezTo>
                    <a:cubicBezTo>
                      <a:pt x="1715" y="3263"/>
                      <a:pt x="1239" y="2739"/>
                      <a:pt x="1239" y="2108"/>
                    </a:cubicBezTo>
                    <a:lnTo>
                      <a:pt x="1239" y="1798"/>
                    </a:lnTo>
                    <a:cubicBezTo>
                      <a:pt x="1239" y="1774"/>
                      <a:pt x="1239" y="1739"/>
                      <a:pt x="1215" y="1727"/>
                    </a:cubicBezTo>
                    <a:lnTo>
                      <a:pt x="1143" y="1596"/>
                    </a:lnTo>
                    <a:cubicBezTo>
                      <a:pt x="1084" y="1453"/>
                      <a:pt x="1036" y="1322"/>
                      <a:pt x="1036" y="1179"/>
                    </a:cubicBezTo>
                    <a:cubicBezTo>
                      <a:pt x="1036" y="715"/>
                      <a:pt x="1429" y="322"/>
                      <a:pt x="1894" y="322"/>
                    </a:cubicBezTo>
                    <a:close/>
                    <a:moveTo>
                      <a:pt x="2906" y="3513"/>
                    </a:moveTo>
                    <a:lnTo>
                      <a:pt x="2906" y="3751"/>
                    </a:lnTo>
                    <a:cubicBezTo>
                      <a:pt x="2906" y="3798"/>
                      <a:pt x="2918" y="3858"/>
                      <a:pt x="2918" y="3894"/>
                    </a:cubicBezTo>
                    <a:lnTo>
                      <a:pt x="2334" y="4334"/>
                    </a:lnTo>
                    <a:lnTo>
                      <a:pt x="1763" y="3894"/>
                    </a:lnTo>
                    <a:cubicBezTo>
                      <a:pt x="1775" y="3858"/>
                      <a:pt x="1775" y="3798"/>
                      <a:pt x="1775" y="3751"/>
                    </a:cubicBezTo>
                    <a:lnTo>
                      <a:pt x="1775" y="3513"/>
                    </a:lnTo>
                    <a:cubicBezTo>
                      <a:pt x="1929" y="3584"/>
                      <a:pt x="2096" y="3632"/>
                      <a:pt x="2286" y="3632"/>
                    </a:cubicBezTo>
                    <a:lnTo>
                      <a:pt x="2334" y="3632"/>
                    </a:lnTo>
                    <a:cubicBezTo>
                      <a:pt x="2525" y="3632"/>
                      <a:pt x="2727" y="3584"/>
                      <a:pt x="2906" y="3513"/>
                    </a:cubicBezTo>
                    <a:close/>
                    <a:moveTo>
                      <a:pt x="1905" y="0"/>
                    </a:moveTo>
                    <a:cubicBezTo>
                      <a:pt x="1251" y="0"/>
                      <a:pt x="715" y="536"/>
                      <a:pt x="715" y="1191"/>
                    </a:cubicBezTo>
                    <a:cubicBezTo>
                      <a:pt x="715" y="1381"/>
                      <a:pt x="762" y="1572"/>
                      <a:pt x="846" y="1750"/>
                    </a:cubicBezTo>
                    <a:lnTo>
                      <a:pt x="893" y="1858"/>
                    </a:lnTo>
                    <a:lnTo>
                      <a:pt x="893" y="2120"/>
                    </a:lnTo>
                    <a:cubicBezTo>
                      <a:pt x="893" y="2596"/>
                      <a:pt x="1108" y="3013"/>
                      <a:pt x="1441" y="3298"/>
                    </a:cubicBezTo>
                    <a:lnTo>
                      <a:pt x="1441" y="3763"/>
                    </a:lnTo>
                    <a:cubicBezTo>
                      <a:pt x="1441" y="3834"/>
                      <a:pt x="1405" y="3906"/>
                      <a:pt x="1322" y="3941"/>
                    </a:cubicBezTo>
                    <a:lnTo>
                      <a:pt x="465" y="4263"/>
                    </a:lnTo>
                    <a:cubicBezTo>
                      <a:pt x="179" y="4370"/>
                      <a:pt x="0" y="4644"/>
                      <a:pt x="0" y="4941"/>
                    </a:cubicBezTo>
                    <a:lnTo>
                      <a:pt x="0" y="6203"/>
                    </a:lnTo>
                    <a:cubicBezTo>
                      <a:pt x="0" y="6299"/>
                      <a:pt x="72" y="6370"/>
                      <a:pt x="167" y="6370"/>
                    </a:cubicBezTo>
                    <a:cubicBezTo>
                      <a:pt x="251" y="6370"/>
                      <a:pt x="334" y="6299"/>
                      <a:pt x="334" y="6203"/>
                    </a:cubicBezTo>
                    <a:lnTo>
                      <a:pt x="334" y="4941"/>
                    </a:lnTo>
                    <a:cubicBezTo>
                      <a:pt x="334" y="4775"/>
                      <a:pt x="429" y="4644"/>
                      <a:pt x="572" y="4584"/>
                    </a:cubicBezTo>
                    <a:lnTo>
                      <a:pt x="1429" y="4251"/>
                    </a:lnTo>
                    <a:cubicBezTo>
                      <a:pt x="1477" y="4239"/>
                      <a:pt x="1513" y="4215"/>
                      <a:pt x="1560" y="4179"/>
                    </a:cubicBezTo>
                    <a:lnTo>
                      <a:pt x="2179" y="4644"/>
                    </a:lnTo>
                    <a:lnTo>
                      <a:pt x="2179" y="6203"/>
                    </a:lnTo>
                    <a:cubicBezTo>
                      <a:pt x="2179" y="6299"/>
                      <a:pt x="2251" y="6370"/>
                      <a:pt x="2334" y="6370"/>
                    </a:cubicBezTo>
                    <a:cubicBezTo>
                      <a:pt x="2429" y="6370"/>
                      <a:pt x="2501" y="6299"/>
                      <a:pt x="2501" y="6203"/>
                    </a:cubicBezTo>
                    <a:lnTo>
                      <a:pt x="2501" y="4644"/>
                    </a:lnTo>
                    <a:lnTo>
                      <a:pt x="3108" y="4179"/>
                    </a:lnTo>
                    <a:cubicBezTo>
                      <a:pt x="3156" y="4215"/>
                      <a:pt x="3203" y="4239"/>
                      <a:pt x="3239" y="4251"/>
                    </a:cubicBezTo>
                    <a:lnTo>
                      <a:pt x="4108" y="4584"/>
                    </a:lnTo>
                    <a:cubicBezTo>
                      <a:pt x="4251" y="4644"/>
                      <a:pt x="4346" y="4775"/>
                      <a:pt x="4346" y="4941"/>
                    </a:cubicBezTo>
                    <a:cubicBezTo>
                      <a:pt x="4346" y="5025"/>
                      <a:pt x="4418" y="5108"/>
                      <a:pt x="4513" y="5108"/>
                    </a:cubicBezTo>
                    <a:cubicBezTo>
                      <a:pt x="4596" y="5108"/>
                      <a:pt x="4668" y="5025"/>
                      <a:pt x="4668" y="4941"/>
                    </a:cubicBezTo>
                    <a:cubicBezTo>
                      <a:pt x="4703" y="4632"/>
                      <a:pt x="4525" y="4358"/>
                      <a:pt x="4239" y="4251"/>
                    </a:cubicBezTo>
                    <a:lnTo>
                      <a:pt x="3382" y="3929"/>
                    </a:lnTo>
                    <a:cubicBezTo>
                      <a:pt x="3310" y="3894"/>
                      <a:pt x="3263" y="3822"/>
                      <a:pt x="3263" y="3751"/>
                    </a:cubicBezTo>
                    <a:lnTo>
                      <a:pt x="3263" y="3322"/>
                    </a:lnTo>
                    <a:cubicBezTo>
                      <a:pt x="3310" y="3286"/>
                      <a:pt x="3334" y="3263"/>
                      <a:pt x="3370" y="3227"/>
                    </a:cubicBezTo>
                    <a:cubicBezTo>
                      <a:pt x="3644" y="2941"/>
                      <a:pt x="3810" y="2584"/>
                      <a:pt x="3810" y="2179"/>
                    </a:cubicBezTo>
                    <a:lnTo>
                      <a:pt x="3810" y="1858"/>
                    </a:lnTo>
                    <a:lnTo>
                      <a:pt x="3858" y="1750"/>
                    </a:lnTo>
                    <a:cubicBezTo>
                      <a:pt x="3941" y="1572"/>
                      <a:pt x="3989" y="1381"/>
                      <a:pt x="3989" y="1191"/>
                    </a:cubicBezTo>
                    <a:lnTo>
                      <a:pt x="3989" y="155"/>
                    </a:lnTo>
                    <a:cubicBezTo>
                      <a:pt x="3989" y="72"/>
                      <a:pt x="3918" y="0"/>
                      <a:pt x="3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918;p16">
                <a:extLst>
                  <a:ext uri="{FF2B5EF4-FFF2-40B4-BE49-F238E27FC236}">
                    <a16:creationId xmlns:a16="http://schemas.microsoft.com/office/drawing/2014/main" id="{E2F9F9D8-A84B-4A68-A226-71FE4903C1D6}"/>
                  </a:ext>
                </a:extLst>
              </p:cNvPr>
              <p:cNvSpPr/>
              <p:nvPr/>
            </p:nvSpPr>
            <p:spPr>
              <a:xfrm>
                <a:off x="5548658" y="2982111"/>
                <a:ext cx="140614" cy="208279"/>
              </a:xfrm>
              <a:custGeom>
                <a:avLst/>
                <a:gdLst/>
                <a:ahLst/>
                <a:cxnLst/>
                <a:rect l="l" t="t" r="r" b="b"/>
                <a:pathLst>
                  <a:path w="4418" h="6544" extrusionOk="0">
                    <a:moveTo>
                      <a:pt x="2246" y="370"/>
                    </a:moveTo>
                    <a:cubicBezTo>
                      <a:pt x="2295" y="370"/>
                      <a:pt x="2346" y="376"/>
                      <a:pt x="2394" y="388"/>
                    </a:cubicBezTo>
                    <a:cubicBezTo>
                      <a:pt x="3132" y="459"/>
                      <a:pt x="3715" y="1102"/>
                      <a:pt x="3727" y="1876"/>
                    </a:cubicBezTo>
                    <a:cubicBezTo>
                      <a:pt x="3727" y="2602"/>
                      <a:pt x="3906" y="3269"/>
                      <a:pt x="4061" y="3626"/>
                    </a:cubicBezTo>
                    <a:lnTo>
                      <a:pt x="4061" y="3638"/>
                    </a:lnTo>
                    <a:cubicBezTo>
                      <a:pt x="3882" y="3722"/>
                      <a:pt x="3537" y="3912"/>
                      <a:pt x="2953" y="4031"/>
                    </a:cubicBezTo>
                    <a:lnTo>
                      <a:pt x="2953" y="3972"/>
                    </a:lnTo>
                    <a:lnTo>
                      <a:pt x="2953" y="3626"/>
                    </a:lnTo>
                    <a:cubicBezTo>
                      <a:pt x="3179" y="3495"/>
                      <a:pt x="3370" y="3317"/>
                      <a:pt x="3489" y="3091"/>
                    </a:cubicBezTo>
                    <a:cubicBezTo>
                      <a:pt x="3727" y="2674"/>
                      <a:pt x="3644" y="2126"/>
                      <a:pt x="3287" y="1793"/>
                    </a:cubicBezTo>
                    <a:cubicBezTo>
                      <a:pt x="3025" y="1578"/>
                      <a:pt x="2584" y="1293"/>
                      <a:pt x="1870" y="1293"/>
                    </a:cubicBezTo>
                    <a:cubicBezTo>
                      <a:pt x="1822" y="1293"/>
                      <a:pt x="1786" y="1305"/>
                      <a:pt x="1751" y="1340"/>
                    </a:cubicBezTo>
                    <a:lnTo>
                      <a:pt x="1382" y="1709"/>
                    </a:lnTo>
                    <a:cubicBezTo>
                      <a:pt x="1322" y="1769"/>
                      <a:pt x="1322" y="1888"/>
                      <a:pt x="1382" y="1948"/>
                    </a:cubicBezTo>
                    <a:cubicBezTo>
                      <a:pt x="1411" y="1977"/>
                      <a:pt x="1456" y="1992"/>
                      <a:pt x="1501" y="1992"/>
                    </a:cubicBezTo>
                    <a:cubicBezTo>
                      <a:pt x="1545" y="1992"/>
                      <a:pt x="1590" y="1977"/>
                      <a:pt x="1620" y="1948"/>
                    </a:cubicBezTo>
                    <a:lnTo>
                      <a:pt x="1929" y="1638"/>
                    </a:lnTo>
                    <a:cubicBezTo>
                      <a:pt x="2394" y="1650"/>
                      <a:pt x="2763" y="1781"/>
                      <a:pt x="3048" y="2055"/>
                    </a:cubicBezTo>
                    <a:cubicBezTo>
                      <a:pt x="3287" y="2269"/>
                      <a:pt x="3346" y="2650"/>
                      <a:pt x="3179" y="2924"/>
                    </a:cubicBezTo>
                    <a:cubicBezTo>
                      <a:pt x="2989" y="3269"/>
                      <a:pt x="2608" y="3495"/>
                      <a:pt x="2215" y="3495"/>
                    </a:cubicBezTo>
                    <a:cubicBezTo>
                      <a:pt x="1596" y="3495"/>
                      <a:pt x="1108" y="3007"/>
                      <a:pt x="1108" y="2388"/>
                    </a:cubicBezTo>
                    <a:cubicBezTo>
                      <a:pt x="1108" y="2305"/>
                      <a:pt x="1036" y="2233"/>
                      <a:pt x="941" y="2233"/>
                    </a:cubicBezTo>
                    <a:cubicBezTo>
                      <a:pt x="858" y="2233"/>
                      <a:pt x="786" y="2305"/>
                      <a:pt x="786" y="2388"/>
                    </a:cubicBezTo>
                    <a:cubicBezTo>
                      <a:pt x="786" y="2924"/>
                      <a:pt x="1084" y="3400"/>
                      <a:pt x="1513" y="3662"/>
                    </a:cubicBezTo>
                    <a:lnTo>
                      <a:pt x="1513" y="3995"/>
                    </a:lnTo>
                    <a:lnTo>
                      <a:pt x="1513" y="4055"/>
                    </a:lnTo>
                    <a:cubicBezTo>
                      <a:pt x="929" y="3936"/>
                      <a:pt x="608" y="3745"/>
                      <a:pt x="441" y="3638"/>
                    </a:cubicBezTo>
                    <a:cubicBezTo>
                      <a:pt x="441" y="3638"/>
                      <a:pt x="429" y="3638"/>
                      <a:pt x="441" y="3626"/>
                    </a:cubicBezTo>
                    <a:cubicBezTo>
                      <a:pt x="596" y="3269"/>
                      <a:pt x="774" y="2602"/>
                      <a:pt x="774" y="1876"/>
                    </a:cubicBezTo>
                    <a:cubicBezTo>
                      <a:pt x="774" y="1114"/>
                      <a:pt x="1370" y="459"/>
                      <a:pt x="2108" y="388"/>
                    </a:cubicBezTo>
                    <a:cubicBezTo>
                      <a:pt x="2150" y="376"/>
                      <a:pt x="2197" y="370"/>
                      <a:pt x="2246" y="370"/>
                    </a:cubicBezTo>
                    <a:close/>
                    <a:moveTo>
                      <a:pt x="2584" y="3769"/>
                    </a:moveTo>
                    <a:lnTo>
                      <a:pt x="2584" y="3972"/>
                    </a:lnTo>
                    <a:cubicBezTo>
                      <a:pt x="2584" y="4174"/>
                      <a:pt x="2703" y="4365"/>
                      <a:pt x="2882" y="4448"/>
                    </a:cubicBezTo>
                    <a:lnTo>
                      <a:pt x="2989" y="4507"/>
                    </a:lnTo>
                    <a:cubicBezTo>
                      <a:pt x="2858" y="4769"/>
                      <a:pt x="2560" y="4936"/>
                      <a:pt x="2227" y="4936"/>
                    </a:cubicBezTo>
                    <a:cubicBezTo>
                      <a:pt x="1917" y="4936"/>
                      <a:pt x="1620" y="4769"/>
                      <a:pt x="1441" y="4507"/>
                    </a:cubicBezTo>
                    <a:lnTo>
                      <a:pt x="1548" y="4448"/>
                    </a:lnTo>
                    <a:cubicBezTo>
                      <a:pt x="1727" y="4365"/>
                      <a:pt x="1846" y="4162"/>
                      <a:pt x="1846" y="3972"/>
                    </a:cubicBezTo>
                    <a:lnTo>
                      <a:pt x="1846" y="3769"/>
                    </a:lnTo>
                    <a:cubicBezTo>
                      <a:pt x="1965" y="3793"/>
                      <a:pt x="2096" y="3805"/>
                      <a:pt x="2215" y="3805"/>
                    </a:cubicBezTo>
                    <a:cubicBezTo>
                      <a:pt x="2346" y="3805"/>
                      <a:pt x="2465" y="3793"/>
                      <a:pt x="2584" y="3769"/>
                    </a:cubicBezTo>
                    <a:close/>
                    <a:moveTo>
                      <a:pt x="2209" y="1"/>
                    </a:moveTo>
                    <a:cubicBezTo>
                      <a:pt x="2153" y="1"/>
                      <a:pt x="2096" y="7"/>
                      <a:pt x="2036" y="19"/>
                    </a:cubicBezTo>
                    <a:cubicBezTo>
                      <a:pt x="1108" y="102"/>
                      <a:pt x="393" y="912"/>
                      <a:pt x="381" y="1840"/>
                    </a:cubicBezTo>
                    <a:cubicBezTo>
                      <a:pt x="381" y="2519"/>
                      <a:pt x="215" y="3138"/>
                      <a:pt x="84" y="3472"/>
                    </a:cubicBezTo>
                    <a:cubicBezTo>
                      <a:pt x="24" y="3614"/>
                      <a:pt x="72" y="3793"/>
                      <a:pt x="203" y="3876"/>
                    </a:cubicBezTo>
                    <a:cubicBezTo>
                      <a:pt x="358" y="3984"/>
                      <a:pt x="632" y="4150"/>
                      <a:pt x="1084" y="4281"/>
                    </a:cubicBezTo>
                    <a:lnTo>
                      <a:pt x="393" y="4626"/>
                    </a:lnTo>
                    <a:cubicBezTo>
                      <a:pt x="215" y="4722"/>
                      <a:pt x="84" y="4877"/>
                      <a:pt x="24" y="5055"/>
                    </a:cubicBezTo>
                    <a:cubicBezTo>
                      <a:pt x="0" y="5150"/>
                      <a:pt x="60" y="5234"/>
                      <a:pt x="143" y="5269"/>
                    </a:cubicBezTo>
                    <a:lnTo>
                      <a:pt x="191" y="5269"/>
                    </a:lnTo>
                    <a:cubicBezTo>
                      <a:pt x="262" y="5269"/>
                      <a:pt x="334" y="5222"/>
                      <a:pt x="358" y="5150"/>
                    </a:cubicBezTo>
                    <a:cubicBezTo>
                      <a:pt x="381" y="5043"/>
                      <a:pt x="453" y="4972"/>
                      <a:pt x="548" y="4924"/>
                    </a:cubicBezTo>
                    <a:lnTo>
                      <a:pt x="1084" y="4662"/>
                    </a:lnTo>
                    <a:cubicBezTo>
                      <a:pt x="1310" y="5043"/>
                      <a:pt x="1727" y="5281"/>
                      <a:pt x="2167" y="5281"/>
                    </a:cubicBezTo>
                    <a:cubicBezTo>
                      <a:pt x="2620" y="5281"/>
                      <a:pt x="3037" y="5043"/>
                      <a:pt x="3251" y="4662"/>
                    </a:cubicBezTo>
                    <a:lnTo>
                      <a:pt x="3787" y="4924"/>
                    </a:lnTo>
                    <a:cubicBezTo>
                      <a:pt x="3930" y="4984"/>
                      <a:pt x="4001" y="5115"/>
                      <a:pt x="4001" y="5269"/>
                    </a:cubicBezTo>
                    <a:lnTo>
                      <a:pt x="4001" y="6377"/>
                    </a:lnTo>
                    <a:cubicBezTo>
                      <a:pt x="4001" y="6472"/>
                      <a:pt x="4072" y="6543"/>
                      <a:pt x="4168" y="6543"/>
                    </a:cubicBezTo>
                    <a:cubicBezTo>
                      <a:pt x="4251" y="6543"/>
                      <a:pt x="4322" y="6472"/>
                      <a:pt x="4322" y="6377"/>
                    </a:cubicBezTo>
                    <a:lnTo>
                      <a:pt x="4322" y="5269"/>
                    </a:lnTo>
                    <a:cubicBezTo>
                      <a:pt x="4418" y="4996"/>
                      <a:pt x="4263" y="4746"/>
                      <a:pt x="4013" y="4626"/>
                    </a:cubicBezTo>
                    <a:lnTo>
                      <a:pt x="3334" y="4281"/>
                    </a:lnTo>
                    <a:cubicBezTo>
                      <a:pt x="3787" y="4150"/>
                      <a:pt x="4072" y="3984"/>
                      <a:pt x="4203" y="3876"/>
                    </a:cubicBezTo>
                    <a:cubicBezTo>
                      <a:pt x="4346" y="3793"/>
                      <a:pt x="4406" y="3614"/>
                      <a:pt x="4322" y="3472"/>
                    </a:cubicBezTo>
                    <a:cubicBezTo>
                      <a:pt x="4191" y="3138"/>
                      <a:pt x="4025" y="2519"/>
                      <a:pt x="4025" y="1840"/>
                    </a:cubicBezTo>
                    <a:cubicBezTo>
                      <a:pt x="4025" y="912"/>
                      <a:pt x="3299" y="102"/>
                      <a:pt x="2382" y="19"/>
                    </a:cubicBezTo>
                    <a:cubicBezTo>
                      <a:pt x="2322" y="7"/>
                      <a:pt x="2266" y="1"/>
                      <a:pt x="22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919;p16">
                <a:extLst>
                  <a:ext uri="{FF2B5EF4-FFF2-40B4-BE49-F238E27FC236}">
                    <a16:creationId xmlns:a16="http://schemas.microsoft.com/office/drawing/2014/main" id="{9F6C5078-B12F-4A32-9B53-0BBA7E0CF5E2}"/>
                  </a:ext>
                </a:extLst>
              </p:cNvPr>
              <p:cNvSpPr/>
              <p:nvPr/>
            </p:nvSpPr>
            <p:spPr>
              <a:xfrm>
                <a:off x="5655153" y="3157004"/>
                <a:ext cx="10630" cy="33387"/>
              </a:xfrm>
              <a:custGeom>
                <a:avLst/>
                <a:gdLst/>
                <a:ahLst/>
                <a:cxnLst/>
                <a:rect l="l" t="t" r="r" b="b"/>
                <a:pathLst>
                  <a:path w="334" h="1049" extrusionOk="0">
                    <a:moveTo>
                      <a:pt x="167" y="1"/>
                    </a:moveTo>
                    <a:cubicBezTo>
                      <a:pt x="72" y="1"/>
                      <a:pt x="0" y="72"/>
                      <a:pt x="0" y="155"/>
                    </a:cubicBezTo>
                    <a:lnTo>
                      <a:pt x="0" y="894"/>
                    </a:lnTo>
                    <a:cubicBezTo>
                      <a:pt x="0" y="977"/>
                      <a:pt x="72" y="1048"/>
                      <a:pt x="167" y="1048"/>
                    </a:cubicBezTo>
                    <a:cubicBezTo>
                      <a:pt x="250" y="1048"/>
                      <a:pt x="322" y="977"/>
                      <a:pt x="322" y="894"/>
                    </a:cubicBezTo>
                    <a:lnTo>
                      <a:pt x="322" y="155"/>
                    </a:lnTo>
                    <a:cubicBezTo>
                      <a:pt x="334"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920;p16">
                <a:extLst>
                  <a:ext uri="{FF2B5EF4-FFF2-40B4-BE49-F238E27FC236}">
                    <a16:creationId xmlns:a16="http://schemas.microsoft.com/office/drawing/2014/main" id="{D8C2B83D-F45D-4FC6-8FF7-DE9A806F8194}"/>
                  </a:ext>
                </a:extLst>
              </p:cNvPr>
              <p:cNvSpPr/>
              <p:nvPr/>
            </p:nvSpPr>
            <p:spPr>
              <a:xfrm>
                <a:off x="5497893" y="3174445"/>
                <a:ext cx="11012" cy="10248"/>
              </a:xfrm>
              <a:custGeom>
                <a:avLst/>
                <a:gdLst/>
                <a:ahLst/>
                <a:cxnLst/>
                <a:rect l="l" t="t" r="r" b="b"/>
                <a:pathLst>
                  <a:path w="346" h="322" extrusionOk="0">
                    <a:moveTo>
                      <a:pt x="179" y="0"/>
                    </a:moveTo>
                    <a:cubicBezTo>
                      <a:pt x="83" y="0"/>
                      <a:pt x="0" y="72"/>
                      <a:pt x="0" y="167"/>
                    </a:cubicBezTo>
                    <a:cubicBezTo>
                      <a:pt x="0" y="250"/>
                      <a:pt x="71" y="322"/>
                      <a:pt x="179" y="322"/>
                    </a:cubicBezTo>
                    <a:cubicBezTo>
                      <a:pt x="262" y="322"/>
                      <a:pt x="333" y="250"/>
                      <a:pt x="333" y="167"/>
                    </a:cubicBezTo>
                    <a:cubicBezTo>
                      <a:pt x="345" y="72"/>
                      <a:pt x="262"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921;p16">
                <a:extLst>
                  <a:ext uri="{FF2B5EF4-FFF2-40B4-BE49-F238E27FC236}">
                    <a16:creationId xmlns:a16="http://schemas.microsoft.com/office/drawing/2014/main" id="{9A4D51A8-9DB5-4C09-BC0B-6556FD39A535}"/>
                  </a:ext>
                </a:extLst>
              </p:cNvPr>
              <p:cNvSpPr/>
              <p:nvPr/>
            </p:nvSpPr>
            <p:spPr>
              <a:xfrm>
                <a:off x="5410718" y="3156972"/>
                <a:ext cx="74699" cy="45927"/>
              </a:xfrm>
              <a:custGeom>
                <a:avLst/>
                <a:gdLst/>
                <a:ahLst/>
                <a:cxnLst/>
                <a:rect l="l" t="t" r="r" b="b"/>
                <a:pathLst>
                  <a:path w="2347" h="1443" extrusionOk="0">
                    <a:moveTo>
                      <a:pt x="905" y="0"/>
                    </a:moveTo>
                    <a:cubicBezTo>
                      <a:pt x="870" y="0"/>
                      <a:pt x="833" y="13"/>
                      <a:pt x="798" y="37"/>
                    </a:cubicBezTo>
                    <a:lnTo>
                      <a:pt x="72" y="585"/>
                    </a:lnTo>
                    <a:cubicBezTo>
                      <a:pt x="24" y="621"/>
                      <a:pt x="1" y="680"/>
                      <a:pt x="1" y="728"/>
                    </a:cubicBezTo>
                    <a:cubicBezTo>
                      <a:pt x="1" y="764"/>
                      <a:pt x="24" y="823"/>
                      <a:pt x="72" y="859"/>
                    </a:cubicBezTo>
                    <a:lnTo>
                      <a:pt x="798" y="1407"/>
                    </a:lnTo>
                    <a:cubicBezTo>
                      <a:pt x="834" y="1442"/>
                      <a:pt x="858" y="1442"/>
                      <a:pt x="905" y="1442"/>
                    </a:cubicBezTo>
                    <a:cubicBezTo>
                      <a:pt x="953" y="1442"/>
                      <a:pt x="1013" y="1407"/>
                      <a:pt x="1036" y="1359"/>
                    </a:cubicBezTo>
                    <a:cubicBezTo>
                      <a:pt x="1096" y="1287"/>
                      <a:pt x="1084" y="1180"/>
                      <a:pt x="1013" y="1121"/>
                    </a:cubicBezTo>
                    <a:lnTo>
                      <a:pt x="679" y="883"/>
                    </a:lnTo>
                    <a:lnTo>
                      <a:pt x="2191" y="883"/>
                    </a:lnTo>
                    <a:cubicBezTo>
                      <a:pt x="2275" y="883"/>
                      <a:pt x="2346" y="811"/>
                      <a:pt x="2346" y="728"/>
                    </a:cubicBezTo>
                    <a:cubicBezTo>
                      <a:pt x="2346" y="621"/>
                      <a:pt x="2275" y="549"/>
                      <a:pt x="2191" y="549"/>
                    </a:cubicBezTo>
                    <a:lnTo>
                      <a:pt x="679" y="549"/>
                    </a:lnTo>
                    <a:lnTo>
                      <a:pt x="1013" y="311"/>
                    </a:lnTo>
                    <a:cubicBezTo>
                      <a:pt x="1084" y="252"/>
                      <a:pt x="1096" y="145"/>
                      <a:pt x="1036" y="73"/>
                    </a:cubicBezTo>
                    <a:cubicBezTo>
                      <a:pt x="1002" y="24"/>
                      <a:pt x="955" y="0"/>
                      <a:pt x="9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922;p16">
                <a:extLst>
                  <a:ext uri="{FF2B5EF4-FFF2-40B4-BE49-F238E27FC236}">
                    <a16:creationId xmlns:a16="http://schemas.microsoft.com/office/drawing/2014/main" id="{9D203F49-3CC8-477A-8420-7C83AD5CB54D}"/>
                  </a:ext>
                </a:extLst>
              </p:cNvPr>
              <p:cNvSpPr/>
              <p:nvPr/>
            </p:nvSpPr>
            <p:spPr>
              <a:xfrm>
                <a:off x="5521382" y="3156590"/>
                <a:ext cx="75049" cy="45163"/>
              </a:xfrm>
              <a:custGeom>
                <a:avLst/>
                <a:gdLst/>
                <a:ahLst/>
                <a:cxnLst/>
                <a:rect l="l" t="t" r="r" b="b"/>
                <a:pathLst>
                  <a:path w="2358" h="1419" extrusionOk="0">
                    <a:moveTo>
                      <a:pt x="1446" y="0"/>
                    </a:moveTo>
                    <a:cubicBezTo>
                      <a:pt x="1396" y="0"/>
                      <a:pt x="1345" y="25"/>
                      <a:pt x="1310" y="73"/>
                    </a:cubicBezTo>
                    <a:cubicBezTo>
                      <a:pt x="1250" y="145"/>
                      <a:pt x="1274" y="252"/>
                      <a:pt x="1346" y="311"/>
                    </a:cubicBezTo>
                    <a:lnTo>
                      <a:pt x="1667" y="549"/>
                    </a:lnTo>
                    <a:lnTo>
                      <a:pt x="167" y="549"/>
                    </a:lnTo>
                    <a:cubicBezTo>
                      <a:pt x="84" y="549"/>
                      <a:pt x="0" y="621"/>
                      <a:pt x="0" y="704"/>
                    </a:cubicBezTo>
                    <a:cubicBezTo>
                      <a:pt x="0" y="799"/>
                      <a:pt x="84" y="871"/>
                      <a:pt x="167" y="871"/>
                    </a:cubicBezTo>
                    <a:lnTo>
                      <a:pt x="1667" y="871"/>
                    </a:lnTo>
                    <a:lnTo>
                      <a:pt x="1346" y="1109"/>
                    </a:lnTo>
                    <a:cubicBezTo>
                      <a:pt x="1274" y="1169"/>
                      <a:pt x="1250" y="1276"/>
                      <a:pt x="1310" y="1347"/>
                    </a:cubicBezTo>
                    <a:cubicBezTo>
                      <a:pt x="1346" y="1395"/>
                      <a:pt x="1405" y="1419"/>
                      <a:pt x="1453" y="1419"/>
                    </a:cubicBezTo>
                    <a:cubicBezTo>
                      <a:pt x="1477" y="1419"/>
                      <a:pt x="1524" y="1407"/>
                      <a:pt x="1548" y="1395"/>
                    </a:cubicBezTo>
                    <a:lnTo>
                      <a:pt x="2286" y="847"/>
                    </a:lnTo>
                    <a:cubicBezTo>
                      <a:pt x="2322" y="811"/>
                      <a:pt x="2358" y="752"/>
                      <a:pt x="2358" y="704"/>
                    </a:cubicBezTo>
                    <a:cubicBezTo>
                      <a:pt x="2358" y="668"/>
                      <a:pt x="2322" y="633"/>
                      <a:pt x="2286" y="585"/>
                    </a:cubicBezTo>
                    <a:lnTo>
                      <a:pt x="1548" y="37"/>
                    </a:lnTo>
                    <a:cubicBezTo>
                      <a:pt x="1518" y="13"/>
                      <a:pt x="1482" y="0"/>
                      <a:pt x="14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224272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Top Corners One Rounded and One Snipped 6">
            <a:extLst>
              <a:ext uri="{FF2B5EF4-FFF2-40B4-BE49-F238E27FC236}">
                <a16:creationId xmlns:a16="http://schemas.microsoft.com/office/drawing/2014/main" id="{51C01405-4E9F-454C-8793-9D273FC8EF7A}"/>
              </a:ext>
            </a:extLst>
          </p:cNvPr>
          <p:cNvSpPr/>
          <p:nvPr/>
        </p:nvSpPr>
        <p:spPr>
          <a:xfrm flipH="1">
            <a:off x="3334019" y="1198086"/>
            <a:ext cx="2475959" cy="1882832"/>
          </a:xfrm>
          <a:prstGeom prst="snipRoundRect">
            <a:avLst>
              <a:gd name="adj1" fmla="val 16667"/>
              <a:gd name="adj2" fmla="val 36388"/>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Rectangle: Top Corners One Rounded and One Snipped 6">
            <a:extLst>
              <a:ext uri="{FF2B5EF4-FFF2-40B4-BE49-F238E27FC236}">
                <a16:creationId xmlns:a16="http://schemas.microsoft.com/office/drawing/2014/main" id="{DC9B6E1D-36D4-49B7-ACB8-26BC9F1E2192}"/>
              </a:ext>
            </a:extLst>
          </p:cNvPr>
          <p:cNvSpPr/>
          <p:nvPr/>
        </p:nvSpPr>
        <p:spPr>
          <a:xfrm flipH="1">
            <a:off x="6048954" y="1198086"/>
            <a:ext cx="2475959" cy="1882832"/>
          </a:xfrm>
          <a:prstGeom prst="snipRoundRect">
            <a:avLst>
              <a:gd name="adj1" fmla="val 16667"/>
              <a:gd name="adj2" fmla="val 36388"/>
            </a:avLst>
          </a:prstGeom>
          <a:solidFill>
            <a:schemeClr val="accent4"/>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Top Corners One Rounded and One Snipped 6">
            <a:extLst>
              <a:ext uri="{FF2B5EF4-FFF2-40B4-BE49-F238E27FC236}">
                <a16:creationId xmlns:a16="http://schemas.microsoft.com/office/drawing/2014/main" id="{BAEF3C9F-C1C0-4852-8AD5-FFB84FE91D5B}"/>
              </a:ext>
            </a:extLst>
          </p:cNvPr>
          <p:cNvSpPr/>
          <p:nvPr/>
        </p:nvSpPr>
        <p:spPr>
          <a:xfrm flipH="1">
            <a:off x="572846" y="1250477"/>
            <a:ext cx="2475959" cy="1882832"/>
          </a:xfrm>
          <a:prstGeom prst="snipRoundRect">
            <a:avLst>
              <a:gd name="adj1" fmla="val 16667"/>
              <a:gd name="adj2" fmla="val 36388"/>
            </a:avLst>
          </a:prstGeom>
          <a:solidFill>
            <a:schemeClr val="accent2"/>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p:txBody>
          <a:bodyPr/>
          <a:lstStyle/>
          <a:p>
            <a:r>
              <a:rPr lang="en-US" sz="3600"/>
              <a:t>Data Preprocessing</a:t>
            </a:r>
            <a:endParaRPr lang="en-US"/>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723900" y="2616767"/>
            <a:ext cx="2266333" cy="392482"/>
          </a:xfrm>
        </p:spPr>
        <p:txBody>
          <a:bodyPr/>
          <a:lstStyle/>
          <a:p>
            <a:r>
              <a:rPr lang="en-HK"/>
              <a:t>'treat','str2'</a:t>
            </a:r>
          </a:p>
        </p:txBody>
      </p:sp>
      <p:sp>
        <p:nvSpPr>
          <p:cNvPr id="11" name="Text Placeholder 10">
            <a:extLst>
              <a:ext uri="{FF2B5EF4-FFF2-40B4-BE49-F238E27FC236}">
                <a16:creationId xmlns:a16="http://schemas.microsoft.com/office/drawing/2014/main" id="{D1AA76D7-703B-430D-8643-F79CEA4E7BA8}"/>
              </a:ext>
            </a:extLst>
          </p:cNvPr>
          <p:cNvSpPr>
            <a:spLocks noGrp="1"/>
          </p:cNvSpPr>
          <p:nvPr>
            <p:ph type="body" idx="14"/>
          </p:nvPr>
        </p:nvSpPr>
        <p:spPr>
          <a:xfrm>
            <a:off x="723900" y="1893439"/>
            <a:ext cx="2266333" cy="392482"/>
          </a:xfrm>
        </p:spPr>
        <p:txBody>
          <a:bodyPr/>
          <a:lstStyle/>
          <a:p>
            <a:r>
              <a:rPr lang="en-US"/>
              <a:t>Dropped duplicated columns</a:t>
            </a:r>
          </a:p>
        </p:txBody>
      </p:sp>
      <p:sp>
        <p:nvSpPr>
          <p:cNvPr id="12" name="Text Placeholder 11">
            <a:extLst>
              <a:ext uri="{FF2B5EF4-FFF2-40B4-BE49-F238E27FC236}">
                <a16:creationId xmlns:a16="http://schemas.microsoft.com/office/drawing/2014/main" id="{1BE4FF4A-BAA5-4B25-ACE6-07A823BC9BE0}"/>
              </a:ext>
            </a:extLst>
          </p:cNvPr>
          <p:cNvSpPr>
            <a:spLocks noGrp="1"/>
          </p:cNvSpPr>
          <p:nvPr>
            <p:ph type="body" idx="17"/>
          </p:nvPr>
        </p:nvSpPr>
        <p:spPr>
          <a:xfrm>
            <a:off x="3438834" y="1602397"/>
            <a:ext cx="2266333" cy="392482"/>
          </a:xfrm>
        </p:spPr>
        <p:txBody>
          <a:bodyPr/>
          <a:lstStyle/>
          <a:p>
            <a:r>
              <a:rPr lang="en-US"/>
              <a:t>Encoded categorical variables</a:t>
            </a:r>
          </a:p>
        </p:txBody>
      </p:sp>
      <p:sp>
        <p:nvSpPr>
          <p:cNvPr id="14" name="Text Placeholder 13">
            <a:extLst>
              <a:ext uri="{FF2B5EF4-FFF2-40B4-BE49-F238E27FC236}">
                <a16:creationId xmlns:a16="http://schemas.microsoft.com/office/drawing/2014/main" id="{F4F1E6C2-1D39-471C-ABC2-A396A3C50843}"/>
              </a:ext>
            </a:extLst>
          </p:cNvPr>
          <p:cNvSpPr>
            <a:spLocks noGrp="1"/>
          </p:cNvSpPr>
          <p:nvPr>
            <p:ph type="body" idx="19"/>
          </p:nvPr>
        </p:nvSpPr>
        <p:spPr>
          <a:xfrm>
            <a:off x="6211645" y="1991785"/>
            <a:ext cx="2266333" cy="392482"/>
          </a:xfrm>
        </p:spPr>
        <p:txBody>
          <a:bodyPr/>
          <a:lstStyle/>
          <a:p>
            <a:r>
              <a:rPr lang="en-US"/>
              <a:t>Feature Scaling &amp; Feature Selection</a:t>
            </a:r>
          </a:p>
        </p:txBody>
      </p:sp>
      <p:sp>
        <p:nvSpPr>
          <p:cNvPr id="3" name="TextBox 2">
            <a:extLst>
              <a:ext uri="{FF2B5EF4-FFF2-40B4-BE49-F238E27FC236}">
                <a16:creationId xmlns:a16="http://schemas.microsoft.com/office/drawing/2014/main" id="{5240858A-E36C-4035-AB6B-090331A83F07}"/>
              </a:ext>
            </a:extLst>
          </p:cNvPr>
          <p:cNvSpPr txBox="1"/>
          <p:nvPr/>
        </p:nvSpPr>
        <p:spPr>
          <a:xfrm>
            <a:off x="809191" y="3395114"/>
            <a:ext cx="8201437" cy="1077218"/>
          </a:xfrm>
          <a:prstGeom prst="rect">
            <a:avLst/>
          </a:prstGeom>
          <a:noFill/>
        </p:spPr>
        <p:txBody>
          <a:bodyPr wrap="square" lIns="91440" tIns="45720" rIns="91440" bIns="45720" rtlCol="0" anchor="t">
            <a:spAutoFit/>
          </a:bodyPr>
          <a:lstStyle/>
          <a:p>
            <a:r>
              <a:rPr lang="en-HK" sz="1600" b="0">
                <a:solidFill>
                  <a:srgbClr val="6A9955"/>
                </a:solidFill>
                <a:effectLst/>
                <a:latin typeface="Menlo"/>
              </a:rPr>
              <a:t># encode categorical variables, drop unrelated or duplicated features</a:t>
            </a:r>
            <a:r>
              <a:rPr lang="en-HK" sz="1600">
                <a:solidFill>
                  <a:srgbClr val="6A9955"/>
                </a:solidFill>
                <a:latin typeface="Menlo"/>
              </a:rPr>
              <a:t> </a:t>
            </a:r>
            <a:endParaRPr lang="en-HK" sz="1600" b="0">
              <a:solidFill>
                <a:srgbClr val="6A9955"/>
              </a:solidFill>
              <a:effectLst/>
              <a:latin typeface="Menlo" panose="020B0609030804020204" pitchFamily="49" charset="0"/>
            </a:endParaRPr>
          </a:p>
          <a:p>
            <a:r>
              <a:rPr lang="en-HK" sz="1600" b="0">
                <a:effectLst/>
                <a:latin typeface="Menlo"/>
              </a:rPr>
              <a:t>df1 = </a:t>
            </a:r>
            <a:r>
              <a:rPr lang="en-HK" sz="1600" b="0" err="1">
                <a:effectLst/>
                <a:latin typeface="Menlo"/>
              </a:rPr>
              <a:t>pd.get_dummies</a:t>
            </a:r>
            <a:r>
              <a:rPr lang="en-HK" sz="1600" b="0">
                <a:effectLst/>
                <a:latin typeface="Menlo"/>
              </a:rPr>
              <a:t>(</a:t>
            </a:r>
            <a:r>
              <a:rPr lang="en-HK" sz="1600" b="0" err="1">
                <a:effectLst/>
                <a:latin typeface="Menlo"/>
              </a:rPr>
              <a:t>df</a:t>
            </a:r>
            <a:r>
              <a:rPr lang="en-HK" sz="1600" b="0">
                <a:effectLst/>
                <a:latin typeface="Menlo"/>
              </a:rPr>
              <a:t>, </a:t>
            </a:r>
            <a:r>
              <a:rPr lang="en-HK" sz="1600" b="0">
                <a:solidFill>
                  <a:srgbClr val="00B0F0"/>
                </a:solidFill>
                <a:effectLst/>
                <a:latin typeface="Menlo"/>
              </a:rPr>
              <a:t>columns</a:t>
            </a:r>
            <a:r>
              <a:rPr lang="en-HK" sz="1600" b="0">
                <a:effectLst/>
                <a:latin typeface="Menlo"/>
              </a:rPr>
              <a:t>=[</a:t>
            </a:r>
            <a:r>
              <a:rPr lang="en-HK" sz="1600" b="0">
                <a:solidFill>
                  <a:schemeClr val="accent1">
                    <a:lumMod val="75000"/>
                  </a:schemeClr>
                </a:solidFill>
                <a:effectLst/>
                <a:latin typeface="Menlo"/>
              </a:rPr>
              <a:t>'</a:t>
            </a:r>
            <a:r>
              <a:rPr lang="en-HK" sz="1600" b="0" err="1">
                <a:solidFill>
                  <a:schemeClr val="accent1">
                    <a:lumMod val="75000"/>
                  </a:schemeClr>
                </a:solidFill>
                <a:effectLst/>
                <a:latin typeface="Menlo"/>
              </a:rPr>
              <a:t>trt</a:t>
            </a:r>
            <a:r>
              <a:rPr lang="en-HK" sz="1600" b="0">
                <a:solidFill>
                  <a:schemeClr val="accent1">
                    <a:lumMod val="75000"/>
                  </a:schemeClr>
                </a:solidFill>
                <a:effectLst/>
                <a:latin typeface="Menlo"/>
              </a:rPr>
              <a:t>'</a:t>
            </a:r>
            <a:r>
              <a:rPr lang="en-HK" sz="1600" b="0">
                <a:effectLst/>
                <a:latin typeface="Menlo"/>
              </a:rPr>
              <a:t>,</a:t>
            </a:r>
            <a:r>
              <a:rPr lang="en-HK" sz="1600" b="0">
                <a:solidFill>
                  <a:srgbClr val="CCCCCC"/>
                </a:solidFill>
                <a:effectLst/>
                <a:latin typeface="Menlo"/>
              </a:rPr>
              <a:t> </a:t>
            </a:r>
            <a:r>
              <a:rPr lang="en-HK" sz="1600" b="0">
                <a:solidFill>
                  <a:schemeClr val="accent1">
                    <a:lumMod val="75000"/>
                  </a:schemeClr>
                </a:solidFill>
                <a:effectLst/>
                <a:latin typeface="Menlo"/>
              </a:rPr>
              <a:t>'</a:t>
            </a:r>
            <a:r>
              <a:rPr lang="en-HK" sz="1600" b="0" err="1">
                <a:solidFill>
                  <a:schemeClr val="accent1">
                    <a:lumMod val="75000"/>
                  </a:schemeClr>
                </a:solidFill>
                <a:effectLst/>
                <a:latin typeface="Menlo"/>
              </a:rPr>
              <a:t>strat</a:t>
            </a:r>
            <a:r>
              <a:rPr lang="en-HK" sz="1600" b="0">
                <a:solidFill>
                  <a:schemeClr val="accent1">
                    <a:lumMod val="75000"/>
                  </a:schemeClr>
                </a:solidFill>
                <a:effectLst/>
                <a:latin typeface="Menlo"/>
              </a:rPr>
              <a:t>’</a:t>
            </a:r>
            <a:r>
              <a:rPr lang="en-HK" sz="1600" b="0">
                <a:effectLst/>
                <a:latin typeface="Menlo"/>
              </a:rPr>
              <a:t>])</a:t>
            </a:r>
            <a:r>
              <a:rPr lang="en-HK" sz="1600">
                <a:solidFill>
                  <a:srgbClr val="CCCCCC"/>
                </a:solidFill>
                <a:latin typeface="Menlo"/>
              </a:rPr>
              <a:t> </a:t>
            </a:r>
            <a:endParaRPr lang="en-HK" sz="1600" b="0">
              <a:solidFill>
                <a:srgbClr val="CCCCCC"/>
              </a:solidFill>
              <a:effectLst/>
              <a:latin typeface="Menlo" panose="020B0609030804020204" pitchFamily="49" charset="0"/>
            </a:endParaRPr>
          </a:p>
          <a:p>
            <a:r>
              <a:rPr lang="en-HK" sz="1600" b="0">
                <a:solidFill>
                  <a:srgbClr val="6A9955"/>
                </a:solidFill>
                <a:effectLst/>
                <a:latin typeface="Menlo"/>
              </a:rPr>
              <a:t># dropped duplicated columns</a:t>
            </a:r>
            <a:endParaRPr lang="en-HK" sz="1600" b="0">
              <a:solidFill>
                <a:srgbClr val="CCCCCC"/>
              </a:solidFill>
              <a:effectLst/>
              <a:latin typeface="Menlo"/>
            </a:endParaRPr>
          </a:p>
          <a:p>
            <a:r>
              <a:rPr lang="en-HK" sz="1600" b="0">
                <a:effectLst/>
                <a:latin typeface="Menlo"/>
              </a:rPr>
              <a:t>df1 = df1.drop([</a:t>
            </a:r>
            <a:r>
              <a:rPr lang="en-HK" sz="1600" b="0">
                <a:solidFill>
                  <a:schemeClr val="accent1">
                    <a:lumMod val="75000"/>
                  </a:schemeClr>
                </a:solidFill>
                <a:effectLst/>
                <a:latin typeface="Menlo"/>
              </a:rPr>
              <a:t>'treat'</a:t>
            </a:r>
            <a:r>
              <a:rPr lang="en-HK" sz="1600" b="0">
                <a:effectLst/>
                <a:latin typeface="Menlo"/>
              </a:rPr>
              <a:t>,</a:t>
            </a:r>
            <a:r>
              <a:rPr lang="en-HK" sz="1600" b="0">
                <a:solidFill>
                  <a:schemeClr val="accent1">
                    <a:lumMod val="75000"/>
                  </a:schemeClr>
                </a:solidFill>
                <a:effectLst/>
                <a:latin typeface="Menlo"/>
              </a:rPr>
              <a:t>'str2'</a:t>
            </a:r>
            <a:r>
              <a:rPr lang="en-HK" sz="1600" b="0">
                <a:effectLst/>
                <a:latin typeface="Menlo"/>
              </a:rPr>
              <a:t>],</a:t>
            </a:r>
            <a:r>
              <a:rPr lang="en-HK" sz="1600" b="0">
                <a:solidFill>
                  <a:srgbClr val="CCCCCC"/>
                </a:solidFill>
                <a:effectLst/>
                <a:latin typeface="Menlo"/>
              </a:rPr>
              <a:t> </a:t>
            </a:r>
            <a:r>
              <a:rPr lang="en-HK" sz="1600" b="0">
                <a:solidFill>
                  <a:srgbClr val="00B0F0"/>
                </a:solidFill>
                <a:effectLst/>
                <a:latin typeface="Menlo"/>
              </a:rPr>
              <a:t>axis</a:t>
            </a:r>
            <a:r>
              <a:rPr lang="en-HK" sz="1600" b="0">
                <a:effectLst/>
                <a:latin typeface="Menlo"/>
              </a:rPr>
              <a:t>=</a:t>
            </a:r>
            <a:r>
              <a:rPr lang="en-HK" sz="1600" b="0">
                <a:solidFill>
                  <a:srgbClr val="00B050"/>
                </a:solidFill>
                <a:effectLst/>
                <a:latin typeface="Menlo"/>
              </a:rPr>
              <a:t>1</a:t>
            </a:r>
            <a:r>
              <a:rPr lang="en-HK" sz="1600" b="0">
                <a:effectLst/>
                <a:latin typeface="Menlo"/>
              </a:rPr>
              <a:t>)</a:t>
            </a:r>
          </a:p>
        </p:txBody>
      </p:sp>
    </p:spTree>
    <p:extLst>
      <p:ext uri="{BB962C8B-B14F-4D97-AF65-F5344CB8AC3E}">
        <p14:creationId xmlns:p14="http://schemas.microsoft.com/office/powerpoint/2010/main" val="35906617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left)">
                                      <p:cBhvr>
                                        <p:cTn id="15" dur="500"/>
                                        <p:tgtEl>
                                          <p:spTgt spid="11">
                                            <p:txEl>
                                              <p:pRg st="0" end="0"/>
                                            </p:txEl>
                                          </p:spTgt>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1+#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wipe(left)">
                                      <p:cBhvr>
                                        <p:cTn id="23" dur="500"/>
                                        <p:tgtEl>
                                          <p:spTgt spid="12">
                                            <p:txEl>
                                              <p:pRg st="0" end="0"/>
                                            </p:txEl>
                                          </p:spTgt>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1+#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wipe(left)">
                                      <p:cBhvr>
                                        <p:cTn id="3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15" grpId="0" animBg="1"/>
      <p:bldP spid="9" grpId="0" build="p"/>
      <p:bldP spid="11" grpId="0" build="p"/>
      <p:bldP spid="12" grpId="0" build="p"/>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284061" y="264229"/>
            <a:ext cx="7696200" cy="715566"/>
          </a:xfrm>
        </p:spPr>
        <p:txBody>
          <a:bodyPr>
            <a:normAutofit/>
          </a:bodyPr>
          <a:lstStyle/>
          <a:p>
            <a:r>
              <a:rPr lang="en-US" sz="2400"/>
              <a:t>Feature Selection - Chi-squared test</a:t>
            </a:r>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723900" y="2616767"/>
            <a:ext cx="2266333" cy="392482"/>
          </a:xfrm>
        </p:spPr>
        <p:txBody>
          <a:bodyPr/>
          <a:lstStyle/>
          <a:p>
            <a:r>
              <a:rPr lang="en-HK"/>
              <a:t>'treat','str2'</a:t>
            </a:r>
          </a:p>
        </p:txBody>
      </p:sp>
      <p:sp>
        <p:nvSpPr>
          <p:cNvPr id="11" name="Text Placeholder 10">
            <a:extLst>
              <a:ext uri="{FF2B5EF4-FFF2-40B4-BE49-F238E27FC236}">
                <a16:creationId xmlns:a16="http://schemas.microsoft.com/office/drawing/2014/main" id="{D1AA76D7-703B-430D-8643-F79CEA4E7BA8}"/>
              </a:ext>
            </a:extLst>
          </p:cNvPr>
          <p:cNvSpPr>
            <a:spLocks noGrp="1"/>
          </p:cNvSpPr>
          <p:nvPr>
            <p:ph type="body" idx="14"/>
          </p:nvPr>
        </p:nvSpPr>
        <p:spPr>
          <a:xfrm>
            <a:off x="723900" y="1893439"/>
            <a:ext cx="2266333" cy="392482"/>
          </a:xfrm>
        </p:spPr>
        <p:txBody>
          <a:bodyPr/>
          <a:lstStyle/>
          <a:p>
            <a:r>
              <a:rPr lang="en-US"/>
              <a:t>Dropped duplicated columns</a:t>
            </a:r>
          </a:p>
        </p:txBody>
      </p:sp>
      <p:sp>
        <p:nvSpPr>
          <p:cNvPr id="12" name="Text Placeholder 11">
            <a:extLst>
              <a:ext uri="{FF2B5EF4-FFF2-40B4-BE49-F238E27FC236}">
                <a16:creationId xmlns:a16="http://schemas.microsoft.com/office/drawing/2014/main" id="{1BE4FF4A-BAA5-4B25-ACE6-07A823BC9BE0}"/>
              </a:ext>
            </a:extLst>
          </p:cNvPr>
          <p:cNvSpPr>
            <a:spLocks noGrp="1"/>
          </p:cNvSpPr>
          <p:nvPr>
            <p:ph type="body" idx="17"/>
          </p:nvPr>
        </p:nvSpPr>
        <p:spPr>
          <a:xfrm>
            <a:off x="3438834" y="1602397"/>
            <a:ext cx="2266333" cy="392482"/>
          </a:xfrm>
        </p:spPr>
        <p:txBody>
          <a:bodyPr/>
          <a:lstStyle/>
          <a:p>
            <a:r>
              <a:rPr lang="en-US"/>
              <a:t>Encoded categorical variables</a:t>
            </a:r>
          </a:p>
        </p:txBody>
      </p:sp>
      <p:pic>
        <p:nvPicPr>
          <p:cNvPr id="8" name="Picture 7" descr="A screenshot of a computer screen&#10;&#10;Description automatically generated">
            <a:extLst>
              <a:ext uri="{FF2B5EF4-FFF2-40B4-BE49-F238E27FC236}">
                <a16:creationId xmlns:a16="http://schemas.microsoft.com/office/drawing/2014/main" id="{44D79837-7183-E109-F809-2B1DF2A34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419" y="313583"/>
            <a:ext cx="2070759" cy="4663168"/>
          </a:xfrm>
          <a:prstGeom prst="rect">
            <a:avLst/>
          </a:prstGeom>
        </p:spPr>
      </p:pic>
      <p:sp>
        <p:nvSpPr>
          <p:cNvPr id="10" name="TextBox 9">
            <a:extLst>
              <a:ext uri="{FF2B5EF4-FFF2-40B4-BE49-F238E27FC236}">
                <a16:creationId xmlns:a16="http://schemas.microsoft.com/office/drawing/2014/main" id="{240B042B-D5F2-748B-83BD-03C83E4907A4}"/>
              </a:ext>
            </a:extLst>
          </p:cNvPr>
          <p:cNvSpPr txBox="1"/>
          <p:nvPr/>
        </p:nvSpPr>
        <p:spPr>
          <a:xfrm>
            <a:off x="537457" y="740804"/>
            <a:ext cx="4323107" cy="4031873"/>
          </a:xfrm>
          <a:prstGeom prst="rect">
            <a:avLst/>
          </a:prstGeom>
          <a:noFill/>
        </p:spPr>
        <p:txBody>
          <a:bodyPr wrap="none" lIns="91440" tIns="45720" rIns="91440" bIns="45720" rtlCol="0" anchor="t">
            <a:spAutoFit/>
          </a:bodyPr>
          <a:lstStyle/>
          <a:p>
            <a:r>
              <a:rPr lang="en-HK" sz="1600" b="0" i="0">
                <a:effectLst/>
                <a:latin typeface="-apple-system"/>
              </a:rPr>
              <a:t>Strong Association:</a:t>
            </a:r>
            <a:r>
              <a:rPr lang="en-HK" sz="1600">
                <a:latin typeface="-apple-system"/>
              </a:rPr>
              <a:t> </a:t>
            </a:r>
            <a:r>
              <a:rPr lang="en-HK" sz="1600" b="0" i="0">
                <a:effectLst/>
                <a:latin typeface="-apple-system"/>
              </a:rPr>
              <a:t>time</a:t>
            </a:r>
            <a:endParaRPr lang="en-US"/>
          </a:p>
          <a:p>
            <a:pPr algn="l"/>
            <a:endParaRPr lang="en-HK" sz="1600" b="0" i="0">
              <a:effectLst/>
              <a:latin typeface="-apple-system"/>
            </a:endParaRPr>
          </a:p>
          <a:p>
            <a:r>
              <a:rPr lang="en-HK" sz="1600" b="0" i="0">
                <a:effectLst/>
                <a:latin typeface="-apple-system"/>
              </a:rPr>
              <a:t>Moderate Association:</a:t>
            </a:r>
            <a:r>
              <a:rPr lang="en-HK" sz="1600">
                <a:latin typeface="-apple-system"/>
              </a:rPr>
              <a:t> </a:t>
            </a:r>
            <a:r>
              <a:rPr lang="en-HK" sz="1600" b="0" i="0">
                <a:effectLst/>
                <a:latin typeface="-apple-system"/>
              </a:rPr>
              <a:t>preanti</a:t>
            </a:r>
            <a:r>
              <a:rPr lang="en-HK" sz="1600">
                <a:latin typeface="-apple-system"/>
              </a:rPr>
              <a:t>, </a:t>
            </a:r>
            <a:r>
              <a:rPr lang="en-HK" sz="1600" b="0" i="0">
                <a:effectLst/>
                <a:latin typeface="-apple-system"/>
              </a:rPr>
              <a:t>cd420, cd40, cd80</a:t>
            </a:r>
          </a:p>
          <a:p>
            <a:pPr algn="l"/>
            <a:endParaRPr lang="en-HK" sz="1600" b="0" i="0">
              <a:effectLst/>
              <a:latin typeface="-apple-system"/>
            </a:endParaRPr>
          </a:p>
          <a:p>
            <a:pPr algn="l"/>
            <a:r>
              <a:rPr lang="en-HK" sz="1600" b="0" i="0">
                <a:effectLst/>
                <a:latin typeface="-apple-system"/>
              </a:rPr>
              <a:t>Moderate to Weak Association:</a:t>
            </a:r>
          </a:p>
          <a:p>
            <a:pPr>
              <a:buFont typeface="Arial" panose="020B0604020202020204" pitchFamily="34" charset="0"/>
              <a:buChar char="•"/>
            </a:pPr>
            <a:r>
              <a:rPr lang="en-HK" sz="1600">
                <a:latin typeface="-apple-system"/>
              </a:rPr>
              <a:t> </a:t>
            </a:r>
            <a:r>
              <a:rPr lang="en-HK" sz="1600" b="0" i="0">
                <a:effectLst/>
                <a:latin typeface="-apple-system"/>
              </a:rPr>
              <a:t>cd820, symptom, trt_0</a:t>
            </a:r>
          </a:p>
          <a:p>
            <a:pPr algn="l"/>
            <a:endParaRPr lang="en-HK" sz="1600" b="0" i="0">
              <a:effectLst/>
              <a:latin typeface="-apple-system"/>
            </a:endParaRPr>
          </a:p>
          <a:p>
            <a:pPr algn="l"/>
            <a:r>
              <a:rPr lang="en-HK" sz="1600" b="0" i="0">
                <a:effectLst/>
                <a:latin typeface="-apple-system"/>
              </a:rPr>
              <a:t>Weak Association:</a:t>
            </a:r>
          </a:p>
          <a:p>
            <a:pPr>
              <a:buFont typeface="Arial" panose="020B0604020202020204" pitchFamily="34" charset="0"/>
              <a:buChar char="•"/>
            </a:pPr>
            <a:r>
              <a:rPr lang="en-HK" sz="1600">
                <a:latin typeface="-apple-system"/>
              </a:rPr>
              <a:t> </a:t>
            </a:r>
            <a:r>
              <a:rPr lang="en-HK" sz="1600" b="0" i="0">
                <a:effectLst/>
                <a:latin typeface="-apple-system"/>
              </a:rPr>
              <a:t>age, strat_1, strat_3, z30</a:t>
            </a:r>
          </a:p>
          <a:p>
            <a:pPr algn="l">
              <a:buFont typeface="Arial" panose="020B0604020202020204" pitchFamily="34" charset="0"/>
              <a:buChar char="•"/>
            </a:pPr>
            <a:endParaRPr lang="en-HK" sz="1600" b="0" i="0">
              <a:effectLst/>
              <a:latin typeface="-apple-system"/>
            </a:endParaRPr>
          </a:p>
          <a:p>
            <a:pPr algn="l"/>
            <a:r>
              <a:rPr lang="en-HK" sz="1600" b="0" i="0">
                <a:effectLst/>
                <a:latin typeface="-apple-system"/>
              </a:rPr>
              <a:t>Very Weak Association:</a:t>
            </a:r>
          </a:p>
          <a:p>
            <a:pPr>
              <a:buFont typeface="Arial" panose="020B0604020202020204" pitchFamily="34" charset="0"/>
              <a:buChar char="•"/>
            </a:pPr>
            <a:r>
              <a:rPr lang="en-HK" sz="1600">
                <a:latin typeface="-apple-system"/>
              </a:rPr>
              <a:t> </a:t>
            </a:r>
            <a:r>
              <a:rPr lang="en-HK" sz="1600" b="0" i="0" err="1">
                <a:effectLst/>
                <a:latin typeface="-apple-system"/>
              </a:rPr>
              <a:t>offtrt</a:t>
            </a:r>
            <a:r>
              <a:rPr lang="en-HK" sz="1600" b="0" i="0">
                <a:effectLst/>
                <a:latin typeface="-apple-system"/>
              </a:rPr>
              <a:t>, </a:t>
            </a:r>
            <a:r>
              <a:rPr lang="en-HK" sz="1600" b="0" i="0" err="1">
                <a:effectLst/>
                <a:latin typeface="-apple-system"/>
              </a:rPr>
              <a:t>karnof</a:t>
            </a:r>
            <a:r>
              <a:rPr lang="en-HK" sz="1600" b="0" i="0">
                <a:effectLst/>
                <a:latin typeface="-apple-system"/>
              </a:rPr>
              <a:t>, trt_1, race, drugs, trt_2, </a:t>
            </a:r>
            <a:r>
              <a:rPr lang="en-HK" sz="1600" b="0" i="0" err="1">
                <a:effectLst/>
                <a:latin typeface="-apple-system"/>
              </a:rPr>
              <a:t>oprior</a:t>
            </a:r>
            <a:endParaRPr lang="en-HK" sz="1600" b="0" i="0">
              <a:effectLst/>
              <a:latin typeface="-apple-system"/>
            </a:endParaRPr>
          </a:p>
          <a:p>
            <a:pPr algn="l"/>
            <a:endParaRPr lang="en-HK" sz="1600" b="0" i="0">
              <a:effectLst/>
              <a:latin typeface="-apple-system"/>
            </a:endParaRPr>
          </a:p>
          <a:p>
            <a:pPr algn="l"/>
            <a:r>
              <a:rPr lang="en-HK" sz="1600" b="0" i="0">
                <a:effectLst/>
                <a:latin typeface="-apple-system"/>
              </a:rPr>
              <a:t>Negligible Association: (Drop)</a:t>
            </a:r>
          </a:p>
          <a:p>
            <a:pPr>
              <a:buFont typeface="Arial" panose="020B0604020202020204" pitchFamily="34" charset="0"/>
              <a:buChar char="•"/>
            </a:pPr>
            <a:r>
              <a:rPr lang="en-HK" sz="1600">
                <a:latin typeface="-apple-system"/>
              </a:rPr>
              <a:t> </a:t>
            </a:r>
            <a:r>
              <a:rPr lang="en-HK" sz="1600" b="0" i="0">
                <a:effectLst/>
                <a:latin typeface="-apple-system"/>
              </a:rPr>
              <a:t>homo, </a:t>
            </a:r>
            <a:r>
              <a:rPr lang="en-HK" sz="1600" b="0" i="0" err="1">
                <a:effectLst/>
                <a:latin typeface="-apple-system"/>
              </a:rPr>
              <a:t>wtkg</a:t>
            </a:r>
            <a:r>
              <a:rPr lang="en-HK" sz="1600" b="0" i="0">
                <a:effectLst/>
                <a:latin typeface="-apple-system"/>
              </a:rPr>
              <a:t>, gender, trt_3, </a:t>
            </a:r>
            <a:r>
              <a:rPr lang="en-HK" sz="1600" b="0" i="0" err="1">
                <a:effectLst/>
                <a:latin typeface="-apple-system"/>
              </a:rPr>
              <a:t>hemo</a:t>
            </a:r>
            <a:r>
              <a:rPr lang="en-HK" sz="1600" b="0" i="0">
                <a:effectLst/>
                <a:latin typeface="-apple-system"/>
              </a:rPr>
              <a:t>, strat_2, </a:t>
            </a:r>
            <a:r>
              <a:rPr lang="en-HK" sz="1600" b="0" i="0" err="1">
                <a:effectLst/>
                <a:latin typeface="-apple-system"/>
              </a:rPr>
              <a:t>zprior</a:t>
            </a:r>
            <a:endParaRPr lang="en-HK" sz="1600" b="0" i="0">
              <a:effectLst/>
              <a:latin typeface="-apple-system"/>
            </a:endParaRPr>
          </a:p>
          <a:p>
            <a:endParaRPr lang="en-US" sz="1600">
              <a:ea typeface="Open Sans"/>
              <a:cs typeface="Open Sans"/>
            </a:endParaRPr>
          </a:p>
        </p:txBody>
      </p:sp>
      <p:sp>
        <p:nvSpPr>
          <p:cNvPr id="18" name="Rectangle 17">
            <a:extLst>
              <a:ext uri="{FF2B5EF4-FFF2-40B4-BE49-F238E27FC236}">
                <a16:creationId xmlns:a16="http://schemas.microsoft.com/office/drawing/2014/main" id="{CE82F16F-8973-8D34-0144-5C5199777725}"/>
              </a:ext>
            </a:extLst>
          </p:cNvPr>
          <p:cNvSpPr/>
          <p:nvPr/>
        </p:nvSpPr>
        <p:spPr>
          <a:xfrm>
            <a:off x="6170438" y="1712766"/>
            <a:ext cx="1802270" cy="185607"/>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626A9AC-0AAB-02AC-D480-52CA9D4A2936}"/>
              </a:ext>
            </a:extLst>
          </p:cNvPr>
          <p:cNvSpPr/>
          <p:nvPr/>
        </p:nvSpPr>
        <p:spPr>
          <a:xfrm>
            <a:off x="6114850" y="2883013"/>
            <a:ext cx="1864018" cy="219847"/>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F40A392-60FD-A6B3-F45E-4D6C645897E0}"/>
              </a:ext>
            </a:extLst>
          </p:cNvPr>
          <p:cNvSpPr/>
          <p:nvPr/>
        </p:nvSpPr>
        <p:spPr>
          <a:xfrm>
            <a:off x="6107198" y="3367290"/>
            <a:ext cx="1869229" cy="213671"/>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94AE379-4528-C230-A08D-7CBA2B0FB9B9}"/>
              </a:ext>
            </a:extLst>
          </p:cNvPr>
          <p:cNvSpPr/>
          <p:nvPr/>
        </p:nvSpPr>
        <p:spPr>
          <a:xfrm>
            <a:off x="6118785" y="4219925"/>
            <a:ext cx="1859470" cy="208346"/>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49873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wipe(left)">
                                      <p:cBhvr>
                                        <p:cTn id="10" dur="500"/>
                                        <p:tgtEl>
                                          <p:spTgt spid="11">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wipe(left)">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98BA-E20F-E8FE-2042-B4ADA6192582}"/>
              </a:ext>
            </a:extLst>
          </p:cNvPr>
          <p:cNvSpPr>
            <a:spLocks noGrp="1"/>
          </p:cNvSpPr>
          <p:nvPr>
            <p:ph type="title"/>
          </p:nvPr>
        </p:nvSpPr>
        <p:spPr/>
        <p:txBody>
          <a:bodyPr>
            <a:normAutofit/>
          </a:bodyPr>
          <a:lstStyle/>
          <a:p>
            <a:r>
              <a:rPr lang="en-US" sz="4400"/>
              <a:t>Logistic Regression model</a:t>
            </a:r>
          </a:p>
        </p:txBody>
      </p:sp>
    </p:spTree>
    <p:extLst>
      <p:ext uri="{BB962C8B-B14F-4D97-AF65-F5344CB8AC3E}">
        <p14:creationId xmlns:p14="http://schemas.microsoft.com/office/powerpoint/2010/main" val="2557341772"/>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86E2-ACBD-389C-6FF5-DD0498180D50}"/>
              </a:ext>
            </a:extLst>
          </p:cNvPr>
          <p:cNvSpPr>
            <a:spLocks noGrp="1"/>
          </p:cNvSpPr>
          <p:nvPr>
            <p:ph type="title"/>
          </p:nvPr>
        </p:nvSpPr>
        <p:spPr/>
        <p:txBody>
          <a:bodyPr/>
          <a:lstStyle/>
          <a:p>
            <a:r>
              <a:rPr lang="en-US"/>
              <a:t>Feature Scaling</a:t>
            </a:r>
          </a:p>
        </p:txBody>
      </p:sp>
      <p:pic>
        <p:nvPicPr>
          <p:cNvPr id="3" name="Picture 2" descr="A screenshot of a computer code&#10;&#10;Description automatically generated">
            <a:extLst>
              <a:ext uri="{FF2B5EF4-FFF2-40B4-BE49-F238E27FC236}">
                <a16:creationId xmlns:a16="http://schemas.microsoft.com/office/drawing/2014/main" id="{E4BCCF3F-BF4B-7000-7851-C22661B1E75C}"/>
              </a:ext>
            </a:extLst>
          </p:cNvPr>
          <p:cNvPicPr>
            <a:picLocks noChangeAspect="1"/>
          </p:cNvPicPr>
          <p:nvPr/>
        </p:nvPicPr>
        <p:blipFill>
          <a:blip r:embed="rId3"/>
          <a:stretch>
            <a:fillRect/>
          </a:stretch>
        </p:blipFill>
        <p:spPr>
          <a:xfrm>
            <a:off x="242888" y="1452563"/>
            <a:ext cx="8658225" cy="2238375"/>
          </a:xfrm>
          <a:prstGeom prst="rect">
            <a:avLst/>
          </a:prstGeom>
        </p:spPr>
      </p:pic>
    </p:spTree>
    <p:extLst>
      <p:ext uri="{BB962C8B-B14F-4D97-AF65-F5344CB8AC3E}">
        <p14:creationId xmlns:p14="http://schemas.microsoft.com/office/powerpoint/2010/main" val="933804167"/>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106A-A9C4-D7D1-A504-1904BFE890E4}"/>
              </a:ext>
            </a:extLst>
          </p:cNvPr>
          <p:cNvSpPr>
            <a:spLocks noGrp="1"/>
          </p:cNvSpPr>
          <p:nvPr>
            <p:ph type="title"/>
          </p:nvPr>
        </p:nvSpPr>
        <p:spPr>
          <a:xfrm>
            <a:off x="487136" y="552450"/>
            <a:ext cx="8177892" cy="740058"/>
          </a:xfrm>
        </p:spPr>
        <p:txBody>
          <a:bodyPr>
            <a:normAutofit fontScale="90000"/>
          </a:bodyPr>
          <a:lstStyle/>
          <a:p>
            <a:r>
              <a:rPr lang="en-US"/>
              <a:t>L1 (Lasso) regularization Logistic Regression</a:t>
            </a:r>
          </a:p>
        </p:txBody>
      </p:sp>
      <p:pic>
        <p:nvPicPr>
          <p:cNvPr id="4" name="Picture 3">
            <a:extLst>
              <a:ext uri="{FF2B5EF4-FFF2-40B4-BE49-F238E27FC236}">
                <a16:creationId xmlns:a16="http://schemas.microsoft.com/office/drawing/2014/main" id="{C3A09127-8074-A81F-EB19-0FA1C7EA28DF}"/>
              </a:ext>
            </a:extLst>
          </p:cNvPr>
          <p:cNvPicPr>
            <a:picLocks noChangeAspect="1"/>
          </p:cNvPicPr>
          <p:nvPr/>
        </p:nvPicPr>
        <p:blipFill>
          <a:blip r:embed="rId3"/>
          <a:stretch>
            <a:fillRect/>
          </a:stretch>
        </p:blipFill>
        <p:spPr>
          <a:xfrm>
            <a:off x="727627" y="1502258"/>
            <a:ext cx="7456832" cy="3298547"/>
          </a:xfrm>
          <a:prstGeom prst="rect">
            <a:avLst/>
          </a:prstGeom>
        </p:spPr>
      </p:pic>
    </p:spTree>
    <p:extLst>
      <p:ext uri="{BB962C8B-B14F-4D97-AF65-F5344CB8AC3E}">
        <p14:creationId xmlns:p14="http://schemas.microsoft.com/office/powerpoint/2010/main" val="288063876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106A-A9C4-D7D1-A504-1904BFE890E4}"/>
              </a:ext>
            </a:extLst>
          </p:cNvPr>
          <p:cNvSpPr>
            <a:spLocks noGrp="1"/>
          </p:cNvSpPr>
          <p:nvPr>
            <p:ph type="title"/>
          </p:nvPr>
        </p:nvSpPr>
        <p:spPr>
          <a:xfrm>
            <a:off x="266700" y="371475"/>
            <a:ext cx="7696200" cy="715566"/>
          </a:xfrm>
        </p:spPr>
        <p:txBody>
          <a:bodyPr/>
          <a:lstStyle/>
          <a:p>
            <a:r>
              <a:rPr lang="en-US"/>
              <a:t>Logistic Regression Report</a:t>
            </a:r>
          </a:p>
        </p:txBody>
      </p:sp>
      <p:pic>
        <p:nvPicPr>
          <p:cNvPr id="9" name="Picture 8">
            <a:extLst>
              <a:ext uri="{FF2B5EF4-FFF2-40B4-BE49-F238E27FC236}">
                <a16:creationId xmlns:a16="http://schemas.microsoft.com/office/drawing/2014/main" id="{232D25C8-DBC0-CDD8-5E62-3E1450C71DAC}"/>
              </a:ext>
            </a:extLst>
          </p:cNvPr>
          <p:cNvPicPr>
            <a:picLocks noChangeAspect="1"/>
          </p:cNvPicPr>
          <p:nvPr/>
        </p:nvPicPr>
        <p:blipFill>
          <a:blip r:embed="rId3"/>
          <a:stretch>
            <a:fillRect/>
          </a:stretch>
        </p:blipFill>
        <p:spPr>
          <a:xfrm>
            <a:off x="2504080" y="1314316"/>
            <a:ext cx="6315533" cy="3288041"/>
          </a:xfrm>
          <a:prstGeom prst="rect">
            <a:avLst/>
          </a:prstGeom>
        </p:spPr>
      </p:pic>
      <p:sp>
        <p:nvSpPr>
          <p:cNvPr id="7" name="TextBox 6">
            <a:extLst>
              <a:ext uri="{FF2B5EF4-FFF2-40B4-BE49-F238E27FC236}">
                <a16:creationId xmlns:a16="http://schemas.microsoft.com/office/drawing/2014/main" id="{2A4020FE-79AC-66F7-1585-DFA81DEF6227}"/>
              </a:ext>
            </a:extLst>
          </p:cNvPr>
          <p:cNvSpPr txBox="1"/>
          <p:nvPr/>
        </p:nvSpPr>
        <p:spPr>
          <a:xfrm>
            <a:off x="4994031" y="4452644"/>
            <a:ext cx="2484414" cy="369332"/>
          </a:xfrm>
          <a:prstGeom prst="rect">
            <a:avLst/>
          </a:prstGeom>
          <a:noFill/>
        </p:spPr>
        <p:txBody>
          <a:bodyPr wrap="square" lIns="91440" tIns="45720" rIns="91440" bIns="45720" rtlCol="0" anchor="t">
            <a:spAutoFit/>
          </a:bodyPr>
          <a:lstStyle/>
          <a:p>
            <a:r>
              <a:rPr lang="en-US">
                <a:solidFill>
                  <a:srgbClr val="002060"/>
                </a:solidFill>
              </a:rPr>
              <a:t>Accuracy score: 0.86</a:t>
            </a:r>
            <a:endParaRPr lang="en-US"/>
          </a:p>
        </p:txBody>
      </p:sp>
      <p:sp>
        <p:nvSpPr>
          <p:cNvPr id="5" name="Rectangle: Top Corners One Rounded and One Snipped 6">
            <a:extLst>
              <a:ext uri="{FF2B5EF4-FFF2-40B4-BE49-F238E27FC236}">
                <a16:creationId xmlns:a16="http://schemas.microsoft.com/office/drawing/2014/main" id="{99FD6A75-AAB3-F051-250D-74CA96CB7DB2}"/>
              </a:ext>
            </a:extLst>
          </p:cNvPr>
          <p:cNvSpPr/>
          <p:nvPr/>
        </p:nvSpPr>
        <p:spPr>
          <a:xfrm flipH="1">
            <a:off x="322178" y="2481949"/>
            <a:ext cx="2212505" cy="1023950"/>
          </a:xfrm>
          <a:prstGeom prst="snipRoundRect">
            <a:avLst>
              <a:gd name="adj1" fmla="val 16667"/>
              <a:gd name="adj2" fmla="val 36388"/>
            </a:avLst>
          </a:prstGeom>
          <a:solidFill>
            <a:schemeClr val="accent2"/>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Top Corners One Rounded and One Snipped 6">
            <a:extLst>
              <a:ext uri="{FF2B5EF4-FFF2-40B4-BE49-F238E27FC236}">
                <a16:creationId xmlns:a16="http://schemas.microsoft.com/office/drawing/2014/main" id="{7C19A60D-1BE5-7E4B-C2B5-1A9B5955F9EE}"/>
              </a:ext>
            </a:extLst>
          </p:cNvPr>
          <p:cNvSpPr/>
          <p:nvPr/>
        </p:nvSpPr>
        <p:spPr>
          <a:xfrm flipH="1">
            <a:off x="322178" y="1302078"/>
            <a:ext cx="2212505" cy="1023950"/>
          </a:xfrm>
          <a:prstGeom prst="snipRoundRect">
            <a:avLst>
              <a:gd name="adj1" fmla="val 16667"/>
              <a:gd name="adj2" fmla="val 36388"/>
            </a:avLst>
          </a:prstGeom>
          <a:solidFill>
            <a:schemeClr val="accent1"/>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CuadroTexto 35">
            <a:extLst>
              <a:ext uri="{FF2B5EF4-FFF2-40B4-BE49-F238E27FC236}">
                <a16:creationId xmlns:a16="http://schemas.microsoft.com/office/drawing/2014/main" id="{DB65DE7A-F903-78B8-656E-02753E424C0C}"/>
              </a:ext>
            </a:extLst>
          </p:cNvPr>
          <p:cNvSpPr txBox="1"/>
          <p:nvPr/>
        </p:nvSpPr>
        <p:spPr>
          <a:xfrm>
            <a:off x="769455" y="1528208"/>
            <a:ext cx="1657350" cy="545816"/>
          </a:xfrm>
          <a:prstGeom prst="rect">
            <a:avLst/>
          </a:prstGeom>
          <a:noFill/>
        </p:spPr>
        <p:txBody>
          <a:bodyPr wrap="square" lIns="91440" tIns="45720" rIns="91440" bIns="45720" rtlCol="0" anchor="t">
            <a:noAutofit/>
          </a:bodyPr>
          <a:lstStyle/>
          <a:p>
            <a:r>
              <a:rPr lang="en-US">
                <a:solidFill>
                  <a:schemeClr val="bg1"/>
                </a:solidFill>
              </a:rPr>
              <a:t>Predict well of class 0 </a:t>
            </a:r>
          </a:p>
        </p:txBody>
      </p:sp>
      <p:sp>
        <p:nvSpPr>
          <p:cNvPr id="15" name="CuadroTexto 74">
            <a:extLst>
              <a:ext uri="{FF2B5EF4-FFF2-40B4-BE49-F238E27FC236}">
                <a16:creationId xmlns:a16="http://schemas.microsoft.com/office/drawing/2014/main" id="{3D1817F7-3EE4-2D17-DBA3-CA8E8C0CC6D8}"/>
              </a:ext>
            </a:extLst>
          </p:cNvPr>
          <p:cNvSpPr txBox="1"/>
          <p:nvPr/>
        </p:nvSpPr>
        <p:spPr>
          <a:xfrm>
            <a:off x="769455" y="2569186"/>
            <a:ext cx="1657350" cy="545816"/>
          </a:xfrm>
          <a:prstGeom prst="rect">
            <a:avLst/>
          </a:prstGeom>
          <a:noFill/>
        </p:spPr>
        <p:txBody>
          <a:bodyPr wrap="square" rtlCol="0">
            <a:noAutofit/>
          </a:bodyPr>
          <a:lstStyle/>
          <a:p>
            <a:r>
              <a:rPr lang="en-US">
                <a:solidFill>
                  <a:schemeClr val="bg1"/>
                </a:solidFill>
              </a:rPr>
              <a:t>Less accurate in identifying class 1</a:t>
            </a:r>
          </a:p>
        </p:txBody>
      </p:sp>
      <p:sp>
        <p:nvSpPr>
          <p:cNvPr id="10" name="Rectangle: Top Corners One Rounded and One Snipped 6">
            <a:extLst>
              <a:ext uri="{FF2B5EF4-FFF2-40B4-BE49-F238E27FC236}">
                <a16:creationId xmlns:a16="http://schemas.microsoft.com/office/drawing/2014/main" id="{79750472-C4EE-A4EA-D1E2-09101AC1B755}"/>
              </a:ext>
            </a:extLst>
          </p:cNvPr>
          <p:cNvSpPr/>
          <p:nvPr/>
        </p:nvSpPr>
        <p:spPr>
          <a:xfrm flipH="1">
            <a:off x="322178" y="3661820"/>
            <a:ext cx="2212505" cy="1023950"/>
          </a:xfrm>
          <a:prstGeom prst="snipRoundRect">
            <a:avLst>
              <a:gd name="adj1" fmla="val 16667"/>
              <a:gd name="adj2" fmla="val 36388"/>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n-US">
              <a:ea typeface="Open Sans"/>
              <a:cs typeface="Open Sans"/>
            </a:endParaRPr>
          </a:p>
        </p:txBody>
      </p:sp>
      <p:sp>
        <p:nvSpPr>
          <p:cNvPr id="14" name="CuadroTexto 87">
            <a:extLst>
              <a:ext uri="{FF2B5EF4-FFF2-40B4-BE49-F238E27FC236}">
                <a16:creationId xmlns:a16="http://schemas.microsoft.com/office/drawing/2014/main" id="{9313FF22-3BC3-0BC3-F9B5-6389465AA48F}"/>
              </a:ext>
            </a:extLst>
          </p:cNvPr>
          <p:cNvSpPr txBox="1"/>
          <p:nvPr/>
        </p:nvSpPr>
        <p:spPr>
          <a:xfrm>
            <a:off x="757879" y="3887952"/>
            <a:ext cx="2087581" cy="545816"/>
          </a:xfrm>
          <a:prstGeom prst="rect">
            <a:avLst/>
          </a:prstGeom>
          <a:noFill/>
        </p:spPr>
        <p:txBody>
          <a:bodyPr wrap="square" lIns="91440" tIns="45720" rIns="91440" bIns="45720" rtlCol="0" anchor="t">
            <a:noAutofit/>
          </a:bodyPr>
          <a:lstStyle/>
          <a:p>
            <a:r>
              <a:rPr lang="en-US">
                <a:solidFill>
                  <a:schemeClr val="bg1"/>
                </a:solidFill>
              </a:rPr>
              <a:t>High Accuracy Score </a:t>
            </a:r>
            <a:endParaRPr lang="es-ES" sz="2400">
              <a:solidFill>
                <a:schemeClr val="bg1"/>
              </a:solidFill>
            </a:endParaRPr>
          </a:p>
        </p:txBody>
      </p:sp>
    </p:spTree>
    <p:extLst>
      <p:ext uri="{BB962C8B-B14F-4D97-AF65-F5344CB8AC3E}">
        <p14:creationId xmlns:p14="http://schemas.microsoft.com/office/powerpoint/2010/main" val="401034277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p:bldP spid="15" grpId="0"/>
      <p:bldP spid="10" grpId="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9379-A037-1F20-083E-A00F6121E900}"/>
              </a:ext>
            </a:extLst>
          </p:cNvPr>
          <p:cNvSpPr>
            <a:spLocks noGrp="1"/>
          </p:cNvSpPr>
          <p:nvPr>
            <p:ph type="title"/>
          </p:nvPr>
        </p:nvSpPr>
        <p:spPr>
          <a:xfrm>
            <a:off x="417443" y="552450"/>
            <a:ext cx="3207027" cy="740413"/>
          </a:xfrm>
        </p:spPr>
        <p:txBody>
          <a:bodyPr>
            <a:normAutofit fontScale="90000"/>
          </a:bodyPr>
          <a:lstStyle/>
          <a:p>
            <a:r>
              <a:rPr lang="en-US"/>
              <a:t>The coefficient of the treatments</a:t>
            </a:r>
          </a:p>
        </p:txBody>
      </p:sp>
      <p:pic>
        <p:nvPicPr>
          <p:cNvPr id="5" name="Picture 4" descr="A screenshot of a computer&#10;&#10;Description automatically generated">
            <a:extLst>
              <a:ext uri="{FF2B5EF4-FFF2-40B4-BE49-F238E27FC236}">
                <a16:creationId xmlns:a16="http://schemas.microsoft.com/office/drawing/2014/main" id="{45F1A050-62EF-C716-F2C1-B61491294EC2}"/>
              </a:ext>
            </a:extLst>
          </p:cNvPr>
          <p:cNvPicPr>
            <a:picLocks noChangeAspect="1"/>
          </p:cNvPicPr>
          <p:nvPr/>
        </p:nvPicPr>
        <p:blipFill rotWithShape="1">
          <a:blip r:embed="rId3">
            <a:extLst>
              <a:ext uri="{28A0092B-C50C-407E-A947-70E740481C1C}">
                <a14:useLocalDpi xmlns:a14="http://schemas.microsoft.com/office/drawing/2010/main" val="0"/>
              </a:ext>
            </a:extLst>
          </a:blip>
          <a:srcRect l="5243" t="36999" r="69730" b="20220"/>
          <a:stretch/>
        </p:blipFill>
        <p:spPr>
          <a:xfrm>
            <a:off x="4067744" y="222828"/>
            <a:ext cx="4885762" cy="469784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97255A8-876D-09A0-8849-81D715293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374" y="276225"/>
            <a:ext cx="4631679" cy="4591050"/>
          </a:xfrm>
          <a:prstGeom prst="rect">
            <a:avLst/>
          </a:prstGeom>
        </p:spPr>
      </p:pic>
      <p:sp>
        <p:nvSpPr>
          <p:cNvPr id="4" name="Rectangle 3">
            <a:extLst>
              <a:ext uri="{FF2B5EF4-FFF2-40B4-BE49-F238E27FC236}">
                <a16:creationId xmlns:a16="http://schemas.microsoft.com/office/drawing/2014/main" id="{6B6BDC83-B0EB-4953-15C1-F934631DC3BC}"/>
              </a:ext>
            </a:extLst>
          </p:cNvPr>
          <p:cNvSpPr/>
          <p:nvPr/>
        </p:nvSpPr>
        <p:spPr>
          <a:xfrm>
            <a:off x="4575023" y="553318"/>
            <a:ext cx="3974982" cy="1123773"/>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62D497-1F5C-8CC8-F6D0-36678455C923}"/>
              </a:ext>
            </a:extLst>
          </p:cNvPr>
          <p:cNvSpPr/>
          <p:nvPr/>
        </p:nvSpPr>
        <p:spPr>
          <a:xfrm>
            <a:off x="4575022" y="3608245"/>
            <a:ext cx="3974982" cy="261328"/>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668A530-0B82-E0B5-5844-C59227ED799B}"/>
              </a:ext>
            </a:extLst>
          </p:cNvPr>
          <p:cNvSpPr/>
          <p:nvPr/>
        </p:nvSpPr>
        <p:spPr>
          <a:xfrm>
            <a:off x="4575023" y="4086227"/>
            <a:ext cx="3974982" cy="375628"/>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One Rounded and One Snipped 6">
            <a:extLst>
              <a:ext uri="{FF2B5EF4-FFF2-40B4-BE49-F238E27FC236}">
                <a16:creationId xmlns:a16="http://schemas.microsoft.com/office/drawing/2014/main" id="{FDB7A7DA-4D49-E953-BB57-8258C20598EF}"/>
              </a:ext>
            </a:extLst>
          </p:cNvPr>
          <p:cNvSpPr/>
          <p:nvPr/>
        </p:nvSpPr>
        <p:spPr>
          <a:xfrm flipH="1">
            <a:off x="512677" y="2001558"/>
            <a:ext cx="2601787" cy="1057079"/>
          </a:xfrm>
          <a:prstGeom prst="snipRoundRect">
            <a:avLst>
              <a:gd name="adj1" fmla="val 16667"/>
              <a:gd name="adj2" fmla="val 36388"/>
            </a:avLst>
          </a:prstGeom>
          <a:solidFill>
            <a:schemeClr val="accent2"/>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CuadroTexto 74">
            <a:extLst>
              <a:ext uri="{FF2B5EF4-FFF2-40B4-BE49-F238E27FC236}">
                <a16:creationId xmlns:a16="http://schemas.microsoft.com/office/drawing/2014/main" id="{5F6C3150-1DDF-D209-2974-9D4493DA19E2}"/>
              </a:ext>
            </a:extLst>
          </p:cNvPr>
          <p:cNvSpPr txBox="1"/>
          <p:nvPr/>
        </p:nvSpPr>
        <p:spPr>
          <a:xfrm>
            <a:off x="918541" y="1997685"/>
            <a:ext cx="2195718" cy="570664"/>
          </a:xfrm>
          <a:prstGeom prst="rect">
            <a:avLst/>
          </a:prstGeom>
          <a:noFill/>
        </p:spPr>
        <p:txBody>
          <a:bodyPr wrap="square" lIns="91440" tIns="45720" rIns="91440" bIns="45720" rtlCol="0" anchor="t">
            <a:noAutofit/>
          </a:bodyPr>
          <a:lstStyle/>
          <a:p>
            <a:r>
              <a:rPr lang="en-US">
                <a:solidFill>
                  <a:schemeClr val="bg1"/>
                </a:solidFill>
              </a:rPr>
              <a:t>Top 5 features can contribute to the high accuracy. </a:t>
            </a:r>
          </a:p>
        </p:txBody>
      </p:sp>
      <p:sp>
        <p:nvSpPr>
          <p:cNvPr id="15" name="Rectangle: Top Corners One Rounded and One Snipped 6">
            <a:extLst>
              <a:ext uri="{FF2B5EF4-FFF2-40B4-BE49-F238E27FC236}">
                <a16:creationId xmlns:a16="http://schemas.microsoft.com/office/drawing/2014/main" id="{EDA0B9C1-29DD-58F9-C590-4D9DE05FDED7}"/>
              </a:ext>
            </a:extLst>
          </p:cNvPr>
          <p:cNvSpPr/>
          <p:nvPr/>
        </p:nvSpPr>
        <p:spPr>
          <a:xfrm flipH="1">
            <a:off x="554090" y="3471319"/>
            <a:ext cx="2601787" cy="1197884"/>
          </a:xfrm>
          <a:prstGeom prst="snipRoundRect">
            <a:avLst>
              <a:gd name="adj1" fmla="val 16667"/>
              <a:gd name="adj2" fmla="val 36388"/>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uadroTexto 87">
            <a:extLst>
              <a:ext uri="{FF2B5EF4-FFF2-40B4-BE49-F238E27FC236}">
                <a16:creationId xmlns:a16="http://schemas.microsoft.com/office/drawing/2014/main" id="{196B06CE-C280-641F-E1E3-736EC4218F29}"/>
              </a:ext>
            </a:extLst>
          </p:cNvPr>
          <p:cNvSpPr txBox="1"/>
          <p:nvPr/>
        </p:nvSpPr>
        <p:spPr>
          <a:xfrm>
            <a:off x="981508" y="3614625"/>
            <a:ext cx="2087581" cy="545816"/>
          </a:xfrm>
          <a:prstGeom prst="rect">
            <a:avLst/>
          </a:prstGeom>
          <a:noFill/>
        </p:spPr>
        <p:txBody>
          <a:bodyPr wrap="square" lIns="91440" tIns="45720" rIns="91440" bIns="45720" rtlCol="0" anchor="t">
            <a:noAutofit/>
          </a:bodyPr>
          <a:lstStyle/>
          <a:p>
            <a:r>
              <a:rPr lang="en-US">
                <a:solidFill>
                  <a:schemeClr val="bg1"/>
                </a:solidFill>
                <a:ea typeface="Open Sans"/>
                <a:cs typeface="Open Sans"/>
              </a:rPr>
              <a:t>Cannot conclude which is the best treatment.</a:t>
            </a:r>
          </a:p>
        </p:txBody>
      </p:sp>
    </p:spTree>
    <p:extLst>
      <p:ext uri="{BB962C8B-B14F-4D97-AF65-F5344CB8AC3E}">
        <p14:creationId xmlns:p14="http://schemas.microsoft.com/office/powerpoint/2010/main" val="38333835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5"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98BA-E20F-E8FE-2042-B4ADA6192582}"/>
              </a:ext>
            </a:extLst>
          </p:cNvPr>
          <p:cNvSpPr>
            <a:spLocks noGrp="1"/>
          </p:cNvSpPr>
          <p:nvPr>
            <p:ph type="title"/>
          </p:nvPr>
        </p:nvSpPr>
        <p:spPr/>
        <p:txBody>
          <a:bodyPr>
            <a:normAutofit/>
          </a:bodyPr>
          <a:lstStyle/>
          <a:p>
            <a:r>
              <a:rPr lang="en-US" sz="4400"/>
              <a:t>Random Forest model</a:t>
            </a:r>
            <a:endParaRPr lang="en-US"/>
          </a:p>
        </p:txBody>
      </p:sp>
    </p:spTree>
    <p:extLst>
      <p:ext uri="{BB962C8B-B14F-4D97-AF65-F5344CB8AC3E}">
        <p14:creationId xmlns:p14="http://schemas.microsoft.com/office/powerpoint/2010/main" val="1624099453"/>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504992" y="405165"/>
            <a:ext cx="7696200" cy="715566"/>
          </a:xfrm>
        </p:spPr>
        <p:txBody>
          <a:bodyPr>
            <a:normAutofit fontScale="90000"/>
          </a:bodyPr>
          <a:lstStyle/>
          <a:p>
            <a:r>
              <a:rPr lang="en-US" sz="2800"/>
              <a:t>Random Forest Classifier – hyperparameters tuning </a:t>
            </a:r>
          </a:p>
        </p:txBody>
      </p:sp>
      <p:sp>
        <p:nvSpPr>
          <p:cNvPr id="5" name="Content Placeholder 5">
            <a:extLst>
              <a:ext uri="{FF2B5EF4-FFF2-40B4-BE49-F238E27FC236}">
                <a16:creationId xmlns:a16="http://schemas.microsoft.com/office/drawing/2014/main" id="{A07B2737-C27E-5277-586C-EBD12B98E735}"/>
              </a:ext>
            </a:extLst>
          </p:cNvPr>
          <p:cNvSpPr txBox="1">
            <a:spLocks/>
          </p:cNvSpPr>
          <p:nvPr/>
        </p:nvSpPr>
        <p:spPr>
          <a:xfrm>
            <a:off x="555586" y="1655153"/>
            <a:ext cx="4052150" cy="2000826"/>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err="1"/>
              <a:t>param_grid</a:t>
            </a:r>
            <a:r>
              <a:rPr lang="en-US" sz="1800"/>
              <a:t> = {</a:t>
            </a:r>
          </a:p>
          <a:p>
            <a:r>
              <a:rPr lang="en-US" sz="1800"/>
              <a:t>    '</a:t>
            </a:r>
            <a:r>
              <a:rPr lang="en-US" sz="1800" err="1"/>
              <a:t>n_estimators</a:t>
            </a:r>
            <a:r>
              <a:rPr lang="en-US" sz="1800"/>
              <a:t>': [50, 100, 150],</a:t>
            </a:r>
          </a:p>
          <a:p>
            <a:r>
              <a:rPr lang="en-US" sz="1800"/>
              <a:t>    '</a:t>
            </a:r>
            <a:r>
              <a:rPr lang="en-US" sz="1800" err="1"/>
              <a:t>max_depth</a:t>
            </a:r>
            <a:r>
              <a:rPr lang="en-US" sz="1800"/>
              <a:t>': [None, 10, 20],</a:t>
            </a:r>
          </a:p>
          <a:p>
            <a:r>
              <a:rPr lang="en-US" sz="1800"/>
              <a:t>    '</a:t>
            </a:r>
            <a:r>
              <a:rPr lang="en-US" sz="1800" err="1"/>
              <a:t>min_samples_split</a:t>
            </a:r>
            <a:r>
              <a:rPr lang="en-US" sz="1800"/>
              <a:t>': [2, 5, 10],</a:t>
            </a:r>
          </a:p>
          <a:p>
            <a:r>
              <a:rPr lang="en-US" sz="1800"/>
              <a:t>    '</a:t>
            </a:r>
            <a:r>
              <a:rPr lang="en-US" sz="1800" err="1"/>
              <a:t>min_samples_leaf</a:t>
            </a:r>
            <a:r>
              <a:rPr lang="en-US" sz="1800"/>
              <a:t>': [1, 2, 4]</a:t>
            </a:r>
          </a:p>
          <a:p>
            <a:r>
              <a:rPr lang="en-US" sz="1800"/>
              <a:t>}</a:t>
            </a:r>
          </a:p>
        </p:txBody>
      </p:sp>
      <p:sp>
        <p:nvSpPr>
          <p:cNvPr id="9" name="Rectángulo: esquinas redondeadas 28">
            <a:extLst>
              <a:ext uri="{FF2B5EF4-FFF2-40B4-BE49-F238E27FC236}">
                <a16:creationId xmlns:a16="http://schemas.microsoft.com/office/drawing/2014/main" id="{829F0758-0DEB-754A-72DD-04ECEA18C52E}"/>
              </a:ext>
            </a:extLst>
          </p:cNvPr>
          <p:cNvSpPr/>
          <p:nvPr/>
        </p:nvSpPr>
        <p:spPr>
          <a:xfrm>
            <a:off x="4259484" y="1352228"/>
            <a:ext cx="3968561" cy="464998"/>
          </a:xfrm>
          <a:prstGeom prst="roundRect">
            <a:avLst>
              <a:gd name="adj" fmla="val 14463"/>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err="1"/>
              <a:t>Number</a:t>
            </a:r>
            <a:r>
              <a:rPr lang="es-ES"/>
              <a:t> </a:t>
            </a:r>
            <a:r>
              <a:rPr lang="es-ES" err="1"/>
              <a:t>of</a:t>
            </a:r>
            <a:r>
              <a:rPr lang="es-ES"/>
              <a:t> </a:t>
            </a:r>
            <a:r>
              <a:rPr lang="es-ES" err="1"/>
              <a:t>trees</a:t>
            </a:r>
            <a:r>
              <a:rPr lang="es-ES"/>
              <a:t> in </a:t>
            </a:r>
            <a:r>
              <a:rPr lang="es-ES" err="1"/>
              <a:t>the</a:t>
            </a:r>
            <a:r>
              <a:rPr lang="es-ES"/>
              <a:t> </a:t>
            </a:r>
            <a:r>
              <a:rPr lang="es-ES" err="1"/>
              <a:t>forest</a:t>
            </a:r>
            <a:endParaRPr lang="es-ES"/>
          </a:p>
        </p:txBody>
      </p:sp>
      <p:sp>
        <p:nvSpPr>
          <p:cNvPr id="12" name="Rectángulo: esquinas redondeadas 28">
            <a:extLst>
              <a:ext uri="{FF2B5EF4-FFF2-40B4-BE49-F238E27FC236}">
                <a16:creationId xmlns:a16="http://schemas.microsoft.com/office/drawing/2014/main" id="{BC94FFF6-3611-3B63-4F88-B5945BED3323}"/>
              </a:ext>
            </a:extLst>
          </p:cNvPr>
          <p:cNvSpPr/>
          <p:nvPr/>
        </p:nvSpPr>
        <p:spPr>
          <a:xfrm>
            <a:off x="4272986" y="2071788"/>
            <a:ext cx="3968561" cy="464998"/>
          </a:xfrm>
          <a:prstGeom prst="roundRect">
            <a:avLst>
              <a:gd name="adj" fmla="val 14463"/>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err="1"/>
              <a:t>Maximum</a:t>
            </a:r>
            <a:r>
              <a:rPr lang="es-ES"/>
              <a:t> </a:t>
            </a:r>
            <a:r>
              <a:rPr lang="es-ES" err="1"/>
              <a:t>depth</a:t>
            </a:r>
            <a:r>
              <a:rPr lang="es-ES"/>
              <a:t> </a:t>
            </a:r>
            <a:r>
              <a:rPr lang="es-ES" err="1"/>
              <a:t>of</a:t>
            </a:r>
            <a:r>
              <a:rPr lang="es-ES"/>
              <a:t> </a:t>
            </a:r>
            <a:r>
              <a:rPr lang="es-ES" err="1"/>
              <a:t>the</a:t>
            </a:r>
            <a:r>
              <a:rPr lang="es-ES"/>
              <a:t> </a:t>
            </a:r>
            <a:r>
              <a:rPr lang="es-ES" err="1"/>
              <a:t>trees</a:t>
            </a:r>
            <a:endParaRPr lang="es-ES"/>
          </a:p>
        </p:txBody>
      </p:sp>
      <p:sp>
        <p:nvSpPr>
          <p:cNvPr id="13" name="Rectángulo: esquinas redondeadas 28">
            <a:extLst>
              <a:ext uri="{FF2B5EF4-FFF2-40B4-BE49-F238E27FC236}">
                <a16:creationId xmlns:a16="http://schemas.microsoft.com/office/drawing/2014/main" id="{0232D9DC-8528-8631-2D0A-86ACF7179ABF}"/>
              </a:ext>
            </a:extLst>
          </p:cNvPr>
          <p:cNvSpPr/>
          <p:nvPr/>
        </p:nvSpPr>
        <p:spPr>
          <a:xfrm>
            <a:off x="4284560" y="2789423"/>
            <a:ext cx="3968561" cy="464998"/>
          </a:xfrm>
          <a:prstGeom prst="roundRect">
            <a:avLst>
              <a:gd name="adj" fmla="val 14463"/>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err="1"/>
              <a:t>Minimum</a:t>
            </a:r>
            <a:r>
              <a:rPr lang="es-ES" sz="1600"/>
              <a:t> </a:t>
            </a:r>
            <a:r>
              <a:rPr lang="es-ES" sz="1600" err="1"/>
              <a:t>number</a:t>
            </a:r>
            <a:r>
              <a:rPr lang="es-ES" sz="1600"/>
              <a:t> </a:t>
            </a:r>
            <a:r>
              <a:rPr lang="es-ES" sz="1600" err="1"/>
              <a:t>of</a:t>
            </a:r>
            <a:r>
              <a:rPr lang="es-ES" sz="1600"/>
              <a:t> </a:t>
            </a:r>
            <a:r>
              <a:rPr lang="es-ES" sz="1600" err="1"/>
              <a:t>samples</a:t>
            </a:r>
            <a:r>
              <a:rPr lang="es-ES" sz="1600"/>
              <a:t> </a:t>
            </a:r>
            <a:r>
              <a:rPr lang="es-ES" sz="1600" err="1"/>
              <a:t>required</a:t>
            </a:r>
            <a:r>
              <a:rPr lang="es-ES" sz="1600"/>
              <a:t> </a:t>
            </a:r>
            <a:r>
              <a:rPr lang="es-ES" sz="1600" err="1"/>
              <a:t>to</a:t>
            </a:r>
            <a:r>
              <a:rPr lang="es-ES" sz="1600"/>
              <a:t> </a:t>
            </a:r>
            <a:r>
              <a:rPr lang="es-ES" sz="1600" err="1"/>
              <a:t>split</a:t>
            </a:r>
            <a:r>
              <a:rPr lang="es-ES" sz="1600"/>
              <a:t> </a:t>
            </a:r>
            <a:r>
              <a:rPr lang="es-ES" sz="1600" err="1"/>
              <a:t>an</a:t>
            </a:r>
            <a:r>
              <a:rPr lang="es-ES" sz="1600"/>
              <a:t> </a:t>
            </a:r>
            <a:r>
              <a:rPr lang="es-ES" sz="1600" err="1"/>
              <a:t>internal</a:t>
            </a:r>
            <a:r>
              <a:rPr lang="es-ES" sz="1600"/>
              <a:t> </a:t>
            </a:r>
            <a:r>
              <a:rPr lang="es-ES" sz="1600" err="1"/>
              <a:t>node</a:t>
            </a:r>
            <a:endParaRPr lang="es-ES" sz="1600"/>
          </a:p>
        </p:txBody>
      </p:sp>
      <p:sp>
        <p:nvSpPr>
          <p:cNvPr id="14" name="Rectángulo: esquinas redondeadas 28">
            <a:extLst>
              <a:ext uri="{FF2B5EF4-FFF2-40B4-BE49-F238E27FC236}">
                <a16:creationId xmlns:a16="http://schemas.microsoft.com/office/drawing/2014/main" id="{9BA4452F-4BC4-57E4-3C64-A9CAA175AD51}"/>
              </a:ext>
            </a:extLst>
          </p:cNvPr>
          <p:cNvSpPr/>
          <p:nvPr/>
        </p:nvSpPr>
        <p:spPr>
          <a:xfrm>
            <a:off x="4298062" y="3508983"/>
            <a:ext cx="3968561" cy="464998"/>
          </a:xfrm>
          <a:prstGeom prst="roundRect">
            <a:avLst>
              <a:gd name="adj" fmla="val 14463"/>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err="1"/>
              <a:t>Minimum</a:t>
            </a:r>
            <a:r>
              <a:rPr lang="es-ES" sz="1600"/>
              <a:t> </a:t>
            </a:r>
            <a:r>
              <a:rPr lang="es-ES" sz="1600" err="1"/>
              <a:t>number</a:t>
            </a:r>
            <a:r>
              <a:rPr lang="es-ES" sz="1600"/>
              <a:t> </a:t>
            </a:r>
            <a:r>
              <a:rPr lang="es-ES" sz="1600" err="1"/>
              <a:t>of</a:t>
            </a:r>
            <a:r>
              <a:rPr lang="es-ES" sz="1600"/>
              <a:t> </a:t>
            </a:r>
            <a:r>
              <a:rPr lang="es-ES" sz="1600" err="1"/>
              <a:t>samples</a:t>
            </a:r>
            <a:r>
              <a:rPr lang="es-ES" sz="1600"/>
              <a:t> </a:t>
            </a:r>
            <a:r>
              <a:rPr lang="es-ES" sz="1600" err="1"/>
              <a:t>required</a:t>
            </a:r>
            <a:r>
              <a:rPr lang="es-ES" sz="1600"/>
              <a:t> </a:t>
            </a:r>
            <a:r>
              <a:rPr lang="es-ES" sz="1600" err="1"/>
              <a:t>to</a:t>
            </a:r>
            <a:r>
              <a:rPr lang="es-ES" sz="1600"/>
              <a:t> be at a </a:t>
            </a:r>
            <a:r>
              <a:rPr lang="es-ES" sz="1600" err="1"/>
              <a:t>leaf</a:t>
            </a:r>
            <a:r>
              <a:rPr lang="es-ES" sz="1600"/>
              <a:t> </a:t>
            </a:r>
            <a:r>
              <a:rPr lang="es-ES" sz="1600" err="1"/>
              <a:t>node</a:t>
            </a:r>
            <a:endParaRPr lang="es-ES" sz="1600"/>
          </a:p>
        </p:txBody>
      </p:sp>
      <p:sp>
        <p:nvSpPr>
          <p:cNvPr id="16" name="Content Placeholder 5">
            <a:extLst>
              <a:ext uri="{FF2B5EF4-FFF2-40B4-BE49-F238E27FC236}">
                <a16:creationId xmlns:a16="http://schemas.microsoft.com/office/drawing/2014/main" id="{DF8F691A-9FEF-876E-F902-7BACE3AACBBC}"/>
              </a:ext>
            </a:extLst>
          </p:cNvPr>
          <p:cNvSpPr txBox="1">
            <a:spLocks/>
          </p:cNvSpPr>
          <p:nvPr/>
        </p:nvSpPr>
        <p:spPr>
          <a:xfrm>
            <a:off x="603814" y="2015898"/>
            <a:ext cx="4052150" cy="2000826"/>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a:p>
        </p:txBody>
      </p:sp>
      <p:sp>
        <p:nvSpPr>
          <p:cNvPr id="17" name="Content Placeholder 5">
            <a:extLst>
              <a:ext uri="{FF2B5EF4-FFF2-40B4-BE49-F238E27FC236}">
                <a16:creationId xmlns:a16="http://schemas.microsoft.com/office/drawing/2014/main" id="{37FDE9DB-4B48-1C74-BD1F-C58EE47635DA}"/>
              </a:ext>
            </a:extLst>
          </p:cNvPr>
          <p:cNvSpPr txBox="1">
            <a:spLocks/>
          </p:cNvSpPr>
          <p:nvPr/>
        </p:nvSpPr>
        <p:spPr>
          <a:xfrm>
            <a:off x="504992" y="4076524"/>
            <a:ext cx="8893651" cy="553151"/>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HK" sz="1600" b="0" i="0">
                <a:solidFill>
                  <a:srgbClr val="002060"/>
                </a:solidFill>
                <a:effectLst/>
                <a:latin typeface="Menlo" panose="020B0609030804020204" pitchFamily="49" charset="0"/>
              </a:rPr>
              <a:t>Best Parameters: </a:t>
            </a:r>
          </a:p>
          <a:p>
            <a:r>
              <a:rPr lang="en-HK" sz="1600" b="0" i="0">
                <a:solidFill>
                  <a:srgbClr val="002060"/>
                </a:solidFill>
                <a:effectLst/>
                <a:latin typeface="Menlo" panose="020B0609030804020204" pitchFamily="49" charset="0"/>
              </a:rPr>
              <a:t>{'</a:t>
            </a:r>
            <a:r>
              <a:rPr lang="en-HK" sz="1600" b="0" i="0" err="1">
                <a:solidFill>
                  <a:srgbClr val="002060"/>
                </a:solidFill>
                <a:effectLst/>
                <a:latin typeface="Menlo" panose="020B0609030804020204" pitchFamily="49" charset="0"/>
              </a:rPr>
              <a:t>max_depth</a:t>
            </a:r>
            <a:r>
              <a:rPr lang="en-HK" sz="1600" b="0" i="0">
                <a:solidFill>
                  <a:srgbClr val="002060"/>
                </a:solidFill>
                <a:effectLst/>
                <a:latin typeface="Menlo" panose="020B0609030804020204" pitchFamily="49" charset="0"/>
              </a:rPr>
              <a:t>': 10, '</a:t>
            </a:r>
            <a:r>
              <a:rPr lang="en-HK" sz="1600" b="0" i="0" err="1">
                <a:solidFill>
                  <a:srgbClr val="002060"/>
                </a:solidFill>
                <a:effectLst/>
                <a:latin typeface="Menlo" panose="020B0609030804020204" pitchFamily="49" charset="0"/>
              </a:rPr>
              <a:t>min_samples_leaf</a:t>
            </a:r>
            <a:r>
              <a:rPr lang="en-HK" sz="1600" b="0" i="0">
                <a:solidFill>
                  <a:srgbClr val="002060"/>
                </a:solidFill>
                <a:effectLst/>
                <a:latin typeface="Menlo" panose="020B0609030804020204" pitchFamily="49" charset="0"/>
              </a:rPr>
              <a:t>': 1, '</a:t>
            </a:r>
            <a:r>
              <a:rPr lang="en-HK" sz="1600" b="0" i="0" err="1">
                <a:solidFill>
                  <a:srgbClr val="002060"/>
                </a:solidFill>
                <a:effectLst/>
                <a:latin typeface="Menlo" panose="020B0609030804020204" pitchFamily="49" charset="0"/>
              </a:rPr>
              <a:t>min_samples_split</a:t>
            </a:r>
            <a:r>
              <a:rPr lang="en-HK" sz="1600" b="0" i="0">
                <a:solidFill>
                  <a:srgbClr val="002060"/>
                </a:solidFill>
                <a:effectLst/>
                <a:latin typeface="Menlo" panose="020B0609030804020204" pitchFamily="49" charset="0"/>
              </a:rPr>
              <a:t>': 2, '</a:t>
            </a:r>
            <a:r>
              <a:rPr lang="en-HK" sz="1600" b="0" i="0" err="1">
                <a:solidFill>
                  <a:srgbClr val="002060"/>
                </a:solidFill>
                <a:effectLst/>
                <a:latin typeface="Menlo" panose="020B0609030804020204" pitchFamily="49" charset="0"/>
              </a:rPr>
              <a:t>n_estimators</a:t>
            </a:r>
            <a:r>
              <a:rPr lang="en-HK" sz="1600" b="0" i="0">
                <a:solidFill>
                  <a:srgbClr val="002060"/>
                </a:solidFill>
                <a:effectLst/>
                <a:latin typeface="Menlo" panose="020B0609030804020204" pitchFamily="49" charset="0"/>
              </a:rPr>
              <a:t>': 150}</a:t>
            </a:r>
            <a:endParaRPr lang="en-US" sz="1600">
              <a:solidFill>
                <a:srgbClr val="002060"/>
              </a:solidFill>
            </a:endParaRPr>
          </a:p>
        </p:txBody>
      </p:sp>
    </p:spTree>
    <p:extLst>
      <p:ext uri="{BB962C8B-B14F-4D97-AF65-F5344CB8AC3E}">
        <p14:creationId xmlns:p14="http://schemas.microsoft.com/office/powerpoint/2010/main" val="24533960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Top Corners One Rounded and One Snipped 6">
            <a:extLst>
              <a:ext uri="{FF2B5EF4-FFF2-40B4-BE49-F238E27FC236}">
                <a16:creationId xmlns:a16="http://schemas.microsoft.com/office/drawing/2014/main" id="{6122DBCD-6C98-46D9-A4D7-2C6B8DEFD499}"/>
              </a:ext>
            </a:extLst>
          </p:cNvPr>
          <p:cNvSpPr/>
          <p:nvPr/>
        </p:nvSpPr>
        <p:spPr>
          <a:xfrm flipH="1">
            <a:off x="462982" y="3661820"/>
            <a:ext cx="2212505" cy="1023950"/>
          </a:xfrm>
          <a:prstGeom prst="snipRoundRect">
            <a:avLst>
              <a:gd name="adj1" fmla="val 16667"/>
              <a:gd name="adj2" fmla="val 36388"/>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Rectangle: Top Corners One Rounded and One Snipped 6">
            <a:extLst>
              <a:ext uri="{FF2B5EF4-FFF2-40B4-BE49-F238E27FC236}">
                <a16:creationId xmlns:a16="http://schemas.microsoft.com/office/drawing/2014/main" id="{458B592E-4EE3-4549-8403-CE8450198F2C}"/>
              </a:ext>
            </a:extLst>
          </p:cNvPr>
          <p:cNvSpPr/>
          <p:nvPr/>
        </p:nvSpPr>
        <p:spPr>
          <a:xfrm flipH="1">
            <a:off x="462982" y="2481949"/>
            <a:ext cx="2212505" cy="1023950"/>
          </a:xfrm>
          <a:prstGeom prst="snipRoundRect">
            <a:avLst>
              <a:gd name="adj1" fmla="val 16667"/>
              <a:gd name="adj2" fmla="val 36388"/>
            </a:avLst>
          </a:prstGeom>
          <a:solidFill>
            <a:schemeClr val="accent2"/>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Top Corners One Rounded and One Snipped 6">
            <a:extLst>
              <a:ext uri="{FF2B5EF4-FFF2-40B4-BE49-F238E27FC236}">
                <a16:creationId xmlns:a16="http://schemas.microsoft.com/office/drawing/2014/main" id="{2A85C39C-C458-4DD4-B9AD-AA3CBE196053}"/>
              </a:ext>
            </a:extLst>
          </p:cNvPr>
          <p:cNvSpPr/>
          <p:nvPr/>
        </p:nvSpPr>
        <p:spPr>
          <a:xfrm flipH="1">
            <a:off x="462982" y="1302078"/>
            <a:ext cx="2212505" cy="1023950"/>
          </a:xfrm>
          <a:prstGeom prst="snipRoundRect">
            <a:avLst>
              <a:gd name="adj1" fmla="val 16667"/>
              <a:gd name="adj2" fmla="val 36388"/>
            </a:avLst>
          </a:prstGeom>
          <a:solidFill>
            <a:schemeClr val="accent1"/>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DDDB381-A964-40D1-8EC8-73CF6F5805FE}"/>
              </a:ext>
            </a:extLst>
          </p:cNvPr>
          <p:cNvSpPr>
            <a:spLocks noGrp="1"/>
          </p:cNvSpPr>
          <p:nvPr>
            <p:ph type="title"/>
          </p:nvPr>
        </p:nvSpPr>
        <p:spPr>
          <a:xfrm>
            <a:off x="307210" y="367252"/>
            <a:ext cx="7696200" cy="715566"/>
          </a:xfrm>
        </p:spPr>
        <p:txBody>
          <a:bodyPr/>
          <a:lstStyle/>
          <a:p>
            <a:r>
              <a:rPr lang="en-US"/>
              <a:t>Classification Report</a:t>
            </a:r>
          </a:p>
        </p:txBody>
      </p:sp>
      <p:sp>
        <p:nvSpPr>
          <p:cNvPr id="36" name="CuadroTexto 35">
            <a:extLst>
              <a:ext uri="{FF2B5EF4-FFF2-40B4-BE49-F238E27FC236}">
                <a16:creationId xmlns:a16="http://schemas.microsoft.com/office/drawing/2014/main" id="{9D828EB7-B855-4B75-BBB4-599A0EA3591E}"/>
              </a:ext>
            </a:extLst>
          </p:cNvPr>
          <p:cNvSpPr txBox="1"/>
          <p:nvPr/>
        </p:nvSpPr>
        <p:spPr>
          <a:xfrm>
            <a:off x="910259" y="1528208"/>
            <a:ext cx="1657350" cy="545816"/>
          </a:xfrm>
          <a:prstGeom prst="rect">
            <a:avLst/>
          </a:prstGeom>
          <a:noFill/>
        </p:spPr>
        <p:txBody>
          <a:bodyPr wrap="square" lIns="91440" tIns="45720" rIns="91440" bIns="45720" rtlCol="0" anchor="t">
            <a:noAutofit/>
          </a:bodyPr>
          <a:lstStyle/>
          <a:p>
            <a:r>
              <a:rPr lang="en-US">
                <a:solidFill>
                  <a:schemeClr val="bg1"/>
                </a:solidFill>
              </a:rPr>
              <a:t>Predict well of class 0 </a:t>
            </a:r>
          </a:p>
        </p:txBody>
      </p:sp>
      <p:sp>
        <p:nvSpPr>
          <p:cNvPr id="75" name="CuadroTexto 74">
            <a:extLst>
              <a:ext uri="{FF2B5EF4-FFF2-40B4-BE49-F238E27FC236}">
                <a16:creationId xmlns:a16="http://schemas.microsoft.com/office/drawing/2014/main" id="{BE87D1A6-5B7E-441F-8513-17A9E6D871E5}"/>
              </a:ext>
            </a:extLst>
          </p:cNvPr>
          <p:cNvSpPr txBox="1"/>
          <p:nvPr/>
        </p:nvSpPr>
        <p:spPr>
          <a:xfrm>
            <a:off x="910259" y="2569186"/>
            <a:ext cx="1657350" cy="545816"/>
          </a:xfrm>
          <a:prstGeom prst="rect">
            <a:avLst/>
          </a:prstGeom>
          <a:noFill/>
        </p:spPr>
        <p:txBody>
          <a:bodyPr wrap="square" rtlCol="0">
            <a:noAutofit/>
          </a:bodyPr>
          <a:lstStyle/>
          <a:p>
            <a:r>
              <a:rPr lang="en-US">
                <a:solidFill>
                  <a:schemeClr val="bg1"/>
                </a:solidFill>
              </a:rPr>
              <a:t>Less accurate in identifying class 1</a:t>
            </a:r>
          </a:p>
        </p:txBody>
      </p:sp>
      <p:sp>
        <p:nvSpPr>
          <p:cNvPr id="88" name="CuadroTexto 87">
            <a:extLst>
              <a:ext uri="{FF2B5EF4-FFF2-40B4-BE49-F238E27FC236}">
                <a16:creationId xmlns:a16="http://schemas.microsoft.com/office/drawing/2014/main" id="{9DA2B179-24AF-4A4F-8800-13B855B3C5D8}"/>
              </a:ext>
            </a:extLst>
          </p:cNvPr>
          <p:cNvSpPr txBox="1"/>
          <p:nvPr/>
        </p:nvSpPr>
        <p:spPr>
          <a:xfrm>
            <a:off x="898683" y="3887952"/>
            <a:ext cx="2087581" cy="545816"/>
          </a:xfrm>
          <a:prstGeom prst="rect">
            <a:avLst/>
          </a:prstGeom>
          <a:noFill/>
        </p:spPr>
        <p:txBody>
          <a:bodyPr wrap="square" lIns="91440" tIns="45720" rIns="91440" bIns="45720" rtlCol="0" anchor="t">
            <a:noAutofit/>
          </a:bodyPr>
          <a:lstStyle/>
          <a:p>
            <a:r>
              <a:rPr lang="en-US">
                <a:solidFill>
                  <a:schemeClr val="bg1"/>
                </a:solidFill>
              </a:rPr>
              <a:t>High Accuracy Score </a:t>
            </a:r>
            <a:endParaRPr lang="es-ES" sz="2400"/>
          </a:p>
        </p:txBody>
      </p:sp>
      <p:sp>
        <p:nvSpPr>
          <p:cNvPr id="7" name="TextBox 6">
            <a:extLst>
              <a:ext uri="{FF2B5EF4-FFF2-40B4-BE49-F238E27FC236}">
                <a16:creationId xmlns:a16="http://schemas.microsoft.com/office/drawing/2014/main" id="{21465AFC-7A03-04B7-1F88-563245E6B817}"/>
              </a:ext>
            </a:extLst>
          </p:cNvPr>
          <p:cNvSpPr txBox="1"/>
          <p:nvPr/>
        </p:nvSpPr>
        <p:spPr>
          <a:xfrm>
            <a:off x="4784482" y="4452645"/>
            <a:ext cx="2484414" cy="369332"/>
          </a:xfrm>
          <a:prstGeom prst="rect">
            <a:avLst/>
          </a:prstGeom>
          <a:noFill/>
        </p:spPr>
        <p:txBody>
          <a:bodyPr wrap="square" rtlCol="0">
            <a:spAutoFit/>
          </a:bodyPr>
          <a:lstStyle/>
          <a:p>
            <a:r>
              <a:rPr lang="en-US">
                <a:solidFill>
                  <a:srgbClr val="002060"/>
                </a:solidFill>
              </a:rPr>
              <a:t>Accuracy Score: </a:t>
            </a:r>
            <a:r>
              <a:rPr lang="en-HK">
                <a:solidFill>
                  <a:srgbClr val="002060"/>
                </a:solidFill>
              </a:rPr>
              <a:t>0.87</a:t>
            </a:r>
            <a:endParaRPr lang="en-US">
              <a:solidFill>
                <a:srgbClr val="002060"/>
              </a:solidFill>
            </a:endParaRPr>
          </a:p>
        </p:txBody>
      </p:sp>
      <p:pic>
        <p:nvPicPr>
          <p:cNvPr id="9" name="Picture 8">
            <a:extLst>
              <a:ext uri="{FF2B5EF4-FFF2-40B4-BE49-F238E27FC236}">
                <a16:creationId xmlns:a16="http://schemas.microsoft.com/office/drawing/2014/main" id="{5D5F7168-3443-BEB0-7D4A-62171D031EA0}"/>
              </a:ext>
            </a:extLst>
          </p:cNvPr>
          <p:cNvPicPr>
            <a:picLocks noChangeAspect="1"/>
          </p:cNvPicPr>
          <p:nvPr/>
        </p:nvPicPr>
        <p:blipFill>
          <a:blip r:embed="rId3"/>
          <a:stretch>
            <a:fillRect/>
          </a:stretch>
        </p:blipFill>
        <p:spPr>
          <a:xfrm>
            <a:off x="2810972" y="1214419"/>
            <a:ext cx="6100272" cy="3131690"/>
          </a:xfrm>
          <a:prstGeom prst="rect">
            <a:avLst/>
          </a:prstGeom>
        </p:spPr>
      </p:pic>
    </p:spTree>
    <p:extLst>
      <p:ext uri="{BB962C8B-B14F-4D97-AF65-F5344CB8AC3E}">
        <p14:creationId xmlns:p14="http://schemas.microsoft.com/office/powerpoint/2010/main" val="41416720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0-#ppt_w/2"/>
                                          </p:val>
                                        </p:tav>
                                        <p:tav tm="100000">
                                          <p:val>
                                            <p:strVal val="#ppt_x"/>
                                          </p:val>
                                        </p:tav>
                                      </p:tavLst>
                                    </p:anim>
                                    <p:anim calcmode="lin" valueType="num">
                                      <p:cBhvr additive="base">
                                        <p:cTn id="16" dur="500" fill="hold"/>
                                        <p:tgtEl>
                                          <p:spTgt spid="63"/>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left)">
                                      <p:cBhvr>
                                        <p:cTn id="19" dur="500"/>
                                        <p:tgtEl>
                                          <p:spTgt spid="75"/>
                                        </p:tgtEl>
                                      </p:cBhvr>
                                    </p:animEffect>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76"/>
                                        </p:tgtEl>
                                        <p:attrNameLst>
                                          <p:attrName>style.visibility</p:attrName>
                                        </p:attrNameLst>
                                      </p:cBhvr>
                                      <p:to>
                                        <p:strVal val="visible"/>
                                      </p:to>
                                    </p:set>
                                    <p:anim calcmode="lin" valueType="num">
                                      <p:cBhvr additive="base">
                                        <p:cTn id="23" dur="500" fill="hold"/>
                                        <p:tgtEl>
                                          <p:spTgt spid="76"/>
                                        </p:tgtEl>
                                        <p:attrNameLst>
                                          <p:attrName>ppt_x</p:attrName>
                                        </p:attrNameLst>
                                      </p:cBhvr>
                                      <p:tavLst>
                                        <p:tav tm="0">
                                          <p:val>
                                            <p:strVal val="0-#ppt_w/2"/>
                                          </p:val>
                                        </p:tav>
                                        <p:tav tm="100000">
                                          <p:val>
                                            <p:strVal val="#ppt_x"/>
                                          </p:val>
                                        </p:tav>
                                      </p:tavLst>
                                    </p:anim>
                                    <p:anim calcmode="lin" valueType="num">
                                      <p:cBhvr additive="base">
                                        <p:cTn id="24" dur="500" fill="hold"/>
                                        <p:tgtEl>
                                          <p:spTgt spid="76"/>
                                        </p:tgtEl>
                                        <p:attrNameLst>
                                          <p:attrName>ppt_y</p:attrName>
                                        </p:attrNameLst>
                                      </p:cBhvr>
                                      <p:tavLst>
                                        <p:tav tm="0">
                                          <p:val>
                                            <p:strVal val="#ppt_y"/>
                                          </p:val>
                                        </p:tav>
                                        <p:tav tm="100000">
                                          <p:val>
                                            <p:strVal val="#ppt_y"/>
                                          </p:val>
                                        </p:tav>
                                      </p:tavLst>
                                    </p:anim>
                                  </p:childTnLst>
                                </p:cTn>
                              </p:par>
                              <p:par>
                                <p:cTn id="25" presetID="22" presetClass="entr" presetSubtype="8"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wipe(left)">
                                      <p:cBhvr>
                                        <p:cTn id="2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3" grpId="0" animBg="1"/>
      <p:bldP spid="24" grpId="0" animBg="1"/>
      <p:bldP spid="36" grpId="0"/>
      <p:bldP spid="75" grpId="0"/>
      <p:bldP spid="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0D56-4432-EB05-8921-A2714E18F323}"/>
              </a:ext>
            </a:extLst>
          </p:cNvPr>
          <p:cNvSpPr>
            <a:spLocks noGrp="1"/>
          </p:cNvSpPr>
          <p:nvPr>
            <p:ph type="title"/>
          </p:nvPr>
        </p:nvSpPr>
        <p:spPr/>
        <p:txBody>
          <a:bodyPr/>
          <a:lstStyle/>
          <a:p>
            <a:r>
              <a:rPr lang="en-US"/>
              <a:t>Group members</a:t>
            </a:r>
          </a:p>
        </p:txBody>
      </p:sp>
      <p:sp>
        <p:nvSpPr>
          <p:cNvPr id="3" name="Content Placeholder 2">
            <a:extLst>
              <a:ext uri="{FF2B5EF4-FFF2-40B4-BE49-F238E27FC236}">
                <a16:creationId xmlns:a16="http://schemas.microsoft.com/office/drawing/2014/main" id="{94B4AE7C-3B4E-FE19-539D-8F8150121A3C}"/>
              </a:ext>
            </a:extLst>
          </p:cNvPr>
          <p:cNvSpPr>
            <a:spLocks noGrp="1"/>
          </p:cNvSpPr>
          <p:nvPr>
            <p:ph idx="1"/>
          </p:nvPr>
        </p:nvSpPr>
        <p:spPr/>
        <p:txBody>
          <a:bodyPr vert="horz" lIns="91440" tIns="45720" rIns="91440" bIns="45720" rtlCol="0" anchor="t">
            <a:normAutofit/>
          </a:bodyPr>
          <a:lstStyle/>
          <a:p>
            <a:r>
              <a:rPr lang="en-US" sz="1800">
                <a:ea typeface="Open Sans"/>
                <a:cs typeface="Open Sans"/>
              </a:rPr>
              <a:t>Joanna Chung - 300382756</a:t>
            </a:r>
          </a:p>
          <a:p>
            <a:r>
              <a:rPr lang="en-US" sz="1800">
                <a:ea typeface="Open Sans"/>
                <a:cs typeface="Open Sans"/>
              </a:rPr>
              <a:t>Lucy Pham – 300391851</a:t>
            </a:r>
          </a:p>
          <a:p>
            <a:r>
              <a:rPr lang="en-US" sz="1800">
                <a:ea typeface="Open Sans"/>
                <a:cs typeface="Open Sans"/>
              </a:rPr>
              <a:t>Kriza Diane Sy - 300380667</a:t>
            </a:r>
          </a:p>
          <a:p>
            <a:r>
              <a:rPr lang="en-US" sz="1800" err="1">
                <a:ea typeface="Open Sans"/>
                <a:cs typeface="Open Sans"/>
              </a:rPr>
              <a:t>Argho</a:t>
            </a:r>
            <a:r>
              <a:rPr lang="en-US" sz="1800">
                <a:ea typeface="Open Sans"/>
                <a:cs typeface="Open Sans"/>
              </a:rPr>
              <a:t> Chakma - 300367039</a:t>
            </a:r>
          </a:p>
          <a:p>
            <a:endParaRPr lang="en-US" sz="1800">
              <a:ea typeface="Open Sans"/>
              <a:cs typeface="Open Sans"/>
            </a:endParaRPr>
          </a:p>
        </p:txBody>
      </p:sp>
    </p:spTree>
    <p:extLst>
      <p:ext uri="{BB962C8B-B14F-4D97-AF65-F5344CB8AC3E}">
        <p14:creationId xmlns:p14="http://schemas.microsoft.com/office/powerpoint/2010/main" val="2705493098"/>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 screen&#10;&#10;Description automatically generated">
            <a:extLst>
              <a:ext uri="{FF2B5EF4-FFF2-40B4-BE49-F238E27FC236}">
                <a16:creationId xmlns:a16="http://schemas.microsoft.com/office/drawing/2014/main" id="{9ADC1309-96CB-211C-A050-B5B6436ED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175" y="16618"/>
            <a:ext cx="2662643" cy="5143500"/>
          </a:xfrm>
          <a:prstGeom prst="rect">
            <a:avLst/>
          </a:prstGeom>
        </p:spPr>
      </p:pic>
      <p:sp>
        <p:nvSpPr>
          <p:cNvPr id="4" name="Title 3">
            <a:extLst>
              <a:ext uri="{FF2B5EF4-FFF2-40B4-BE49-F238E27FC236}">
                <a16:creationId xmlns:a16="http://schemas.microsoft.com/office/drawing/2014/main" id="{BDDDB381-A964-40D1-8EC8-73CF6F5805FE}"/>
              </a:ext>
            </a:extLst>
          </p:cNvPr>
          <p:cNvSpPr>
            <a:spLocks noGrp="1"/>
          </p:cNvSpPr>
          <p:nvPr>
            <p:ph type="title"/>
          </p:nvPr>
        </p:nvSpPr>
        <p:spPr>
          <a:xfrm>
            <a:off x="465970" y="506803"/>
            <a:ext cx="7696200" cy="715566"/>
          </a:xfrm>
        </p:spPr>
        <p:txBody>
          <a:bodyPr/>
          <a:lstStyle/>
          <a:p>
            <a:r>
              <a:rPr lang="en-US"/>
              <a:t>Feature Importance</a:t>
            </a:r>
          </a:p>
        </p:txBody>
      </p:sp>
      <p:sp>
        <p:nvSpPr>
          <p:cNvPr id="25" name="CuadroTexto 24">
            <a:extLst>
              <a:ext uri="{FF2B5EF4-FFF2-40B4-BE49-F238E27FC236}">
                <a16:creationId xmlns:a16="http://schemas.microsoft.com/office/drawing/2014/main" id="{AB6B1D6B-B018-484C-BE8F-9BC64FBF7C40}"/>
              </a:ext>
            </a:extLst>
          </p:cNvPr>
          <p:cNvSpPr txBox="1"/>
          <p:nvPr/>
        </p:nvSpPr>
        <p:spPr>
          <a:xfrm>
            <a:off x="1346867" y="1270725"/>
            <a:ext cx="4253256" cy="95410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a:t>Time: time to failure or censoring</a:t>
            </a:r>
          </a:p>
          <a:p>
            <a:pPr marL="285750" indent="-285750">
              <a:buFont typeface="Arial" panose="020B0604020202020204" pitchFamily="34" charset="0"/>
              <a:buChar char="•"/>
            </a:pPr>
            <a:r>
              <a:rPr lang="en-US" sz="1400"/>
              <a:t>cd420: CD4 (white blood cell) count after the treatment</a:t>
            </a:r>
          </a:p>
          <a:p>
            <a:endParaRPr lang="en-US" sz="1400">
              <a:ea typeface="Open Sans"/>
              <a:cs typeface="Open Sans"/>
            </a:endParaRPr>
          </a:p>
        </p:txBody>
      </p:sp>
      <p:sp>
        <p:nvSpPr>
          <p:cNvPr id="88" name="CuadroTexto 87">
            <a:extLst>
              <a:ext uri="{FF2B5EF4-FFF2-40B4-BE49-F238E27FC236}">
                <a16:creationId xmlns:a16="http://schemas.microsoft.com/office/drawing/2014/main" id="{9DA2B179-24AF-4A4F-8800-13B855B3C5D8}"/>
              </a:ext>
            </a:extLst>
          </p:cNvPr>
          <p:cNvSpPr txBox="1"/>
          <p:nvPr/>
        </p:nvSpPr>
        <p:spPr>
          <a:xfrm>
            <a:off x="1581594" y="4061574"/>
            <a:ext cx="1657350" cy="545816"/>
          </a:xfrm>
          <a:prstGeom prst="rect">
            <a:avLst/>
          </a:prstGeom>
          <a:noFill/>
        </p:spPr>
        <p:txBody>
          <a:bodyPr wrap="square" lIns="91440" tIns="45720" rIns="91440" bIns="45720" rtlCol="0" anchor="t">
            <a:noAutofit/>
          </a:bodyPr>
          <a:lstStyle/>
          <a:p>
            <a:r>
              <a:rPr lang="en-US" sz="1400">
                <a:solidFill>
                  <a:schemeClr val="bg1"/>
                </a:solidFill>
              </a:rPr>
              <a:t>Jupiter is the biggest planet</a:t>
            </a:r>
            <a:endParaRPr lang="es-ES"/>
          </a:p>
        </p:txBody>
      </p:sp>
      <p:sp>
        <p:nvSpPr>
          <p:cNvPr id="13" name="Rectangle 12">
            <a:extLst>
              <a:ext uri="{FF2B5EF4-FFF2-40B4-BE49-F238E27FC236}">
                <a16:creationId xmlns:a16="http://schemas.microsoft.com/office/drawing/2014/main" id="{BCC41D96-5C11-FD32-7105-4E4BF81A85C3}"/>
              </a:ext>
            </a:extLst>
          </p:cNvPr>
          <p:cNvSpPr/>
          <p:nvPr/>
        </p:nvSpPr>
        <p:spPr>
          <a:xfrm>
            <a:off x="6165615" y="3284952"/>
            <a:ext cx="1773874" cy="534627"/>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0FD135-8AB0-CB6A-BCFD-4D2065AC75B6}"/>
              </a:ext>
            </a:extLst>
          </p:cNvPr>
          <p:cNvSpPr/>
          <p:nvPr/>
        </p:nvSpPr>
        <p:spPr>
          <a:xfrm>
            <a:off x="6161855" y="4194123"/>
            <a:ext cx="1773874" cy="353621"/>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oogle Shape;159;p8" descr="Timeline background shape">
            <a:extLst>
              <a:ext uri="{FF2B5EF4-FFF2-40B4-BE49-F238E27FC236}">
                <a16:creationId xmlns:a16="http://schemas.microsoft.com/office/drawing/2014/main" id="{71140F96-33E9-0692-4D00-6B3D89E6332F}"/>
              </a:ext>
            </a:extLst>
          </p:cNvPr>
          <p:cNvSpPr/>
          <p:nvPr/>
        </p:nvSpPr>
        <p:spPr>
          <a:xfrm>
            <a:off x="465970" y="2120333"/>
            <a:ext cx="5134153" cy="2648437"/>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TextBox 20">
            <a:extLst>
              <a:ext uri="{FF2B5EF4-FFF2-40B4-BE49-F238E27FC236}">
                <a16:creationId xmlns:a16="http://schemas.microsoft.com/office/drawing/2014/main" id="{DBB53E3F-E107-69F8-76DB-B7A0D511CE12}"/>
              </a:ext>
            </a:extLst>
          </p:cNvPr>
          <p:cNvSpPr txBox="1"/>
          <p:nvPr/>
        </p:nvSpPr>
        <p:spPr>
          <a:xfrm>
            <a:off x="879676" y="2365461"/>
            <a:ext cx="3010590" cy="1754326"/>
          </a:xfrm>
          <a:prstGeom prst="rect">
            <a:avLst/>
          </a:prstGeom>
          <a:noFill/>
        </p:spPr>
        <p:txBody>
          <a:bodyPr wrap="square" rtlCol="0">
            <a:spAutoFit/>
          </a:bodyPr>
          <a:lstStyle/>
          <a:p>
            <a:r>
              <a:rPr lang="en-US"/>
              <a:t>The </a:t>
            </a:r>
            <a:r>
              <a:rPr lang="en-US" err="1"/>
              <a:t>importances</a:t>
            </a:r>
            <a:r>
              <a:rPr lang="en-US"/>
              <a:t> of the treatment options </a:t>
            </a:r>
          </a:p>
          <a:p>
            <a:r>
              <a:rPr lang="en-US"/>
              <a:t>(trt_0, trt_1, trt_2):</a:t>
            </a:r>
          </a:p>
          <a:p>
            <a:r>
              <a:rPr lang="en-US"/>
              <a:t>- relatively low</a:t>
            </a:r>
          </a:p>
          <a:p>
            <a:r>
              <a:rPr lang="en-US"/>
              <a:t>- close to each other</a:t>
            </a:r>
          </a:p>
          <a:p>
            <a:endParaRPr lang="en-US"/>
          </a:p>
        </p:txBody>
      </p:sp>
      <p:sp>
        <p:nvSpPr>
          <p:cNvPr id="22" name="TextBox 21">
            <a:extLst>
              <a:ext uri="{FF2B5EF4-FFF2-40B4-BE49-F238E27FC236}">
                <a16:creationId xmlns:a16="http://schemas.microsoft.com/office/drawing/2014/main" id="{F1DA1913-F338-6703-260A-C1264129EC43}"/>
              </a:ext>
            </a:extLst>
          </p:cNvPr>
          <p:cNvSpPr txBox="1"/>
          <p:nvPr/>
        </p:nvSpPr>
        <p:spPr>
          <a:xfrm>
            <a:off x="940262" y="3938109"/>
            <a:ext cx="4590413" cy="646331"/>
          </a:xfrm>
          <a:prstGeom prst="rect">
            <a:avLst/>
          </a:prstGeom>
          <a:noFill/>
        </p:spPr>
        <p:txBody>
          <a:bodyPr wrap="square" rtlCol="0">
            <a:spAutoFit/>
          </a:bodyPr>
          <a:lstStyle/>
          <a:p>
            <a:r>
              <a:rPr lang="en-US"/>
              <a:t>can't conclusively determine which treatment is better</a:t>
            </a:r>
          </a:p>
        </p:txBody>
      </p:sp>
      <p:grpSp>
        <p:nvGrpSpPr>
          <p:cNvPr id="23" name="Google Shape;9811;p17">
            <a:extLst>
              <a:ext uri="{FF2B5EF4-FFF2-40B4-BE49-F238E27FC236}">
                <a16:creationId xmlns:a16="http://schemas.microsoft.com/office/drawing/2014/main" id="{B261E6BD-7956-2A35-F573-33A68A3A4FDA}"/>
              </a:ext>
            </a:extLst>
          </p:cNvPr>
          <p:cNvGrpSpPr/>
          <p:nvPr/>
        </p:nvGrpSpPr>
        <p:grpSpPr>
          <a:xfrm>
            <a:off x="607541" y="4114793"/>
            <a:ext cx="380604" cy="313854"/>
            <a:chOff x="3074027" y="1983777"/>
            <a:chExt cx="380604" cy="313854"/>
          </a:xfrm>
        </p:grpSpPr>
        <p:sp>
          <p:nvSpPr>
            <p:cNvPr id="26" name="Google Shape;9812;p17">
              <a:extLst>
                <a:ext uri="{FF2B5EF4-FFF2-40B4-BE49-F238E27FC236}">
                  <a16:creationId xmlns:a16="http://schemas.microsoft.com/office/drawing/2014/main" id="{D4E7FA89-CBED-D422-ADFC-F1307ECEAEB8}"/>
                </a:ext>
              </a:extLst>
            </p:cNvPr>
            <p:cNvSpPr/>
            <p:nvPr/>
          </p:nvSpPr>
          <p:spPr>
            <a:xfrm>
              <a:off x="3130608" y="1984886"/>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9813;p17">
              <a:extLst>
                <a:ext uri="{FF2B5EF4-FFF2-40B4-BE49-F238E27FC236}">
                  <a16:creationId xmlns:a16="http://schemas.microsoft.com/office/drawing/2014/main" id="{9F153A87-1466-DA1B-FCA4-4AA07D2B2513}"/>
                </a:ext>
              </a:extLst>
            </p:cNvPr>
            <p:cNvSpPr/>
            <p:nvPr/>
          </p:nvSpPr>
          <p:spPr>
            <a:xfrm>
              <a:off x="3243008" y="2008678"/>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9814;p17">
              <a:extLst>
                <a:ext uri="{FF2B5EF4-FFF2-40B4-BE49-F238E27FC236}">
                  <a16:creationId xmlns:a16="http://schemas.microsoft.com/office/drawing/2014/main" id="{EF3D9A94-275D-34ED-6D45-8F1F8A87654D}"/>
                </a:ext>
              </a:extLst>
            </p:cNvPr>
            <p:cNvSpPr/>
            <p:nvPr/>
          </p:nvSpPr>
          <p:spPr>
            <a:xfrm>
              <a:off x="3074027" y="1983777"/>
              <a:ext cx="155802" cy="163342"/>
            </a:xfrm>
            <a:custGeom>
              <a:avLst/>
              <a:gdLst/>
              <a:ahLst/>
              <a:cxnLst/>
              <a:rect l="l" t="t" r="r" b="b"/>
              <a:pathLst>
                <a:path w="4918" h="5156" extrusionOk="0">
                  <a:moveTo>
                    <a:pt x="2370" y="0"/>
                  </a:moveTo>
                  <a:cubicBezTo>
                    <a:pt x="1917" y="24"/>
                    <a:pt x="1489" y="155"/>
                    <a:pt x="1120" y="405"/>
                  </a:cubicBezTo>
                  <a:cubicBezTo>
                    <a:pt x="596" y="750"/>
                    <a:pt x="239" y="1286"/>
                    <a:pt x="120" y="1893"/>
                  </a:cubicBezTo>
                  <a:cubicBezTo>
                    <a:pt x="1" y="2501"/>
                    <a:pt x="120" y="3132"/>
                    <a:pt x="477" y="3655"/>
                  </a:cubicBezTo>
                  <a:cubicBezTo>
                    <a:pt x="913" y="4319"/>
                    <a:pt x="1643" y="4696"/>
                    <a:pt x="2409" y="4696"/>
                  </a:cubicBezTo>
                  <a:cubicBezTo>
                    <a:pt x="2605" y="4696"/>
                    <a:pt x="2804" y="4671"/>
                    <a:pt x="3001" y="4620"/>
                  </a:cubicBezTo>
                  <a:lnTo>
                    <a:pt x="4108" y="5144"/>
                  </a:lnTo>
                  <a:cubicBezTo>
                    <a:pt x="4132" y="5156"/>
                    <a:pt x="4156" y="5156"/>
                    <a:pt x="4180" y="5156"/>
                  </a:cubicBezTo>
                  <a:cubicBezTo>
                    <a:pt x="4215" y="5156"/>
                    <a:pt x="4239" y="5144"/>
                    <a:pt x="4275" y="5120"/>
                  </a:cubicBezTo>
                  <a:cubicBezTo>
                    <a:pt x="4311" y="5096"/>
                    <a:pt x="4346" y="5037"/>
                    <a:pt x="4346" y="4977"/>
                  </a:cubicBezTo>
                  <a:lnTo>
                    <a:pt x="4287" y="3751"/>
                  </a:lnTo>
                  <a:cubicBezTo>
                    <a:pt x="4882" y="2989"/>
                    <a:pt x="4918" y="1893"/>
                    <a:pt x="4358" y="1084"/>
                  </a:cubicBezTo>
                  <a:cubicBezTo>
                    <a:pt x="4061" y="631"/>
                    <a:pt x="3608" y="286"/>
                    <a:pt x="3084" y="143"/>
                  </a:cubicBezTo>
                  <a:cubicBezTo>
                    <a:pt x="3065" y="136"/>
                    <a:pt x="3047" y="133"/>
                    <a:pt x="3029" y="133"/>
                  </a:cubicBezTo>
                  <a:cubicBezTo>
                    <a:pt x="2958" y="133"/>
                    <a:pt x="2899" y="186"/>
                    <a:pt x="2870" y="262"/>
                  </a:cubicBezTo>
                  <a:cubicBezTo>
                    <a:pt x="2846" y="346"/>
                    <a:pt x="2906" y="441"/>
                    <a:pt x="2989" y="465"/>
                  </a:cubicBezTo>
                  <a:cubicBezTo>
                    <a:pt x="3441" y="607"/>
                    <a:pt x="3822" y="881"/>
                    <a:pt x="4096" y="1274"/>
                  </a:cubicBezTo>
                  <a:cubicBezTo>
                    <a:pt x="4584" y="2001"/>
                    <a:pt x="4537" y="2941"/>
                    <a:pt x="4001" y="3620"/>
                  </a:cubicBezTo>
                  <a:cubicBezTo>
                    <a:pt x="3977" y="3655"/>
                    <a:pt x="3965" y="3703"/>
                    <a:pt x="3977" y="3739"/>
                  </a:cubicBezTo>
                  <a:lnTo>
                    <a:pt x="4013" y="4739"/>
                  </a:lnTo>
                  <a:lnTo>
                    <a:pt x="3108" y="4310"/>
                  </a:lnTo>
                  <a:cubicBezTo>
                    <a:pt x="3084" y="4298"/>
                    <a:pt x="3037" y="4298"/>
                    <a:pt x="2989" y="4298"/>
                  </a:cubicBezTo>
                  <a:cubicBezTo>
                    <a:pt x="2810" y="4346"/>
                    <a:pt x="2620" y="4370"/>
                    <a:pt x="2441" y="4370"/>
                  </a:cubicBezTo>
                  <a:cubicBezTo>
                    <a:pt x="1787" y="4370"/>
                    <a:pt x="1155" y="4036"/>
                    <a:pt x="774" y="3477"/>
                  </a:cubicBezTo>
                  <a:cubicBezTo>
                    <a:pt x="477" y="3024"/>
                    <a:pt x="370" y="2489"/>
                    <a:pt x="477" y="1965"/>
                  </a:cubicBezTo>
                  <a:cubicBezTo>
                    <a:pt x="584" y="1453"/>
                    <a:pt x="882" y="988"/>
                    <a:pt x="1322" y="691"/>
                  </a:cubicBezTo>
                  <a:cubicBezTo>
                    <a:pt x="1632" y="477"/>
                    <a:pt x="2013" y="357"/>
                    <a:pt x="2382" y="346"/>
                  </a:cubicBezTo>
                  <a:cubicBezTo>
                    <a:pt x="2465" y="346"/>
                    <a:pt x="2549" y="274"/>
                    <a:pt x="2549" y="167"/>
                  </a:cubicBezTo>
                  <a:cubicBezTo>
                    <a:pt x="2549" y="84"/>
                    <a:pt x="2465" y="0"/>
                    <a:pt x="237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9815;p17">
              <a:extLst>
                <a:ext uri="{FF2B5EF4-FFF2-40B4-BE49-F238E27FC236}">
                  <a16:creationId xmlns:a16="http://schemas.microsoft.com/office/drawing/2014/main" id="{E2E8BEA6-7E6F-3C8E-B4E1-731D91A4B845}"/>
                </a:ext>
              </a:extLst>
            </p:cNvPr>
            <p:cNvSpPr/>
            <p:nvPr/>
          </p:nvSpPr>
          <p:spPr>
            <a:xfrm>
              <a:off x="3135518" y="2038077"/>
              <a:ext cx="28322" cy="54363"/>
            </a:xfrm>
            <a:custGeom>
              <a:avLst/>
              <a:gdLst/>
              <a:ahLst/>
              <a:cxnLst/>
              <a:rect l="l" t="t" r="r" b="b"/>
              <a:pathLst>
                <a:path w="894" h="1716" extrusionOk="0">
                  <a:moveTo>
                    <a:pt x="179" y="1"/>
                  </a:moveTo>
                  <a:cubicBezTo>
                    <a:pt x="84" y="1"/>
                    <a:pt x="12" y="84"/>
                    <a:pt x="12" y="167"/>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10" y="1715"/>
                    <a:pt x="893" y="1644"/>
                    <a:pt x="893" y="1549"/>
                  </a:cubicBezTo>
                  <a:cubicBezTo>
                    <a:pt x="893" y="1465"/>
                    <a:pt x="834" y="1394"/>
                    <a:pt x="727" y="1394"/>
                  </a:cubicBezTo>
                  <a:lnTo>
                    <a:pt x="608" y="1394"/>
                  </a:lnTo>
                  <a:lnTo>
                    <a:pt x="608" y="167"/>
                  </a:lnTo>
                  <a:cubicBezTo>
                    <a:pt x="608" y="84"/>
                    <a:pt x="536" y="1"/>
                    <a:pt x="44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9816;p17">
              <a:extLst>
                <a:ext uri="{FF2B5EF4-FFF2-40B4-BE49-F238E27FC236}">
                  <a16:creationId xmlns:a16="http://schemas.microsoft.com/office/drawing/2014/main" id="{A5938950-D9AD-4586-B423-C4C2679CF70E}"/>
                </a:ext>
              </a:extLst>
            </p:cNvPr>
            <p:cNvSpPr/>
            <p:nvPr/>
          </p:nvSpPr>
          <p:spPr>
            <a:xfrm>
              <a:off x="3138908" y="2021096"/>
              <a:ext cx="16252" cy="16252"/>
            </a:xfrm>
            <a:custGeom>
              <a:avLst/>
              <a:gdLst/>
              <a:ahLst/>
              <a:cxnLst/>
              <a:rect l="l" t="t" r="r" b="b"/>
              <a:pathLst>
                <a:path w="513" h="513" extrusionOk="0">
                  <a:moveTo>
                    <a:pt x="262" y="1"/>
                  </a:moveTo>
                  <a:cubicBezTo>
                    <a:pt x="131" y="1"/>
                    <a:pt x="0" y="120"/>
                    <a:pt x="0" y="263"/>
                  </a:cubicBezTo>
                  <a:cubicBezTo>
                    <a:pt x="0" y="394"/>
                    <a:pt x="120" y="513"/>
                    <a:pt x="262" y="513"/>
                  </a:cubicBezTo>
                  <a:cubicBezTo>
                    <a:pt x="393" y="513"/>
                    <a:pt x="512" y="394"/>
                    <a:pt x="512" y="263"/>
                  </a:cubicBezTo>
                  <a:cubicBezTo>
                    <a:pt x="512" y="120"/>
                    <a:pt x="393" y="1"/>
                    <a:pt x="26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cxnSp>
        <p:nvCxnSpPr>
          <p:cNvPr id="33" name="Straight Arrow Connector 32">
            <a:extLst>
              <a:ext uri="{FF2B5EF4-FFF2-40B4-BE49-F238E27FC236}">
                <a16:creationId xmlns:a16="http://schemas.microsoft.com/office/drawing/2014/main" id="{2387FB4F-869D-3EE6-4220-50FF0E7343DC}"/>
              </a:ext>
            </a:extLst>
          </p:cNvPr>
          <p:cNvCxnSpPr>
            <a:cxnSpLocks/>
          </p:cNvCxnSpPr>
          <p:nvPr/>
        </p:nvCxnSpPr>
        <p:spPr>
          <a:xfrm flipV="1">
            <a:off x="4572000" y="879676"/>
            <a:ext cx="856527" cy="555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9748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wipe(left)">
                                      <p:cBhvr>
                                        <p:cTn id="1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281F-9375-721B-6E84-C52649AA50EA}"/>
              </a:ext>
            </a:extLst>
          </p:cNvPr>
          <p:cNvSpPr>
            <a:spLocks noGrp="1"/>
          </p:cNvSpPr>
          <p:nvPr>
            <p:ph type="title"/>
          </p:nvPr>
        </p:nvSpPr>
        <p:spPr>
          <a:xfrm>
            <a:off x="632460" y="278130"/>
            <a:ext cx="7696200" cy="715566"/>
          </a:xfrm>
        </p:spPr>
        <p:txBody>
          <a:bodyPr/>
          <a:lstStyle/>
          <a:p>
            <a:r>
              <a:rPr lang="en-US"/>
              <a:t>Subgroup Analysis (Age Group)</a:t>
            </a:r>
          </a:p>
        </p:txBody>
      </p:sp>
      <p:sp>
        <p:nvSpPr>
          <p:cNvPr id="6" name="TextBox 5">
            <a:extLst>
              <a:ext uri="{FF2B5EF4-FFF2-40B4-BE49-F238E27FC236}">
                <a16:creationId xmlns:a16="http://schemas.microsoft.com/office/drawing/2014/main" id="{D3F976D6-63DA-5F45-A21C-D09154E75F4E}"/>
              </a:ext>
            </a:extLst>
          </p:cNvPr>
          <p:cNvSpPr txBox="1"/>
          <p:nvPr/>
        </p:nvSpPr>
        <p:spPr>
          <a:xfrm>
            <a:off x="6170545" y="952523"/>
            <a:ext cx="2699139" cy="3754874"/>
          </a:xfrm>
          <a:prstGeom prst="rect">
            <a:avLst/>
          </a:prstGeom>
          <a:noFill/>
        </p:spPr>
        <p:txBody>
          <a:bodyPr wrap="square" rtlCol="0">
            <a:spAutoFit/>
          </a:bodyPr>
          <a:lstStyle/>
          <a:p>
            <a:r>
              <a:rPr lang="en-US" sz="1400"/>
              <a:t>Outcome (</a:t>
            </a:r>
            <a:r>
              <a:rPr lang="en-US" sz="1400" b="1"/>
              <a:t>5 age groups)</a:t>
            </a:r>
            <a:r>
              <a:rPr lang="en-US" sz="1400"/>
              <a:t>:</a:t>
            </a:r>
          </a:p>
          <a:p>
            <a:endParaRPr lang="en-US" sz="1400"/>
          </a:p>
          <a:p>
            <a:r>
              <a:rPr lang="en-US" sz="1400"/>
              <a:t>0          41-50</a:t>
            </a:r>
          </a:p>
          <a:p>
            <a:r>
              <a:rPr lang="en-US" sz="1400"/>
              <a:t>1       above 50</a:t>
            </a:r>
          </a:p>
          <a:p>
            <a:r>
              <a:rPr lang="en-US" sz="1400"/>
              <a:t>2          41-50 </a:t>
            </a:r>
          </a:p>
          <a:p>
            <a:r>
              <a:rPr lang="en-US" sz="1400"/>
              <a:t>3          41-50</a:t>
            </a:r>
          </a:p>
          <a:p>
            <a:r>
              <a:rPr lang="en-US" sz="1400"/>
              <a:t>4          41-50</a:t>
            </a:r>
          </a:p>
          <a:p>
            <a:r>
              <a:rPr lang="en-US" sz="1400"/>
              <a:t>          ...   </a:t>
            </a:r>
          </a:p>
          <a:p>
            <a:r>
              <a:rPr lang="en-US" sz="1400"/>
              <a:t>2134       19-30</a:t>
            </a:r>
          </a:p>
          <a:p>
            <a:r>
              <a:rPr lang="en-US" sz="1400"/>
              <a:t>2135        0-18</a:t>
            </a:r>
          </a:p>
          <a:p>
            <a:r>
              <a:rPr lang="en-US" sz="1400"/>
              <a:t>2136    above 50</a:t>
            </a:r>
          </a:p>
          <a:p>
            <a:r>
              <a:rPr lang="en-US" sz="1400"/>
              <a:t>2137        0-18</a:t>
            </a:r>
          </a:p>
          <a:p>
            <a:pPr marL="342900" indent="-342900">
              <a:buAutoNum type="arabicPlain" startAt="2138"/>
            </a:pPr>
            <a:r>
              <a:rPr lang="en-US" sz="1400"/>
              <a:t>       41-50</a:t>
            </a:r>
          </a:p>
          <a:p>
            <a:pPr marL="342900" indent="-342900">
              <a:buAutoNum type="arabicPlain" startAt="2138"/>
            </a:pPr>
            <a:endParaRPr lang="en-US" sz="1400"/>
          </a:p>
          <a:p>
            <a:r>
              <a:rPr lang="en-US" sz="1400"/>
              <a:t>Name: </a:t>
            </a:r>
            <a:r>
              <a:rPr lang="en-US" sz="1400" err="1"/>
              <a:t>age_group</a:t>
            </a:r>
            <a:r>
              <a:rPr lang="en-US" sz="1400"/>
              <a:t>, </a:t>
            </a:r>
          </a:p>
          <a:p>
            <a:r>
              <a:rPr lang="en-US" sz="1400"/>
              <a:t>Length: 2139, </a:t>
            </a:r>
            <a:r>
              <a:rPr lang="en-US" sz="1400" err="1"/>
              <a:t>dtype</a:t>
            </a:r>
            <a:r>
              <a:rPr lang="en-US" sz="1400"/>
              <a:t>: object</a:t>
            </a:r>
          </a:p>
          <a:p>
            <a:endParaRPr lang="en-US" sz="1400"/>
          </a:p>
        </p:txBody>
      </p:sp>
      <p:pic>
        <p:nvPicPr>
          <p:cNvPr id="8" name="Picture 7" descr="A screen shot of a computer program&#10;&#10;Description automatically generated">
            <a:extLst>
              <a:ext uri="{FF2B5EF4-FFF2-40B4-BE49-F238E27FC236}">
                <a16:creationId xmlns:a16="http://schemas.microsoft.com/office/drawing/2014/main" id="{184B4354-843D-BCD2-3882-73796005E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58" y="993696"/>
            <a:ext cx="5547821" cy="3507654"/>
          </a:xfrm>
          <a:prstGeom prst="rect">
            <a:avLst/>
          </a:prstGeom>
        </p:spPr>
      </p:pic>
    </p:spTree>
    <p:extLst>
      <p:ext uri="{BB962C8B-B14F-4D97-AF65-F5344CB8AC3E}">
        <p14:creationId xmlns:p14="http://schemas.microsoft.com/office/powerpoint/2010/main" val="345708357"/>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281F-9375-721B-6E84-C52649AA50EA}"/>
              </a:ext>
            </a:extLst>
          </p:cNvPr>
          <p:cNvSpPr>
            <a:spLocks noGrp="1"/>
          </p:cNvSpPr>
          <p:nvPr>
            <p:ph type="title"/>
          </p:nvPr>
        </p:nvSpPr>
        <p:spPr>
          <a:xfrm>
            <a:off x="246821" y="252614"/>
            <a:ext cx="7696200" cy="715566"/>
          </a:xfrm>
        </p:spPr>
        <p:txBody>
          <a:bodyPr>
            <a:normAutofit/>
          </a:bodyPr>
          <a:lstStyle/>
          <a:p>
            <a:r>
              <a:rPr lang="en-US" sz="2800"/>
              <a:t>Subgroup Analysis (Random Forest) </a:t>
            </a:r>
          </a:p>
        </p:txBody>
      </p:sp>
      <p:pic>
        <p:nvPicPr>
          <p:cNvPr id="5" name="Picture 4" descr="A screen shot of a computer program&#10;&#10;Description automatically generated">
            <a:extLst>
              <a:ext uri="{FF2B5EF4-FFF2-40B4-BE49-F238E27FC236}">
                <a16:creationId xmlns:a16="http://schemas.microsoft.com/office/drawing/2014/main" id="{FEB01756-3D65-F237-42A1-066149F6C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979" y="848910"/>
            <a:ext cx="6583903" cy="4041976"/>
          </a:xfrm>
          <a:prstGeom prst="rect">
            <a:avLst/>
          </a:prstGeom>
        </p:spPr>
      </p:pic>
    </p:spTree>
    <p:extLst>
      <p:ext uri="{BB962C8B-B14F-4D97-AF65-F5344CB8AC3E}">
        <p14:creationId xmlns:p14="http://schemas.microsoft.com/office/powerpoint/2010/main" val="1249356640"/>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1281F-9375-721B-6E84-C52649AA50EA}"/>
              </a:ext>
            </a:extLst>
          </p:cNvPr>
          <p:cNvSpPr>
            <a:spLocks noGrp="1"/>
          </p:cNvSpPr>
          <p:nvPr>
            <p:ph type="title"/>
          </p:nvPr>
        </p:nvSpPr>
        <p:spPr>
          <a:xfrm>
            <a:off x="628650" y="128371"/>
            <a:ext cx="2130136" cy="1778361"/>
          </a:xfrm>
        </p:spPr>
        <p:txBody>
          <a:bodyPr>
            <a:normAutofit/>
          </a:bodyPr>
          <a:lstStyle/>
          <a:p>
            <a:r>
              <a:rPr lang="en-US" sz="2400">
                <a:solidFill>
                  <a:srgbClr val="FFFFFF"/>
                </a:solidFill>
              </a:rPr>
              <a:t>Subgroup Analysis (Result)</a:t>
            </a:r>
          </a:p>
        </p:txBody>
      </p:sp>
      <p:pic>
        <p:nvPicPr>
          <p:cNvPr id="7" name="Picture 6" descr="A screenshot of a computer program&#10;&#10;Description automatically generated">
            <a:extLst>
              <a:ext uri="{FF2B5EF4-FFF2-40B4-BE49-F238E27FC236}">
                <a16:creationId xmlns:a16="http://schemas.microsoft.com/office/drawing/2014/main" id="{73847A1C-D610-931A-8EC9-DADEC92E3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4714" y="318052"/>
            <a:ext cx="3458998" cy="4627424"/>
          </a:xfrm>
          <a:prstGeom prst="rect">
            <a:avLst/>
          </a:prstGeom>
        </p:spPr>
      </p:pic>
      <p:sp>
        <p:nvSpPr>
          <p:cNvPr id="8" name="Rectangle 7">
            <a:extLst>
              <a:ext uri="{FF2B5EF4-FFF2-40B4-BE49-F238E27FC236}">
                <a16:creationId xmlns:a16="http://schemas.microsoft.com/office/drawing/2014/main" id="{746C298E-6E6B-3DE0-0AFB-EFC62FB57583}"/>
              </a:ext>
            </a:extLst>
          </p:cNvPr>
          <p:cNvSpPr/>
          <p:nvPr/>
        </p:nvSpPr>
        <p:spPr>
          <a:xfrm>
            <a:off x="4572000" y="2571750"/>
            <a:ext cx="2315817" cy="267357"/>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0700E3-A518-336A-F88B-596B58BDDD76}"/>
              </a:ext>
            </a:extLst>
          </p:cNvPr>
          <p:cNvSpPr/>
          <p:nvPr/>
        </p:nvSpPr>
        <p:spPr>
          <a:xfrm>
            <a:off x="4572000" y="3211168"/>
            <a:ext cx="2574235" cy="456371"/>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991688"/>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1281F-9375-721B-6E84-C52649AA50EA}"/>
              </a:ext>
            </a:extLst>
          </p:cNvPr>
          <p:cNvSpPr>
            <a:spLocks noGrp="1"/>
          </p:cNvSpPr>
          <p:nvPr>
            <p:ph type="title"/>
          </p:nvPr>
        </p:nvSpPr>
        <p:spPr>
          <a:xfrm>
            <a:off x="628650" y="128371"/>
            <a:ext cx="2130136" cy="1778361"/>
          </a:xfrm>
        </p:spPr>
        <p:txBody>
          <a:bodyPr>
            <a:normAutofit/>
          </a:bodyPr>
          <a:lstStyle/>
          <a:p>
            <a:r>
              <a:rPr lang="en-US" sz="2400">
                <a:solidFill>
                  <a:srgbClr val="FFFFFF"/>
                </a:solidFill>
              </a:rPr>
              <a:t>Subgroup Analysis (Result)</a:t>
            </a:r>
          </a:p>
        </p:txBody>
      </p:sp>
      <p:pic>
        <p:nvPicPr>
          <p:cNvPr id="4" name="Picture 3" descr="A screenshot of a computer&#10;&#10;Description automatically generated">
            <a:extLst>
              <a:ext uri="{FF2B5EF4-FFF2-40B4-BE49-F238E27FC236}">
                <a16:creationId xmlns:a16="http://schemas.microsoft.com/office/drawing/2014/main" id="{A1E780B6-0F70-0CBF-CA00-6C4CA7F5503D}"/>
              </a:ext>
            </a:extLst>
          </p:cNvPr>
          <p:cNvPicPr>
            <a:picLocks noChangeAspect="1"/>
          </p:cNvPicPr>
          <p:nvPr/>
        </p:nvPicPr>
        <p:blipFill rotWithShape="1">
          <a:blip r:embed="rId3">
            <a:extLst>
              <a:ext uri="{28A0092B-C50C-407E-A947-70E740481C1C}">
                <a14:useLocalDpi xmlns:a14="http://schemas.microsoft.com/office/drawing/2010/main" val="0"/>
              </a:ext>
            </a:extLst>
          </a:blip>
          <a:srcRect t="1458"/>
          <a:stretch/>
        </p:blipFill>
        <p:spPr>
          <a:xfrm>
            <a:off x="4572000" y="437322"/>
            <a:ext cx="3335381" cy="4502426"/>
          </a:xfrm>
          <a:prstGeom prst="rect">
            <a:avLst/>
          </a:prstGeom>
        </p:spPr>
      </p:pic>
      <p:sp>
        <p:nvSpPr>
          <p:cNvPr id="5" name="Rectangle 4">
            <a:extLst>
              <a:ext uri="{FF2B5EF4-FFF2-40B4-BE49-F238E27FC236}">
                <a16:creationId xmlns:a16="http://schemas.microsoft.com/office/drawing/2014/main" id="{424FBFB9-7A41-3FED-C875-9761DF0CC81F}"/>
              </a:ext>
            </a:extLst>
          </p:cNvPr>
          <p:cNvSpPr/>
          <p:nvPr/>
        </p:nvSpPr>
        <p:spPr>
          <a:xfrm>
            <a:off x="4661452" y="3267489"/>
            <a:ext cx="2315817" cy="449746"/>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E1E959E-DB75-C9B8-29D5-85C7AC4F5B40}"/>
              </a:ext>
            </a:extLst>
          </p:cNvPr>
          <p:cNvSpPr/>
          <p:nvPr/>
        </p:nvSpPr>
        <p:spPr>
          <a:xfrm>
            <a:off x="4572000" y="3878745"/>
            <a:ext cx="2405269" cy="275812"/>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059189"/>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1281F-9375-721B-6E84-C52649AA50EA}"/>
              </a:ext>
            </a:extLst>
          </p:cNvPr>
          <p:cNvSpPr>
            <a:spLocks noGrp="1"/>
          </p:cNvSpPr>
          <p:nvPr>
            <p:ph type="title"/>
          </p:nvPr>
        </p:nvSpPr>
        <p:spPr>
          <a:xfrm>
            <a:off x="628650" y="128371"/>
            <a:ext cx="2130136" cy="1778361"/>
          </a:xfrm>
        </p:spPr>
        <p:txBody>
          <a:bodyPr>
            <a:normAutofit/>
          </a:bodyPr>
          <a:lstStyle/>
          <a:p>
            <a:r>
              <a:rPr lang="en-US" sz="2400">
                <a:solidFill>
                  <a:srgbClr val="FFFFFF"/>
                </a:solidFill>
              </a:rPr>
              <a:t>Subgroup Analysis (Result)</a:t>
            </a:r>
          </a:p>
        </p:txBody>
      </p:sp>
      <p:pic>
        <p:nvPicPr>
          <p:cNvPr id="4" name="Picture 3" descr="A screenshot of a computer&#10;&#10;Description automatically generated">
            <a:extLst>
              <a:ext uri="{FF2B5EF4-FFF2-40B4-BE49-F238E27FC236}">
                <a16:creationId xmlns:a16="http://schemas.microsoft.com/office/drawing/2014/main" id="{97C1624C-6FC1-ED4A-93AA-0C002977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054" y="261461"/>
            <a:ext cx="3614164" cy="4663440"/>
          </a:xfrm>
          <a:prstGeom prst="rect">
            <a:avLst/>
          </a:prstGeom>
        </p:spPr>
      </p:pic>
      <p:sp>
        <p:nvSpPr>
          <p:cNvPr id="5" name="Rectangle 4">
            <a:extLst>
              <a:ext uri="{FF2B5EF4-FFF2-40B4-BE49-F238E27FC236}">
                <a16:creationId xmlns:a16="http://schemas.microsoft.com/office/drawing/2014/main" id="{AF013E0D-E18A-FC9B-8F40-743268A894C2}"/>
              </a:ext>
            </a:extLst>
          </p:cNvPr>
          <p:cNvSpPr/>
          <p:nvPr/>
        </p:nvSpPr>
        <p:spPr>
          <a:xfrm>
            <a:off x="4432852" y="3391727"/>
            <a:ext cx="2405269" cy="275812"/>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FE6FBD5-2145-0291-07BE-0CE4AE97BC11}"/>
              </a:ext>
            </a:extLst>
          </p:cNvPr>
          <p:cNvSpPr/>
          <p:nvPr/>
        </p:nvSpPr>
        <p:spPr>
          <a:xfrm>
            <a:off x="4432852" y="4020407"/>
            <a:ext cx="2405269" cy="472079"/>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026624"/>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255031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1281F-9375-721B-6E84-C52649AA50EA}"/>
              </a:ext>
            </a:extLst>
          </p:cNvPr>
          <p:cNvSpPr>
            <a:spLocks noGrp="1"/>
          </p:cNvSpPr>
          <p:nvPr>
            <p:ph type="title"/>
          </p:nvPr>
        </p:nvSpPr>
        <p:spPr>
          <a:xfrm>
            <a:off x="628650" y="128371"/>
            <a:ext cx="2130136" cy="1778361"/>
          </a:xfrm>
        </p:spPr>
        <p:txBody>
          <a:bodyPr>
            <a:normAutofit/>
          </a:bodyPr>
          <a:lstStyle/>
          <a:p>
            <a:r>
              <a:rPr lang="en-US" sz="2400">
                <a:solidFill>
                  <a:srgbClr val="FFFFFF"/>
                </a:solidFill>
              </a:rPr>
              <a:t>Subgroup Analysis (Result)</a:t>
            </a:r>
          </a:p>
        </p:txBody>
      </p:sp>
      <p:pic>
        <p:nvPicPr>
          <p:cNvPr id="4" name="Picture 3" descr="A screenshot of a computer&#10;&#10;Description automatically generated">
            <a:extLst>
              <a:ext uri="{FF2B5EF4-FFF2-40B4-BE49-F238E27FC236}">
                <a16:creationId xmlns:a16="http://schemas.microsoft.com/office/drawing/2014/main" id="{E3DB430D-20D6-73B4-D00E-F2EAC1EC8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208" y="211294"/>
            <a:ext cx="3645022" cy="4827845"/>
          </a:xfrm>
          <a:prstGeom prst="rect">
            <a:avLst/>
          </a:prstGeom>
        </p:spPr>
      </p:pic>
      <p:sp>
        <p:nvSpPr>
          <p:cNvPr id="5" name="Rectangle 4">
            <a:extLst>
              <a:ext uri="{FF2B5EF4-FFF2-40B4-BE49-F238E27FC236}">
                <a16:creationId xmlns:a16="http://schemas.microsoft.com/office/drawing/2014/main" id="{1C0B9782-A5BB-8545-3D6A-ADDFF9268747}"/>
              </a:ext>
            </a:extLst>
          </p:cNvPr>
          <p:cNvSpPr/>
          <p:nvPr/>
        </p:nvSpPr>
        <p:spPr>
          <a:xfrm>
            <a:off x="4572000" y="3033919"/>
            <a:ext cx="2405269" cy="275812"/>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D486FF2-0883-09F3-5F5E-974B881DB291}"/>
              </a:ext>
            </a:extLst>
          </p:cNvPr>
          <p:cNvSpPr/>
          <p:nvPr/>
        </p:nvSpPr>
        <p:spPr>
          <a:xfrm>
            <a:off x="4572000" y="4117283"/>
            <a:ext cx="2584174" cy="464655"/>
          </a:xfrm>
          <a:prstGeom prst="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761288"/>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6D71-2C15-0E42-6075-7DB360E9210C}"/>
              </a:ext>
            </a:extLst>
          </p:cNvPr>
          <p:cNvSpPr>
            <a:spLocks noGrp="1"/>
          </p:cNvSpPr>
          <p:nvPr>
            <p:ph type="title"/>
          </p:nvPr>
        </p:nvSpPr>
        <p:spPr/>
        <p:txBody>
          <a:bodyPr/>
          <a:lstStyle/>
          <a:p>
            <a:r>
              <a:rPr lang="en-US"/>
              <a:t>Findings</a:t>
            </a:r>
          </a:p>
        </p:txBody>
      </p:sp>
      <p:graphicFrame>
        <p:nvGraphicFramePr>
          <p:cNvPr id="3" name="Table 2">
            <a:extLst>
              <a:ext uri="{FF2B5EF4-FFF2-40B4-BE49-F238E27FC236}">
                <a16:creationId xmlns:a16="http://schemas.microsoft.com/office/drawing/2014/main" id="{3DBC7B33-6BC0-B8B1-92F1-A5880394C747}"/>
              </a:ext>
            </a:extLst>
          </p:cNvPr>
          <p:cNvGraphicFramePr>
            <a:graphicFrameLocks noGrp="1"/>
          </p:cNvGraphicFramePr>
          <p:nvPr>
            <p:extLst>
              <p:ext uri="{D42A27DB-BD31-4B8C-83A1-F6EECF244321}">
                <p14:modId xmlns:p14="http://schemas.microsoft.com/office/powerpoint/2010/main" val="4257196059"/>
              </p:ext>
            </p:extLst>
          </p:nvPr>
        </p:nvGraphicFramePr>
        <p:xfrm>
          <a:off x="722461" y="2059556"/>
          <a:ext cx="7680285" cy="1296288"/>
        </p:xfrm>
        <a:graphic>
          <a:graphicData uri="http://schemas.openxmlformats.org/drawingml/2006/table">
            <a:tbl>
              <a:tblPr firstRow="1" bandRow="1">
                <a:tableStyleId>{5C22544A-7EE6-4342-B048-85BDC9FD1C3A}</a:tableStyleId>
              </a:tblPr>
              <a:tblGrid>
                <a:gridCol w="1536057">
                  <a:extLst>
                    <a:ext uri="{9D8B030D-6E8A-4147-A177-3AD203B41FA5}">
                      <a16:colId xmlns:a16="http://schemas.microsoft.com/office/drawing/2014/main" val="2902497443"/>
                    </a:ext>
                  </a:extLst>
                </a:gridCol>
                <a:gridCol w="1536057">
                  <a:extLst>
                    <a:ext uri="{9D8B030D-6E8A-4147-A177-3AD203B41FA5}">
                      <a16:colId xmlns:a16="http://schemas.microsoft.com/office/drawing/2014/main" val="739608471"/>
                    </a:ext>
                  </a:extLst>
                </a:gridCol>
                <a:gridCol w="1536057">
                  <a:extLst>
                    <a:ext uri="{9D8B030D-6E8A-4147-A177-3AD203B41FA5}">
                      <a16:colId xmlns:a16="http://schemas.microsoft.com/office/drawing/2014/main" val="2847923343"/>
                    </a:ext>
                  </a:extLst>
                </a:gridCol>
                <a:gridCol w="1536057">
                  <a:extLst>
                    <a:ext uri="{9D8B030D-6E8A-4147-A177-3AD203B41FA5}">
                      <a16:colId xmlns:a16="http://schemas.microsoft.com/office/drawing/2014/main" val="2343225931"/>
                    </a:ext>
                  </a:extLst>
                </a:gridCol>
                <a:gridCol w="1536057">
                  <a:extLst>
                    <a:ext uri="{9D8B030D-6E8A-4147-A177-3AD203B41FA5}">
                      <a16:colId xmlns:a16="http://schemas.microsoft.com/office/drawing/2014/main" val="729607908"/>
                    </a:ext>
                  </a:extLst>
                </a:gridCol>
              </a:tblGrid>
              <a:tr h="648144">
                <a:tc>
                  <a:txBody>
                    <a:bodyPr/>
                    <a:lstStyle/>
                    <a:p>
                      <a:r>
                        <a:rPr lang="en-US" sz="2000" dirty="0"/>
                        <a:t>Age group</a:t>
                      </a:r>
                    </a:p>
                  </a:txBody>
                  <a:tcPr/>
                </a:tc>
                <a:tc>
                  <a:txBody>
                    <a:bodyPr/>
                    <a:lstStyle/>
                    <a:p>
                      <a:r>
                        <a:rPr lang="en-US" sz="2000" dirty="0"/>
                        <a:t>0-18</a:t>
                      </a:r>
                    </a:p>
                  </a:txBody>
                  <a:tcPr/>
                </a:tc>
                <a:tc>
                  <a:txBody>
                    <a:bodyPr/>
                    <a:lstStyle/>
                    <a:p>
                      <a:r>
                        <a:rPr lang="en-US" sz="2000" dirty="0"/>
                        <a:t>19-30</a:t>
                      </a:r>
                    </a:p>
                  </a:txBody>
                  <a:tcPr/>
                </a:tc>
                <a:tc>
                  <a:txBody>
                    <a:bodyPr/>
                    <a:lstStyle/>
                    <a:p>
                      <a:r>
                        <a:rPr lang="en-US" sz="2000" dirty="0"/>
                        <a:t>31-40</a:t>
                      </a:r>
                    </a:p>
                  </a:txBody>
                  <a:tcPr/>
                </a:tc>
                <a:tc>
                  <a:txBody>
                    <a:bodyPr/>
                    <a:lstStyle/>
                    <a:p>
                      <a:r>
                        <a:rPr lang="en-US" sz="2000" dirty="0"/>
                        <a:t>41-50</a:t>
                      </a:r>
                    </a:p>
                  </a:txBody>
                  <a:tcPr/>
                </a:tc>
                <a:extLst>
                  <a:ext uri="{0D108BD9-81ED-4DB2-BD59-A6C34878D82A}">
                    <a16:rowId xmlns:a16="http://schemas.microsoft.com/office/drawing/2014/main" val="112331449"/>
                  </a:ext>
                </a:extLst>
              </a:tr>
              <a:tr h="648144">
                <a:tc>
                  <a:txBody>
                    <a:bodyPr/>
                    <a:lstStyle/>
                    <a:p>
                      <a:r>
                        <a:rPr lang="en-US" sz="2000" dirty="0"/>
                        <a:t>Accuracy</a:t>
                      </a:r>
                    </a:p>
                  </a:txBody>
                  <a:tcPr/>
                </a:tc>
                <a:tc>
                  <a:txBody>
                    <a:bodyPr/>
                    <a:lstStyle/>
                    <a:p>
                      <a:r>
                        <a:rPr lang="en-US" sz="2000" dirty="0"/>
                        <a:t>0.71</a:t>
                      </a:r>
                    </a:p>
                  </a:txBody>
                  <a:tcPr/>
                </a:tc>
                <a:tc>
                  <a:txBody>
                    <a:bodyPr/>
                    <a:lstStyle/>
                    <a:p>
                      <a:r>
                        <a:rPr lang="en-US" sz="2000" dirty="0"/>
                        <a:t>0.87</a:t>
                      </a:r>
                    </a:p>
                  </a:txBody>
                  <a:tcPr/>
                </a:tc>
                <a:tc>
                  <a:txBody>
                    <a:bodyPr/>
                    <a:lstStyle/>
                    <a:p>
                      <a:r>
                        <a:rPr lang="en-US" sz="2000" dirty="0"/>
                        <a:t>0.88</a:t>
                      </a:r>
                    </a:p>
                  </a:txBody>
                  <a:tcPr/>
                </a:tc>
                <a:tc>
                  <a:txBody>
                    <a:bodyPr/>
                    <a:lstStyle/>
                    <a:p>
                      <a:r>
                        <a:rPr lang="en-US" sz="2000" dirty="0"/>
                        <a:t>0.89</a:t>
                      </a:r>
                    </a:p>
                  </a:txBody>
                  <a:tcPr/>
                </a:tc>
                <a:extLst>
                  <a:ext uri="{0D108BD9-81ED-4DB2-BD59-A6C34878D82A}">
                    <a16:rowId xmlns:a16="http://schemas.microsoft.com/office/drawing/2014/main" val="2592560835"/>
                  </a:ext>
                </a:extLst>
              </a:tr>
            </a:tbl>
          </a:graphicData>
        </a:graphic>
      </p:graphicFrame>
    </p:spTree>
    <p:extLst>
      <p:ext uri="{BB962C8B-B14F-4D97-AF65-F5344CB8AC3E}">
        <p14:creationId xmlns:p14="http://schemas.microsoft.com/office/powerpoint/2010/main" val="2231023247"/>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Top Corners One Rounded and One Snipped 6">
            <a:extLst>
              <a:ext uri="{FF2B5EF4-FFF2-40B4-BE49-F238E27FC236}">
                <a16:creationId xmlns:a16="http://schemas.microsoft.com/office/drawing/2014/main" id="{51C01405-4E9F-454C-8793-9D273FC8EF7A}"/>
              </a:ext>
            </a:extLst>
          </p:cNvPr>
          <p:cNvSpPr/>
          <p:nvPr/>
        </p:nvSpPr>
        <p:spPr>
          <a:xfrm flipH="1">
            <a:off x="4447203" y="2170362"/>
            <a:ext cx="2475959" cy="1882832"/>
          </a:xfrm>
          <a:prstGeom prst="snipRoundRect">
            <a:avLst>
              <a:gd name="adj1" fmla="val 16667"/>
              <a:gd name="adj2" fmla="val 36388"/>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Top Corners One Rounded and One Snipped 6">
            <a:extLst>
              <a:ext uri="{FF2B5EF4-FFF2-40B4-BE49-F238E27FC236}">
                <a16:creationId xmlns:a16="http://schemas.microsoft.com/office/drawing/2014/main" id="{BAEF3C9F-C1C0-4852-8AD5-FFB84FE91D5B}"/>
              </a:ext>
            </a:extLst>
          </p:cNvPr>
          <p:cNvSpPr/>
          <p:nvPr/>
        </p:nvSpPr>
        <p:spPr>
          <a:xfrm flipH="1">
            <a:off x="1686030" y="2188028"/>
            <a:ext cx="2475959" cy="1882832"/>
          </a:xfrm>
          <a:prstGeom prst="snipRoundRect">
            <a:avLst>
              <a:gd name="adj1" fmla="val 16667"/>
              <a:gd name="adj2" fmla="val 36388"/>
            </a:avLst>
          </a:prstGeom>
          <a:solidFill>
            <a:schemeClr val="accent2"/>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p:txBody>
          <a:bodyPr/>
          <a:lstStyle/>
          <a:p>
            <a:r>
              <a:rPr lang="en-US" sz="3600"/>
              <a:t>Accuracy Score</a:t>
            </a:r>
            <a:endParaRPr lang="en-US"/>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1837084" y="3542744"/>
            <a:ext cx="2266333" cy="392482"/>
          </a:xfrm>
        </p:spPr>
        <p:txBody>
          <a:bodyPr/>
          <a:lstStyle/>
          <a:p>
            <a:r>
              <a:rPr lang="en-HK">
                <a:ea typeface="Open Sans"/>
                <a:cs typeface="Open Sans"/>
              </a:rPr>
              <a:t>86%</a:t>
            </a:r>
          </a:p>
        </p:txBody>
      </p:sp>
      <p:sp>
        <p:nvSpPr>
          <p:cNvPr id="10" name="Content Placeholder 9">
            <a:extLst>
              <a:ext uri="{FF2B5EF4-FFF2-40B4-BE49-F238E27FC236}">
                <a16:creationId xmlns:a16="http://schemas.microsoft.com/office/drawing/2014/main" id="{8DD538B2-763C-4ABF-89E4-F1F2A3161781}"/>
              </a:ext>
            </a:extLst>
          </p:cNvPr>
          <p:cNvSpPr>
            <a:spLocks noGrp="1"/>
          </p:cNvSpPr>
          <p:nvPr>
            <p:ph sz="half" idx="2"/>
          </p:nvPr>
        </p:nvSpPr>
        <p:spPr>
          <a:xfrm>
            <a:off x="4552018" y="3448025"/>
            <a:ext cx="2371144" cy="591377"/>
          </a:xfrm>
        </p:spPr>
        <p:txBody>
          <a:bodyPr/>
          <a:lstStyle/>
          <a:p>
            <a:r>
              <a:rPr lang="en-HK">
                <a:solidFill>
                  <a:srgbClr val="FFFFFF"/>
                </a:solidFill>
                <a:ea typeface="Open Sans"/>
                <a:cs typeface="Open Sans"/>
              </a:rPr>
              <a:t>87%</a:t>
            </a:r>
          </a:p>
        </p:txBody>
      </p:sp>
      <p:sp>
        <p:nvSpPr>
          <p:cNvPr id="11" name="Text Placeholder 10">
            <a:extLst>
              <a:ext uri="{FF2B5EF4-FFF2-40B4-BE49-F238E27FC236}">
                <a16:creationId xmlns:a16="http://schemas.microsoft.com/office/drawing/2014/main" id="{D1AA76D7-703B-430D-8643-F79CEA4E7BA8}"/>
              </a:ext>
            </a:extLst>
          </p:cNvPr>
          <p:cNvSpPr>
            <a:spLocks noGrp="1"/>
          </p:cNvSpPr>
          <p:nvPr>
            <p:ph type="body" idx="14"/>
          </p:nvPr>
        </p:nvSpPr>
        <p:spPr>
          <a:xfrm>
            <a:off x="1800213" y="2810198"/>
            <a:ext cx="2266333" cy="392482"/>
          </a:xfrm>
        </p:spPr>
        <p:txBody>
          <a:bodyPr/>
          <a:lstStyle/>
          <a:p>
            <a:r>
              <a:rPr lang="en-US">
                <a:latin typeface="Alata"/>
              </a:rPr>
              <a:t>Logistic Regression</a:t>
            </a:r>
            <a:endParaRPr lang="en-US"/>
          </a:p>
        </p:txBody>
      </p:sp>
      <p:sp>
        <p:nvSpPr>
          <p:cNvPr id="12" name="Text Placeholder 11">
            <a:extLst>
              <a:ext uri="{FF2B5EF4-FFF2-40B4-BE49-F238E27FC236}">
                <a16:creationId xmlns:a16="http://schemas.microsoft.com/office/drawing/2014/main" id="{1BE4FF4A-BAA5-4B25-ACE6-07A823BC9BE0}"/>
              </a:ext>
            </a:extLst>
          </p:cNvPr>
          <p:cNvSpPr>
            <a:spLocks noGrp="1"/>
          </p:cNvSpPr>
          <p:nvPr>
            <p:ph type="body" idx="17"/>
          </p:nvPr>
        </p:nvSpPr>
        <p:spPr>
          <a:xfrm>
            <a:off x="4552018" y="2581112"/>
            <a:ext cx="2266333" cy="392482"/>
          </a:xfrm>
        </p:spPr>
        <p:txBody>
          <a:bodyPr vert="horz" lIns="91440" tIns="45720" rIns="91440" bIns="45720" rtlCol="0" anchor="t">
            <a:noAutofit/>
          </a:bodyPr>
          <a:lstStyle/>
          <a:p>
            <a:r>
              <a:rPr lang="en-US">
                <a:latin typeface="Alata"/>
              </a:rPr>
              <a:t>Random Forest</a:t>
            </a:r>
            <a:endParaRPr lang="en-US"/>
          </a:p>
        </p:txBody>
      </p:sp>
    </p:spTree>
    <p:extLst>
      <p:ext uri="{BB962C8B-B14F-4D97-AF65-F5344CB8AC3E}">
        <p14:creationId xmlns:p14="http://schemas.microsoft.com/office/powerpoint/2010/main" val="14903954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left)">
                                      <p:cBhvr>
                                        <p:cTn id="15" dur="500"/>
                                        <p:tgtEl>
                                          <p:spTgt spid="11">
                                            <p:txEl>
                                              <p:pRg st="0" end="0"/>
                                            </p:txEl>
                                          </p:spTgt>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1+#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left)">
                                      <p:cBhvr>
                                        <p:cTn id="2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5" grpId="0" animBg="1"/>
      <p:bldP spid="9" grpId="0" build="p"/>
      <p:bldP spid="10" grpId="0" build="p"/>
      <p:bldP spid="11" grpId="0" build="p"/>
      <p:bldP spid="1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98BA-E20F-E8FE-2042-B4ADA6192582}"/>
              </a:ext>
            </a:extLst>
          </p:cNvPr>
          <p:cNvSpPr>
            <a:spLocks noGrp="1"/>
          </p:cNvSpPr>
          <p:nvPr>
            <p:ph type="title"/>
          </p:nvPr>
        </p:nvSpPr>
        <p:spPr/>
        <p:txBody>
          <a:bodyPr>
            <a:normAutofit/>
          </a:bodyPr>
          <a:lstStyle/>
          <a:p>
            <a:r>
              <a:rPr lang="en-US" sz="4400"/>
              <a:t>Conclusion</a:t>
            </a:r>
            <a:endParaRPr lang="en-US"/>
          </a:p>
        </p:txBody>
      </p:sp>
    </p:spTree>
    <p:extLst>
      <p:ext uri="{BB962C8B-B14F-4D97-AF65-F5344CB8AC3E}">
        <p14:creationId xmlns:p14="http://schemas.microsoft.com/office/powerpoint/2010/main" val="738904929"/>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Top Corners One Rounded and One Snipped 6">
            <a:extLst>
              <a:ext uri="{FF2B5EF4-FFF2-40B4-BE49-F238E27FC236}">
                <a16:creationId xmlns:a16="http://schemas.microsoft.com/office/drawing/2014/main" id="{C9BF6DE4-AB2B-4462-881C-9E29E392BA0D}"/>
              </a:ext>
            </a:extLst>
          </p:cNvPr>
          <p:cNvSpPr/>
          <p:nvPr/>
        </p:nvSpPr>
        <p:spPr>
          <a:xfrm flipH="1">
            <a:off x="4696068" y="1347390"/>
            <a:ext cx="3514689" cy="1580501"/>
          </a:xfrm>
          <a:prstGeom prst="snipRoundRect">
            <a:avLst>
              <a:gd name="adj1" fmla="val 16667"/>
              <a:gd name="adj2" fmla="val 36388"/>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Rectangle: Top Corners One Rounded and One Snipped 6">
            <a:extLst>
              <a:ext uri="{FF2B5EF4-FFF2-40B4-BE49-F238E27FC236}">
                <a16:creationId xmlns:a16="http://schemas.microsoft.com/office/drawing/2014/main" id="{912A3BAA-A3A9-4DCB-A737-D2524FE657C4}"/>
              </a:ext>
            </a:extLst>
          </p:cNvPr>
          <p:cNvSpPr/>
          <p:nvPr/>
        </p:nvSpPr>
        <p:spPr>
          <a:xfrm flipH="1">
            <a:off x="933241" y="3168012"/>
            <a:ext cx="3514689" cy="1580501"/>
          </a:xfrm>
          <a:prstGeom prst="snipRoundRect">
            <a:avLst>
              <a:gd name="adj1" fmla="val 16667"/>
              <a:gd name="adj2" fmla="val 36388"/>
            </a:avLst>
          </a:prstGeom>
          <a:solidFill>
            <a:schemeClr val="accent4"/>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Rectangle: Top Corners One Rounded and One Snipped 6">
            <a:extLst>
              <a:ext uri="{FF2B5EF4-FFF2-40B4-BE49-F238E27FC236}">
                <a16:creationId xmlns:a16="http://schemas.microsoft.com/office/drawing/2014/main" id="{1AE7CE20-2CD6-42EB-AF01-3218FD717EE7}"/>
              </a:ext>
            </a:extLst>
          </p:cNvPr>
          <p:cNvSpPr/>
          <p:nvPr/>
        </p:nvSpPr>
        <p:spPr>
          <a:xfrm flipH="1">
            <a:off x="4696068" y="3168012"/>
            <a:ext cx="3514689" cy="1580501"/>
          </a:xfrm>
          <a:prstGeom prst="snipRoundRect">
            <a:avLst>
              <a:gd name="adj1" fmla="val 16667"/>
              <a:gd name="adj2" fmla="val 36388"/>
            </a:avLst>
          </a:prstGeom>
          <a:solidFill>
            <a:schemeClr val="accent1"/>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tangle: Top Corners One Rounded and One Snipped 6">
            <a:extLst>
              <a:ext uri="{FF2B5EF4-FFF2-40B4-BE49-F238E27FC236}">
                <a16:creationId xmlns:a16="http://schemas.microsoft.com/office/drawing/2014/main" id="{D6995518-E3D8-43FD-814E-B40EFC412F81}"/>
              </a:ext>
            </a:extLst>
          </p:cNvPr>
          <p:cNvSpPr/>
          <p:nvPr/>
        </p:nvSpPr>
        <p:spPr>
          <a:xfrm flipH="1">
            <a:off x="933241" y="1347390"/>
            <a:ext cx="3514689" cy="1580501"/>
          </a:xfrm>
          <a:prstGeom prst="snipRoundRect">
            <a:avLst>
              <a:gd name="adj1" fmla="val 16667"/>
              <a:gd name="adj2" fmla="val 36388"/>
            </a:avLst>
          </a:prstGeom>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n-US"/>
              <a:t>Table of contents</a:t>
            </a:r>
          </a:p>
        </p:txBody>
      </p:sp>
      <p:sp>
        <p:nvSpPr>
          <p:cNvPr id="16" name="Text Placeholder 15">
            <a:extLst>
              <a:ext uri="{FF2B5EF4-FFF2-40B4-BE49-F238E27FC236}">
                <a16:creationId xmlns:a16="http://schemas.microsoft.com/office/drawing/2014/main" id="{35F4F2C3-D71D-4ED5-9EB8-3CE2E0210A29}"/>
              </a:ext>
            </a:extLst>
          </p:cNvPr>
          <p:cNvSpPr>
            <a:spLocks noGrp="1"/>
          </p:cNvSpPr>
          <p:nvPr>
            <p:ph type="body" idx="1"/>
          </p:nvPr>
        </p:nvSpPr>
        <p:spPr/>
        <p:txBody>
          <a:bodyPr>
            <a:noAutofit/>
          </a:bodyPr>
          <a:lstStyle/>
          <a:p>
            <a:r>
              <a:rPr lang="en-US"/>
              <a:t>Background &amp; Dataset Summary</a:t>
            </a:r>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p:txBody>
          <a:bodyPr/>
          <a:lstStyle/>
          <a:p>
            <a:r>
              <a:rPr lang="en-US"/>
              <a:t>Introduction</a:t>
            </a:r>
          </a:p>
        </p:txBody>
      </p:sp>
      <p:sp>
        <p:nvSpPr>
          <p:cNvPr id="21" name="Text Placeholder 20">
            <a:extLst>
              <a:ext uri="{FF2B5EF4-FFF2-40B4-BE49-F238E27FC236}">
                <a16:creationId xmlns:a16="http://schemas.microsoft.com/office/drawing/2014/main" id="{400B1C4A-E261-475B-89BC-615B6F75E15E}"/>
              </a:ext>
            </a:extLst>
          </p:cNvPr>
          <p:cNvSpPr>
            <a:spLocks noGrp="1"/>
          </p:cNvSpPr>
          <p:nvPr>
            <p:ph type="body" idx="14"/>
          </p:nvPr>
        </p:nvSpPr>
        <p:spPr/>
        <p:txBody>
          <a:bodyPr/>
          <a:lstStyle/>
          <a:p>
            <a:r>
              <a:rPr lang="es-ES"/>
              <a:t>01</a:t>
            </a:r>
            <a:endParaRPr lang="en-US"/>
          </a:p>
        </p:txBody>
      </p:sp>
      <p:sp>
        <p:nvSpPr>
          <p:cNvPr id="27" name="Text Placeholder 26">
            <a:extLst>
              <a:ext uri="{FF2B5EF4-FFF2-40B4-BE49-F238E27FC236}">
                <a16:creationId xmlns:a16="http://schemas.microsoft.com/office/drawing/2014/main" id="{70B8658B-FC1A-4DEB-B0F3-1CB0A2188190}"/>
              </a:ext>
            </a:extLst>
          </p:cNvPr>
          <p:cNvSpPr>
            <a:spLocks noGrp="1"/>
          </p:cNvSpPr>
          <p:nvPr>
            <p:ph type="body" idx="16"/>
          </p:nvPr>
        </p:nvSpPr>
        <p:spPr/>
        <p:txBody>
          <a:bodyPr/>
          <a:lstStyle/>
          <a:p>
            <a:r>
              <a:rPr lang="en-US"/>
              <a:t>Logistic Regression</a:t>
            </a:r>
          </a:p>
        </p:txBody>
      </p:sp>
      <p:sp>
        <p:nvSpPr>
          <p:cNvPr id="28" name="Text Placeholder 27">
            <a:extLst>
              <a:ext uri="{FF2B5EF4-FFF2-40B4-BE49-F238E27FC236}">
                <a16:creationId xmlns:a16="http://schemas.microsoft.com/office/drawing/2014/main" id="{396EC908-83DE-49A7-8769-E1FE437053FB}"/>
              </a:ext>
            </a:extLst>
          </p:cNvPr>
          <p:cNvSpPr>
            <a:spLocks noGrp="1"/>
          </p:cNvSpPr>
          <p:nvPr>
            <p:ph type="body" idx="17"/>
          </p:nvPr>
        </p:nvSpPr>
        <p:spPr/>
        <p:txBody>
          <a:bodyPr/>
          <a:lstStyle/>
          <a:p>
            <a:r>
              <a:rPr lang="es-ES"/>
              <a:t>02</a:t>
            </a:r>
            <a:endParaRPr lang="en-US"/>
          </a:p>
        </p:txBody>
      </p:sp>
      <p:sp>
        <p:nvSpPr>
          <p:cNvPr id="30" name="Text Placeholder 29">
            <a:extLst>
              <a:ext uri="{FF2B5EF4-FFF2-40B4-BE49-F238E27FC236}">
                <a16:creationId xmlns:a16="http://schemas.microsoft.com/office/drawing/2014/main" id="{AF5B6260-2385-41BD-8D1B-1FCF10CDD7E9}"/>
              </a:ext>
            </a:extLst>
          </p:cNvPr>
          <p:cNvSpPr>
            <a:spLocks noGrp="1"/>
          </p:cNvSpPr>
          <p:nvPr>
            <p:ph type="body" idx="19"/>
          </p:nvPr>
        </p:nvSpPr>
        <p:spPr>
          <a:xfrm>
            <a:off x="5182829" y="3918844"/>
            <a:ext cx="2550242" cy="392482"/>
          </a:xfrm>
        </p:spPr>
        <p:txBody>
          <a:bodyPr/>
          <a:lstStyle/>
          <a:p>
            <a:r>
              <a:rPr lang="en-US"/>
              <a:t>Conclusion</a:t>
            </a:r>
          </a:p>
        </p:txBody>
      </p:sp>
      <p:sp>
        <p:nvSpPr>
          <p:cNvPr id="31" name="Text Placeholder 30">
            <a:extLst>
              <a:ext uri="{FF2B5EF4-FFF2-40B4-BE49-F238E27FC236}">
                <a16:creationId xmlns:a16="http://schemas.microsoft.com/office/drawing/2014/main" id="{B4C9C261-FC07-46C3-9065-7A2FA99C8741}"/>
              </a:ext>
            </a:extLst>
          </p:cNvPr>
          <p:cNvSpPr>
            <a:spLocks noGrp="1"/>
          </p:cNvSpPr>
          <p:nvPr>
            <p:ph type="body" idx="20"/>
          </p:nvPr>
        </p:nvSpPr>
        <p:spPr/>
        <p:txBody>
          <a:bodyPr/>
          <a:lstStyle/>
          <a:p>
            <a:r>
              <a:rPr lang="es-ES"/>
              <a:t>04</a:t>
            </a:r>
            <a:endParaRPr lang="en-US"/>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p:txBody>
          <a:bodyPr/>
          <a:lstStyle/>
          <a:p>
            <a:r>
              <a:rPr lang="en-US"/>
              <a:t>Random Forest Classifier  </a:t>
            </a:r>
          </a:p>
          <a:p>
            <a:endParaRPr lang="en-US"/>
          </a:p>
        </p:txBody>
      </p:sp>
      <p:sp>
        <p:nvSpPr>
          <p:cNvPr id="34" name="Text Placeholder 33">
            <a:extLst>
              <a:ext uri="{FF2B5EF4-FFF2-40B4-BE49-F238E27FC236}">
                <a16:creationId xmlns:a16="http://schemas.microsoft.com/office/drawing/2014/main" id="{374CAC07-75F9-45F6-A6EB-4EC9A7473716}"/>
              </a:ext>
            </a:extLst>
          </p:cNvPr>
          <p:cNvSpPr>
            <a:spLocks noGrp="1"/>
          </p:cNvSpPr>
          <p:nvPr>
            <p:ph type="body" idx="23"/>
          </p:nvPr>
        </p:nvSpPr>
        <p:spPr/>
        <p:txBody>
          <a:bodyPr/>
          <a:lstStyle/>
          <a:p>
            <a:r>
              <a:rPr lang="es-ES"/>
              <a:t>03</a:t>
            </a:r>
            <a:endParaRPr lang="en-US"/>
          </a:p>
        </p:txBody>
      </p:sp>
    </p:spTree>
    <p:extLst>
      <p:ext uri="{BB962C8B-B14F-4D97-AF65-F5344CB8AC3E}">
        <p14:creationId xmlns:p14="http://schemas.microsoft.com/office/powerpoint/2010/main" val="165490984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wipe(left)">
                                      <p:cBhvr>
                                        <p:cTn id="15" dur="500"/>
                                        <p:tgtEl>
                                          <p:spTgt spid="17">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wipe(left)">
                                      <p:cBhvr>
                                        <p:cTn id="18" dur="500"/>
                                        <p:tgtEl>
                                          <p:spTgt spid="21">
                                            <p:txEl>
                                              <p:pRg st="0" end="0"/>
                                            </p:txEl>
                                          </p:spTgt>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1+#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27">
                                            <p:txEl>
                                              <p:pRg st="0" end="0"/>
                                            </p:txEl>
                                          </p:spTgt>
                                        </p:tgtEl>
                                        <p:attrNameLst>
                                          <p:attrName>style.visibility</p:attrName>
                                        </p:attrNameLst>
                                      </p:cBhvr>
                                      <p:to>
                                        <p:strVal val="visible"/>
                                      </p:to>
                                    </p:set>
                                    <p:animEffect transition="in" filter="wipe(left)">
                                      <p:cBhvr>
                                        <p:cTn id="26" dur="500"/>
                                        <p:tgtEl>
                                          <p:spTgt spid="27">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wipe(left)">
                                      <p:cBhvr>
                                        <p:cTn id="29" dur="500"/>
                                        <p:tgtEl>
                                          <p:spTgt spid="28">
                                            <p:txEl>
                                              <p:pRg st="0" end="0"/>
                                            </p:txEl>
                                          </p:spTgt>
                                        </p:tgtEl>
                                      </p:cBhvr>
                                    </p:animEffect>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1+#ppt_w/2"/>
                                          </p:val>
                                        </p:tav>
                                        <p:tav tm="100000">
                                          <p:val>
                                            <p:strVal val="#ppt_x"/>
                                          </p:val>
                                        </p:tav>
                                      </p:tavLst>
                                    </p:anim>
                                    <p:anim calcmode="lin" valueType="num">
                                      <p:cBhvr additive="base">
                                        <p:cTn id="34" dur="500" fill="hold"/>
                                        <p:tgtEl>
                                          <p:spTgt spid="36"/>
                                        </p:tgtEl>
                                        <p:attrNameLst>
                                          <p:attrName>ppt_y</p:attrName>
                                        </p:attrNameLst>
                                      </p:cBhvr>
                                      <p:tavLst>
                                        <p:tav tm="0">
                                          <p:val>
                                            <p:strVal val="#ppt_y"/>
                                          </p:val>
                                        </p:tav>
                                        <p:tav tm="100000">
                                          <p:val>
                                            <p:strVal val="#ppt_y"/>
                                          </p:val>
                                        </p:tav>
                                      </p:tavLst>
                                    </p:anim>
                                  </p:childTnLst>
                                </p:cTn>
                              </p:par>
                              <p:par>
                                <p:cTn id="35" presetID="22" presetClass="entr" presetSubtype="8" fill="hold" grpId="0" nodeType="withEffect">
                                  <p:stCondLst>
                                    <p:cond delay="0"/>
                                  </p:stCondLst>
                                  <p:childTnLst>
                                    <p:set>
                                      <p:cBhvr>
                                        <p:cTn id="36" dur="1" fill="hold">
                                          <p:stCondLst>
                                            <p:cond delay="0"/>
                                          </p:stCondLst>
                                        </p:cTn>
                                        <p:tgtEl>
                                          <p:spTgt spid="33">
                                            <p:txEl>
                                              <p:pRg st="0" end="0"/>
                                            </p:txEl>
                                          </p:spTgt>
                                        </p:tgtEl>
                                        <p:attrNameLst>
                                          <p:attrName>style.visibility</p:attrName>
                                        </p:attrNameLst>
                                      </p:cBhvr>
                                      <p:to>
                                        <p:strVal val="visible"/>
                                      </p:to>
                                    </p:set>
                                    <p:animEffect transition="in" filter="wipe(left)">
                                      <p:cBhvr>
                                        <p:cTn id="37" dur="500"/>
                                        <p:tgtEl>
                                          <p:spTgt spid="33">
                                            <p:txEl>
                                              <p:pRg st="0" end="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animEffect transition="in" filter="wipe(left)">
                                      <p:cBhvr>
                                        <p:cTn id="40" dur="500"/>
                                        <p:tgtEl>
                                          <p:spTgt spid="34">
                                            <p:txEl>
                                              <p:pRg st="0" end="0"/>
                                            </p:txEl>
                                          </p:spTgt>
                                        </p:tgtEl>
                                      </p:cBhvr>
                                    </p:animEffect>
                                  </p:childTnLst>
                                </p:cTn>
                              </p:par>
                            </p:childTnLst>
                          </p:cTn>
                        </p:par>
                        <p:par>
                          <p:cTn id="41" fill="hold">
                            <p:stCondLst>
                              <p:cond delay="2000"/>
                            </p:stCondLst>
                            <p:childTnLst>
                              <p:par>
                                <p:cTn id="42" presetID="2" presetClass="entr" presetSubtype="2"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fill="hold"/>
                                        <p:tgtEl>
                                          <p:spTgt spid="37"/>
                                        </p:tgtEl>
                                        <p:attrNameLst>
                                          <p:attrName>ppt_x</p:attrName>
                                        </p:attrNameLst>
                                      </p:cBhvr>
                                      <p:tavLst>
                                        <p:tav tm="0">
                                          <p:val>
                                            <p:strVal val="1+#ppt_w/2"/>
                                          </p:val>
                                        </p:tav>
                                        <p:tav tm="100000">
                                          <p:val>
                                            <p:strVal val="#ppt_x"/>
                                          </p:val>
                                        </p:tav>
                                      </p:tavLst>
                                    </p:anim>
                                    <p:anim calcmode="lin" valueType="num">
                                      <p:cBhvr additive="base">
                                        <p:cTn id="45" dur="500" fill="hold"/>
                                        <p:tgtEl>
                                          <p:spTgt spid="37"/>
                                        </p:tgtEl>
                                        <p:attrNameLst>
                                          <p:attrName>ppt_y</p:attrName>
                                        </p:attrNameLst>
                                      </p:cBhvr>
                                      <p:tavLst>
                                        <p:tav tm="0">
                                          <p:val>
                                            <p:strVal val="#ppt_y"/>
                                          </p:val>
                                        </p:tav>
                                        <p:tav tm="100000">
                                          <p:val>
                                            <p:strVal val="#ppt_y"/>
                                          </p:val>
                                        </p:tav>
                                      </p:tavLst>
                                    </p:anim>
                                  </p:childTnLst>
                                </p:cTn>
                              </p:par>
                              <p:par>
                                <p:cTn id="46" presetID="22" presetClass="entr" presetSubtype="8" fill="hold" grpId="0" nodeType="withEffect">
                                  <p:stCondLst>
                                    <p:cond delay="0"/>
                                  </p:stCondLst>
                                  <p:childTnLst>
                                    <p:set>
                                      <p:cBhvr>
                                        <p:cTn id="47" dur="1" fill="hold">
                                          <p:stCondLst>
                                            <p:cond delay="0"/>
                                          </p:stCondLst>
                                        </p:cTn>
                                        <p:tgtEl>
                                          <p:spTgt spid="30">
                                            <p:txEl>
                                              <p:pRg st="0" end="0"/>
                                            </p:txEl>
                                          </p:spTgt>
                                        </p:tgtEl>
                                        <p:attrNameLst>
                                          <p:attrName>style.visibility</p:attrName>
                                        </p:attrNameLst>
                                      </p:cBhvr>
                                      <p:to>
                                        <p:strVal val="visible"/>
                                      </p:to>
                                    </p:set>
                                    <p:animEffect transition="in" filter="wipe(left)">
                                      <p:cBhvr>
                                        <p:cTn id="48" dur="500"/>
                                        <p:tgtEl>
                                          <p:spTgt spid="30">
                                            <p:txEl>
                                              <p:pRg st="0" end="0"/>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wipe(left)">
                                      <p:cBhvr>
                                        <p:cTn id="51"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25" grpId="0" animBg="1"/>
      <p:bldP spid="16" grpId="0" build="p"/>
      <p:bldP spid="17" grpId="0" build="p"/>
      <p:bldP spid="21" grpId="0" build="p"/>
      <p:bldP spid="27" grpId="0" build="p"/>
      <p:bldP spid="28" grpId="0" build="p"/>
      <p:bldP spid="30" grpId="0" build="p"/>
      <p:bldP spid="31" grpId="0" build="p"/>
      <p:bldP spid="33" grpId="0" build="p"/>
      <p:bldP spid="3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BCC28-B526-79C5-0AE1-3F54B1F35C0F}"/>
              </a:ext>
            </a:extLst>
          </p:cNvPr>
          <p:cNvSpPr>
            <a:spLocks noGrp="1"/>
          </p:cNvSpPr>
          <p:nvPr>
            <p:ph type="title"/>
          </p:nvPr>
        </p:nvSpPr>
        <p:spPr>
          <a:xfrm>
            <a:off x="606478" y="290197"/>
            <a:ext cx="6927525" cy="891713"/>
          </a:xfrm>
        </p:spPr>
        <p:txBody>
          <a:bodyPr anchor="b">
            <a:normAutofit/>
          </a:bodyPr>
          <a:lstStyle/>
          <a:p>
            <a:r>
              <a:rPr lang="en-US" sz="3600"/>
              <a:t>Ch</a:t>
            </a:r>
            <a:r>
              <a:rPr lang="en-US" sz="4100"/>
              <a:t>i-squared Test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498776"/>
            <a:ext cx="8771274" cy="586632"/>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1108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D1445E-4EF2-4B3A-51AF-1B503E5BECD1}"/>
              </a:ext>
            </a:extLst>
          </p:cNvPr>
          <p:cNvSpPr>
            <a:spLocks noGrp="1"/>
          </p:cNvSpPr>
          <p:nvPr>
            <p:ph idx="1"/>
          </p:nvPr>
        </p:nvSpPr>
        <p:spPr>
          <a:xfrm>
            <a:off x="605098" y="1713149"/>
            <a:ext cx="7282588" cy="2616063"/>
          </a:xfrm>
        </p:spPr>
        <p:txBody>
          <a:bodyPr vert="horz" lIns="91440" tIns="45720" rIns="91440" bIns="45720" rtlCol="0" anchor="ctr">
            <a:noAutofit/>
          </a:bodyPr>
          <a:lstStyle/>
          <a:p>
            <a:pPr>
              <a:buChar char="•"/>
            </a:pPr>
            <a:r>
              <a:rPr lang="en-US" sz="1000" b="1">
                <a:ea typeface="+mn-lt"/>
                <a:cs typeface="+mn-lt"/>
              </a:rPr>
              <a:t>Strong Association</a:t>
            </a:r>
            <a:endParaRPr lang="en-US" sz="1000" b="1">
              <a:ea typeface="Open Sans"/>
              <a:cs typeface="Open Sans"/>
            </a:endParaRPr>
          </a:p>
          <a:p>
            <a:r>
              <a:rPr lang="en-US" sz="1000">
                <a:ea typeface="+mn-lt"/>
                <a:cs typeface="+mn-lt"/>
              </a:rPr>
              <a:t> Time: Significant impact on the target variable.</a:t>
            </a:r>
            <a:endParaRPr lang="en-US" sz="1000">
              <a:ea typeface="Open Sans"/>
              <a:cs typeface="Open Sans"/>
            </a:endParaRPr>
          </a:p>
          <a:p>
            <a:pPr>
              <a:buChar char="•"/>
            </a:pPr>
            <a:r>
              <a:rPr lang="en-US" sz="1000" b="1">
                <a:ea typeface="+mn-lt"/>
                <a:cs typeface="+mn-lt"/>
              </a:rPr>
              <a:t>Moderate Associations</a:t>
            </a:r>
            <a:endParaRPr lang="en-US" sz="1000" b="1">
              <a:ea typeface="Open Sans"/>
              <a:cs typeface="Open Sans"/>
            </a:endParaRPr>
          </a:p>
          <a:p>
            <a:r>
              <a:rPr lang="en-US" sz="1000">
                <a:ea typeface="+mn-lt"/>
                <a:cs typeface="+mn-lt"/>
              </a:rPr>
              <a:t> </a:t>
            </a:r>
            <a:r>
              <a:rPr lang="en-US" sz="1000" err="1">
                <a:ea typeface="+mn-lt"/>
                <a:cs typeface="+mn-lt"/>
              </a:rPr>
              <a:t>preanti</a:t>
            </a:r>
            <a:r>
              <a:rPr lang="en-US" sz="1000">
                <a:ea typeface="+mn-lt"/>
                <a:cs typeface="+mn-lt"/>
              </a:rPr>
              <a:t>, cd420, cd40, cd80: Moderately influential features.</a:t>
            </a:r>
            <a:endParaRPr lang="en-US" sz="1000">
              <a:ea typeface="Open Sans"/>
              <a:cs typeface="Open Sans"/>
            </a:endParaRPr>
          </a:p>
          <a:p>
            <a:pPr>
              <a:buChar char="•"/>
            </a:pPr>
            <a:r>
              <a:rPr lang="en-US" sz="1000" b="1">
                <a:ea typeface="+mn-lt"/>
                <a:cs typeface="+mn-lt"/>
              </a:rPr>
              <a:t>Moderate to Weak Associations</a:t>
            </a:r>
            <a:endParaRPr lang="en-US" sz="1000" b="1">
              <a:ea typeface="Open Sans"/>
              <a:cs typeface="Open Sans"/>
            </a:endParaRPr>
          </a:p>
          <a:p>
            <a:r>
              <a:rPr lang="en-US" sz="1000">
                <a:ea typeface="+mn-lt"/>
                <a:cs typeface="+mn-lt"/>
              </a:rPr>
              <a:t> cd820, symptom, trt_0: Some relevance to predictions.</a:t>
            </a:r>
            <a:endParaRPr lang="en-US" sz="1000">
              <a:ea typeface="Open Sans"/>
              <a:cs typeface="Open Sans"/>
            </a:endParaRPr>
          </a:p>
          <a:p>
            <a:pPr>
              <a:buChar char="•"/>
            </a:pPr>
            <a:r>
              <a:rPr lang="en-US" sz="1000" b="1">
                <a:ea typeface="+mn-lt"/>
                <a:cs typeface="+mn-lt"/>
              </a:rPr>
              <a:t>Weak Associations</a:t>
            </a:r>
            <a:endParaRPr lang="en-US" sz="1000" b="1">
              <a:ea typeface="Open Sans"/>
              <a:cs typeface="Open Sans"/>
            </a:endParaRPr>
          </a:p>
          <a:p>
            <a:r>
              <a:rPr lang="en-US" sz="1000">
                <a:ea typeface="+mn-lt"/>
                <a:cs typeface="+mn-lt"/>
              </a:rPr>
              <a:t> age, strat_1, strat_3, z30: Minor impact.</a:t>
            </a:r>
            <a:endParaRPr lang="en-US" sz="1000">
              <a:ea typeface="Open Sans"/>
              <a:cs typeface="Open Sans"/>
            </a:endParaRPr>
          </a:p>
          <a:p>
            <a:pPr>
              <a:buChar char="•"/>
            </a:pPr>
            <a:r>
              <a:rPr lang="en-US" sz="1000" b="1">
                <a:ea typeface="+mn-lt"/>
                <a:cs typeface="+mn-lt"/>
              </a:rPr>
              <a:t>Very Weak Associations</a:t>
            </a:r>
            <a:endParaRPr lang="en-US" sz="1000" b="1">
              <a:ea typeface="Open Sans"/>
              <a:cs typeface="Open Sans"/>
            </a:endParaRPr>
          </a:p>
          <a:p>
            <a:r>
              <a:rPr lang="en-US" sz="1000">
                <a:ea typeface="+mn-lt"/>
                <a:cs typeface="+mn-lt"/>
              </a:rPr>
              <a:t> </a:t>
            </a:r>
            <a:r>
              <a:rPr lang="en-US" sz="1000" err="1">
                <a:ea typeface="+mn-lt"/>
                <a:cs typeface="+mn-lt"/>
              </a:rPr>
              <a:t>offtrt</a:t>
            </a:r>
            <a:r>
              <a:rPr lang="en-US" sz="1000">
                <a:ea typeface="+mn-lt"/>
                <a:cs typeface="+mn-lt"/>
              </a:rPr>
              <a:t>, </a:t>
            </a:r>
            <a:r>
              <a:rPr lang="en-US" sz="1000" err="1">
                <a:ea typeface="+mn-lt"/>
                <a:cs typeface="+mn-lt"/>
              </a:rPr>
              <a:t>karnof</a:t>
            </a:r>
            <a:r>
              <a:rPr lang="en-US" sz="1000">
                <a:ea typeface="+mn-lt"/>
                <a:cs typeface="+mn-lt"/>
              </a:rPr>
              <a:t>, trt_1, race, drugs, trt_2, </a:t>
            </a:r>
            <a:r>
              <a:rPr lang="en-US" sz="1000" err="1">
                <a:ea typeface="+mn-lt"/>
                <a:cs typeface="+mn-lt"/>
              </a:rPr>
              <a:t>oprior</a:t>
            </a:r>
            <a:r>
              <a:rPr lang="en-US" sz="1000">
                <a:ea typeface="+mn-lt"/>
                <a:cs typeface="+mn-lt"/>
              </a:rPr>
              <a:t>: Negligible influence.</a:t>
            </a:r>
            <a:endParaRPr lang="en-US" sz="1000">
              <a:ea typeface="Open Sans"/>
              <a:cs typeface="Open Sans"/>
            </a:endParaRPr>
          </a:p>
          <a:p>
            <a:pPr>
              <a:buChar char="•"/>
            </a:pPr>
            <a:r>
              <a:rPr lang="en-US" sz="1000" b="1">
                <a:ea typeface="+mn-lt"/>
                <a:cs typeface="+mn-lt"/>
              </a:rPr>
              <a:t>Negligible Associations (Drop)</a:t>
            </a:r>
            <a:endParaRPr lang="en-US" sz="1000" b="1">
              <a:ea typeface="Open Sans"/>
              <a:cs typeface="Open Sans"/>
            </a:endParaRPr>
          </a:p>
          <a:p>
            <a:r>
              <a:rPr lang="en-US" sz="1000">
                <a:ea typeface="+mn-lt"/>
                <a:cs typeface="+mn-lt"/>
              </a:rPr>
              <a:t> homo, </a:t>
            </a:r>
            <a:r>
              <a:rPr lang="en-US" sz="1000" err="1">
                <a:ea typeface="+mn-lt"/>
                <a:cs typeface="+mn-lt"/>
              </a:rPr>
              <a:t>wtkg</a:t>
            </a:r>
            <a:r>
              <a:rPr lang="en-US" sz="1000">
                <a:ea typeface="+mn-lt"/>
                <a:cs typeface="+mn-lt"/>
              </a:rPr>
              <a:t>, gender, trt_3, </a:t>
            </a:r>
            <a:r>
              <a:rPr lang="en-US" sz="1000" err="1">
                <a:ea typeface="+mn-lt"/>
                <a:cs typeface="+mn-lt"/>
              </a:rPr>
              <a:t>hemo</a:t>
            </a:r>
            <a:r>
              <a:rPr lang="en-US" sz="1000">
                <a:ea typeface="+mn-lt"/>
                <a:cs typeface="+mn-lt"/>
              </a:rPr>
              <a:t>, strat_2, </a:t>
            </a:r>
            <a:r>
              <a:rPr lang="en-US" sz="1000" err="1">
                <a:ea typeface="+mn-lt"/>
                <a:cs typeface="+mn-lt"/>
              </a:rPr>
              <a:t>zprior</a:t>
            </a:r>
            <a:endParaRPr lang="en-US" sz="1000" err="1">
              <a:ea typeface="Open Sans"/>
              <a:cs typeface="Open Sans"/>
            </a:endParaRPr>
          </a:p>
        </p:txBody>
      </p:sp>
    </p:spTree>
    <p:extLst>
      <p:ext uri="{BB962C8B-B14F-4D97-AF65-F5344CB8AC3E}">
        <p14:creationId xmlns:p14="http://schemas.microsoft.com/office/powerpoint/2010/main" val="2572541204"/>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8" name="Rectangle: Top Corners One Rounded and One Snipped 6">
            <a:extLst>
              <a:ext uri="{FF2B5EF4-FFF2-40B4-BE49-F238E27FC236}">
                <a16:creationId xmlns:a16="http://schemas.microsoft.com/office/drawing/2014/main" id="{ED5F086D-ECED-4297-87B3-EC11885FB136}"/>
              </a:ext>
            </a:extLst>
          </p:cNvPr>
          <p:cNvSpPr/>
          <p:nvPr/>
        </p:nvSpPr>
        <p:spPr>
          <a:xfrm flipH="1">
            <a:off x="607242" y="1266507"/>
            <a:ext cx="7814854" cy="3330654"/>
          </a:xfrm>
          <a:prstGeom prst="snipRoundRect">
            <a:avLst>
              <a:gd name="adj1" fmla="val 16667"/>
              <a:gd name="adj2" fmla="val 10834"/>
            </a:avLst>
          </a:prstGeom>
          <a:solidFill>
            <a:schemeClr val="accent3"/>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marL="285750" indent="-285750">
              <a:buFont typeface="Arial"/>
              <a:buChar char="•"/>
            </a:pPr>
            <a:r>
              <a:rPr lang="en-US">
                <a:ea typeface="Open Sans"/>
                <a:cs typeface="Open Sans"/>
              </a:rPr>
              <a:t>Achieved an accuracy of approximately 86%, indicating reasonable performance in predicting the target variable.</a:t>
            </a:r>
          </a:p>
          <a:p>
            <a:pPr marL="285750" indent="-285750">
              <a:buFont typeface="Arial"/>
              <a:buChar char="•"/>
            </a:pPr>
            <a:r>
              <a:rPr lang="en-US">
                <a:ea typeface="Open Sans"/>
                <a:cs typeface="Open Sans"/>
              </a:rPr>
              <a:t>Despite class imbalance, the model achieves relatively balanced precision and recall scores for both classes, showcasing effective handling of class imbalances.</a:t>
            </a:r>
          </a:p>
        </p:txBody>
      </p:sp>
      <p:sp>
        <p:nvSpPr>
          <p:cNvPr id="2" name="Título 1">
            <a:extLst>
              <a:ext uri="{FF2B5EF4-FFF2-40B4-BE49-F238E27FC236}">
                <a16:creationId xmlns:a16="http://schemas.microsoft.com/office/drawing/2014/main" id="{B52C777F-A3E6-49CF-9517-7BDAA3DE2507}"/>
              </a:ext>
            </a:extLst>
          </p:cNvPr>
          <p:cNvSpPr>
            <a:spLocks noGrp="1"/>
          </p:cNvSpPr>
          <p:nvPr>
            <p:ph type="title"/>
          </p:nvPr>
        </p:nvSpPr>
        <p:spPr/>
        <p:txBody>
          <a:bodyPr/>
          <a:lstStyle/>
          <a:p>
            <a:r>
              <a:rPr lang="en-US"/>
              <a:t>Logistic Regression</a:t>
            </a:r>
          </a:p>
        </p:txBody>
      </p:sp>
      <p:sp>
        <p:nvSpPr>
          <p:cNvPr id="101" name="CuadroTexto 100">
            <a:extLst>
              <a:ext uri="{FF2B5EF4-FFF2-40B4-BE49-F238E27FC236}">
                <a16:creationId xmlns:a16="http://schemas.microsoft.com/office/drawing/2014/main" id="{C3D53DB9-FA34-47DB-B65F-9BD3E2C08BF4}"/>
              </a:ext>
            </a:extLst>
          </p:cNvPr>
          <p:cNvSpPr txBox="1"/>
          <p:nvPr/>
        </p:nvSpPr>
        <p:spPr>
          <a:xfrm>
            <a:off x="1420657" y="4607554"/>
            <a:ext cx="1317541" cy="234000"/>
          </a:xfrm>
          <a:prstGeom prst="rect">
            <a:avLst/>
          </a:prstGeom>
          <a:noFill/>
        </p:spPr>
        <p:txBody>
          <a:bodyPr wrap="square" rtlCol="0">
            <a:noAutofit/>
          </a:bodyPr>
          <a:lstStyle/>
          <a:p>
            <a:pPr algn="ctr"/>
            <a:r>
              <a:rPr lang="en-US" sz="1400">
                <a:solidFill>
                  <a:schemeClr val="bg1"/>
                </a:solidFill>
              </a:rPr>
              <a:t>Followers</a:t>
            </a:r>
          </a:p>
        </p:txBody>
      </p:sp>
      <p:sp>
        <p:nvSpPr>
          <p:cNvPr id="106" name="CuadroTexto 105">
            <a:extLst>
              <a:ext uri="{FF2B5EF4-FFF2-40B4-BE49-F238E27FC236}">
                <a16:creationId xmlns:a16="http://schemas.microsoft.com/office/drawing/2014/main" id="{2D76120B-4FAF-41C5-BD59-52B84E3504A0}"/>
              </a:ext>
            </a:extLst>
          </p:cNvPr>
          <p:cNvSpPr txBox="1"/>
          <p:nvPr/>
        </p:nvSpPr>
        <p:spPr>
          <a:xfrm>
            <a:off x="2875496" y="4607554"/>
            <a:ext cx="1317541" cy="234000"/>
          </a:xfrm>
          <a:prstGeom prst="rect">
            <a:avLst/>
          </a:prstGeom>
          <a:noFill/>
        </p:spPr>
        <p:txBody>
          <a:bodyPr wrap="square" rtlCol="0">
            <a:noAutofit/>
          </a:bodyPr>
          <a:lstStyle/>
          <a:p>
            <a:pPr algn="ctr"/>
            <a:r>
              <a:rPr lang="en-US" sz="1400">
                <a:solidFill>
                  <a:schemeClr val="bg1"/>
                </a:solidFill>
              </a:rPr>
              <a:t>Clients</a:t>
            </a:r>
          </a:p>
        </p:txBody>
      </p:sp>
      <p:sp>
        <p:nvSpPr>
          <p:cNvPr id="112" name="CuadroTexto 111">
            <a:extLst>
              <a:ext uri="{FF2B5EF4-FFF2-40B4-BE49-F238E27FC236}">
                <a16:creationId xmlns:a16="http://schemas.microsoft.com/office/drawing/2014/main" id="{66E3D6DB-7418-4CA9-9BAE-B4A146C10DE4}"/>
              </a:ext>
            </a:extLst>
          </p:cNvPr>
          <p:cNvSpPr txBox="1"/>
          <p:nvPr/>
        </p:nvSpPr>
        <p:spPr>
          <a:xfrm>
            <a:off x="5566025" y="4607554"/>
            <a:ext cx="1317541" cy="234000"/>
          </a:xfrm>
          <a:prstGeom prst="rect">
            <a:avLst/>
          </a:prstGeom>
          <a:noFill/>
        </p:spPr>
        <p:txBody>
          <a:bodyPr wrap="square" rtlCol="0">
            <a:noAutofit/>
          </a:bodyPr>
          <a:lstStyle/>
          <a:p>
            <a:pPr algn="ctr"/>
            <a:r>
              <a:rPr lang="en-US" sz="1400">
                <a:solidFill>
                  <a:schemeClr val="bg1"/>
                </a:solidFill>
              </a:rPr>
              <a:t>Personal</a:t>
            </a:r>
          </a:p>
        </p:txBody>
      </p:sp>
      <p:sp>
        <p:nvSpPr>
          <p:cNvPr id="116" name="CuadroTexto 115">
            <a:extLst>
              <a:ext uri="{FF2B5EF4-FFF2-40B4-BE49-F238E27FC236}">
                <a16:creationId xmlns:a16="http://schemas.microsoft.com/office/drawing/2014/main" id="{0E2935A5-2094-4AD4-B5DF-B7BDF728C484}"/>
              </a:ext>
            </a:extLst>
          </p:cNvPr>
          <p:cNvSpPr txBox="1"/>
          <p:nvPr/>
        </p:nvSpPr>
        <p:spPr>
          <a:xfrm>
            <a:off x="7020864" y="4607554"/>
            <a:ext cx="1317541" cy="234000"/>
          </a:xfrm>
          <a:prstGeom prst="rect">
            <a:avLst/>
          </a:prstGeom>
          <a:noFill/>
        </p:spPr>
        <p:txBody>
          <a:bodyPr wrap="square" rtlCol="0">
            <a:noAutofit/>
          </a:bodyPr>
          <a:lstStyle/>
          <a:p>
            <a:pPr algn="ctr"/>
            <a:r>
              <a:rPr lang="en-US" sz="1400">
                <a:solidFill>
                  <a:schemeClr val="bg1"/>
                </a:solidFill>
              </a:rPr>
              <a:t>Online</a:t>
            </a:r>
          </a:p>
        </p:txBody>
      </p:sp>
    </p:spTree>
    <p:extLst>
      <p:ext uri="{BB962C8B-B14F-4D97-AF65-F5344CB8AC3E}">
        <p14:creationId xmlns:p14="http://schemas.microsoft.com/office/powerpoint/2010/main" val="413209717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additive="base">
                                        <p:cTn id="7" dur="500" fill="hold"/>
                                        <p:tgtEl>
                                          <p:spTgt spid="208"/>
                                        </p:tgtEl>
                                        <p:attrNameLst>
                                          <p:attrName>ppt_x</p:attrName>
                                        </p:attrNameLst>
                                      </p:cBhvr>
                                      <p:tavLst>
                                        <p:tav tm="0">
                                          <p:val>
                                            <p:strVal val="1+#ppt_w/2"/>
                                          </p:val>
                                        </p:tav>
                                        <p:tav tm="100000">
                                          <p:val>
                                            <p:strVal val="#ppt_x"/>
                                          </p:val>
                                        </p:tav>
                                      </p:tavLst>
                                    </p:anim>
                                    <p:anim calcmode="lin" valueType="num">
                                      <p:cBhvr additive="base">
                                        <p:cTn id="8" dur="500" fill="hold"/>
                                        <p:tgtEl>
                                          <p:spTgt spid="20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500" fill="hold"/>
                                        <p:tgtEl>
                                          <p:spTgt spid="101"/>
                                        </p:tgtEl>
                                        <p:attrNameLst>
                                          <p:attrName>ppt_x</p:attrName>
                                        </p:attrNameLst>
                                      </p:cBhvr>
                                      <p:tavLst>
                                        <p:tav tm="0">
                                          <p:val>
                                            <p:strVal val="1+#ppt_w/2"/>
                                          </p:val>
                                        </p:tav>
                                        <p:tav tm="100000">
                                          <p:val>
                                            <p:strVal val="#ppt_x"/>
                                          </p:val>
                                        </p:tav>
                                      </p:tavLst>
                                    </p:anim>
                                    <p:anim calcmode="lin" valueType="num">
                                      <p:cBhvr additive="base">
                                        <p:cTn id="12" dur="500" fill="hold"/>
                                        <p:tgtEl>
                                          <p:spTgt spid="10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fill="hold"/>
                                        <p:tgtEl>
                                          <p:spTgt spid="106"/>
                                        </p:tgtEl>
                                        <p:attrNameLst>
                                          <p:attrName>ppt_x</p:attrName>
                                        </p:attrNameLst>
                                      </p:cBhvr>
                                      <p:tavLst>
                                        <p:tav tm="0">
                                          <p:val>
                                            <p:strVal val="1+#ppt_w/2"/>
                                          </p:val>
                                        </p:tav>
                                        <p:tav tm="100000">
                                          <p:val>
                                            <p:strVal val="#ppt_x"/>
                                          </p:val>
                                        </p:tav>
                                      </p:tavLst>
                                    </p:anim>
                                    <p:anim calcmode="lin" valueType="num">
                                      <p:cBhvr additive="base">
                                        <p:cTn id="16" dur="500" fill="hold"/>
                                        <p:tgtEl>
                                          <p:spTgt spid="106"/>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112"/>
                                        </p:tgtEl>
                                        <p:attrNameLst>
                                          <p:attrName>style.visibility</p:attrName>
                                        </p:attrNameLst>
                                      </p:cBhvr>
                                      <p:to>
                                        <p:strVal val="visible"/>
                                      </p:to>
                                    </p:set>
                                    <p:anim calcmode="lin" valueType="num">
                                      <p:cBhvr additive="base">
                                        <p:cTn id="20" dur="500" fill="hold"/>
                                        <p:tgtEl>
                                          <p:spTgt spid="112"/>
                                        </p:tgtEl>
                                        <p:attrNameLst>
                                          <p:attrName>ppt_x</p:attrName>
                                        </p:attrNameLst>
                                      </p:cBhvr>
                                      <p:tavLst>
                                        <p:tav tm="0">
                                          <p:val>
                                            <p:strVal val="1+#ppt_w/2"/>
                                          </p:val>
                                        </p:tav>
                                        <p:tav tm="100000">
                                          <p:val>
                                            <p:strVal val="#ppt_x"/>
                                          </p:val>
                                        </p:tav>
                                      </p:tavLst>
                                    </p:anim>
                                    <p:anim calcmode="lin" valueType="num">
                                      <p:cBhvr additive="base">
                                        <p:cTn id="21" dur="500" fill="hold"/>
                                        <p:tgtEl>
                                          <p:spTgt spid="112"/>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16"/>
                                        </p:tgtEl>
                                        <p:attrNameLst>
                                          <p:attrName>style.visibility</p:attrName>
                                        </p:attrNameLst>
                                      </p:cBhvr>
                                      <p:to>
                                        <p:strVal val="visible"/>
                                      </p:to>
                                    </p:set>
                                    <p:anim calcmode="lin" valueType="num">
                                      <p:cBhvr additive="base">
                                        <p:cTn id="24" dur="500" fill="hold"/>
                                        <p:tgtEl>
                                          <p:spTgt spid="116"/>
                                        </p:tgtEl>
                                        <p:attrNameLst>
                                          <p:attrName>ppt_x</p:attrName>
                                        </p:attrNameLst>
                                      </p:cBhvr>
                                      <p:tavLst>
                                        <p:tav tm="0">
                                          <p:val>
                                            <p:strVal val="1+#ppt_w/2"/>
                                          </p:val>
                                        </p:tav>
                                        <p:tav tm="100000">
                                          <p:val>
                                            <p:strVal val="#ppt_x"/>
                                          </p:val>
                                        </p:tav>
                                      </p:tavLst>
                                    </p:anim>
                                    <p:anim calcmode="lin" valueType="num">
                                      <p:cBhvr additive="base">
                                        <p:cTn id="25"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p:bldP spid="101" grpId="0"/>
      <p:bldP spid="106" grpId="0"/>
      <p:bldP spid="112" grpId="0"/>
      <p:bldP spid="116"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29437-0AF0-4A12-B58F-9CC2767FE707}"/>
              </a:ext>
            </a:extLst>
          </p:cNvPr>
          <p:cNvSpPr>
            <a:spLocks noGrp="1"/>
          </p:cNvSpPr>
          <p:nvPr>
            <p:ph type="title"/>
          </p:nvPr>
        </p:nvSpPr>
        <p:spPr/>
        <p:txBody>
          <a:bodyPr/>
          <a:lstStyle/>
          <a:p>
            <a:r>
              <a:rPr lang="en-US"/>
              <a:t>Random Forest Classifier</a:t>
            </a:r>
          </a:p>
        </p:txBody>
      </p:sp>
      <p:sp>
        <p:nvSpPr>
          <p:cNvPr id="28" name="Rectangle: Top Corners One Rounded and One Snipped 6">
            <a:extLst>
              <a:ext uri="{FF2B5EF4-FFF2-40B4-BE49-F238E27FC236}">
                <a16:creationId xmlns:a16="http://schemas.microsoft.com/office/drawing/2014/main" id="{D39D194E-388F-4A0E-8438-F1F9DE446C21}"/>
              </a:ext>
            </a:extLst>
          </p:cNvPr>
          <p:cNvSpPr/>
          <p:nvPr/>
        </p:nvSpPr>
        <p:spPr>
          <a:xfrm flipH="1">
            <a:off x="447035" y="1283256"/>
            <a:ext cx="8272054" cy="3379640"/>
          </a:xfrm>
          <a:prstGeom prst="snipRoundRect">
            <a:avLst>
              <a:gd name="adj1" fmla="val 16667"/>
              <a:gd name="adj2" fmla="val 12390"/>
            </a:avLst>
          </a:prstGeom>
          <a:solidFill>
            <a:schemeClr val="accent2"/>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marL="285750" indent="-285750">
              <a:buFont typeface="Arial"/>
              <a:buChar char="•"/>
            </a:pPr>
            <a:r>
              <a:rPr lang="en-US">
                <a:solidFill>
                  <a:srgbClr val="ECECEC"/>
                </a:solidFill>
                <a:ea typeface="+mn-lt"/>
                <a:cs typeface="+mn-lt"/>
              </a:rPr>
              <a:t>Random Forest Classifier accuracy score: 0.87</a:t>
            </a:r>
          </a:p>
          <a:p>
            <a:pPr marL="285750" indent="-285750">
              <a:buFont typeface="Arial"/>
              <a:buChar char="•"/>
            </a:pPr>
            <a:r>
              <a:rPr lang="en-US">
                <a:solidFill>
                  <a:srgbClr val="ECECEC"/>
                </a:solidFill>
                <a:ea typeface="+mn-lt"/>
                <a:cs typeface="+mn-lt"/>
              </a:rPr>
              <a:t>Model performs well, with approximately 87% correct predictions</a:t>
            </a:r>
          </a:p>
          <a:p>
            <a:endParaRPr lang="en-US">
              <a:solidFill>
                <a:srgbClr val="ECECEC"/>
              </a:solidFill>
              <a:ea typeface="+mn-lt"/>
              <a:cs typeface="+mn-lt"/>
            </a:endParaRPr>
          </a:p>
          <a:p>
            <a:pPr marL="285750" indent="-285750">
              <a:buFont typeface="Arial"/>
              <a:buChar char="•"/>
            </a:pPr>
            <a:endParaRPr lang="en-US" sz="1200">
              <a:solidFill>
                <a:srgbClr val="ECECEC"/>
              </a:solidFill>
              <a:ea typeface="+mn-lt"/>
              <a:cs typeface="+mn-lt"/>
            </a:endParaRPr>
          </a:p>
        </p:txBody>
      </p:sp>
    </p:spTree>
    <p:extLst>
      <p:ext uri="{BB962C8B-B14F-4D97-AF65-F5344CB8AC3E}">
        <p14:creationId xmlns:p14="http://schemas.microsoft.com/office/powerpoint/2010/main" val="416242808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9C073-AF55-48DE-ADB7-EC50E3FB7133}"/>
              </a:ext>
            </a:extLst>
          </p:cNvPr>
          <p:cNvSpPr>
            <a:spLocks noGrp="1"/>
          </p:cNvSpPr>
          <p:nvPr>
            <p:ph type="title"/>
          </p:nvPr>
        </p:nvSpPr>
        <p:spPr/>
        <p:txBody>
          <a:bodyPr/>
          <a:lstStyle/>
          <a:p>
            <a:r>
              <a:rPr lang="en-US"/>
              <a:t>Importance Score</a:t>
            </a:r>
          </a:p>
        </p:txBody>
      </p:sp>
      <p:sp>
        <p:nvSpPr>
          <p:cNvPr id="4" name="CuadroTexto 3">
            <a:extLst>
              <a:ext uri="{FF2B5EF4-FFF2-40B4-BE49-F238E27FC236}">
                <a16:creationId xmlns:a16="http://schemas.microsoft.com/office/drawing/2014/main" id="{327989F9-0FCF-4C0A-8106-129344FC0FCD}"/>
              </a:ext>
            </a:extLst>
          </p:cNvPr>
          <p:cNvSpPr txBox="1"/>
          <p:nvPr/>
        </p:nvSpPr>
        <p:spPr>
          <a:xfrm>
            <a:off x="809300" y="3655729"/>
            <a:ext cx="1657350" cy="369332"/>
          </a:xfrm>
          <a:prstGeom prst="rect">
            <a:avLst/>
          </a:prstGeom>
          <a:noFill/>
        </p:spPr>
        <p:txBody>
          <a:bodyPr wrap="square" rtlCol="0">
            <a:spAutoFit/>
          </a:bodyPr>
          <a:lstStyle/>
          <a:p>
            <a:pPr algn="ctr"/>
            <a:r>
              <a:rPr lang="en-US" b="1">
                <a:solidFill>
                  <a:schemeClr val="bg1"/>
                </a:solidFill>
                <a:latin typeface="+mj-lt"/>
              </a:rPr>
              <a:t>Activities</a:t>
            </a:r>
          </a:p>
        </p:txBody>
      </p:sp>
      <p:sp>
        <p:nvSpPr>
          <p:cNvPr id="5" name="CuadroTexto 4">
            <a:extLst>
              <a:ext uri="{FF2B5EF4-FFF2-40B4-BE49-F238E27FC236}">
                <a16:creationId xmlns:a16="http://schemas.microsoft.com/office/drawing/2014/main" id="{B9D52B98-0AF1-4935-8A2C-A64F97A1A5C0}"/>
              </a:ext>
            </a:extLst>
          </p:cNvPr>
          <p:cNvSpPr txBox="1"/>
          <p:nvPr/>
        </p:nvSpPr>
        <p:spPr>
          <a:xfrm>
            <a:off x="809300" y="4008901"/>
            <a:ext cx="1657350" cy="470244"/>
          </a:xfrm>
          <a:prstGeom prst="rect">
            <a:avLst/>
          </a:prstGeom>
          <a:noFill/>
        </p:spPr>
        <p:txBody>
          <a:bodyPr wrap="square" rtlCol="0">
            <a:noAutofit/>
          </a:bodyPr>
          <a:lstStyle/>
          <a:p>
            <a:pPr algn="ctr"/>
            <a:r>
              <a:rPr lang="en-US" sz="1400">
                <a:solidFill>
                  <a:schemeClr val="bg1"/>
                </a:solidFill>
              </a:rPr>
              <a:t>It’s composed a lot of hydrogen</a:t>
            </a:r>
            <a:endParaRPr lang="es-ES" sz="1400">
              <a:solidFill>
                <a:schemeClr val="bg1"/>
              </a:solidFill>
            </a:endParaRPr>
          </a:p>
        </p:txBody>
      </p:sp>
      <p:sp>
        <p:nvSpPr>
          <p:cNvPr id="28" name="CuadroTexto 27">
            <a:extLst>
              <a:ext uri="{FF2B5EF4-FFF2-40B4-BE49-F238E27FC236}">
                <a16:creationId xmlns:a16="http://schemas.microsoft.com/office/drawing/2014/main" id="{99D2A725-3827-4D0B-BB7F-526AD436BE7E}"/>
              </a:ext>
            </a:extLst>
          </p:cNvPr>
          <p:cNvSpPr txBox="1"/>
          <p:nvPr/>
        </p:nvSpPr>
        <p:spPr>
          <a:xfrm>
            <a:off x="2768729" y="3655729"/>
            <a:ext cx="1657350" cy="369332"/>
          </a:xfrm>
          <a:prstGeom prst="rect">
            <a:avLst/>
          </a:prstGeom>
          <a:noFill/>
        </p:spPr>
        <p:txBody>
          <a:bodyPr wrap="square" rtlCol="0">
            <a:spAutoFit/>
          </a:bodyPr>
          <a:lstStyle/>
          <a:p>
            <a:pPr algn="ctr"/>
            <a:r>
              <a:rPr lang="en-US" b="1">
                <a:solidFill>
                  <a:schemeClr val="bg1"/>
                </a:solidFill>
                <a:latin typeface="+mj-lt"/>
              </a:rPr>
              <a:t>Revenues</a:t>
            </a:r>
          </a:p>
        </p:txBody>
      </p:sp>
      <p:sp>
        <p:nvSpPr>
          <p:cNvPr id="29" name="CuadroTexto 28">
            <a:extLst>
              <a:ext uri="{FF2B5EF4-FFF2-40B4-BE49-F238E27FC236}">
                <a16:creationId xmlns:a16="http://schemas.microsoft.com/office/drawing/2014/main" id="{A4231787-FB6D-4D07-B2B5-A3E6E05692FE}"/>
              </a:ext>
            </a:extLst>
          </p:cNvPr>
          <p:cNvSpPr txBox="1"/>
          <p:nvPr/>
        </p:nvSpPr>
        <p:spPr>
          <a:xfrm>
            <a:off x="2768729" y="4008901"/>
            <a:ext cx="1657350" cy="470244"/>
          </a:xfrm>
          <a:prstGeom prst="rect">
            <a:avLst/>
          </a:prstGeom>
          <a:noFill/>
        </p:spPr>
        <p:txBody>
          <a:bodyPr wrap="square" rtlCol="0">
            <a:noAutofit/>
          </a:bodyPr>
          <a:lstStyle/>
          <a:p>
            <a:pPr algn="ctr"/>
            <a:r>
              <a:rPr lang="en-US" sz="1400">
                <a:solidFill>
                  <a:schemeClr val="bg1"/>
                </a:solidFill>
              </a:rPr>
              <a:t>Neptune is beautiful planet</a:t>
            </a:r>
            <a:endParaRPr lang="es-ES" sz="1400">
              <a:solidFill>
                <a:schemeClr val="bg1"/>
              </a:solidFill>
            </a:endParaRPr>
          </a:p>
        </p:txBody>
      </p:sp>
      <p:sp>
        <p:nvSpPr>
          <p:cNvPr id="34" name="CuadroTexto 33">
            <a:extLst>
              <a:ext uri="{FF2B5EF4-FFF2-40B4-BE49-F238E27FC236}">
                <a16:creationId xmlns:a16="http://schemas.microsoft.com/office/drawing/2014/main" id="{38ABF8BF-D699-43C1-AAC9-E67FAF8EF609}"/>
              </a:ext>
            </a:extLst>
          </p:cNvPr>
          <p:cNvSpPr txBox="1"/>
          <p:nvPr/>
        </p:nvSpPr>
        <p:spPr>
          <a:xfrm>
            <a:off x="4728158" y="3655729"/>
            <a:ext cx="1657350" cy="369332"/>
          </a:xfrm>
          <a:prstGeom prst="rect">
            <a:avLst/>
          </a:prstGeom>
          <a:noFill/>
        </p:spPr>
        <p:txBody>
          <a:bodyPr wrap="square" rtlCol="0">
            <a:spAutoFit/>
          </a:bodyPr>
          <a:lstStyle/>
          <a:p>
            <a:pPr algn="ctr"/>
            <a:r>
              <a:rPr lang="en-US" b="1">
                <a:solidFill>
                  <a:schemeClr val="bg1"/>
                </a:solidFill>
                <a:latin typeface="+mj-lt"/>
              </a:rPr>
              <a:t>Channels</a:t>
            </a:r>
          </a:p>
        </p:txBody>
      </p:sp>
      <p:sp>
        <p:nvSpPr>
          <p:cNvPr id="35" name="CuadroTexto 34">
            <a:extLst>
              <a:ext uri="{FF2B5EF4-FFF2-40B4-BE49-F238E27FC236}">
                <a16:creationId xmlns:a16="http://schemas.microsoft.com/office/drawing/2014/main" id="{A1DB60BC-10C6-465E-9AD8-87E7C5A040C5}"/>
              </a:ext>
            </a:extLst>
          </p:cNvPr>
          <p:cNvSpPr txBox="1"/>
          <p:nvPr/>
        </p:nvSpPr>
        <p:spPr>
          <a:xfrm>
            <a:off x="4728158" y="4008901"/>
            <a:ext cx="1657350" cy="470244"/>
          </a:xfrm>
          <a:prstGeom prst="rect">
            <a:avLst/>
          </a:prstGeom>
          <a:noFill/>
        </p:spPr>
        <p:txBody>
          <a:bodyPr wrap="square" rtlCol="0">
            <a:noAutofit/>
          </a:bodyPr>
          <a:lstStyle/>
          <a:p>
            <a:pPr algn="ctr"/>
            <a:r>
              <a:rPr lang="en-US" sz="1400">
                <a:solidFill>
                  <a:schemeClr val="bg1"/>
                </a:solidFill>
              </a:rPr>
              <a:t>Earth is known as the blue planet</a:t>
            </a:r>
            <a:endParaRPr lang="es-ES" sz="1400">
              <a:solidFill>
                <a:schemeClr val="bg1"/>
              </a:solidFill>
            </a:endParaRPr>
          </a:p>
        </p:txBody>
      </p:sp>
      <p:sp>
        <p:nvSpPr>
          <p:cNvPr id="40" name="CuadroTexto 39">
            <a:extLst>
              <a:ext uri="{FF2B5EF4-FFF2-40B4-BE49-F238E27FC236}">
                <a16:creationId xmlns:a16="http://schemas.microsoft.com/office/drawing/2014/main" id="{AF380CA4-83AE-4DB7-B207-564828BDDC33}"/>
              </a:ext>
            </a:extLst>
          </p:cNvPr>
          <p:cNvSpPr txBox="1"/>
          <p:nvPr/>
        </p:nvSpPr>
        <p:spPr>
          <a:xfrm>
            <a:off x="6687587" y="3655729"/>
            <a:ext cx="1657350" cy="369332"/>
          </a:xfrm>
          <a:prstGeom prst="rect">
            <a:avLst/>
          </a:prstGeom>
          <a:noFill/>
        </p:spPr>
        <p:txBody>
          <a:bodyPr wrap="square" rtlCol="0">
            <a:spAutoFit/>
          </a:bodyPr>
          <a:lstStyle/>
          <a:p>
            <a:pPr algn="ctr"/>
            <a:r>
              <a:rPr lang="en-US" b="1">
                <a:solidFill>
                  <a:schemeClr val="bg1"/>
                </a:solidFill>
                <a:latin typeface="+mj-lt"/>
              </a:rPr>
              <a:t>Relationships</a:t>
            </a:r>
          </a:p>
        </p:txBody>
      </p:sp>
      <p:sp>
        <p:nvSpPr>
          <p:cNvPr id="41" name="CuadroTexto 40">
            <a:extLst>
              <a:ext uri="{FF2B5EF4-FFF2-40B4-BE49-F238E27FC236}">
                <a16:creationId xmlns:a16="http://schemas.microsoft.com/office/drawing/2014/main" id="{DD852DAD-0B09-4665-A93E-5D85B8BAC97F}"/>
              </a:ext>
            </a:extLst>
          </p:cNvPr>
          <p:cNvSpPr txBox="1"/>
          <p:nvPr/>
        </p:nvSpPr>
        <p:spPr>
          <a:xfrm>
            <a:off x="6687587" y="4008901"/>
            <a:ext cx="1657350" cy="470244"/>
          </a:xfrm>
          <a:prstGeom prst="rect">
            <a:avLst/>
          </a:prstGeom>
          <a:noFill/>
        </p:spPr>
        <p:txBody>
          <a:bodyPr wrap="square" rtlCol="0">
            <a:noAutofit/>
          </a:bodyPr>
          <a:lstStyle/>
          <a:p>
            <a:pPr algn="ctr"/>
            <a:r>
              <a:rPr lang="en-US" sz="1400">
                <a:solidFill>
                  <a:schemeClr val="bg1"/>
                </a:solidFill>
              </a:rPr>
              <a:t>Ceres is in the asteroid belt</a:t>
            </a:r>
            <a:endParaRPr lang="es-ES" sz="1400">
              <a:solidFill>
                <a:schemeClr val="bg1"/>
              </a:solidFill>
            </a:endParaRPr>
          </a:p>
        </p:txBody>
      </p:sp>
      <p:sp>
        <p:nvSpPr>
          <p:cNvPr id="45" name="Rectangle: Top Corners One Rounded and One Snipped 6">
            <a:extLst>
              <a:ext uri="{FF2B5EF4-FFF2-40B4-BE49-F238E27FC236}">
                <a16:creationId xmlns:a16="http://schemas.microsoft.com/office/drawing/2014/main" id="{D4C4A495-00FD-4B51-BDC1-8EFD10BE833C}"/>
              </a:ext>
            </a:extLst>
          </p:cNvPr>
          <p:cNvSpPr/>
          <p:nvPr/>
        </p:nvSpPr>
        <p:spPr>
          <a:xfrm flipH="1">
            <a:off x="461989" y="1283256"/>
            <a:ext cx="8234609" cy="3429170"/>
          </a:xfrm>
          <a:prstGeom prst="snipRoundRect">
            <a:avLst>
              <a:gd name="adj1" fmla="val 16667"/>
              <a:gd name="adj2" fmla="val 36388"/>
            </a:avLst>
          </a:prstGeom>
          <a:solidFill>
            <a:schemeClr val="accent1"/>
          </a:solidFill>
          <a:ln>
            <a:noFill/>
          </a:ln>
          <a:effectLst>
            <a:outerShdw blurRad="25400" dist="76200" dir="2700000" algn="tl" rotWithShape="0">
              <a:prstClr val="black">
                <a:alpha val="1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marL="285750" indent="-285750">
              <a:buFont typeface="Arial"/>
              <a:buChar char="•"/>
            </a:pPr>
            <a:r>
              <a:rPr lang="en-US">
                <a:ea typeface="Open Sans"/>
                <a:cs typeface="Open Sans"/>
              </a:rPr>
              <a:t>Feature importance reflects the impact of each feature on predictions</a:t>
            </a:r>
          </a:p>
          <a:p>
            <a:pPr marL="285750" indent="-285750">
              <a:buFont typeface="Arial"/>
              <a:buChar char="•"/>
            </a:pPr>
            <a:r>
              <a:rPr lang="en-US">
                <a:ea typeface="Open Sans"/>
                <a:cs typeface="Open Sans"/>
              </a:rPr>
              <a:t>Higher feature importance indicates stronger impact on predictions</a:t>
            </a:r>
          </a:p>
          <a:p>
            <a:pPr marL="285750" indent="-285750">
              <a:buFont typeface="Arial"/>
              <a:buChar char="•"/>
            </a:pPr>
            <a:r>
              <a:rPr lang="en-US">
                <a:ea typeface="Open Sans"/>
                <a:cs typeface="Open Sans"/>
              </a:rPr>
              <a:t>However, analysis reveals relatively low importance scores for treatments in the dataset</a:t>
            </a:r>
          </a:p>
        </p:txBody>
      </p:sp>
    </p:spTree>
    <p:extLst>
      <p:ext uri="{BB962C8B-B14F-4D97-AF65-F5344CB8AC3E}">
        <p14:creationId xmlns:p14="http://schemas.microsoft.com/office/powerpoint/2010/main" val="181455159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8" grpId="0"/>
      <p:bldP spid="29" grpId="0"/>
      <p:bldP spid="34" grpId="0"/>
      <p:bldP spid="35" grpId="0"/>
      <p:bldP spid="40" grpId="0"/>
      <p:bldP spid="41" grpId="0"/>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1128-DA79-4A25-C734-3536D0EA6736}"/>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55D395BF-F5B4-E89C-1CE9-12803DFF49B2}"/>
              </a:ext>
            </a:extLst>
          </p:cNvPr>
          <p:cNvSpPr>
            <a:spLocks noGrp="1"/>
          </p:cNvSpPr>
          <p:nvPr>
            <p:ph idx="1"/>
          </p:nvPr>
        </p:nvSpPr>
        <p:spPr/>
        <p:txBody>
          <a:bodyPr vert="horz" lIns="91440" tIns="45720" rIns="91440" bIns="45720" rtlCol="0" anchor="t">
            <a:normAutofit/>
          </a:bodyPr>
          <a:lstStyle/>
          <a:p>
            <a:pPr marL="171450" indent="-171450">
              <a:buChar char="•"/>
            </a:pPr>
            <a:r>
              <a:rPr lang="en-US" sz="1600">
                <a:ea typeface="+mn-lt"/>
                <a:cs typeface="+mn-lt"/>
              </a:rPr>
              <a:t>Despite achieving commendable accuracies (87% for Random Forest Classifier and 86% for Logistic Regression), drawing definitive conclusions regarding treatment effectiveness presents challenges.</a:t>
            </a:r>
          </a:p>
          <a:p>
            <a:pPr marL="171450" indent="-171450">
              <a:buChar char="•"/>
            </a:pPr>
            <a:r>
              <a:rPr lang="en-US" sz="1600">
                <a:solidFill>
                  <a:srgbClr val="313445"/>
                </a:solidFill>
                <a:ea typeface="+mn-lt"/>
                <a:cs typeface="+mn-lt"/>
              </a:rPr>
              <a:t>Notable observation: </a:t>
            </a:r>
          </a:p>
          <a:p>
            <a:r>
              <a:rPr lang="en-US" sz="1600">
                <a:solidFill>
                  <a:srgbClr val="313445"/>
                </a:solidFill>
                <a:ea typeface="+mn-lt"/>
                <a:cs typeface="+mn-lt"/>
              </a:rPr>
              <a:t> Importance scores assigned to treatments are relatively low compared to   other features, notably time.</a:t>
            </a:r>
            <a:endParaRPr lang="en-US" sz="1600">
              <a:ea typeface="Open Sans"/>
              <a:cs typeface="Open Sans"/>
            </a:endParaRPr>
          </a:p>
          <a:p>
            <a:r>
              <a:rPr lang="en-US" sz="1600">
                <a:solidFill>
                  <a:srgbClr val="313445"/>
                </a:solidFill>
                <a:ea typeface="+mn-lt"/>
                <a:cs typeface="+mn-lt"/>
              </a:rPr>
              <a:t> Chi-Squared Test showed moderate association of trt0.</a:t>
            </a:r>
          </a:p>
          <a:p>
            <a:r>
              <a:rPr lang="en-US" sz="1600">
                <a:solidFill>
                  <a:srgbClr val="313445"/>
                </a:solidFill>
                <a:ea typeface="Open Sans"/>
                <a:cs typeface="Open Sans"/>
              </a:rPr>
              <a:t> Random forest is better suited for the dataset.</a:t>
            </a:r>
          </a:p>
          <a:p>
            <a:r>
              <a:rPr lang="en-US" sz="1600">
                <a:solidFill>
                  <a:srgbClr val="313445"/>
                </a:solidFill>
                <a:ea typeface="Open Sans"/>
                <a:cs typeface="Open Sans"/>
              </a:rPr>
              <a:t> </a:t>
            </a:r>
          </a:p>
          <a:p>
            <a:pPr marL="171450" indent="-171450">
              <a:buChar char="•"/>
            </a:pPr>
            <a:endParaRPr lang="en-US" sz="1600">
              <a:solidFill>
                <a:srgbClr val="313445"/>
              </a:solidFill>
              <a:ea typeface="Open Sans"/>
              <a:cs typeface="Open Sans"/>
            </a:endParaRPr>
          </a:p>
        </p:txBody>
      </p:sp>
    </p:spTree>
    <p:extLst>
      <p:ext uri="{BB962C8B-B14F-4D97-AF65-F5344CB8AC3E}">
        <p14:creationId xmlns:p14="http://schemas.microsoft.com/office/powerpoint/2010/main" val="2961742379"/>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4128-5BBD-5780-49D1-A27C58346E63}"/>
              </a:ext>
            </a:extLst>
          </p:cNvPr>
          <p:cNvSpPr>
            <a:spLocks noGrp="1"/>
          </p:cNvSpPr>
          <p:nvPr>
            <p:ph type="title"/>
          </p:nvPr>
        </p:nvSpPr>
        <p:spPr/>
        <p:txBody>
          <a:bodyPr>
            <a:normAutofit/>
          </a:bodyPr>
          <a:lstStyle/>
          <a:p>
            <a:r>
              <a:rPr lang="en-US"/>
              <a:t>Conclusion</a:t>
            </a:r>
          </a:p>
        </p:txBody>
      </p:sp>
      <p:sp>
        <p:nvSpPr>
          <p:cNvPr id="3" name="Content Placeholder 2">
            <a:extLst>
              <a:ext uri="{FF2B5EF4-FFF2-40B4-BE49-F238E27FC236}">
                <a16:creationId xmlns:a16="http://schemas.microsoft.com/office/drawing/2014/main" id="{C16E3B7F-8F81-7EB6-1950-7BCD01DA9991}"/>
              </a:ext>
            </a:extLst>
          </p:cNvPr>
          <p:cNvSpPr>
            <a:spLocks noGrp="1"/>
          </p:cNvSpPr>
          <p:nvPr>
            <p:ph idx="1"/>
          </p:nvPr>
        </p:nvSpPr>
        <p:spPr/>
        <p:txBody>
          <a:bodyPr vert="horz" lIns="91440" tIns="45720" rIns="91440" bIns="45720" rtlCol="0" anchor="t">
            <a:normAutofit/>
          </a:bodyPr>
          <a:lstStyle/>
          <a:p>
            <a:pPr marL="171450" indent="-171450">
              <a:buChar char="•"/>
            </a:pPr>
            <a:r>
              <a:rPr lang="en-US" sz="1800">
                <a:ea typeface="Open Sans"/>
                <a:cs typeface="Open Sans"/>
              </a:rPr>
              <a:t>Regrettably, the analysis did not reveal significant importance attributed to the 'treatment' variable within the model. Despite its inclusion, the model's performance metrics did not highlight 'treatment' as a significant predictor. This indicates that 'treatment' may not have a substantial impact on the model's predictions</a:t>
            </a:r>
          </a:p>
          <a:p>
            <a:pPr marL="171450" indent="-171450">
              <a:buChar char="•"/>
            </a:pPr>
            <a:r>
              <a:rPr lang="en-US" sz="1800">
                <a:ea typeface="+mn-lt"/>
                <a:cs typeface="+mn-lt"/>
              </a:rPr>
              <a:t>This discrepancy underscores the complexity of the dataset and suggests that further analysis and consideration are necessary to ascertain the true impact of the treatments in question.</a:t>
            </a:r>
          </a:p>
        </p:txBody>
      </p:sp>
    </p:spTree>
    <p:extLst>
      <p:ext uri="{BB962C8B-B14F-4D97-AF65-F5344CB8AC3E}">
        <p14:creationId xmlns:p14="http://schemas.microsoft.com/office/powerpoint/2010/main" val="186895537"/>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9E420BD-680C-4333-8A7D-5566CD562583}"/>
              </a:ext>
            </a:extLst>
          </p:cNvPr>
          <p:cNvSpPr>
            <a:spLocks noGrp="1"/>
          </p:cNvSpPr>
          <p:nvPr>
            <p:ph type="title"/>
          </p:nvPr>
        </p:nvSpPr>
        <p:spPr/>
        <p:txBody>
          <a:bodyPr/>
          <a:lstStyle/>
          <a:p>
            <a:r>
              <a:rPr lang="en-US"/>
              <a:t>Resources</a:t>
            </a:r>
          </a:p>
        </p:txBody>
      </p:sp>
      <p:sp>
        <p:nvSpPr>
          <p:cNvPr id="5" name="Marcador de contenido 4">
            <a:extLst>
              <a:ext uri="{FF2B5EF4-FFF2-40B4-BE49-F238E27FC236}">
                <a16:creationId xmlns:a16="http://schemas.microsoft.com/office/drawing/2014/main" id="{80B9DB32-0EF0-42E1-8A89-90D4A600E4CD}"/>
              </a:ext>
            </a:extLst>
          </p:cNvPr>
          <p:cNvSpPr>
            <a:spLocks noGrp="1"/>
          </p:cNvSpPr>
          <p:nvPr>
            <p:ph idx="1"/>
          </p:nvPr>
        </p:nvSpPr>
        <p:spPr>
          <a:xfrm>
            <a:off x="699287" y="1683944"/>
            <a:ext cx="7696200" cy="2822287"/>
          </a:xfrm>
        </p:spPr>
        <p:txBody>
          <a:bodyPr vert="horz" lIns="91440" tIns="45720" rIns="91440" bIns="45720" rtlCol="0" anchor="t">
            <a:normAutofit/>
          </a:bodyPr>
          <a:lstStyle/>
          <a:p>
            <a:pPr marL="285750" indent="-285750">
              <a:buChar char="•"/>
            </a:pPr>
            <a:r>
              <a:rPr lang="en-US" sz="1600" i="1">
                <a:solidFill>
                  <a:srgbClr val="313445"/>
                </a:solidFill>
                <a:ea typeface="+mn-lt"/>
                <a:cs typeface="+mn-lt"/>
              </a:rPr>
              <a:t>AIDS clinical trials group study 175</a:t>
            </a:r>
            <a:r>
              <a:rPr lang="en-US" sz="1600">
                <a:solidFill>
                  <a:srgbClr val="313445"/>
                </a:solidFill>
                <a:ea typeface="+mn-lt"/>
                <a:cs typeface="+mn-lt"/>
              </a:rPr>
              <a:t>. UCI Machine Learning Repository. (n.d.). </a:t>
            </a:r>
            <a:r>
              <a:rPr lang="en-US" sz="1600">
                <a:solidFill>
                  <a:srgbClr val="313445"/>
                </a:solidFill>
                <a:ea typeface="+mn-lt"/>
                <a:cs typeface="+mn-lt"/>
                <a:hlinkClick r:id="rId2"/>
              </a:rPr>
              <a:t>https://www.archive.ics.uci.edu/dataset/890/aids+clinical+trials+group+study+175</a:t>
            </a:r>
            <a:r>
              <a:rPr lang="en-US" sz="1600">
                <a:solidFill>
                  <a:srgbClr val="313445"/>
                </a:solidFill>
                <a:ea typeface="+mn-lt"/>
                <a:cs typeface="+mn-lt"/>
              </a:rPr>
              <a:t>  </a:t>
            </a:r>
            <a:endParaRPr lang="en-US">
              <a:ea typeface="Open Sans"/>
              <a:cs typeface="Open Sans"/>
            </a:endParaRPr>
          </a:p>
          <a:p>
            <a:pPr marL="285750" indent="-285750">
              <a:buChar char="•"/>
            </a:pPr>
            <a:r>
              <a:rPr lang="en-US" sz="1600">
                <a:solidFill>
                  <a:srgbClr val="313445"/>
                </a:solidFill>
                <a:ea typeface="+mn-lt"/>
                <a:cs typeface="+mn-lt"/>
              </a:rPr>
              <a:t>World Health Organization. (n.d.). </a:t>
            </a:r>
            <a:r>
              <a:rPr lang="en-US" sz="1600" i="1">
                <a:solidFill>
                  <a:srgbClr val="313445"/>
                </a:solidFill>
                <a:ea typeface="+mn-lt"/>
                <a:cs typeface="+mn-lt"/>
              </a:rPr>
              <a:t>HIV data and statistics</a:t>
            </a:r>
            <a:r>
              <a:rPr lang="en-US" sz="1600">
                <a:solidFill>
                  <a:srgbClr val="313445"/>
                </a:solidFill>
                <a:ea typeface="+mn-lt"/>
                <a:cs typeface="+mn-lt"/>
              </a:rPr>
              <a:t>. World Health Organization. </a:t>
            </a:r>
            <a:r>
              <a:rPr lang="en-US" sz="1600">
                <a:solidFill>
                  <a:srgbClr val="313445"/>
                </a:solidFill>
                <a:ea typeface="+mn-lt"/>
                <a:cs typeface="+mn-lt"/>
                <a:hlinkClick r:id="rId3"/>
              </a:rPr>
              <a:t>https://www.who.int/teams/global-hiv-hepatitis-and-stis-programmes/hiv/strategic-information/hiv-data-and-statistics</a:t>
            </a:r>
            <a:r>
              <a:rPr lang="en-US" sz="1600">
                <a:solidFill>
                  <a:srgbClr val="313445"/>
                </a:solidFill>
                <a:ea typeface="+mn-lt"/>
                <a:cs typeface="+mn-lt"/>
              </a:rPr>
              <a:t> </a:t>
            </a:r>
            <a:endParaRPr lang="en-US" sz="1600">
              <a:solidFill>
                <a:srgbClr val="313445"/>
              </a:solidFill>
              <a:latin typeface="Open Sans"/>
              <a:ea typeface="Open Sans"/>
              <a:cs typeface="Open Sans"/>
            </a:endParaRPr>
          </a:p>
          <a:p>
            <a:pPr marL="285750" indent="-285750">
              <a:buChar char="•"/>
            </a:pPr>
            <a:endParaRPr lang="en-US" sz="1600" b="0" i="0">
              <a:solidFill>
                <a:srgbClr val="313445"/>
              </a:solidFill>
              <a:effectLst/>
              <a:latin typeface="Open Sans"/>
              <a:ea typeface="Open Sans"/>
              <a:cs typeface="Open Sans"/>
            </a:endParaRPr>
          </a:p>
          <a:p>
            <a:endParaRPr lang="en-US">
              <a:solidFill>
                <a:srgbClr val="313445"/>
              </a:solidFill>
              <a:latin typeface="Open Sans"/>
              <a:ea typeface="Open Sans"/>
              <a:cs typeface="Open Sans"/>
            </a:endParaRPr>
          </a:p>
        </p:txBody>
      </p:sp>
    </p:spTree>
    <p:extLst>
      <p:ext uri="{BB962C8B-B14F-4D97-AF65-F5344CB8AC3E}">
        <p14:creationId xmlns:p14="http://schemas.microsoft.com/office/powerpoint/2010/main" val="2081689331"/>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98BA-E20F-E8FE-2042-B4ADA6192582}"/>
              </a:ext>
            </a:extLst>
          </p:cNvPr>
          <p:cNvSpPr>
            <a:spLocks noGrp="1"/>
          </p:cNvSpPr>
          <p:nvPr>
            <p:ph type="title"/>
          </p:nvPr>
        </p:nvSpPr>
        <p:spPr/>
        <p:txBody>
          <a:bodyPr>
            <a:normAutofit/>
          </a:bodyPr>
          <a:lstStyle/>
          <a:p>
            <a:r>
              <a:rPr lang="en-US" sz="4400"/>
              <a:t>Introduction</a:t>
            </a:r>
            <a:endParaRPr lang="en-US"/>
          </a:p>
        </p:txBody>
      </p:sp>
    </p:spTree>
    <p:extLst>
      <p:ext uri="{BB962C8B-B14F-4D97-AF65-F5344CB8AC3E}">
        <p14:creationId xmlns:p14="http://schemas.microsoft.com/office/powerpoint/2010/main" val="1225887504"/>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8DEE7D-A098-B14E-A42E-5051943B608D}"/>
              </a:ext>
            </a:extLst>
          </p:cNvPr>
          <p:cNvSpPr>
            <a:spLocks noGrp="1"/>
          </p:cNvSpPr>
          <p:nvPr>
            <p:ph sz="half" idx="2"/>
          </p:nvPr>
        </p:nvSpPr>
        <p:spPr>
          <a:xfrm>
            <a:off x="705221" y="1421233"/>
            <a:ext cx="7682141" cy="3113528"/>
          </a:xfrm>
        </p:spPr>
        <p:txBody>
          <a:bodyPr vert="horz" lIns="91440" tIns="45720" rIns="91440" bIns="45720" rtlCol="0" anchor="t">
            <a:normAutofit/>
          </a:bodyPr>
          <a:lstStyle/>
          <a:p>
            <a:r>
              <a:rPr lang="en-US" sz="1500"/>
              <a:t>From a double-blind, </a:t>
            </a:r>
            <a:r>
              <a:rPr lang="en-US" sz="1500">
                <a:solidFill>
                  <a:srgbClr val="4D4D4D"/>
                </a:solidFill>
                <a:ea typeface="+mn-lt"/>
                <a:cs typeface="+mn-lt"/>
              </a:rPr>
              <a:t>placebo-controlled</a:t>
            </a:r>
            <a:r>
              <a:rPr lang="en-US" sz="1500"/>
              <a:t> trial comparing nucleoside </a:t>
            </a:r>
            <a:r>
              <a:rPr lang="en-US" sz="1500" err="1"/>
              <a:t>monotheraphy</a:t>
            </a:r>
            <a:r>
              <a:rPr lang="en-US" sz="1500"/>
              <a:t> and combination therapy on adults infected with human immunodeficiency virus type 1 (HIV-1) </a:t>
            </a:r>
            <a:endParaRPr lang="en-US" sz="1500">
              <a:ea typeface="Open Sans"/>
              <a:cs typeface="Open Sans"/>
            </a:endParaRPr>
          </a:p>
          <a:p>
            <a:endParaRPr lang="en-US" sz="1500">
              <a:ea typeface="Open Sans"/>
              <a:cs typeface="Open Sans"/>
            </a:endParaRPr>
          </a:p>
          <a:p>
            <a:pPr marL="285750" indent="-285750">
              <a:buChar char="•"/>
            </a:pPr>
            <a:r>
              <a:rPr lang="en-US" sz="1500">
                <a:solidFill>
                  <a:srgbClr val="4D4D4D"/>
                </a:solidFill>
                <a:ea typeface="+mn-lt"/>
                <a:cs typeface="+mn-lt"/>
              </a:rPr>
              <a:t>Zidovudine (</a:t>
            </a:r>
            <a:r>
              <a:rPr lang="en-US" sz="1500">
                <a:ea typeface="Open Sans"/>
                <a:cs typeface="Open Sans"/>
              </a:rPr>
              <a:t>ZDV) - </a:t>
            </a:r>
            <a:r>
              <a:rPr lang="en-US">
                <a:ea typeface="+mn-lt"/>
                <a:cs typeface="+mn-lt"/>
              </a:rPr>
              <a:t>the first effective antiretroviral drug for HIV, is approved by the FDA</a:t>
            </a:r>
            <a:endParaRPr lang="en-US">
              <a:solidFill>
                <a:srgbClr val="000000"/>
              </a:solidFill>
              <a:ea typeface="+mn-lt"/>
              <a:cs typeface="+mn-lt"/>
            </a:endParaRPr>
          </a:p>
          <a:p>
            <a:pPr marL="285750" indent="-285750">
              <a:buChar char="•"/>
            </a:pPr>
            <a:r>
              <a:rPr lang="en-US" sz="1500" err="1">
                <a:solidFill>
                  <a:srgbClr val="4D4D4D"/>
                </a:solidFill>
                <a:ea typeface="+mn-lt"/>
                <a:cs typeface="+mn-lt"/>
              </a:rPr>
              <a:t>Didanosine</a:t>
            </a:r>
            <a:r>
              <a:rPr lang="en-US" sz="1500">
                <a:solidFill>
                  <a:srgbClr val="4D4D4D"/>
                </a:solidFill>
                <a:ea typeface="+mn-lt"/>
                <a:cs typeface="+mn-lt"/>
              </a:rPr>
              <a:t> (</a:t>
            </a:r>
            <a:r>
              <a:rPr lang="en-US" sz="1500" err="1">
                <a:solidFill>
                  <a:srgbClr val="4D4D4D"/>
                </a:solidFill>
              </a:rPr>
              <a:t>d</a:t>
            </a:r>
            <a:r>
              <a:rPr lang="en-US" sz="1500" err="1"/>
              <a:t>dl</a:t>
            </a:r>
            <a:r>
              <a:rPr lang="en-US" sz="1500"/>
              <a:t>) - </a:t>
            </a:r>
            <a:r>
              <a:rPr lang="en-US">
                <a:ea typeface="+mn-lt"/>
                <a:cs typeface="+mn-lt"/>
              </a:rPr>
              <a:t>introduced as a new option for patients who couldn't tolerate zidovudine (AZT) or whose HIV continued to worsen despite taking AZT alone</a:t>
            </a:r>
            <a:endParaRPr lang="en-US">
              <a:solidFill>
                <a:srgbClr val="000000"/>
              </a:solidFill>
              <a:ea typeface="+mn-lt"/>
              <a:cs typeface="+mn-lt"/>
            </a:endParaRPr>
          </a:p>
          <a:p>
            <a:pPr marL="285750" indent="-285750">
              <a:buChar char="•"/>
            </a:pPr>
            <a:r>
              <a:rPr lang="en-US" sz="1500">
                <a:solidFill>
                  <a:srgbClr val="4D4D4D"/>
                </a:solidFill>
                <a:ea typeface="+mn-lt"/>
                <a:cs typeface="+mn-lt"/>
              </a:rPr>
              <a:t>Zalcitabine was the third antiretroviral to be approved by the Food and Drug Administration for the treatment of HIV/AIDS</a:t>
            </a:r>
            <a:endParaRPr lang="en-US">
              <a:solidFill>
                <a:srgbClr val="000000"/>
              </a:solidFill>
              <a:ea typeface="+mn-lt"/>
              <a:cs typeface="+mn-lt"/>
            </a:endParaRPr>
          </a:p>
        </p:txBody>
      </p:sp>
      <p:sp>
        <p:nvSpPr>
          <p:cNvPr id="3" name="Title 2">
            <a:extLst>
              <a:ext uri="{FF2B5EF4-FFF2-40B4-BE49-F238E27FC236}">
                <a16:creationId xmlns:a16="http://schemas.microsoft.com/office/drawing/2014/main" id="{B0D3D415-2140-2398-CD79-132888EF1C3C}"/>
              </a:ext>
            </a:extLst>
          </p:cNvPr>
          <p:cNvSpPr>
            <a:spLocks noGrp="1"/>
          </p:cNvSpPr>
          <p:nvPr>
            <p:ph type="title"/>
          </p:nvPr>
        </p:nvSpPr>
        <p:spPr/>
        <p:txBody>
          <a:bodyPr>
            <a:normAutofit/>
          </a:bodyPr>
          <a:lstStyle/>
          <a:p>
            <a:r>
              <a:rPr lang="en-CA"/>
              <a:t>Overview of the Dataset</a:t>
            </a:r>
          </a:p>
        </p:txBody>
      </p:sp>
    </p:spTree>
    <p:extLst>
      <p:ext uri="{BB962C8B-B14F-4D97-AF65-F5344CB8AC3E}">
        <p14:creationId xmlns:p14="http://schemas.microsoft.com/office/powerpoint/2010/main" val="3748489985"/>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755155" y="563982"/>
            <a:ext cx="7696200" cy="715566"/>
          </a:xfrm>
        </p:spPr>
        <p:txBody>
          <a:bodyPr>
            <a:normAutofit/>
          </a:bodyPr>
          <a:lstStyle/>
          <a:p>
            <a:r>
              <a:rPr lang="en-US"/>
              <a:t>Summary of Dataset</a:t>
            </a:r>
          </a:p>
        </p:txBody>
      </p:sp>
      <p:sp>
        <p:nvSpPr>
          <p:cNvPr id="8" name="TextBox 7">
            <a:extLst>
              <a:ext uri="{FF2B5EF4-FFF2-40B4-BE49-F238E27FC236}">
                <a16:creationId xmlns:a16="http://schemas.microsoft.com/office/drawing/2014/main" id="{F06636AC-98E1-D766-B406-8ECEE91F619F}"/>
              </a:ext>
            </a:extLst>
          </p:cNvPr>
          <p:cNvSpPr txBox="1"/>
          <p:nvPr/>
        </p:nvSpPr>
        <p:spPr>
          <a:xfrm>
            <a:off x="5255056" y="434262"/>
            <a:ext cx="2909148" cy="4708981"/>
          </a:xfrm>
          <a:prstGeom prst="rect">
            <a:avLst/>
          </a:prstGeom>
          <a:noFill/>
        </p:spPr>
        <p:txBody>
          <a:bodyPr wrap="square" lIns="91440" tIns="45720" rIns="91440" bIns="45720" rtlCol="0" anchor="t">
            <a:spAutoFit/>
          </a:bodyPr>
          <a:lstStyle/>
          <a:p>
            <a:r>
              <a:rPr lang="en-US" sz="1000"/>
              <a:t>2139 entries, 0 to 2138</a:t>
            </a:r>
            <a:endParaRPr lang="en-US" sz="1000">
              <a:ea typeface="Open Sans"/>
              <a:cs typeface="Open Sans"/>
            </a:endParaRPr>
          </a:p>
          <a:p>
            <a:r>
              <a:rPr lang="en-US" sz="1000"/>
              <a:t>Data columns (total 24 columns):</a:t>
            </a:r>
            <a:endParaRPr lang="en-US" sz="1000">
              <a:ea typeface="Open Sans"/>
              <a:cs typeface="Open Sans"/>
            </a:endParaRPr>
          </a:p>
          <a:p>
            <a:r>
              <a:rPr lang="en-US" sz="1000"/>
              <a:t> #   Column   Non-Null Count  </a:t>
            </a:r>
            <a:r>
              <a:rPr lang="en-US" sz="1000" err="1"/>
              <a:t>Dtype</a:t>
            </a:r>
            <a:r>
              <a:rPr lang="en-US" sz="1000"/>
              <a:t>  </a:t>
            </a:r>
            <a:endParaRPr lang="en-US" sz="1000">
              <a:ea typeface="Open Sans"/>
              <a:cs typeface="Open Sans"/>
            </a:endParaRPr>
          </a:p>
          <a:p>
            <a:r>
              <a:rPr lang="en-US" sz="1000"/>
              <a:t>---  ------   --------------  -----  </a:t>
            </a:r>
            <a:endParaRPr lang="en-US" sz="1000">
              <a:ea typeface="Open Sans"/>
              <a:cs typeface="Open Sans"/>
            </a:endParaRPr>
          </a:p>
          <a:p>
            <a:r>
              <a:rPr lang="en-US" sz="1000"/>
              <a:t> 0   time     2139 non-null   int64  </a:t>
            </a:r>
            <a:endParaRPr lang="en-US" sz="1000">
              <a:ea typeface="Open Sans"/>
              <a:cs typeface="Open Sans"/>
            </a:endParaRPr>
          </a:p>
          <a:p>
            <a:r>
              <a:rPr lang="en-US" sz="1000"/>
              <a:t> 1   </a:t>
            </a:r>
            <a:r>
              <a:rPr lang="en-US" sz="1000" err="1"/>
              <a:t>trt</a:t>
            </a:r>
            <a:r>
              <a:rPr lang="en-US" sz="1000"/>
              <a:t>      2139 non-null   int64  </a:t>
            </a:r>
            <a:endParaRPr lang="en-US" sz="1000">
              <a:ea typeface="Open Sans"/>
              <a:cs typeface="Open Sans"/>
            </a:endParaRPr>
          </a:p>
          <a:p>
            <a:r>
              <a:rPr lang="en-US" sz="1000"/>
              <a:t> 2   age      2139 non-null   int64  </a:t>
            </a:r>
            <a:endParaRPr lang="en-US" sz="1000">
              <a:ea typeface="Open Sans"/>
              <a:cs typeface="Open Sans"/>
            </a:endParaRPr>
          </a:p>
          <a:p>
            <a:r>
              <a:rPr lang="en-US" sz="1000"/>
              <a:t> 3   </a:t>
            </a:r>
            <a:r>
              <a:rPr lang="en-US" sz="1000" err="1"/>
              <a:t>wtkg</a:t>
            </a:r>
            <a:r>
              <a:rPr lang="en-US" sz="1000"/>
              <a:t>     2139 non-null   float64</a:t>
            </a:r>
            <a:endParaRPr lang="en-US" sz="1000">
              <a:ea typeface="Open Sans"/>
              <a:cs typeface="Open Sans"/>
            </a:endParaRPr>
          </a:p>
          <a:p>
            <a:r>
              <a:rPr lang="en-US" sz="1000"/>
              <a:t> 4   </a:t>
            </a:r>
            <a:r>
              <a:rPr lang="en-US" sz="1000" err="1"/>
              <a:t>hemo</a:t>
            </a:r>
            <a:r>
              <a:rPr lang="en-US" sz="1000"/>
              <a:t>     2139 non-null   bool   </a:t>
            </a:r>
            <a:endParaRPr lang="en-US" sz="1000">
              <a:ea typeface="Open Sans"/>
              <a:cs typeface="Open Sans"/>
            </a:endParaRPr>
          </a:p>
          <a:p>
            <a:r>
              <a:rPr lang="en-US" sz="1000"/>
              <a:t> 5   homo     2139 non-null   bool   </a:t>
            </a:r>
            <a:endParaRPr lang="en-US" sz="1000">
              <a:ea typeface="Open Sans"/>
              <a:cs typeface="Open Sans"/>
            </a:endParaRPr>
          </a:p>
          <a:p>
            <a:r>
              <a:rPr lang="en-US" sz="1000"/>
              <a:t> 6   drugs    2139 non-null   bool   </a:t>
            </a:r>
            <a:endParaRPr lang="en-US" sz="1000">
              <a:ea typeface="Open Sans"/>
              <a:cs typeface="Open Sans"/>
            </a:endParaRPr>
          </a:p>
          <a:p>
            <a:r>
              <a:rPr lang="en-US" sz="1000"/>
              <a:t> 7   </a:t>
            </a:r>
            <a:r>
              <a:rPr lang="en-US" sz="1000" err="1"/>
              <a:t>karnof</a:t>
            </a:r>
            <a:r>
              <a:rPr lang="en-US" sz="1000"/>
              <a:t>   2139 non-null   int64  </a:t>
            </a:r>
            <a:endParaRPr lang="en-US" sz="1000">
              <a:ea typeface="Open Sans"/>
              <a:cs typeface="Open Sans"/>
            </a:endParaRPr>
          </a:p>
          <a:p>
            <a:r>
              <a:rPr lang="en-US" sz="1000"/>
              <a:t> 8   </a:t>
            </a:r>
            <a:r>
              <a:rPr lang="en-US" sz="1000" err="1"/>
              <a:t>oprior</a:t>
            </a:r>
            <a:r>
              <a:rPr lang="en-US" sz="1000"/>
              <a:t>   2139 non-null   bool   </a:t>
            </a:r>
            <a:endParaRPr lang="en-US" sz="1000">
              <a:ea typeface="Open Sans"/>
              <a:cs typeface="Open Sans"/>
            </a:endParaRPr>
          </a:p>
          <a:p>
            <a:r>
              <a:rPr lang="en-US" sz="1000"/>
              <a:t> 9   z30      2139 non-null   bool   </a:t>
            </a:r>
            <a:endParaRPr lang="en-US" sz="1000">
              <a:ea typeface="Open Sans"/>
              <a:cs typeface="Open Sans"/>
            </a:endParaRPr>
          </a:p>
          <a:p>
            <a:r>
              <a:rPr lang="en-US" sz="1000"/>
              <a:t> 10  </a:t>
            </a:r>
            <a:r>
              <a:rPr lang="en-US" sz="1000" err="1"/>
              <a:t>zprior</a:t>
            </a:r>
            <a:r>
              <a:rPr lang="en-US" sz="1000"/>
              <a:t>   2139 non-null   bool   </a:t>
            </a:r>
            <a:endParaRPr lang="en-US" sz="1000">
              <a:ea typeface="Open Sans"/>
              <a:cs typeface="Open Sans"/>
            </a:endParaRPr>
          </a:p>
          <a:p>
            <a:r>
              <a:rPr lang="en-US" sz="1000"/>
              <a:t> 11  </a:t>
            </a:r>
            <a:r>
              <a:rPr lang="en-US" sz="1000" err="1"/>
              <a:t>preanti</a:t>
            </a:r>
            <a:r>
              <a:rPr lang="en-US" sz="1000"/>
              <a:t>  2139 non-null   int64  </a:t>
            </a:r>
            <a:endParaRPr lang="en-US" sz="1000">
              <a:ea typeface="Open Sans"/>
              <a:cs typeface="Open Sans"/>
            </a:endParaRPr>
          </a:p>
          <a:p>
            <a:r>
              <a:rPr lang="en-US" sz="1000"/>
              <a:t> 12  race     2139 non-null   bool   </a:t>
            </a:r>
            <a:endParaRPr lang="en-US" sz="1000">
              <a:ea typeface="Open Sans"/>
              <a:cs typeface="Open Sans"/>
            </a:endParaRPr>
          </a:p>
          <a:p>
            <a:r>
              <a:rPr lang="en-US" sz="1000"/>
              <a:t> 13  gender   2139 non-null   bool   </a:t>
            </a:r>
            <a:endParaRPr lang="en-US" sz="1000">
              <a:ea typeface="Open Sans"/>
              <a:cs typeface="Open Sans"/>
            </a:endParaRPr>
          </a:p>
          <a:p>
            <a:r>
              <a:rPr lang="en-US" sz="1000"/>
              <a:t> 14  str2     2139 non-null   int64  </a:t>
            </a:r>
            <a:endParaRPr lang="en-US" sz="1000">
              <a:ea typeface="Open Sans"/>
              <a:cs typeface="Open Sans"/>
            </a:endParaRPr>
          </a:p>
          <a:p>
            <a:r>
              <a:rPr lang="en-US" sz="1000"/>
              <a:t> 15  </a:t>
            </a:r>
            <a:r>
              <a:rPr lang="en-US" sz="1000" err="1"/>
              <a:t>strat</a:t>
            </a:r>
            <a:r>
              <a:rPr lang="en-US" sz="1000"/>
              <a:t>    2139 non-null   int64  </a:t>
            </a:r>
            <a:endParaRPr lang="en-US" sz="1000">
              <a:ea typeface="Open Sans"/>
              <a:cs typeface="Open Sans"/>
            </a:endParaRPr>
          </a:p>
          <a:p>
            <a:r>
              <a:rPr lang="en-US" sz="1000"/>
              <a:t> 16  symptom  2139 non-null   bool   </a:t>
            </a:r>
            <a:endParaRPr lang="en-US" sz="1000">
              <a:ea typeface="Open Sans"/>
              <a:cs typeface="Open Sans"/>
            </a:endParaRPr>
          </a:p>
          <a:p>
            <a:r>
              <a:rPr lang="en-US" sz="1000"/>
              <a:t> 17  treat    2139 non-null   int64  </a:t>
            </a:r>
            <a:endParaRPr lang="en-US" sz="1000">
              <a:ea typeface="Open Sans"/>
              <a:cs typeface="Open Sans"/>
            </a:endParaRPr>
          </a:p>
          <a:p>
            <a:r>
              <a:rPr lang="en-US" sz="1000"/>
              <a:t> 18  </a:t>
            </a:r>
            <a:r>
              <a:rPr lang="en-US" sz="1000" err="1"/>
              <a:t>offtrt</a:t>
            </a:r>
            <a:r>
              <a:rPr lang="en-US" sz="1000"/>
              <a:t>   2139 non-null   bool   </a:t>
            </a:r>
            <a:endParaRPr lang="en-US" sz="1000">
              <a:ea typeface="Open Sans"/>
              <a:cs typeface="Open Sans"/>
            </a:endParaRPr>
          </a:p>
          <a:p>
            <a:r>
              <a:rPr lang="en-US" sz="1000"/>
              <a:t> 19  cd40     2139 non-null   int64  </a:t>
            </a:r>
            <a:endParaRPr lang="en-US" sz="1000">
              <a:ea typeface="Open Sans"/>
              <a:cs typeface="Open Sans"/>
            </a:endParaRPr>
          </a:p>
          <a:p>
            <a:r>
              <a:rPr lang="en-US" sz="1000"/>
              <a:t> 20  cd420    2139 non-null   int64  </a:t>
            </a:r>
            <a:endParaRPr lang="en-US" sz="1000">
              <a:ea typeface="Open Sans"/>
              <a:cs typeface="Open Sans"/>
            </a:endParaRPr>
          </a:p>
          <a:p>
            <a:r>
              <a:rPr lang="en-US" sz="1000"/>
              <a:t> 21  cd80     2139 non-null   int64  </a:t>
            </a:r>
            <a:endParaRPr lang="en-US" sz="1000">
              <a:ea typeface="Open Sans"/>
              <a:cs typeface="Open Sans"/>
            </a:endParaRPr>
          </a:p>
          <a:p>
            <a:r>
              <a:rPr lang="en-US" sz="1000"/>
              <a:t> 22  cd820    2139 non-null   int64  </a:t>
            </a:r>
            <a:endParaRPr lang="en-US" sz="1000">
              <a:ea typeface="Open Sans"/>
              <a:cs typeface="Open Sans"/>
            </a:endParaRPr>
          </a:p>
          <a:p>
            <a:r>
              <a:rPr lang="en-US" sz="1000"/>
              <a:t> 23  </a:t>
            </a:r>
            <a:r>
              <a:rPr lang="en-US" sz="1000" err="1"/>
              <a:t>cid</a:t>
            </a:r>
            <a:r>
              <a:rPr lang="en-US" sz="1000"/>
              <a:t>      2139 non-null   int64  </a:t>
            </a:r>
            <a:endParaRPr lang="en-US" sz="1000">
              <a:ea typeface="Open Sans"/>
              <a:cs typeface="Open Sans"/>
            </a:endParaRPr>
          </a:p>
          <a:p>
            <a:r>
              <a:rPr lang="en-US" sz="1000" err="1"/>
              <a:t>dtypes</a:t>
            </a:r>
            <a:r>
              <a:rPr lang="en-US" sz="1000"/>
              <a:t>: </a:t>
            </a:r>
            <a:r>
              <a:rPr lang="en-US" sz="1000">
                <a:highlight>
                  <a:srgbClr val="FFFF00"/>
                </a:highlight>
              </a:rPr>
              <a:t>bool(10), float64(1), int64(13)</a:t>
            </a:r>
            <a:endParaRPr lang="en-US" sz="1000">
              <a:highlight>
                <a:srgbClr val="FFFF00"/>
              </a:highlight>
              <a:ea typeface="Open Sans"/>
              <a:cs typeface="Open Sans"/>
            </a:endParaRPr>
          </a:p>
          <a:p>
            <a:r>
              <a:rPr lang="en-US" sz="1000"/>
              <a:t>memory usage: 255.0 KB</a:t>
            </a:r>
            <a:endParaRPr lang="en-US" sz="1000">
              <a:ea typeface="Open Sans"/>
              <a:cs typeface="Open Sans"/>
            </a:endParaRPr>
          </a:p>
        </p:txBody>
      </p:sp>
      <p:sp>
        <p:nvSpPr>
          <p:cNvPr id="7" name="TextBox 6">
            <a:extLst>
              <a:ext uri="{FF2B5EF4-FFF2-40B4-BE49-F238E27FC236}">
                <a16:creationId xmlns:a16="http://schemas.microsoft.com/office/drawing/2014/main" id="{AAFA2ED5-753E-BD8F-1AD1-2FF414C92D34}"/>
              </a:ext>
            </a:extLst>
          </p:cNvPr>
          <p:cNvSpPr txBox="1"/>
          <p:nvPr/>
        </p:nvSpPr>
        <p:spPr>
          <a:xfrm>
            <a:off x="895181" y="1835879"/>
            <a:ext cx="378808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595959"/>
                </a:solidFill>
                <a:ea typeface="+mn-lt"/>
                <a:cs typeface="+mn-lt"/>
              </a:rPr>
              <a:t>Most of the datatypes of the features are Boolean or categorial variable</a:t>
            </a:r>
            <a:endParaRPr lang="en-US" sz="1600">
              <a:ea typeface="Open Sans"/>
              <a:cs typeface="Open Sans"/>
            </a:endParaRPr>
          </a:p>
          <a:p>
            <a:endParaRPr lang="en-US" sz="1600">
              <a:solidFill>
                <a:srgbClr val="595959"/>
              </a:solidFill>
              <a:ea typeface="+mn-lt"/>
              <a:cs typeface="+mn-lt"/>
            </a:endParaRPr>
          </a:p>
          <a:p>
            <a:r>
              <a:rPr lang="en-US" sz="1600">
                <a:solidFill>
                  <a:srgbClr val="595959"/>
                </a:solidFill>
                <a:ea typeface="+mn-lt"/>
                <a:cs typeface="+mn-lt"/>
              </a:rPr>
              <a:t>Contains data on demographics, medical and treatment history</a:t>
            </a:r>
            <a:endParaRPr lang="en-US" sz="1600">
              <a:solidFill>
                <a:srgbClr val="313445"/>
              </a:solidFill>
              <a:ea typeface="+mn-lt"/>
              <a:cs typeface="+mn-lt"/>
            </a:endParaRPr>
          </a:p>
          <a:p>
            <a:endParaRPr lang="en-US" sz="1600">
              <a:solidFill>
                <a:srgbClr val="595959"/>
              </a:solidFill>
              <a:ea typeface="Open Sans"/>
              <a:cs typeface="Open Sans"/>
            </a:endParaRPr>
          </a:p>
          <a:p>
            <a:r>
              <a:rPr lang="en-US" sz="1600">
                <a:solidFill>
                  <a:srgbClr val="595959"/>
                </a:solidFill>
                <a:ea typeface="+mn-lt"/>
                <a:cs typeface="+mn-lt"/>
              </a:rPr>
              <a:t>Our predictive variable would be </a:t>
            </a:r>
            <a:r>
              <a:rPr lang="en-US" sz="1600" err="1">
                <a:solidFill>
                  <a:srgbClr val="595959"/>
                </a:solidFill>
                <a:ea typeface="+mn-lt"/>
                <a:cs typeface="+mn-lt"/>
              </a:rPr>
              <a:t>cid</a:t>
            </a:r>
            <a:r>
              <a:rPr lang="en-US" sz="1600">
                <a:solidFill>
                  <a:srgbClr val="595959"/>
                </a:solidFill>
                <a:ea typeface="+mn-lt"/>
                <a:cs typeface="+mn-lt"/>
              </a:rPr>
              <a:t> (binary datatype)</a:t>
            </a:r>
            <a:br>
              <a:rPr lang="en-US" sz="1600">
                <a:solidFill>
                  <a:srgbClr val="595959"/>
                </a:solidFill>
                <a:ea typeface="+mn-lt"/>
                <a:cs typeface="+mn-lt"/>
              </a:rPr>
            </a:br>
            <a:r>
              <a:rPr lang="en-US" sz="1200">
                <a:solidFill>
                  <a:srgbClr val="595959"/>
                </a:solidFill>
                <a:ea typeface="+mn-lt"/>
                <a:cs typeface="+mn-lt"/>
              </a:rPr>
              <a:t>censoring indicator (1 = failure, 0 = censoring)</a:t>
            </a:r>
            <a:endParaRPr lang="en-US" sz="1600">
              <a:ea typeface="Open Sans"/>
              <a:cs typeface="Open Sans"/>
            </a:endParaRPr>
          </a:p>
        </p:txBody>
      </p:sp>
    </p:spTree>
    <p:extLst>
      <p:ext uri="{BB962C8B-B14F-4D97-AF65-F5344CB8AC3E}">
        <p14:creationId xmlns:p14="http://schemas.microsoft.com/office/powerpoint/2010/main" val="4267886468"/>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39A6C8-EA9E-3307-DEF4-52411FA241B3}"/>
              </a:ext>
            </a:extLst>
          </p:cNvPr>
          <p:cNvSpPr>
            <a:spLocks noGrp="1"/>
          </p:cNvSpPr>
          <p:nvPr>
            <p:ph type="title"/>
          </p:nvPr>
        </p:nvSpPr>
        <p:spPr/>
        <p:txBody>
          <a:bodyPr/>
          <a:lstStyle/>
          <a:p>
            <a:r>
              <a:rPr lang="en-CA"/>
              <a:t>Demographics Overview</a:t>
            </a:r>
            <a:endParaRPr lang="en-US"/>
          </a:p>
        </p:txBody>
      </p:sp>
      <p:pic>
        <p:nvPicPr>
          <p:cNvPr id="7" name="Content Placeholder 5" descr="A graph of weight and weight&#10;&#10;Description automatically generated">
            <a:extLst>
              <a:ext uri="{FF2B5EF4-FFF2-40B4-BE49-F238E27FC236}">
                <a16:creationId xmlns:a16="http://schemas.microsoft.com/office/drawing/2014/main" id="{5B2BF802-33C0-87D8-48ED-2F574AA319B7}"/>
              </a:ext>
            </a:extLst>
          </p:cNvPr>
          <p:cNvPicPr>
            <a:picLocks noChangeAspect="1"/>
          </p:cNvPicPr>
          <p:nvPr/>
        </p:nvPicPr>
        <p:blipFill>
          <a:blip r:embed="rId2"/>
          <a:stretch>
            <a:fillRect/>
          </a:stretch>
        </p:blipFill>
        <p:spPr>
          <a:xfrm>
            <a:off x="1039793" y="1611701"/>
            <a:ext cx="6696115" cy="2978876"/>
          </a:xfrm>
          <a:prstGeom prst="rect">
            <a:avLst/>
          </a:prstGeom>
        </p:spPr>
      </p:pic>
    </p:spTree>
    <p:extLst>
      <p:ext uri="{BB962C8B-B14F-4D97-AF65-F5344CB8AC3E}">
        <p14:creationId xmlns:p14="http://schemas.microsoft.com/office/powerpoint/2010/main" val="11195672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39A6C8-EA9E-3307-DEF4-52411FA241B3}"/>
              </a:ext>
            </a:extLst>
          </p:cNvPr>
          <p:cNvSpPr>
            <a:spLocks noGrp="1"/>
          </p:cNvSpPr>
          <p:nvPr>
            <p:ph type="title"/>
          </p:nvPr>
        </p:nvSpPr>
        <p:spPr/>
        <p:txBody>
          <a:bodyPr/>
          <a:lstStyle/>
          <a:p>
            <a:r>
              <a:rPr lang="en-CA"/>
              <a:t>Demographics Overview</a:t>
            </a:r>
            <a:endParaRPr lang="en-US"/>
          </a:p>
        </p:txBody>
      </p:sp>
      <p:pic>
        <p:nvPicPr>
          <p:cNvPr id="9" name="Picture 8" descr="A pie chart with a blue and orange circle&#10;&#10;Description automatically generated">
            <a:extLst>
              <a:ext uri="{FF2B5EF4-FFF2-40B4-BE49-F238E27FC236}">
                <a16:creationId xmlns:a16="http://schemas.microsoft.com/office/drawing/2014/main" id="{53785C7A-710F-964A-7052-15490C130E6D}"/>
              </a:ext>
            </a:extLst>
          </p:cNvPr>
          <p:cNvPicPr>
            <a:picLocks noChangeAspect="1"/>
          </p:cNvPicPr>
          <p:nvPr/>
        </p:nvPicPr>
        <p:blipFill>
          <a:blip r:embed="rId2"/>
          <a:stretch>
            <a:fillRect/>
          </a:stretch>
        </p:blipFill>
        <p:spPr>
          <a:xfrm>
            <a:off x="480464" y="1985131"/>
            <a:ext cx="8167899" cy="1768520"/>
          </a:xfrm>
          <a:prstGeom prst="rect">
            <a:avLst/>
          </a:prstGeom>
        </p:spPr>
      </p:pic>
    </p:spTree>
    <p:extLst>
      <p:ext uri="{BB962C8B-B14F-4D97-AF65-F5344CB8AC3E}">
        <p14:creationId xmlns:p14="http://schemas.microsoft.com/office/powerpoint/2010/main" val="2472847685"/>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39A6C8-EA9E-3307-DEF4-52411FA241B3}"/>
              </a:ext>
            </a:extLst>
          </p:cNvPr>
          <p:cNvSpPr>
            <a:spLocks noGrp="1"/>
          </p:cNvSpPr>
          <p:nvPr>
            <p:ph type="title"/>
          </p:nvPr>
        </p:nvSpPr>
        <p:spPr/>
        <p:txBody>
          <a:bodyPr/>
          <a:lstStyle/>
          <a:p>
            <a:r>
              <a:rPr lang="en-CA">
                <a:ea typeface="+mj-lt"/>
                <a:cs typeface="+mj-lt"/>
              </a:rPr>
              <a:t>Treatment </a:t>
            </a:r>
            <a:endParaRPr lang="en-US"/>
          </a:p>
        </p:txBody>
      </p:sp>
      <p:pic>
        <p:nvPicPr>
          <p:cNvPr id="4" name="Picture 3" descr="A colorful pie chart with text&#10;&#10;Description automatically generated">
            <a:extLst>
              <a:ext uri="{FF2B5EF4-FFF2-40B4-BE49-F238E27FC236}">
                <a16:creationId xmlns:a16="http://schemas.microsoft.com/office/drawing/2014/main" id="{05C253D3-2370-EC51-2BA3-1CAED84C895C}"/>
              </a:ext>
            </a:extLst>
          </p:cNvPr>
          <p:cNvPicPr>
            <a:picLocks noChangeAspect="1"/>
          </p:cNvPicPr>
          <p:nvPr/>
        </p:nvPicPr>
        <p:blipFill>
          <a:blip r:embed="rId2"/>
          <a:stretch>
            <a:fillRect/>
          </a:stretch>
        </p:blipFill>
        <p:spPr>
          <a:xfrm>
            <a:off x="3564465" y="1096092"/>
            <a:ext cx="5159403" cy="3615297"/>
          </a:xfrm>
          <a:prstGeom prst="rect">
            <a:avLst/>
          </a:prstGeom>
        </p:spPr>
      </p:pic>
      <p:sp>
        <p:nvSpPr>
          <p:cNvPr id="5" name="TextBox 3">
            <a:extLst>
              <a:ext uri="{FF2B5EF4-FFF2-40B4-BE49-F238E27FC236}">
                <a16:creationId xmlns:a16="http://schemas.microsoft.com/office/drawing/2014/main" id="{97BC732F-356C-5337-EF96-50DF00CFCEEC}"/>
              </a:ext>
            </a:extLst>
          </p:cNvPr>
          <p:cNvSpPr txBox="1"/>
          <p:nvPr/>
        </p:nvSpPr>
        <p:spPr>
          <a:xfrm>
            <a:off x="954146" y="2084817"/>
            <a:ext cx="2291987" cy="1384995"/>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err="1"/>
              <a:t>Trt</a:t>
            </a:r>
            <a:r>
              <a:rPr lang="en-US" sz="1400"/>
              <a:t>: treatment indicator </a:t>
            </a:r>
            <a:endParaRPr lang="en-US" sz="1400">
              <a:ea typeface="Open Sans"/>
              <a:cs typeface="Open Sans"/>
            </a:endParaRPr>
          </a:p>
          <a:p>
            <a:r>
              <a:rPr lang="en-US" sz="1400"/>
              <a:t>0 = ZDV only</a:t>
            </a:r>
            <a:endParaRPr lang="en-US" sz="1400">
              <a:ea typeface="Open Sans"/>
              <a:cs typeface="Open Sans"/>
            </a:endParaRPr>
          </a:p>
          <a:p>
            <a:r>
              <a:rPr lang="en-US" sz="1400"/>
              <a:t>1 = ZDV + </a:t>
            </a:r>
            <a:r>
              <a:rPr lang="en-US" sz="1400" err="1"/>
              <a:t>ddI</a:t>
            </a:r>
            <a:endParaRPr lang="en-US" sz="1400">
              <a:ea typeface="Open Sans"/>
              <a:cs typeface="Open Sans"/>
            </a:endParaRPr>
          </a:p>
          <a:p>
            <a:r>
              <a:rPr lang="en-US" sz="1400"/>
              <a:t>2 = ZDV + Zal</a:t>
            </a:r>
            <a:endParaRPr lang="en-US" sz="1400">
              <a:ea typeface="Open Sans"/>
              <a:cs typeface="Open Sans"/>
            </a:endParaRPr>
          </a:p>
          <a:p>
            <a:r>
              <a:rPr lang="en-US" sz="1400"/>
              <a:t>3 = </a:t>
            </a:r>
            <a:r>
              <a:rPr lang="en-US" sz="1400" err="1"/>
              <a:t>ddI</a:t>
            </a:r>
            <a:r>
              <a:rPr lang="en-US" sz="1400"/>
              <a:t> only</a:t>
            </a:r>
            <a:endParaRPr lang="en-US" sz="1400">
              <a:ea typeface="Open Sans"/>
              <a:cs typeface="Open Sans"/>
            </a:endParaRPr>
          </a:p>
          <a:p>
            <a:endParaRPr lang="en-US" sz="1400">
              <a:ea typeface="Open Sans"/>
              <a:cs typeface="Open Sans"/>
            </a:endParaRPr>
          </a:p>
        </p:txBody>
      </p:sp>
    </p:spTree>
    <p:extLst>
      <p:ext uri="{BB962C8B-B14F-4D97-AF65-F5344CB8AC3E}">
        <p14:creationId xmlns:p14="http://schemas.microsoft.com/office/powerpoint/2010/main" val="702504088"/>
      </p:ext>
    </p:extLst>
  </p:cSld>
  <p:clrMapOvr>
    <a:masterClrMapping/>
  </p:clrMapOvr>
  <p:transition spd="slow">
    <p:wipe dir="r"/>
  </p:transition>
</p:sld>
</file>

<file path=ppt/theme/theme1.xml><?xml version="1.0" encoding="utf-8"?>
<a:theme xmlns:a="http://schemas.openxmlformats.org/drawingml/2006/main" name="Interactive Digital Marketing Canvas by Slidesgo">
  <a:themeElements>
    <a:clrScheme name="Interactive Digital Marketing Canvas by Slidesgo">
      <a:dk1>
        <a:srgbClr val="313445"/>
      </a:dk1>
      <a:lt1>
        <a:sysClr val="window" lastClr="FFFFFF"/>
      </a:lt1>
      <a:dk2>
        <a:srgbClr val="3A2533"/>
      </a:dk2>
      <a:lt2>
        <a:srgbClr val="545E66"/>
      </a:lt2>
      <a:accent1>
        <a:srgbClr val="E79C82"/>
      </a:accent1>
      <a:accent2>
        <a:srgbClr val="623A6C"/>
      </a:accent2>
      <a:accent3>
        <a:srgbClr val="B04C7A"/>
      </a:accent3>
      <a:accent4>
        <a:srgbClr val="E06F85"/>
      </a:accent4>
      <a:accent5>
        <a:srgbClr val="879EAF"/>
      </a:accent5>
      <a:accent6>
        <a:srgbClr val="4D4D4D"/>
      </a:accent6>
      <a:hlink>
        <a:srgbClr val="313445"/>
      </a:hlink>
      <a:folHlink>
        <a:srgbClr val="313445"/>
      </a:folHlink>
    </a:clrScheme>
    <a:fontScheme name="Interactive Digital Marketing Canvas by Slidesgo">
      <a:majorFont>
        <a:latin typeface="Alata"/>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(16:9)</PresentationFormat>
  <Slides>36</Slides>
  <Notes>20</Notes>
  <HiddenSlides>3</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Interactive Digital Marketing Canvas by Slidesgo</vt:lpstr>
      <vt:lpstr>AIDS treatments study</vt:lpstr>
      <vt:lpstr>Group members</vt:lpstr>
      <vt:lpstr>Table of contents</vt:lpstr>
      <vt:lpstr>Introduction</vt:lpstr>
      <vt:lpstr>Overview of the Dataset</vt:lpstr>
      <vt:lpstr>Summary of Dataset</vt:lpstr>
      <vt:lpstr>Demographics Overview</vt:lpstr>
      <vt:lpstr>Demographics Overview</vt:lpstr>
      <vt:lpstr>Treatment </vt:lpstr>
      <vt:lpstr>Data Preprocessing</vt:lpstr>
      <vt:lpstr>Feature Selection - Chi-squared test</vt:lpstr>
      <vt:lpstr>Logistic Regression model</vt:lpstr>
      <vt:lpstr>Feature Scaling</vt:lpstr>
      <vt:lpstr>L1 (Lasso) regularization Logistic Regression</vt:lpstr>
      <vt:lpstr>Logistic Regression Report</vt:lpstr>
      <vt:lpstr>The coefficient of the treatments</vt:lpstr>
      <vt:lpstr>Random Forest model</vt:lpstr>
      <vt:lpstr>Random Forest Classifier – hyperparameters tuning </vt:lpstr>
      <vt:lpstr>Classification Report</vt:lpstr>
      <vt:lpstr>Feature Importance</vt:lpstr>
      <vt:lpstr>Subgroup Analysis (Age Group)</vt:lpstr>
      <vt:lpstr>Subgroup Analysis (Random Forest) </vt:lpstr>
      <vt:lpstr>Subgroup Analysis (Result)</vt:lpstr>
      <vt:lpstr>Subgroup Analysis (Result)</vt:lpstr>
      <vt:lpstr>Subgroup Analysis (Result)</vt:lpstr>
      <vt:lpstr>Subgroup Analysis (Result)</vt:lpstr>
      <vt:lpstr>Findings</vt:lpstr>
      <vt:lpstr>Accuracy Score</vt:lpstr>
      <vt:lpstr>Conclusion</vt:lpstr>
      <vt:lpstr>Chi-squared Test</vt:lpstr>
      <vt:lpstr>Logistic Regression</vt:lpstr>
      <vt:lpstr>Random Forest Classifier</vt:lpstr>
      <vt:lpstr>Importance Score</vt:lpstr>
      <vt:lpstr>Summary</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 Martin Sanchez</dc:creator>
  <cp:revision>32</cp:revision>
  <dcterms:created xsi:type="dcterms:W3CDTF">2021-10-12T08:06:43Z</dcterms:created>
  <dcterms:modified xsi:type="dcterms:W3CDTF">2024-04-11T09:11:20Z</dcterms:modified>
</cp:coreProperties>
</file>