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8" r:id="rId1"/>
  </p:sldMasterIdLst>
  <p:notesMasterIdLst>
    <p:notesMasterId r:id="rId26"/>
  </p:notesMasterIdLst>
  <p:sldIdLst>
    <p:sldId id="4388" r:id="rId2"/>
    <p:sldId id="4394" r:id="rId3"/>
    <p:sldId id="4398" r:id="rId4"/>
    <p:sldId id="4401" r:id="rId5"/>
    <p:sldId id="4378" r:id="rId6"/>
    <p:sldId id="4443" r:id="rId7"/>
    <p:sldId id="4462" r:id="rId8"/>
    <p:sldId id="4448" r:id="rId9"/>
    <p:sldId id="4456" r:id="rId10"/>
    <p:sldId id="4463" r:id="rId11"/>
    <p:sldId id="4450" r:id="rId12"/>
    <p:sldId id="4458" r:id="rId13"/>
    <p:sldId id="4464" r:id="rId14"/>
    <p:sldId id="4452" r:id="rId15"/>
    <p:sldId id="4457" r:id="rId16"/>
    <p:sldId id="4466" r:id="rId17"/>
    <p:sldId id="4453" r:id="rId18"/>
    <p:sldId id="4459" r:id="rId19"/>
    <p:sldId id="4467" r:id="rId20"/>
    <p:sldId id="4454" r:id="rId21"/>
    <p:sldId id="4465" r:id="rId22"/>
    <p:sldId id="4469" r:id="rId23"/>
    <p:sldId id="4468" r:id="rId24"/>
    <p:sldId id="440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9"/>
    <p:restoredTop sz="96271"/>
  </p:normalViewPr>
  <p:slideViewPr>
    <p:cSldViewPr snapToGrid="0" snapToObjects="1">
      <p:cViewPr varScale="1">
        <p:scale>
          <a:sx n="150" d="100"/>
          <a:sy n="150" d="100"/>
        </p:scale>
        <p:origin x="1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81CBE-B678-B44D-B3C1-13E875C0C6A9}" type="datetimeFigureOut">
              <a:rPr lang="en-US" smtClean="0"/>
              <a:t>5/28/22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15FAD-6AC5-E740-97AE-109C36AB5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8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…./ Oronasal Fistulas, Gum disease in dogs can also have harmful effects on distant organs in the body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15FAD-6AC5-E740-97AE-109C36AB53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35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Take the data from thew previous step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15FAD-6AC5-E740-97AE-109C36AB53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92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01A2-27A2-AD42-B984-7A165DE82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884FE-D017-D5E0-371C-F82808716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1B16D-F15D-F5A1-0883-F012DCC0A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9ACD-49CC-4E44-8310-C7C64106DF3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7012D-0702-EE52-1D96-10231054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8F36A-D9D3-B668-554B-44D3A64A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7A99-9247-7048-B16D-354F68CBF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0BA6-D40E-DD55-E20F-91A7A405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2234C-B8E2-CC78-666B-8C1DD6FA7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BD01E-D7D9-4492-5D06-B75CB12D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9ACD-49CC-4E44-8310-C7C64106DF3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85F0E-9EE4-1E48-7434-F1035C66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D1207-AD5F-5EDD-B3B3-FE434789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7A99-9247-7048-B16D-354F68CBF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9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3412B-10E6-CBB7-F1DB-48ECFEF9A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3E160-9391-09CF-F122-CD41A07E6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C2D60-9B54-06F9-A011-F1E256B7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9ACD-49CC-4E44-8310-C7C64106DF3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26C52-6BFC-CEE9-10F4-8DBCB54E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ED012-9CC8-2B6C-9C57-8740C919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7A99-9247-7048-B16D-354F68CBF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81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48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191B-878A-35EE-15E7-C4768C2C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7C863-F40B-5A7D-4956-299C8AE4A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1328F-9778-53C8-BA2A-33D53FB4E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9ACD-49CC-4E44-8310-C7C64106DF3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126F6-DCAC-8ADA-7AA1-84C06FD05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35ADA-63A9-4CF4-E567-A4A03943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7A99-9247-7048-B16D-354F68CBF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1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369D-A08B-1391-456F-E4F26573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AB96E-30DC-B46C-EE69-67EB5A19C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E930E-A5D0-266F-53EC-8EA9B211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9ACD-49CC-4E44-8310-C7C64106DF3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D563F-9523-69E3-CBF2-8FFA29CD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C67C-32B9-9D97-69E9-0D66E806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7A99-9247-7048-B16D-354F68CBF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8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067F-70AF-C2DB-5878-9D06DB54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0E082-A80D-18DD-DBF3-E9B24E47B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A3BDE-FEA7-3D93-7EE5-0C1CC7393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43AEC-A216-98E8-A456-AD0FF2DA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9ACD-49CC-4E44-8310-C7C64106DF3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73661-629E-17DB-4057-C00C9F44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C1C72-1513-66A2-5B0C-81A4BC47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7A99-9247-7048-B16D-354F68CBF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2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8502-4F07-EB11-57AD-5C69B4A5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1517D-55D2-E91B-395F-75D4165E2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B1ABC-883B-0E26-7DFA-135F16159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493CE-4C60-DF89-1924-69DC0139A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8125E-94A1-A7D4-4640-8B73AD5E7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A80B51-AB81-E5E2-0B4B-8B8A2DD9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9ACD-49CC-4E44-8310-C7C64106DF3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EFF8A2-4125-5E99-376F-A353A77B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6CDD1-4E59-8775-074A-32673CBC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7A99-9247-7048-B16D-354F68CBF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4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E9A26-500D-B1D6-48E6-F37FD29B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8D980-2195-C7E6-6ECB-1E5F6468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9ACD-49CC-4E44-8310-C7C64106DF3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753AE-ACE2-D9BD-1C4D-CAA8DB58E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01170-1BD8-51EF-5AD9-D509A8F6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7A99-9247-7048-B16D-354F68CBF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6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1CCE8E-5493-1984-4341-B01B00AD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9ACD-49CC-4E44-8310-C7C64106DF3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17F7F-7EF2-BAA7-1A9D-2BA16369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A2400-4B0A-D38A-5421-09F814E9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7A99-9247-7048-B16D-354F68CBF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9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643C-450C-1B15-FFF9-6324A97B4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1A8EA-A17C-C8BE-E098-EB9E7954D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9327D-9BB8-DC2A-6573-4E4CA8161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F4211-3E1D-1D08-86D9-7F355D38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9ACD-49CC-4E44-8310-C7C64106DF3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C86EE-FD63-8788-C99F-2232C2B7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01D7A-E2D5-C14F-6AC4-4A5381BA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7A99-9247-7048-B16D-354F68CBF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8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2F51-9B01-F889-313C-ABA3BD78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4E8562-F93E-E5C7-6541-2378B554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3F770-375A-230E-63DF-216BC555B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565D8-3B16-6AA6-219F-0DD541DC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9ACD-49CC-4E44-8310-C7C64106DF3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259DE-3A15-DA80-DB6A-3DBDF51FD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87FDE-FEE8-6AA2-2C19-62451522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7A99-9247-7048-B16D-354F68CBF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0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C964AA-0049-08A9-7328-8BD86F5DF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9246A-99E8-C911-9B2D-C9D5AEAA3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DFD75-86E5-FB97-3BCD-EBE614795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79ACD-49CC-4E44-8310-C7C64106DF3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7C020-3874-3A19-C4EB-D6207C4C1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5055A-A4A5-C44E-6596-9E820C49C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97A99-9247-7048-B16D-354F68CBF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4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tmd.com/dog/grooming/evr_dg_oral_hygiene_and_your_dogs_healt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petmd.com/dog/care/diabetes-dogs-what-you-need-know" TargetMode="External"/><Relationship Id="rId5" Type="http://schemas.openxmlformats.org/officeDocument/2006/relationships/hyperlink" Target="https://www.petmd.com/dog/general-health/how-recognize-heart-disease-dogs-and-cats" TargetMode="External"/><Relationship Id="rId4" Type="http://schemas.openxmlformats.org/officeDocument/2006/relationships/hyperlink" Target="https://www.petmd.com/dog/conditions/digestive/liver-disease-dog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rjeff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1DEEF-A835-C397-279F-2FDC9853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19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9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19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AD9A44-1316-1A81-B938-F4830DF0982E}"/>
              </a:ext>
            </a:extLst>
          </p:cNvPr>
          <p:cNvSpPr/>
          <p:nvPr/>
        </p:nvSpPr>
        <p:spPr>
          <a:xfrm>
            <a:off x="555161" y="713426"/>
            <a:ext cx="11167447" cy="10147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b="1" dirty="0"/>
              <a:t>Proof of Concept (POC) for a Vaccine to Prevent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b="1" dirty="0"/>
              <a:t> Periodontal Disease in Dogs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6ABDB-0B2F-500B-468B-6DF5D73737A5}"/>
              </a:ext>
            </a:extLst>
          </p:cNvPr>
          <p:cNvSpPr txBox="1"/>
          <p:nvPr/>
        </p:nvSpPr>
        <p:spPr>
          <a:xfrm>
            <a:off x="6517405" y="2742423"/>
            <a:ext cx="4925228" cy="3026765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500" b="1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500" b="1" dirty="0">
                <a:latin typeface="+mj-lt"/>
                <a:ea typeface="+mj-ea"/>
                <a:cs typeface="+mj-cs"/>
              </a:rPr>
              <a:t>Data Analytics, UC Berkeley Boot Camp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500" b="1" dirty="0">
                <a:latin typeface="+mj-lt"/>
                <a:ea typeface="+mj-ea"/>
                <a:cs typeface="+mj-cs"/>
              </a:rPr>
              <a:t>June 2022</a:t>
            </a:r>
          </a:p>
          <a:p>
            <a:pPr algn="ctr">
              <a:lnSpc>
                <a:spcPct val="90000"/>
              </a:lnSpc>
            </a:pPr>
            <a:endParaRPr lang="en-US" sz="1500" b="1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15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Final Project:</a:t>
            </a:r>
          </a:p>
          <a:p>
            <a:pPr algn="ctr">
              <a:lnSpc>
                <a:spcPct val="90000"/>
              </a:lnSpc>
            </a:pPr>
            <a:r>
              <a:rPr lang="en-US" sz="15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 Kanine_Means</a:t>
            </a:r>
          </a:p>
          <a:p>
            <a:pPr algn="ctr">
              <a:lnSpc>
                <a:spcPct val="90000"/>
              </a:lnSpc>
            </a:pPr>
            <a:endParaRPr lang="en-US" sz="1500" b="1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500" b="1" dirty="0">
                <a:latin typeface="+mj-lt"/>
                <a:ea typeface="+mj-ea"/>
                <a:cs typeface="+mj-cs"/>
              </a:rPr>
              <a:t>Presented by:</a:t>
            </a:r>
          </a:p>
          <a:p>
            <a:pPr algn="ctr">
              <a:lnSpc>
                <a:spcPct val="90000"/>
              </a:lnSpc>
            </a:pPr>
            <a:r>
              <a:rPr lang="en-US" sz="1500" dirty="0" err="1"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Chandramahanti</a:t>
            </a:r>
            <a:r>
              <a:rPr lang="en-US" sz="1500" dirty="0"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, Jayanti</a:t>
            </a:r>
          </a:p>
          <a:p>
            <a:pPr algn="ctr">
              <a:lnSpc>
                <a:spcPct val="90000"/>
              </a:lnSpc>
            </a:pPr>
            <a:r>
              <a:rPr lang="en-US" sz="1500" dirty="0" err="1"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Lehmier</a:t>
            </a:r>
            <a:r>
              <a:rPr lang="en-US" sz="1500" dirty="0"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, Tim</a:t>
            </a:r>
          </a:p>
          <a:p>
            <a:pPr algn="ctr">
              <a:lnSpc>
                <a:spcPct val="90000"/>
              </a:lnSpc>
            </a:pPr>
            <a:r>
              <a:rPr lang="en-US" sz="1500" dirty="0"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Pill, Lucy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62AB3AB6-9DF8-FC1B-DDFE-8CE80355F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67" y="2560320"/>
            <a:ext cx="5084165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6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CCCD-74ED-EFBB-F2CD-8DBDBC95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33" y="424869"/>
            <a:ext cx="11980333" cy="855134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Buccal Position Average Pocket Depth at Day 0, 30, and 60</a:t>
            </a:r>
            <a:br>
              <a:rPr lang="en-US" sz="2400" dirty="0"/>
            </a:br>
            <a:r>
              <a:rPr lang="en-US" sz="2400" dirty="0"/>
              <a:t>Control vs Treatment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47D7EC-0A7C-6564-3372-C9038191259C}"/>
              </a:ext>
            </a:extLst>
          </p:cNvPr>
          <p:cNvSpPr txBox="1"/>
          <p:nvPr/>
        </p:nvSpPr>
        <p:spPr>
          <a:xfrm>
            <a:off x="491067" y="2489252"/>
            <a:ext cx="181619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u="sng" dirty="0"/>
              <a:t>Control</a:t>
            </a:r>
          </a:p>
          <a:p>
            <a:pPr algn="ctr"/>
            <a:r>
              <a:rPr lang="en-US" sz="1050" dirty="0"/>
              <a:t>Pocket depth increases overtime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DC85A72-7569-9835-ACB4-15109D02606D}"/>
              </a:ext>
            </a:extLst>
          </p:cNvPr>
          <p:cNvGrpSpPr/>
          <p:nvPr/>
        </p:nvGrpSpPr>
        <p:grpSpPr>
          <a:xfrm>
            <a:off x="2627143" y="1739328"/>
            <a:ext cx="9073789" cy="4693803"/>
            <a:chOff x="3126677" y="1705462"/>
            <a:chExt cx="8074724" cy="3755538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ACEA9A0-30FF-CD4E-A081-F6036E29D26E}"/>
                </a:ext>
              </a:extLst>
            </p:cNvPr>
            <p:cNvGrpSpPr/>
            <p:nvPr/>
          </p:nvGrpSpPr>
          <p:grpSpPr>
            <a:xfrm>
              <a:off x="3126677" y="1705462"/>
              <a:ext cx="8074724" cy="3755538"/>
              <a:chOff x="2288476" y="1705462"/>
              <a:chExt cx="8863731" cy="4026472"/>
            </a:xfrm>
          </p:grpSpPr>
          <p:pic>
            <p:nvPicPr>
              <p:cNvPr id="49" name="Picture 48" descr="Chart, bar chart&#10;&#10;Description automatically generated">
                <a:extLst>
                  <a:ext uri="{FF2B5EF4-FFF2-40B4-BE49-F238E27FC236}">
                    <a16:creationId xmlns:a16="http://schemas.microsoft.com/office/drawing/2014/main" id="{2E4A930B-C8EA-B1BD-48E4-0659616047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88476" y="3845463"/>
                <a:ext cx="2542067" cy="1674762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1" name="Picture 30" descr="Chart, bar chart&#10;&#10;Description automatically generated">
                <a:extLst>
                  <a:ext uri="{FF2B5EF4-FFF2-40B4-BE49-F238E27FC236}">
                    <a16:creationId xmlns:a16="http://schemas.microsoft.com/office/drawing/2014/main" id="{1CE28C2A-F6C2-9D26-8869-508A2017D7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9221" y="1705463"/>
                <a:ext cx="2542067" cy="1664447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6DA260-6DC7-7003-2304-FE622CF473F6}"/>
                  </a:ext>
                </a:extLst>
              </p:cNvPr>
              <p:cNvSpPr txBox="1"/>
              <p:nvPr/>
            </p:nvSpPr>
            <p:spPr>
              <a:xfrm>
                <a:off x="2727969" y="5545160"/>
                <a:ext cx="348308" cy="186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Abby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7423F5-3C71-345E-D066-F2A26637431F}"/>
                  </a:ext>
                </a:extLst>
              </p:cNvPr>
              <p:cNvSpPr txBox="1"/>
              <p:nvPr/>
            </p:nvSpPr>
            <p:spPr>
              <a:xfrm>
                <a:off x="3148484" y="5543505"/>
                <a:ext cx="408831" cy="186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Camila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4E65F3-F7DF-8434-6F74-158B58CE0ED8}"/>
                  </a:ext>
                </a:extLst>
              </p:cNvPr>
              <p:cNvSpPr txBox="1"/>
              <p:nvPr/>
            </p:nvSpPr>
            <p:spPr>
              <a:xfrm>
                <a:off x="3629522" y="5543505"/>
                <a:ext cx="349820" cy="186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Duke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CD33DC-ABC6-49E7-6517-5D728BC64EDF}"/>
                  </a:ext>
                </a:extLst>
              </p:cNvPr>
              <p:cNvSpPr txBox="1"/>
              <p:nvPr/>
            </p:nvSpPr>
            <p:spPr>
              <a:xfrm>
                <a:off x="4051549" y="5531865"/>
                <a:ext cx="284760" cy="186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Joy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D3457-765B-790D-B6D7-82E115B0AA1C}"/>
                  </a:ext>
                </a:extLst>
              </p:cNvPr>
              <p:cNvSpPr txBox="1"/>
              <p:nvPr/>
            </p:nvSpPr>
            <p:spPr>
              <a:xfrm>
                <a:off x="4480723" y="5531865"/>
                <a:ext cx="349820" cy="186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Kirby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E26D68-5E07-5D8F-26DD-ADA79DA6923F}"/>
                  </a:ext>
                </a:extLst>
              </p:cNvPr>
              <p:cNvSpPr txBox="1"/>
              <p:nvPr/>
            </p:nvSpPr>
            <p:spPr>
              <a:xfrm>
                <a:off x="3170610" y="3399836"/>
                <a:ext cx="325611" cy="186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Blue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154DA6-F52B-B875-395D-0FA1ED00BE28}"/>
                  </a:ext>
                </a:extLst>
              </p:cNvPr>
              <p:cNvSpPr txBox="1"/>
              <p:nvPr/>
            </p:nvSpPr>
            <p:spPr>
              <a:xfrm>
                <a:off x="2726988" y="3386546"/>
                <a:ext cx="342256" cy="186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Baby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81210D-C90E-BDF6-8703-37D5CB087C91}"/>
                  </a:ext>
                </a:extLst>
              </p:cNvPr>
              <p:cNvSpPr txBox="1"/>
              <p:nvPr/>
            </p:nvSpPr>
            <p:spPr>
              <a:xfrm>
                <a:off x="3565273" y="3393191"/>
                <a:ext cx="383108" cy="186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Bruno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961F8B-A3F8-DABB-3CD7-8C81D7BF0DEA}"/>
                  </a:ext>
                </a:extLst>
              </p:cNvPr>
              <p:cNvSpPr txBox="1"/>
              <p:nvPr/>
            </p:nvSpPr>
            <p:spPr>
              <a:xfrm>
                <a:off x="3975140" y="3386637"/>
                <a:ext cx="437578" cy="186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Maddie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2678B9-360E-7DED-ED08-6023881A92C4}"/>
                  </a:ext>
                </a:extLst>
              </p:cNvPr>
              <p:cNvSpPr txBox="1"/>
              <p:nvPr/>
            </p:nvSpPr>
            <p:spPr>
              <a:xfrm>
                <a:off x="4444410" y="3386546"/>
                <a:ext cx="386134" cy="186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Penny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A8C9D2-ABEB-ACDD-1F6C-1FE94869E1DF}"/>
                  </a:ext>
                </a:extLst>
              </p:cNvPr>
              <p:cNvSpPr txBox="1"/>
              <p:nvPr/>
            </p:nvSpPr>
            <p:spPr>
              <a:xfrm rot="16200000">
                <a:off x="2189988" y="4487356"/>
                <a:ext cx="416350" cy="2178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Day 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6A30F8-7538-C605-415C-5FDD41E5E5BD}"/>
                  </a:ext>
                </a:extLst>
              </p:cNvPr>
              <p:cNvSpPr txBox="1"/>
              <p:nvPr/>
            </p:nvSpPr>
            <p:spPr>
              <a:xfrm rot="16200000">
                <a:off x="1998981" y="2405155"/>
                <a:ext cx="798363" cy="2178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Day 0</a:t>
                </a:r>
              </a:p>
            </p:txBody>
          </p:sp>
          <p:pic>
            <p:nvPicPr>
              <p:cNvPr id="33" name="Picture 32" descr="Chart, bar chart&#10;&#10;Description automatically generated">
                <a:extLst>
                  <a:ext uri="{FF2B5EF4-FFF2-40B4-BE49-F238E27FC236}">
                    <a16:creationId xmlns:a16="http://schemas.microsoft.com/office/drawing/2014/main" id="{4CA3A2D8-EA45-110C-AF65-19885C40C2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9679" y="1705462"/>
                <a:ext cx="2542067" cy="1664447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5" name="Picture 34" descr="Chart, bar chart&#10;&#10;Description automatically generated">
                <a:extLst>
                  <a:ext uri="{FF2B5EF4-FFF2-40B4-BE49-F238E27FC236}">
                    <a16:creationId xmlns:a16="http://schemas.microsoft.com/office/drawing/2014/main" id="{59F75954-CE69-E97D-F2CB-631B996904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10140" y="1705465"/>
                <a:ext cx="2542067" cy="1664447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C5895D-D30D-D31A-290C-0954D03F5882}"/>
                  </a:ext>
                </a:extLst>
              </p:cNvPr>
              <p:cNvSpPr txBox="1"/>
              <p:nvPr/>
            </p:nvSpPr>
            <p:spPr>
              <a:xfrm rot="16200000">
                <a:off x="5123014" y="2392320"/>
                <a:ext cx="871213" cy="2178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Day 3 0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A8F6BA-A2EB-2517-DB4C-3C1B91C7C815}"/>
                  </a:ext>
                </a:extLst>
              </p:cNvPr>
              <p:cNvSpPr txBox="1"/>
              <p:nvPr/>
            </p:nvSpPr>
            <p:spPr>
              <a:xfrm rot="16200000">
                <a:off x="8295267" y="2380525"/>
                <a:ext cx="847624" cy="2178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Day  60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4DE9AFD-59C9-3DBE-70D7-ECA8A294E90A}"/>
                  </a:ext>
                </a:extLst>
              </p:cNvPr>
              <p:cNvSpPr txBox="1"/>
              <p:nvPr/>
            </p:nvSpPr>
            <p:spPr>
              <a:xfrm>
                <a:off x="6355789" y="3393514"/>
                <a:ext cx="325611" cy="186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Blue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73797D-6F8E-0B8B-7CCE-FE83107DFCEA}"/>
                  </a:ext>
                </a:extLst>
              </p:cNvPr>
              <p:cNvSpPr txBox="1"/>
              <p:nvPr/>
            </p:nvSpPr>
            <p:spPr>
              <a:xfrm>
                <a:off x="5912167" y="3380224"/>
                <a:ext cx="342256" cy="186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Baby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FDD2AE6-5D6F-0068-E599-980F015F62B1}"/>
                  </a:ext>
                </a:extLst>
              </p:cNvPr>
              <p:cNvSpPr txBox="1"/>
              <p:nvPr/>
            </p:nvSpPr>
            <p:spPr>
              <a:xfrm>
                <a:off x="6750452" y="3386868"/>
                <a:ext cx="383108" cy="186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Bruno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6D9973D-00D6-4869-CEA9-2897880AF4FD}"/>
                  </a:ext>
                </a:extLst>
              </p:cNvPr>
              <p:cNvSpPr txBox="1"/>
              <p:nvPr/>
            </p:nvSpPr>
            <p:spPr>
              <a:xfrm>
                <a:off x="7152327" y="3380314"/>
                <a:ext cx="437578" cy="186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Maddie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64B0B71-8ACC-2848-9A77-F1E825EE65E3}"/>
                  </a:ext>
                </a:extLst>
              </p:cNvPr>
              <p:cNvSpPr txBox="1"/>
              <p:nvPr/>
            </p:nvSpPr>
            <p:spPr>
              <a:xfrm>
                <a:off x="7629589" y="3380224"/>
                <a:ext cx="386134" cy="186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Penny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29C4F10-8D98-9E4D-816D-00247301FF13}"/>
                  </a:ext>
                </a:extLst>
              </p:cNvPr>
              <p:cNvSpPr txBox="1"/>
              <p:nvPr/>
            </p:nvSpPr>
            <p:spPr>
              <a:xfrm>
                <a:off x="9492274" y="3393514"/>
                <a:ext cx="325611" cy="186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Blue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CF01FBB-D4C7-115F-C27A-61D3B310DE3C}"/>
                  </a:ext>
                </a:extLst>
              </p:cNvPr>
              <p:cNvSpPr txBox="1"/>
              <p:nvPr/>
            </p:nvSpPr>
            <p:spPr>
              <a:xfrm>
                <a:off x="9048651" y="3380224"/>
                <a:ext cx="342256" cy="186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Baby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5A65FC1-0CE1-C116-EA1F-87DCF005A772}"/>
                  </a:ext>
                </a:extLst>
              </p:cNvPr>
              <p:cNvSpPr txBox="1"/>
              <p:nvPr/>
            </p:nvSpPr>
            <p:spPr>
              <a:xfrm>
                <a:off x="9886936" y="3386868"/>
                <a:ext cx="383108" cy="186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Bruno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1FF55F-30CD-77EC-82C2-5519AF882F38}"/>
                  </a:ext>
                </a:extLst>
              </p:cNvPr>
              <p:cNvSpPr txBox="1"/>
              <p:nvPr/>
            </p:nvSpPr>
            <p:spPr>
              <a:xfrm>
                <a:off x="10288811" y="3380314"/>
                <a:ext cx="437578" cy="186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Maddie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E4896C1-8385-3095-0EC5-13F0B1D09A8C}"/>
                  </a:ext>
                </a:extLst>
              </p:cNvPr>
              <p:cNvSpPr txBox="1"/>
              <p:nvPr/>
            </p:nvSpPr>
            <p:spPr>
              <a:xfrm>
                <a:off x="10766073" y="3380224"/>
                <a:ext cx="386134" cy="186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Penny</a:t>
                </a:r>
              </a:p>
            </p:txBody>
          </p:sp>
          <p:pic>
            <p:nvPicPr>
              <p:cNvPr id="51" name="Picture 50" descr="Chart, bar chart&#10;&#10;Description automatically generated">
                <a:extLst>
                  <a:ext uri="{FF2B5EF4-FFF2-40B4-BE49-F238E27FC236}">
                    <a16:creationId xmlns:a16="http://schemas.microsoft.com/office/drawing/2014/main" id="{DE276601-80F2-E92C-F20E-7E57415F6D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49679" y="3845462"/>
                <a:ext cx="2566043" cy="1674762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3" name="Picture 52" descr="Chart, bar chart&#10;&#10;Description automatically generated">
                <a:extLst>
                  <a:ext uri="{FF2B5EF4-FFF2-40B4-BE49-F238E27FC236}">
                    <a16:creationId xmlns:a16="http://schemas.microsoft.com/office/drawing/2014/main" id="{B2751239-5C43-84FC-954B-99DBFFFECF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10138" y="3845462"/>
                <a:ext cx="2527735" cy="1698043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0D4CED8-E2EB-22C1-E31F-87BDB34DA138}"/>
                  </a:ext>
                </a:extLst>
              </p:cNvPr>
              <p:cNvSpPr txBox="1"/>
              <p:nvPr/>
            </p:nvSpPr>
            <p:spPr>
              <a:xfrm rot="16200000">
                <a:off x="5123015" y="4573901"/>
                <a:ext cx="871213" cy="2178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Day 3 0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2505DD6-F403-45B7-1F05-C1D335849AEB}"/>
                  </a:ext>
                </a:extLst>
              </p:cNvPr>
              <p:cNvSpPr txBox="1"/>
              <p:nvPr/>
            </p:nvSpPr>
            <p:spPr>
              <a:xfrm rot="16200000">
                <a:off x="8319986" y="4616967"/>
                <a:ext cx="847624" cy="2178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Day  60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1ACC5EB-F3CD-7C5E-B757-001444A0F2FC}"/>
                  </a:ext>
                </a:extLst>
              </p:cNvPr>
              <p:cNvSpPr txBox="1"/>
              <p:nvPr/>
            </p:nvSpPr>
            <p:spPr>
              <a:xfrm>
                <a:off x="5913148" y="5530131"/>
                <a:ext cx="348308" cy="186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Abby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643A561-3E58-D5E1-0771-EC4EA67D7B49}"/>
                  </a:ext>
                </a:extLst>
              </p:cNvPr>
              <p:cNvSpPr txBox="1"/>
              <p:nvPr/>
            </p:nvSpPr>
            <p:spPr>
              <a:xfrm>
                <a:off x="6333663" y="5528476"/>
                <a:ext cx="408831" cy="186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Camila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5B831C3-F48E-78A5-0C76-AD4A61A9597C}"/>
                  </a:ext>
                </a:extLst>
              </p:cNvPr>
              <p:cNvSpPr txBox="1"/>
              <p:nvPr/>
            </p:nvSpPr>
            <p:spPr>
              <a:xfrm>
                <a:off x="6814701" y="5528476"/>
                <a:ext cx="349820" cy="186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Duke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A8B08F3-3BB8-88C1-4A73-248AEBAC19C2}"/>
                  </a:ext>
                </a:extLst>
              </p:cNvPr>
              <p:cNvSpPr txBox="1"/>
              <p:nvPr/>
            </p:nvSpPr>
            <p:spPr>
              <a:xfrm>
                <a:off x="7236728" y="5516835"/>
                <a:ext cx="284760" cy="186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Joy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454C28F-7036-62CF-3A66-C7D9713E025D}"/>
                  </a:ext>
                </a:extLst>
              </p:cNvPr>
              <p:cNvSpPr txBox="1"/>
              <p:nvPr/>
            </p:nvSpPr>
            <p:spPr>
              <a:xfrm>
                <a:off x="7665902" y="5516835"/>
                <a:ext cx="349820" cy="186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Kirby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DE692E6-FCFD-598E-1546-A08686A3210E}"/>
                  </a:ext>
                </a:extLst>
              </p:cNvPr>
              <p:cNvSpPr txBox="1"/>
              <p:nvPr/>
            </p:nvSpPr>
            <p:spPr>
              <a:xfrm>
                <a:off x="9081282" y="5537428"/>
                <a:ext cx="348308" cy="186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Abby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525235E-9D6D-40F3-E90E-C67E2998306D}"/>
                  </a:ext>
                </a:extLst>
              </p:cNvPr>
              <p:cNvSpPr txBox="1"/>
              <p:nvPr/>
            </p:nvSpPr>
            <p:spPr>
              <a:xfrm>
                <a:off x="9501797" y="5535773"/>
                <a:ext cx="408831" cy="186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Camila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1951DAC-EACC-12AD-286C-8034844AC34C}"/>
                  </a:ext>
                </a:extLst>
              </p:cNvPr>
              <p:cNvSpPr txBox="1"/>
              <p:nvPr/>
            </p:nvSpPr>
            <p:spPr>
              <a:xfrm>
                <a:off x="9982835" y="5535773"/>
                <a:ext cx="349820" cy="186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Duke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952A731-2BB1-F1B0-0FAF-2338ADA1FF21}"/>
                  </a:ext>
                </a:extLst>
              </p:cNvPr>
              <p:cNvSpPr txBox="1"/>
              <p:nvPr/>
            </p:nvSpPr>
            <p:spPr>
              <a:xfrm>
                <a:off x="10404862" y="5524132"/>
                <a:ext cx="284760" cy="186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Joy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6709DB9-FD35-42D8-2B5F-7739D032D51F}"/>
                  </a:ext>
                </a:extLst>
              </p:cNvPr>
              <p:cNvSpPr txBox="1"/>
              <p:nvPr/>
            </p:nvSpPr>
            <p:spPr>
              <a:xfrm>
                <a:off x="10802069" y="5524132"/>
                <a:ext cx="349820" cy="186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Kirby</a:t>
                </a: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218F822-C669-29B5-3F16-CD3D59414160}"/>
                </a:ext>
              </a:extLst>
            </p:cNvPr>
            <p:cNvSpPr txBox="1"/>
            <p:nvPr/>
          </p:nvSpPr>
          <p:spPr>
            <a:xfrm>
              <a:off x="4183722" y="1828872"/>
              <a:ext cx="6479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1.32 mm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E35406-3EA5-C1CA-FA02-FBD6DD106796}"/>
                </a:ext>
              </a:extLst>
            </p:cNvPr>
            <p:cNvSpPr txBox="1"/>
            <p:nvPr/>
          </p:nvSpPr>
          <p:spPr>
            <a:xfrm>
              <a:off x="7042005" y="1841141"/>
              <a:ext cx="6479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1.85 mm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90702FF-1C21-0DBC-3D09-2454B01F303F}"/>
                </a:ext>
              </a:extLst>
            </p:cNvPr>
            <p:cNvSpPr txBox="1"/>
            <p:nvPr/>
          </p:nvSpPr>
          <p:spPr>
            <a:xfrm>
              <a:off x="10070342" y="1841141"/>
              <a:ext cx="6479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2.09 mm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C6E152F-BD89-4091-54E9-07AF4F578791}"/>
                </a:ext>
              </a:extLst>
            </p:cNvPr>
            <p:cNvSpPr txBox="1"/>
            <p:nvPr/>
          </p:nvSpPr>
          <p:spPr>
            <a:xfrm>
              <a:off x="4265113" y="3851890"/>
              <a:ext cx="6479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1.61 mm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6A9D409-7DE3-9C15-CF2E-2558B567F8EC}"/>
                </a:ext>
              </a:extLst>
            </p:cNvPr>
            <p:cNvSpPr txBox="1"/>
            <p:nvPr/>
          </p:nvSpPr>
          <p:spPr>
            <a:xfrm>
              <a:off x="7123396" y="3864159"/>
              <a:ext cx="6479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1.42 mm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0D48CB7-8B36-B768-6D74-8492EB76E90A}"/>
                </a:ext>
              </a:extLst>
            </p:cNvPr>
            <p:cNvSpPr txBox="1"/>
            <p:nvPr/>
          </p:nvSpPr>
          <p:spPr>
            <a:xfrm>
              <a:off x="10151733" y="3864159"/>
              <a:ext cx="6479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1.31 mm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2D22FCD-09F5-B113-1CAD-C39FD5E7C078}"/>
              </a:ext>
            </a:extLst>
          </p:cNvPr>
          <p:cNvSpPr txBox="1"/>
          <p:nvPr/>
        </p:nvSpPr>
        <p:spPr>
          <a:xfrm>
            <a:off x="491067" y="4754927"/>
            <a:ext cx="181619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u="sng" dirty="0"/>
              <a:t>Treatment</a:t>
            </a:r>
          </a:p>
          <a:p>
            <a:pPr algn="ctr"/>
            <a:r>
              <a:rPr lang="en-US" sz="1050" dirty="0"/>
              <a:t>Pocket depth Decreases overtime</a:t>
            </a:r>
          </a:p>
        </p:txBody>
      </p:sp>
    </p:spTree>
    <p:extLst>
      <p:ext uri="{BB962C8B-B14F-4D97-AF65-F5344CB8AC3E}">
        <p14:creationId xmlns:p14="http://schemas.microsoft.com/office/powerpoint/2010/main" val="3651399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350">
            <a:extLst>
              <a:ext uri="{FF2B5EF4-FFF2-40B4-BE49-F238E27FC236}">
                <a16:creationId xmlns:a16="http://schemas.microsoft.com/office/drawing/2014/main" id="{30E74405-4873-2945-8D63-379079FB7D3B}"/>
              </a:ext>
            </a:extLst>
          </p:cNvPr>
          <p:cNvSpPr txBox="1"/>
          <p:nvPr/>
        </p:nvSpPr>
        <p:spPr>
          <a:xfrm>
            <a:off x="0" y="63985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Distal Position: Control vs. Treatment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E9F488-0E05-361B-7CAB-F4628BEDD6E5}"/>
              </a:ext>
            </a:extLst>
          </p:cNvPr>
          <p:cNvGrpSpPr/>
          <p:nvPr/>
        </p:nvGrpSpPr>
        <p:grpSpPr>
          <a:xfrm>
            <a:off x="493961" y="1335190"/>
            <a:ext cx="11265457" cy="5084045"/>
            <a:chOff x="493961" y="1335190"/>
            <a:chExt cx="11265457" cy="508404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7809B9E-F9D8-10B9-1C63-83C578418733}"/>
                </a:ext>
              </a:extLst>
            </p:cNvPr>
            <p:cNvGrpSpPr/>
            <p:nvPr/>
          </p:nvGrpSpPr>
          <p:grpSpPr>
            <a:xfrm>
              <a:off x="493961" y="1335190"/>
              <a:ext cx="5387157" cy="5084045"/>
              <a:chOff x="310589" y="1272443"/>
              <a:chExt cx="5553058" cy="5064090"/>
            </a:xfrm>
          </p:grpSpPr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D66D1A5F-4EE2-D4DE-F8AC-9E7F4666338F}"/>
                  </a:ext>
                </a:extLst>
              </p:cNvPr>
              <p:cNvSpPr txBox="1"/>
              <p:nvPr/>
            </p:nvSpPr>
            <p:spPr>
              <a:xfrm rot="16200000">
                <a:off x="-365377" y="3677112"/>
                <a:ext cx="1588201" cy="2362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Pocket Depth Aver. in (mm)</a:t>
                </a: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9E9CB6A9-AD9E-9A19-E3A5-3FB143DC135E}"/>
                  </a:ext>
                </a:extLst>
              </p:cNvPr>
              <p:cNvGrpSpPr/>
              <p:nvPr/>
            </p:nvGrpSpPr>
            <p:grpSpPr>
              <a:xfrm>
                <a:off x="522899" y="1820920"/>
                <a:ext cx="5340748" cy="4292014"/>
                <a:chOff x="522899" y="1820920"/>
                <a:chExt cx="5340748" cy="4292014"/>
              </a:xfrm>
            </p:grpSpPr>
            <p:pic>
              <p:nvPicPr>
                <p:cNvPr id="80" name="Picture 79" descr="Chart, bar chart&#10;&#10;Description automatically generated">
                  <a:extLst>
                    <a:ext uri="{FF2B5EF4-FFF2-40B4-BE49-F238E27FC236}">
                      <a16:creationId xmlns:a16="http://schemas.microsoft.com/office/drawing/2014/main" id="{728DACE1-ACE8-1483-ABD3-9C6EA17187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22899" y="1820920"/>
                  <a:ext cx="5340748" cy="4175494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4B3BAB29-3733-56F9-DDB9-BA5593446A4F}"/>
                    </a:ext>
                  </a:extLst>
                </p:cNvPr>
                <p:cNvSpPr txBox="1"/>
                <p:nvPr/>
              </p:nvSpPr>
              <p:spPr>
                <a:xfrm>
                  <a:off x="751881" y="5472447"/>
                  <a:ext cx="913317" cy="6320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A</a:t>
                  </a:r>
                </a:p>
                <a:p>
                  <a:endParaRPr lang="en-US" dirty="0"/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1A000C81-0607-BA32-3275-079AB4F13F3F}"/>
                    </a:ext>
                  </a:extLst>
                </p:cNvPr>
                <p:cNvSpPr txBox="1"/>
                <p:nvPr/>
              </p:nvSpPr>
              <p:spPr>
                <a:xfrm>
                  <a:off x="1799908" y="5472447"/>
                  <a:ext cx="913317" cy="6320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A</a:t>
                  </a:r>
                </a:p>
                <a:p>
                  <a:endParaRPr lang="en-US" dirty="0"/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742C585A-C00F-7F5F-F473-0E7CB7AEF67B}"/>
                    </a:ext>
                  </a:extLst>
                </p:cNvPr>
                <p:cNvSpPr txBox="1"/>
                <p:nvPr/>
              </p:nvSpPr>
              <p:spPr>
                <a:xfrm>
                  <a:off x="2798576" y="5480914"/>
                  <a:ext cx="913317" cy="6320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A</a:t>
                  </a:r>
                </a:p>
                <a:p>
                  <a:endParaRPr lang="en-US" dirty="0"/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99A1AB21-6C6F-7993-7853-47F30FE8367B}"/>
                    </a:ext>
                  </a:extLst>
                </p:cNvPr>
                <p:cNvSpPr txBox="1"/>
                <p:nvPr/>
              </p:nvSpPr>
              <p:spPr>
                <a:xfrm>
                  <a:off x="3834673" y="5471118"/>
                  <a:ext cx="913317" cy="6320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A</a:t>
                  </a:r>
                </a:p>
                <a:p>
                  <a:endParaRPr lang="en-US" dirty="0"/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9FD523C9-1F3B-823D-3CCD-F490A20CDB4F}"/>
                    </a:ext>
                  </a:extLst>
                </p:cNvPr>
                <p:cNvSpPr txBox="1"/>
                <p:nvPr/>
              </p:nvSpPr>
              <p:spPr>
                <a:xfrm>
                  <a:off x="4877975" y="5474211"/>
                  <a:ext cx="913317" cy="6320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A</a:t>
                  </a:r>
                </a:p>
                <a:p>
                  <a:endParaRPr lang="en-US" dirty="0"/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16CBB5D-56A9-D020-8AA6-9A759DA8AFA7}"/>
                    </a:ext>
                  </a:extLst>
                </p:cNvPr>
                <p:cNvSpPr txBox="1"/>
                <p:nvPr/>
              </p:nvSpPr>
              <p:spPr>
                <a:xfrm>
                  <a:off x="763006" y="5470766"/>
                  <a:ext cx="225336" cy="1956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0</a:t>
                  </a: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78E1F027-E8B1-A9F2-B787-BFBC31A316C3}"/>
                    </a:ext>
                  </a:extLst>
                </p:cNvPr>
                <p:cNvSpPr txBox="1"/>
                <p:nvPr/>
              </p:nvSpPr>
              <p:spPr>
                <a:xfrm>
                  <a:off x="1396300" y="5470766"/>
                  <a:ext cx="346553" cy="1956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 60</a:t>
                  </a: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2691CFC-74F5-0F51-157B-D6C91006D64D}"/>
                    </a:ext>
                  </a:extLst>
                </p:cNvPr>
                <p:cNvSpPr txBox="1"/>
                <p:nvPr/>
              </p:nvSpPr>
              <p:spPr>
                <a:xfrm>
                  <a:off x="1035203" y="5470766"/>
                  <a:ext cx="346555" cy="1956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  30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6A49293-A7F3-1D6B-2E3A-EC1BE470C79E}"/>
                    </a:ext>
                  </a:extLst>
                </p:cNvPr>
                <p:cNvSpPr txBox="1"/>
                <p:nvPr/>
              </p:nvSpPr>
              <p:spPr>
                <a:xfrm>
                  <a:off x="1782380" y="5479043"/>
                  <a:ext cx="225336" cy="1956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0</a:t>
                  </a: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E3B72FC9-C9D5-5BF0-24A2-5FFE618FDB80}"/>
                    </a:ext>
                  </a:extLst>
                </p:cNvPr>
                <p:cNvSpPr txBox="1"/>
                <p:nvPr/>
              </p:nvSpPr>
              <p:spPr>
                <a:xfrm>
                  <a:off x="2399766" y="5470576"/>
                  <a:ext cx="346553" cy="1956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  60</a:t>
                  </a: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88834671-A1FA-9B40-5E88-ADECA90D9087}"/>
                    </a:ext>
                  </a:extLst>
                </p:cNvPr>
                <p:cNvSpPr txBox="1"/>
                <p:nvPr/>
              </p:nvSpPr>
              <p:spPr>
                <a:xfrm>
                  <a:off x="2072196" y="5462109"/>
                  <a:ext cx="346554" cy="1956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  30</a:t>
                  </a: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94E87C1A-0BDA-EB96-2132-D7D4AE19D905}"/>
                    </a:ext>
                  </a:extLst>
                </p:cNvPr>
                <p:cNvSpPr txBox="1"/>
                <p:nvPr/>
              </p:nvSpPr>
              <p:spPr>
                <a:xfrm>
                  <a:off x="2841682" y="5462299"/>
                  <a:ext cx="225336" cy="1956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0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FC8F509-A9C7-90E0-245F-DAC5FD7E37FB}"/>
                    </a:ext>
                  </a:extLst>
                </p:cNvPr>
                <p:cNvSpPr txBox="1"/>
                <p:nvPr/>
              </p:nvSpPr>
              <p:spPr>
                <a:xfrm>
                  <a:off x="3487943" y="5470576"/>
                  <a:ext cx="346553" cy="1956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60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4B1C450C-28E6-D3F6-5333-F3E4FCD7AE36}"/>
                    </a:ext>
                  </a:extLst>
                </p:cNvPr>
                <p:cNvSpPr txBox="1"/>
                <p:nvPr/>
              </p:nvSpPr>
              <p:spPr>
                <a:xfrm>
                  <a:off x="3120984" y="5462299"/>
                  <a:ext cx="346555" cy="1956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30</a:t>
                  </a: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B635C90B-91A7-50DC-DC85-34A0C69B3FEC}"/>
                    </a:ext>
                  </a:extLst>
                </p:cNvPr>
                <p:cNvSpPr txBox="1"/>
                <p:nvPr/>
              </p:nvSpPr>
              <p:spPr>
                <a:xfrm>
                  <a:off x="3864664" y="5479585"/>
                  <a:ext cx="225336" cy="1956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0</a:t>
                  </a: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C661A3DA-E5FE-4D74-0FFF-F1E7D722E31B}"/>
                    </a:ext>
                  </a:extLst>
                </p:cNvPr>
                <p:cNvSpPr txBox="1"/>
                <p:nvPr/>
              </p:nvSpPr>
              <p:spPr>
                <a:xfrm>
                  <a:off x="4540432" y="5471590"/>
                  <a:ext cx="346553" cy="1956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60</a:t>
                  </a:r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256B94A0-CDF1-101B-4E2E-1BEE2BF8280B}"/>
                    </a:ext>
                  </a:extLst>
                </p:cNvPr>
                <p:cNvSpPr txBox="1"/>
                <p:nvPr/>
              </p:nvSpPr>
              <p:spPr>
                <a:xfrm>
                  <a:off x="4159788" y="5491473"/>
                  <a:ext cx="346555" cy="1956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30</a:t>
                  </a: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3519BC6C-5C3B-F1D7-E2EF-F7F1689CC501}"/>
                    </a:ext>
                  </a:extLst>
                </p:cNvPr>
                <p:cNvSpPr txBox="1"/>
                <p:nvPr/>
              </p:nvSpPr>
              <p:spPr>
                <a:xfrm>
                  <a:off x="4891855" y="5479587"/>
                  <a:ext cx="225336" cy="1956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0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9BBF897F-6E0B-5C01-5D5E-835935D57E08}"/>
                    </a:ext>
                  </a:extLst>
                </p:cNvPr>
                <p:cNvSpPr txBox="1"/>
                <p:nvPr/>
              </p:nvSpPr>
              <p:spPr>
                <a:xfrm>
                  <a:off x="5513447" y="5479585"/>
                  <a:ext cx="346553" cy="1956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 60</a:t>
                  </a:r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85BA83F-477D-938C-186C-C328C5F8AFD6}"/>
                    </a:ext>
                  </a:extLst>
                </p:cNvPr>
                <p:cNvSpPr txBox="1"/>
                <p:nvPr/>
              </p:nvSpPr>
              <p:spPr>
                <a:xfrm>
                  <a:off x="5163463" y="5479586"/>
                  <a:ext cx="346555" cy="1956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 30</a:t>
                  </a: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EDFC0C4F-E696-1DF2-7379-C763E79C02C8}"/>
                    </a:ext>
                  </a:extLst>
                </p:cNvPr>
                <p:cNvSpPr txBox="1"/>
                <p:nvPr/>
              </p:nvSpPr>
              <p:spPr>
                <a:xfrm>
                  <a:off x="1053735" y="5697368"/>
                  <a:ext cx="309489" cy="1956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Day</a:t>
                  </a:r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8AB43DD0-FDF5-1AC9-1A40-7B8F681D45D8}"/>
                    </a:ext>
                  </a:extLst>
                </p:cNvPr>
                <p:cNvSpPr txBox="1"/>
                <p:nvPr/>
              </p:nvSpPr>
              <p:spPr>
                <a:xfrm>
                  <a:off x="2095629" y="5681068"/>
                  <a:ext cx="309489" cy="1956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Day</a:t>
                  </a:r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0DB38D8F-6F34-09E2-C227-32C2EC9C5E20}"/>
                    </a:ext>
                  </a:extLst>
                </p:cNvPr>
                <p:cNvSpPr txBox="1"/>
                <p:nvPr/>
              </p:nvSpPr>
              <p:spPr>
                <a:xfrm>
                  <a:off x="3106477" y="5684747"/>
                  <a:ext cx="309489" cy="1956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Day</a:t>
                  </a:r>
                </a:p>
              </p:txBody>
            </p:sp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3CB3BB56-C513-EDB1-038E-6BC1EB608EEB}"/>
                    </a:ext>
                  </a:extLst>
                </p:cNvPr>
                <p:cNvSpPr txBox="1"/>
                <p:nvPr/>
              </p:nvSpPr>
              <p:spPr>
                <a:xfrm>
                  <a:off x="4130901" y="5666201"/>
                  <a:ext cx="309489" cy="1956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Day</a:t>
                  </a:r>
                </a:p>
              </p:txBody>
            </p:sp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3FD50D2F-F875-1F9C-0639-9335AFE7D591}"/>
                    </a:ext>
                  </a:extLst>
                </p:cNvPr>
                <p:cNvSpPr txBox="1"/>
                <p:nvPr/>
              </p:nvSpPr>
              <p:spPr>
                <a:xfrm>
                  <a:off x="5179888" y="5685483"/>
                  <a:ext cx="309489" cy="1956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Day</a:t>
                  </a: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A7A709-2A4C-DFD0-B43C-88BC3B6C19A4}"/>
                  </a:ext>
                </a:extLst>
              </p:cNvPr>
              <p:cNvSpPr txBox="1"/>
              <p:nvPr/>
            </p:nvSpPr>
            <p:spPr>
              <a:xfrm>
                <a:off x="2653469" y="1272443"/>
                <a:ext cx="122238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Control Group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7D516B-33BC-F948-0D62-D682435B11E7}"/>
                  </a:ext>
                </a:extLst>
              </p:cNvPr>
              <p:cNvSpPr txBox="1"/>
              <p:nvPr/>
            </p:nvSpPr>
            <p:spPr>
              <a:xfrm>
                <a:off x="677333" y="6028756"/>
                <a:ext cx="518266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Pocket Depth Increases Overtime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149EB1C-8A31-A2B8-7568-F154671DF4FC}"/>
                  </a:ext>
                </a:extLst>
              </p:cNvPr>
              <p:cNvSpPr txBox="1"/>
              <p:nvPr/>
            </p:nvSpPr>
            <p:spPr>
              <a:xfrm>
                <a:off x="1022785" y="1715419"/>
                <a:ext cx="441145" cy="2462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Baby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088ADEA-0AB8-6946-7AFC-DA23FF1A7ADE}"/>
                  </a:ext>
                </a:extLst>
              </p:cNvPr>
              <p:cNvSpPr txBox="1"/>
              <p:nvPr/>
            </p:nvSpPr>
            <p:spPr>
              <a:xfrm>
                <a:off x="2041949" y="1714647"/>
                <a:ext cx="415498" cy="2462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Blue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4A1264E-97F6-173D-81C6-FAA430B8436E}"/>
                  </a:ext>
                </a:extLst>
              </p:cNvPr>
              <p:cNvSpPr txBox="1"/>
              <p:nvPr/>
            </p:nvSpPr>
            <p:spPr>
              <a:xfrm>
                <a:off x="2968998" y="1721771"/>
                <a:ext cx="502061" cy="2462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Bruno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817011F6-F630-6CEB-A918-485375E39CCA}"/>
                  </a:ext>
                </a:extLst>
              </p:cNvPr>
              <p:cNvSpPr txBox="1"/>
              <p:nvPr/>
            </p:nvSpPr>
            <p:spPr>
              <a:xfrm>
                <a:off x="3965680" y="1714676"/>
                <a:ext cx="582211" cy="2462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Maddie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4E5FD15-4BF2-17FA-113D-1CDF19DAA43E}"/>
                  </a:ext>
                </a:extLst>
              </p:cNvPr>
              <p:cNvSpPr txBox="1"/>
              <p:nvPr/>
            </p:nvSpPr>
            <p:spPr>
              <a:xfrm>
                <a:off x="5059442" y="1714676"/>
                <a:ext cx="506870" cy="2462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Penny</a:t>
                </a:r>
              </a:p>
            </p:txBody>
          </p:sp>
        </p:grpSp>
        <p:sp>
          <p:nvSpPr>
            <p:cNvPr id="78" name="Right Arrow 77">
              <a:extLst>
                <a:ext uri="{FF2B5EF4-FFF2-40B4-BE49-F238E27FC236}">
                  <a16:creationId xmlns:a16="http://schemas.microsoft.com/office/drawing/2014/main" id="{2F982263-C176-E1BE-63CE-A31836C57E64}"/>
                </a:ext>
              </a:extLst>
            </p:cNvPr>
            <p:cNvSpPr/>
            <p:nvPr/>
          </p:nvSpPr>
          <p:spPr>
            <a:xfrm rot="18340924">
              <a:off x="2772149" y="3425248"/>
              <a:ext cx="1028023" cy="21164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DCCBC9-2433-42FC-3103-50193578DA2D}"/>
                </a:ext>
              </a:extLst>
            </p:cNvPr>
            <p:cNvGrpSpPr/>
            <p:nvPr/>
          </p:nvGrpSpPr>
          <p:grpSpPr>
            <a:xfrm>
              <a:off x="6237651" y="1335190"/>
              <a:ext cx="5521767" cy="5079351"/>
              <a:chOff x="6237651" y="1335190"/>
              <a:chExt cx="5521767" cy="507935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1227E42-C892-4C9A-D8DA-35D9997C3731}"/>
                  </a:ext>
                </a:extLst>
              </p:cNvPr>
              <p:cNvGrpSpPr/>
              <p:nvPr/>
            </p:nvGrpSpPr>
            <p:grpSpPr>
              <a:xfrm>
                <a:off x="6418670" y="1922561"/>
                <a:ext cx="5340748" cy="4301532"/>
                <a:chOff x="6418670" y="1922561"/>
                <a:chExt cx="5340748" cy="4301532"/>
              </a:xfrm>
            </p:grpSpPr>
            <p:pic>
              <p:nvPicPr>
                <p:cNvPr id="82" name="Picture 81" descr="Chart, bar chart&#10;&#10;Description automatically generated">
                  <a:extLst>
                    <a:ext uri="{FF2B5EF4-FFF2-40B4-BE49-F238E27FC236}">
                      <a16:creationId xmlns:a16="http://schemas.microsoft.com/office/drawing/2014/main" id="{E86B5F08-58DA-CDE1-D4E7-A2378908C5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18670" y="1922561"/>
                  <a:ext cx="5340748" cy="4175494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6F1746B-6141-6791-676B-5C7062408F86}"/>
                    </a:ext>
                  </a:extLst>
                </p:cNvPr>
                <p:cNvSpPr txBox="1"/>
                <p:nvPr/>
              </p:nvSpPr>
              <p:spPr>
                <a:xfrm>
                  <a:off x="6703838" y="5588542"/>
                  <a:ext cx="903348" cy="6355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A</a:t>
                  </a:r>
                </a:p>
                <a:p>
                  <a:endParaRPr lang="en-US" dirty="0"/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44AEE191-2CFB-5800-3CD6-7F09569C1292}"/>
                    </a:ext>
                  </a:extLst>
                </p:cNvPr>
                <p:cNvSpPr txBox="1"/>
                <p:nvPr/>
              </p:nvSpPr>
              <p:spPr>
                <a:xfrm>
                  <a:off x="7740424" y="5588542"/>
                  <a:ext cx="903348" cy="6355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A</a:t>
                  </a:r>
                </a:p>
                <a:p>
                  <a:endParaRPr lang="en-US" dirty="0"/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642BB4E5-22CB-33B2-E20C-075F87029BA9}"/>
                    </a:ext>
                  </a:extLst>
                </p:cNvPr>
                <p:cNvSpPr txBox="1"/>
                <p:nvPr/>
              </p:nvSpPr>
              <p:spPr>
                <a:xfrm>
                  <a:off x="8728191" y="5588542"/>
                  <a:ext cx="903348" cy="6355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A</a:t>
                  </a:r>
                </a:p>
                <a:p>
                  <a:endParaRPr lang="en-US" dirty="0"/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C75D5C44-2CA0-139A-43B1-820503F544EB}"/>
                    </a:ext>
                  </a:extLst>
                </p:cNvPr>
                <p:cNvSpPr txBox="1"/>
                <p:nvPr/>
              </p:nvSpPr>
              <p:spPr>
                <a:xfrm>
                  <a:off x="9767729" y="5588542"/>
                  <a:ext cx="903348" cy="6355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A</a:t>
                  </a:r>
                </a:p>
                <a:p>
                  <a:endParaRPr lang="en-US" dirty="0"/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987A6D40-3586-BF9C-26E4-A2AA8F51D014}"/>
                    </a:ext>
                  </a:extLst>
                </p:cNvPr>
                <p:cNvSpPr txBox="1"/>
                <p:nvPr/>
              </p:nvSpPr>
              <p:spPr>
                <a:xfrm>
                  <a:off x="10757499" y="5582310"/>
                  <a:ext cx="903348" cy="6355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A</a:t>
                  </a:r>
                </a:p>
                <a:p>
                  <a:endParaRPr lang="en-US" dirty="0"/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E8F72904-57E2-6848-A1D3-17FE877C93CF}"/>
                    </a:ext>
                  </a:extLst>
                </p:cNvPr>
                <p:cNvSpPr txBox="1"/>
                <p:nvPr/>
              </p:nvSpPr>
              <p:spPr>
                <a:xfrm>
                  <a:off x="6747698" y="5569856"/>
                  <a:ext cx="222876" cy="1967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0</a:t>
                  </a: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19F84F12-4DAC-A881-51F8-8D508BC10C07}"/>
                    </a:ext>
                  </a:extLst>
                </p:cNvPr>
                <p:cNvSpPr txBox="1"/>
                <p:nvPr/>
              </p:nvSpPr>
              <p:spPr>
                <a:xfrm>
                  <a:off x="7373918" y="5586851"/>
                  <a:ext cx="342770" cy="1967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 60</a:t>
                  </a:r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578CC789-4AD2-2B49-F140-CB6EF140D1C6}"/>
                    </a:ext>
                  </a:extLst>
                </p:cNvPr>
                <p:cNvSpPr txBox="1"/>
                <p:nvPr/>
              </p:nvSpPr>
              <p:spPr>
                <a:xfrm>
                  <a:off x="7016924" y="5578354"/>
                  <a:ext cx="342772" cy="1967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  30</a:t>
                  </a:r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CDFB92EC-2AE1-5308-700A-51AE91AD9457}"/>
                    </a:ext>
                  </a:extLst>
                </p:cNvPr>
                <p:cNvSpPr txBox="1"/>
                <p:nvPr/>
              </p:nvSpPr>
              <p:spPr>
                <a:xfrm>
                  <a:off x="7739516" y="5586677"/>
                  <a:ext cx="222876" cy="1967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0</a:t>
                  </a: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A757C5CD-3751-D149-6DCB-2287FA0E4BBE}"/>
                    </a:ext>
                  </a:extLst>
                </p:cNvPr>
                <p:cNvSpPr txBox="1"/>
                <p:nvPr/>
              </p:nvSpPr>
              <p:spPr>
                <a:xfrm>
                  <a:off x="8333414" y="5586677"/>
                  <a:ext cx="342770" cy="1967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  60</a:t>
                  </a: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20C224C-13F4-AA45-C3E1-663B13B912BB}"/>
                    </a:ext>
                  </a:extLst>
                </p:cNvPr>
                <p:cNvSpPr txBox="1"/>
                <p:nvPr/>
              </p:nvSpPr>
              <p:spPr>
                <a:xfrm>
                  <a:off x="7992670" y="5586677"/>
                  <a:ext cx="342772" cy="1967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  30</a:t>
                  </a:r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CB2F8935-837F-0FB4-943E-8E45A2C5A1A6}"/>
                    </a:ext>
                  </a:extLst>
                </p:cNvPr>
                <p:cNvSpPr txBox="1"/>
                <p:nvPr/>
              </p:nvSpPr>
              <p:spPr>
                <a:xfrm>
                  <a:off x="8745062" y="5578354"/>
                  <a:ext cx="222876" cy="1967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0</a:t>
                  </a: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0C2F585-F493-67D3-EB44-80F536E339E6}"/>
                    </a:ext>
                  </a:extLst>
                </p:cNvPr>
                <p:cNvSpPr txBox="1"/>
                <p:nvPr/>
              </p:nvSpPr>
              <p:spPr>
                <a:xfrm>
                  <a:off x="9384268" y="5586677"/>
                  <a:ext cx="342770" cy="1967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60</a:t>
                  </a: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3F8AF701-806B-FE30-CF8B-C8C0FB5F4974}"/>
                    </a:ext>
                  </a:extLst>
                </p:cNvPr>
                <p:cNvSpPr txBox="1"/>
                <p:nvPr/>
              </p:nvSpPr>
              <p:spPr>
                <a:xfrm>
                  <a:off x="9046439" y="5578354"/>
                  <a:ext cx="342772" cy="1967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30</a:t>
                  </a: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614C58B2-AECE-6711-4E00-0D22C824C27D}"/>
                    </a:ext>
                  </a:extLst>
                </p:cNvPr>
                <p:cNvSpPr txBox="1"/>
                <p:nvPr/>
              </p:nvSpPr>
              <p:spPr>
                <a:xfrm>
                  <a:off x="9756199" y="5572542"/>
                  <a:ext cx="222876" cy="1967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0</a:t>
                  </a:r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66477DA7-ECBF-B6CA-E6FF-187EE34A3701}"/>
                    </a:ext>
                  </a:extLst>
                </p:cNvPr>
                <p:cNvSpPr txBox="1"/>
                <p:nvPr/>
              </p:nvSpPr>
              <p:spPr>
                <a:xfrm>
                  <a:off x="10382811" y="5570197"/>
                  <a:ext cx="342770" cy="1967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60</a:t>
                  </a:r>
                </a:p>
              </p:txBody>
            </p: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8A137796-03F6-3518-8A52-C05B3F5BDF09}"/>
                    </a:ext>
                  </a:extLst>
                </p:cNvPr>
                <p:cNvSpPr txBox="1"/>
                <p:nvPr/>
              </p:nvSpPr>
              <p:spPr>
                <a:xfrm>
                  <a:off x="10040038" y="5582785"/>
                  <a:ext cx="342772" cy="1967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30</a:t>
                  </a:r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978D35BE-B308-2D70-9732-9A9BAC059847}"/>
                    </a:ext>
                  </a:extLst>
                </p:cNvPr>
                <p:cNvSpPr txBox="1"/>
                <p:nvPr/>
              </p:nvSpPr>
              <p:spPr>
                <a:xfrm>
                  <a:off x="10731142" y="5570196"/>
                  <a:ext cx="222876" cy="1967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0</a:t>
                  </a: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4F3E0B56-022E-F5B3-546F-435C3BEFBFD7}"/>
                    </a:ext>
                  </a:extLst>
                </p:cNvPr>
                <p:cNvSpPr txBox="1"/>
                <p:nvPr/>
              </p:nvSpPr>
              <p:spPr>
                <a:xfrm>
                  <a:off x="11337575" y="5570194"/>
                  <a:ext cx="342770" cy="1967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 60</a:t>
                  </a: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4DA1B3B9-FC6B-AB15-A245-C3DBC938E6C1}"/>
                    </a:ext>
                  </a:extLst>
                </p:cNvPr>
                <p:cNvSpPr txBox="1"/>
                <p:nvPr/>
              </p:nvSpPr>
              <p:spPr>
                <a:xfrm>
                  <a:off x="10991413" y="5587189"/>
                  <a:ext cx="342772" cy="1967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 30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B2A25B2-0518-362D-291A-AD51E7E7D903}"/>
                    </a:ext>
                  </a:extLst>
                </p:cNvPr>
                <p:cNvSpPr txBox="1"/>
                <p:nvPr/>
              </p:nvSpPr>
              <p:spPr>
                <a:xfrm>
                  <a:off x="7035254" y="5803276"/>
                  <a:ext cx="306111" cy="1967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Day</a:t>
                  </a:r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C35EE4F7-AEFB-376F-31A0-9F3A8F607743}"/>
                    </a:ext>
                  </a:extLst>
                </p:cNvPr>
                <p:cNvSpPr txBox="1"/>
                <p:nvPr/>
              </p:nvSpPr>
              <p:spPr>
                <a:xfrm>
                  <a:off x="8011001" y="5813042"/>
                  <a:ext cx="306111" cy="1967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Day</a:t>
                  </a:r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3C8295AC-9B8A-55ED-5EB3-9ABA6CE734F6}"/>
                    </a:ext>
                  </a:extLst>
                </p:cNvPr>
                <p:cNvSpPr txBox="1"/>
                <p:nvPr/>
              </p:nvSpPr>
              <p:spPr>
                <a:xfrm>
                  <a:off x="9026809" y="5809398"/>
                  <a:ext cx="306111" cy="1967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Day</a:t>
                  </a:r>
                </a:p>
              </p:txBody>
            </p: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543474AB-802D-4E9C-1046-D347189A36AE}"/>
                    </a:ext>
                  </a:extLst>
                </p:cNvPr>
                <p:cNvSpPr txBox="1"/>
                <p:nvPr/>
              </p:nvSpPr>
              <p:spPr>
                <a:xfrm>
                  <a:off x="10032177" y="5773879"/>
                  <a:ext cx="306111" cy="1967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Day</a:t>
                  </a: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C01720AE-DDCD-1309-B6B6-D7C7E563A057}"/>
                    </a:ext>
                  </a:extLst>
                </p:cNvPr>
                <p:cNvSpPr txBox="1"/>
                <p:nvPr/>
              </p:nvSpPr>
              <p:spPr>
                <a:xfrm>
                  <a:off x="11009743" y="5809398"/>
                  <a:ext cx="306111" cy="1967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Day</a:t>
                  </a:r>
                </a:p>
              </p:txBody>
            </p:sp>
          </p:grp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6572FEC1-BB24-CD6C-308C-F2F0F970E25F}"/>
                  </a:ext>
                </a:extLst>
              </p:cNvPr>
              <p:cNvSpPr txBox="1"/>
              <p:nvPr/>
            </p:nvSpPr>
            <p:spPr>
              <a:xfrm>
                <a:off x="6995828" y="1796320"/>
                <a:ext cx="437297" cy="2470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Abby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788E09C-CF45-37CE-62AF-C6E585232BDB}"/>
                  </a:ext>
                </a:extLst>
              </p:cNvPr>
              <p:cNvSpPr txBox="1"/>
              <p:nvPr/>
            </p:nvSpPr>
            <p:spPr>
              <a:xfrm>
                <a:off x="7893493" y="1782095"/>
                <a:ext cx="519719" cy="2470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Camila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3C1F4F0-8425-DAF2-66DD-38C98A984EC9}"/>
                  </a:ext>
                </a:extLst>
              </p:cNvPr>
              <p:cNvSpPr txBox="1"/>
              <p:nvPr/>
            </p:nvSpPr>
            <p:spPr>
              <a:xfrm>
                <a:off x="8969235" y="1782095"/>
                <a:ext cx="438853" cy="2470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Duke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688420E-AC37-1B60-0EDA-0DD3DCA62E7B}"/>
                  </a:ext>
                </a:extLst>
              </p:cNvPr>
              <p:cNvSpPr txBox="1"/>
              <p:nvPr/>
            </p:nvSpPr>
            <p:spPr>
              <a:xfrm>
                <a:off x="10018937" y="1796166"/>
                <a:ext cx="340880" cy="2470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Joy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DA795C4-AFC5-3D2C-38D4-357F83C558DF}"/>
                  </a:ext>
                </a:extLst>
              </p:cNvPr>
              <p:cNvSpPr txBox="1"/>
              <p:nvPr/>
            </p:nvSpPr>
            <p:spPr>
              <a:xfrm>
                <a:off x="10967294" y="1787883"/>
                <a:ext cx="437297" cy="2470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Kirby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25BB9B39-6270-19DE-82CC-B4FD7326C53F}"/>
                  </a:ext>
                </a:extLst>
              </p:cNvPr>
              <p:cNvSpPr txBox="1"/>
              <p:nvPr/>
            </p:nvSpPr>
            <p:spPr>
              <a:xfrm rot="16200000">
                <a:off x="5555960" y="3752396"/>
                <a:ext cx="1597074" cy="233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Pocket Depth Aver. in (mm)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3ADC675-DEF9-2318-153A-549BAECA27FC}"/>
                  </a:ext>
                </a:extLst>
              </p:cNvPr>
              <p:cNvSpPr txBox="1"/>
              <p:nvPr/>
            </p:nvSpPr>
            <p:spPr>
              <a:xfrm>
                <a:off x="8469442" y="1335190"/>
                <a:ext cx="1397859" cy="3088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Treatment Group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E2612D9-3FC5-FF7D-6336-1D70189A8592}"/>
                  </a:ext>
                </a:extLst>
              </p:cNvPr>
              <p:cNvSpPr txBox="1"/>
              <p:nvPr/>
            </p:nvSpPr>
            <p:spPr>
              <a:xfrm>
                <a:off x="6703837" y="6041608"/>
                <a:ext cx="4957010" cy="3088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Pocket Depth Decreases Overtime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E450BD-08E2-6C4A-C8DB-CB74262CE92B}"/>
                  </a:ext>
                </a:extLst>
              </p:cNvPr>
              <p:cNvSpPr txBox="1"/>
              <p:nvPr/>
            </p:nvSpPr>
            <p:spPr>
              <a:xfrm>
                <a:off x="6513311" y="6050204"/>
                <a:ext cx="225795" cy="3643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79" name="Right Arrow 78">
                <a:extLst>
                  <a:ext uri="{FF2B5EF4-FFF2-40B4-BE49-F238E27FC236}">
                    <a16:creationId xmlns:a16="http://schemas.microsoft.com/office/drawing/2014/main" id="{1E22E5F1-2E1F-7BA4-538D-C9A04328D2BB}"/>
                  </a:ext>
                </a:extLst>
              </p:cNvPr>
              <p:cNvSpPr/>
              <p:nvPr/>
            </p:nvSpPr>
            <p:spPr>
              <a:xfrm rot="1877564">
                <a:off x="8665853" y="2312628"/>
                <a:ext cx="1028023" cy="211643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8681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6572-4DFC-D0F8-DF8A-32A1127B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" y="447648"/>
            <a:ext cx="12056534" cy="74400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latin typeface="+mn-lt"/>
                <a:ea typeface="+mn-ea"/>
                <a:cs typeface="+mn-cs"/>
              </a:rPr>
              <a:t>Distal Teeth with Largest Pockets at Day 60</a:t>
            </a:r>
            <a:br>
              <a:rPr lang="en-US" sz="2400" dirty="0">
                <a:latin typeface="+mn-lt"/>
                <a:ea typeface="+mn-ea"/>
                <a:cs typeface="+mn-cs"/>
              </a:rPr>
            </a:br>
            <a:r>
              <a:rPr lang="en-US" sz="2400" dirty="0">
                <a:latin typeface="+mn-lt"/>
                <a:ea typeface="+mn-ea"/>
                <a:cs typeface="+mn-cs"/>
              </a:rPr>
              <a:t>Control vs. Treatment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59709C-CC94-CC43-E3C2-8BFF5588DC3F}"/>
              </a:ext>
            </a:extLst>
          </p:cNvPr>
          <p:cNvGrpSpPr/>
          <p:nvPr/>
        </p:nvGrpSpPr>
        <p:grpSpPr>
          <a:xfrm>
            <a:off x="348979" y="1661513"/>
            <a:ext cx="11637610" cy="4759848"/>
            <a:chOff x="348979" y="1661513"/>
            <a:chExt cx="11637610" cy="475984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1A8D728-90C8-1D35-7FF4-611D4594F43F}"/>
                </a:ext>
              </a:extLst>
            </p:cNvPr>
            <p:cNvGrpSpPr/>
            <p:nvPr/>
          </p:nvGrpSpPr>
          <p:grpSpPr>
            <a:xfrm>
              <a:off x="936478" y="1661513"/>
              <a:ext cx="11050111" cy="4176837"/>
              <a:chOff x="860278" y="1814076"/>
              <a:chExt cx="11050111" cy="4176837"/>
            </a:xfrm>
          </p:grpSpPr>
          <p:pic>
            <p:nvPicPr>
              <p:cNvPr id="31" name="Picture 30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DA5123BD-0E03-611A-40B2-443428B28F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36108" y="1814076"/>
                <a:ext cx="9471607" cy="1871559"/>
              </a:xfrm>
              <a:prstGeom prst="rect">
                <a:avLst/>
              </a:prstGeom>
            </p:spPr>
          </p:pic>
          <p:pic>
            <p:nvPicPr>
              <p:cNvPr id="29" name="Picture 28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D7B819E2-67F1-23A7-6CDA-A1B2D4EE51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7486" y="4064280"/>
                <a:ext cx="9471606" cy="1833098"/>
              </a:xfrm>
              <a:prstGeom prst="rect">
                <a:avLst/>
              </a:prstGeom>
            </p:spPr>
          </p:pic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1E2786B-2E2A-BD71-CE24-C4FE1528E65F}"/>
                  </a:ext>
                </a:extLst>
              </p:cNvPr>
              <p:cNvGrpSpPr/>
              <p:nvPr/>
            </p:nvGrpSpPr>
            <p:grpSpPr>
              <a:xfrm>
                <a:off x="2077486" y="3096541"/>
                <a:ext cx="9832903" cy="628835"/>
                <a:chOff x="1023390" y="3606800"/>
                <a:chExt cx="10829944" cy="803651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120AFEE-59AA-0A92-02B3-BC92C0695B22}"/>
                    </a:ext>
                  </a:extLst>
                </p:cNvPr>
                <p:cNvSpPr txBox="1"/>
                <p:nvPr/>
              </p:nvSpPr>
              <p:spPr>
                <a:xfrm>
                  <a:off x="1023390" y="4154781"/>
                  <a:ext cx="399367" cy="2556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Baby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6C63091-22EC-FA15-50A4-5CAE29AA7C00}"/>
                    </a:ext>
                  </a:extLst>
                </p:cNvPr>
                <p:cNvSpPr txBox="1"/>
                <p:nvPr/>
              </p:nvSpPr>
              <p:spPr>
                <a:xfrm>
                  <a:off x="3759952" y="4133308"/>
                  <a:ext cx="379945" cy="2556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Blue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63F875D-2728-3A1A-F79B-7CEB5DB1479E}"/>
                    </a:ext>
                  </a:extLst>
                </p:cNvPr>
                <p:cNvSpPr txBox="1"/>
                <p:nvPr/>
              </p:nvSpPr>
              <p:spPr>
                <a:xfrm>
                  <a:off x="5973544" y="4154781"/>
                  <a:ext cx="447036" cy="2556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Bruno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9360854-2764-14F3-1D34-D5F6439D04C4}"/>
                    </a:ext>
                  </a:extLst>
                </p:cNvPr>
                <p:cNvSpPr txBox="1"/>
                <p:nvPr/>
              </p:nvSpPr>
              <p:spPr>
                <a:xfrm>
                  <a:off x="7998929" y="4122318"/>
                  <a:ext cx="510595" cy="2556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Maddie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F43EEA4-10B5-DA32-11B1-1EE5CBF0BBBC}"/>
                    </a:ext>
                  </a:extLst>
                </p:cNvPr>
                <p:cNvSpPr txBox="1"/>
                <p:nvPr/>
              </p:nvSpPr>
              <p:spPr>
                <a:xfrm>
                  <a:off x="10087873" y="4128369"/>
                  <a:ext cx="450567" cy="2556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Penny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E929366-3B65-949F-5ADE-2DED8E62908B}"/>
                    </a:ext>
                  </a:extLst>
                </p:cNvPr>
                <p:cNvSpPr txBox="1"/>
                <p:nvPr/>
              </p:nvSpPr>
              <p:spPr>
                <a:xfrm>
                  <a:off x="11455402" y="3606800"/>
                  <a:ext cx="39793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A55BCE-2CEC-9CE8-8D95-E96A31E37731}"/>
                  </a:ext>
                </a:extLst>
              </p:cNvPr>
              <p:cNvSpPr txBox="1"/>
              <p:nvPr/>
            </p:nvSpPr>
            <p:spPr>
              <a:xfrm>
                <a:off x="11456726" y="3310301"/>
                <a:ext cx="36129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3C8751-4A87-22C3-51D9-EF3ACE524F21}"/>
                  </a:ext>
                </a:extLst>
              </p:cNvPr>
              <p:cNvSpPr txBox="1"/>
              <p:nvPr/>
            </p:nvSpPr>
            <p:spPr>
              <a:xfrm>
                <a:off x="948179" y="2459938"/>
                <a:ext cx="7276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Control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81F64E-8656-DE83-6A32-81476D9EA180}"/>
                  </a:ext>
                </a:extLst>
              </p:cNvPr>
              <p:cNvSpPr txBox="1"/>
              <p:nvPr/>
            </p:nvSpPr>
            <p:spPr>
              <a:xfrm>
                <a:off x="860278" y="4823242"/>
                <a:ext cx="903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Treatment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3330F2-6AEA-9A47-5324-723DF37CE1A3}"/>
                  </a:ext>
                </a:extLst>
              </p:cNvPr>
              <p:cNvSpPr txBox="1"/>
              <p:nvPr/>
            </p:nvSpPr>
            <p:spPr>
              <a:xfrm>
                <a:off x="2194378" y="5690830"/>
                <a:ext cx="36901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Abby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F9A4B0-58C4-3BB3-BE23-5968774C9A9F}"/>
                  </a:ext>
                </a:extLst>
              </p:cNvPr>
              <p:cNvSpPr txBox="1"/>
              <p:nvPr/>
            </p:nvSpPr>
            <p:spPr>
              <a:xfrm>
                <a:off x="4301462" y="5663114"/>
                <a:ext cx="43313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Camila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B3F9A63-6524-BBD6-69A7-E6C319A1747C}"/>
                  </a:ext>
                </a:extLst>
              </p:cNvPr>
              <p:cNvSpPr txBox="1"/>
              <p:nvPr/>
            </p:nvSpPr>
            <p:spPr>
              <a:xfrm>
                <a:off x="6301046" y="5697323"/>
                <a:ext cx="37061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Duke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D49B9E-3F76-71D9-6A5F-ECD9D01A1EBE}"/>
                  </a:ext>
                </a:extLst>
              </p:cNvPr>
              <p:cNvSpPr txBox="1"/>
              <p:nvPr/>
            </p:nvSpPr>
            <p:spPr>
              <a:xfrm>
                <a:off x="8277569" y="5790858"/>
                <a:ext cx="30168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Joy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1403C2-3D86-8514-53CB-E32DB63FB1D2}"/>
                  </a:ext>
                </a:extLst>
              </p:cNvPr>
              <p:cNvSpPr txBox="1"/>
              <p:nvPr/>
            </p:nvSpPr>
            <p:spPr>
              <a:xfrm>
                <a:off x="10239175" y="5790858"/>
                <a:ext cx="37061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Kirby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509B1BC-CBA8-D930-E3A3-7D69017B71D5}"/>
                </a:ext>
              </a:extLst>
            </p:cNvPr>
            <p:cNvSpPr txBox="1"/>
            <p:nvPr/>
          </p:nvSpPr>
          <p:spPr>
            <a:xfrm>
              <a:off x="348979" y="6113584"/>
              <a:ext cx="113519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Comparable to the buccal position teeth in this position seems to be less affected, except for Baby in the control group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42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CCCD-74ED-EFBB-F2CD-8DBDBC95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33" y="424869"/>
            <a:ext cx="11980333" cy="855134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Distal Position Average Pocket Depth at Day 0, 30, and 60</a:t>
            </a:r>
            <a:br>
              <a:rPr lang="en-US" sz="2400" dirty="0"/>
            </a:br>
            <a:r>
              <a:rPr lang="en-US" sz="2400" dirty="0"/>
              <a:t>Control vs Treatment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47D7EC-0A7C-6564-3372-C9038191259C}"/>
              </a:ext>
            </a:extLst>
          </p:cNvPr>
          <p:cNvSpPr txBox="1"/>
          <p:nvPr/>
        </p:nvSpPr>
        <p:spPr>
          <a:xfrm>
            <a:off x="334364" y="2607551"/>
            <a:ext cx="181619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u="sng" dirty="0"/>
              <a:t>Control</a:t>
            </a:r>
          </a:p>
          <a:p>
            <a:pPr algn="ctr"/>
            <a:r>
              <a:rPr lang="en-US" sz="1050" dirty="0"/>
              <a:t>Pocket depth increases overtime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F257FD-DE52-805A-71CD-48BA8D302CAD}"/>
              </a:ext>
            </a:extLst>
          </p:cNvPr>
          <p:cNvGrpSpPr/>
          <p:nvPr/>
        </p:nvGrpSpPr>
        <p:grpSpPr>
          <a:xfrm>
            <a:off x="2382288" y="1747794"/>
            <a:ext cx="9123912" cy="4786937"/>
            <a:chOff x="3127356" y="1705462"/>
            <a:chExt cx="8099440" cy="3755538"/>
          </a:xfrm>
        </p:grpSpPr>
        <p:pic>
          <p:nvPicPr>
            <p:cNvPr id="20" name="Picture 19" descr="Chart, bar chart&#10;&#10;Description automatically generated">
              <a:extLst>
                <a:ext uri="{FF2B5EF4-FFF2-40B4-BE49-F238E27FC236}">
                  <a16:creationId xmlns:a16="http://schemas.microsoft.com/office/drawing/2014/main" id="{D5144106-9669-24B3-6FCB-A7C6607BE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13887" y="3750353"/>
              <a:ext cx="2312909" cy="154853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Picture 5" descr="Chart, bar chart&#10;&#10;Description automatically generated">
              <a:extLst>
                <a:ext uri="{FF2B5EF4-FFF2-40B4-BE49-F238E27FC236}">
                  <a16:creationId xmlns:a16="http://schemas.microsoft.com/office/drawing/2014/main" id="{9A23884C-A7F9-4D51-2502-EFE1D14C5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6485" y="3746441"/>
              <a:ext cx="2335703" cy="155244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Picture 3" descr="Chart, bar chart&#10;&#10;Description automatically generated">
              <a:extLst>
                <a:ext uri="{FF2B5EF4-FFF2-40B4-BE49-F238E27FC236}">
                  <a16:creationId xmlns:a16="http://schemas.microsoft.com/office/drawing/2014/main" id="{994235B0-7CBD-9AE3-1985-29CD5580C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7468" y="3707715"/>
              <a:ext cx="2314994" cy="157373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" name="Picture 30" descr="Chart, bar chart&#10;&#10;Description automatically generated">
              <a:extLst>
                <a:ext uri="{FF2B5EF4-FFF2-40B4-BE49-F238E27FC236}">
                  <a16:creationId xmlns:a16="http://schemas.microsoft.com/office/drawing/2014/main" id="{1CE28C2A-F6C2-9D26-8869-508A2017D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7356" y="1705463"/>
              <a:ext cx="2315784" cy="1552449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6DA260-6DC7-7003-2304-FE622CF473F6}"/>
                </a:ext>
              </a:extLst>
            </p:cNvPr>
            <p:cNvSpPr txBox="1"/>
            <p:nvPr/>
          </p:nvSpPr>
          <p:spPr>
            <a:xfrm>
              <a:off x="3527048" y="5286794"/>
              <a:ext cx="317303" cy="1742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Abby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7423F5-3C71-345E-D066-F2A26637431F}"/>
                </a:ext>
              </a:extLst>
            </p:cNvPr>
            <p:cNvSpPr txBox="1"/>
            <p:nvPr/>
          </p:nvSpPr>
          <p:spPr>
            <a:xfrm>
              <a:off x="3910131" y="5285250"/>
              <a:ext cx="372439" cy="1742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Camila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4E65F3-F7DF-8434-6F74-158B58CE0ED8}"/>
                </a:ext>
              </a:extLst>
            </p:cNvPr>
            <p:cNvSpPr txBox="1"/>
            <p:nvPr/>
          </p:nvSpPr>
          <p:spPr>
            <a:xfrm>
              <a:off x="4348349" y="5285250"/>
              <a:ext cx="318681" cy="1742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Duke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CD33DC-ABC6-49E7-6517-5D728BC64EDF}"/>
                </a:ext>
              </a:extLst>
            </p:cNvPr>
            <p:cNvSpPr txBox="1"/>
            <p:nvPr/>
          </p:nvSpPr>
          <p:spPr>
            <a:xfrm>
              <a:off x="4732810" y="5274393"/>
              <a:ext cx="259412" cy="1742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Joy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CD3457-765B-790D-B6D7-82E115B0AA1C}"/>
                </a:ext>
              </a:extLst>
            </p:cNvPr>
            <p:cNvSpPr txBox="1"/>
            <p:nvPr/>
          </p:nvSpPr>
          <p:spPr>
            <a:xfrm>
              <a:off x="5123781" y="5274393"/>
              <a:ext cx="318681" cy="1742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Kirby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E26D68-5E07-5D8F-26DD-ADA79DA6923F}"/>
                </a:ext>
              </a:extLst>
            </p:cNvPr>
            <p:cNvSpPr txBox="1"/>
            <p:nvPr/>
          </p:nvSpPr>
          <p:spPr>
            <a:xfrm>
              <a:off x="3930288" y="3285825"/>
              <a:ext cx="296627" cy="1742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Blue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154DA6-F52B-B875-395D-0FA1ED00BE28}"/>
                </a:ext>
              </a:extLst>
            </p:cNvPr>
            <p:cNvSpPr txBox="1"/>
            <p:nvPr/>
          </p:nvSpPr>
          <p:spPr>
            <a:xfrm>
              <a:off x="3526155" y="3273429"/>
              <a:ext cx="311790" cy="1742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Baby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81210D-C90E-BDF6-8703-37D5CB087C91}"/>
                </a:ext>
              </a:extLst>
            </p:cNvPr>
            <p:cNvSpPr txBox="1"/>
            <p:nvPr/>
          </p:nvSpPr>
          <p:spPr>
            <a:xfrm>
              <a:off x="4289820" y="3279627"/>
              <a:ext cx="349006" cy="1742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Bruno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961F8B-A3F8-DABB-3CD7-8C81D7BF0DEA}"/>
                </a:ext>
              </a:extLst>
            </p:cNvPr>
            <p:cNvSpPr txBox="1"/>
            <p:nvPr/>
          </p:nvSpPr>
          <p:spPr>
            <a:xfrm>
              <a:off x="4663202" y="3273514"/>
              <a:ext cx="398627" cy="1742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Maddie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2678B9-360E-7DED-ED08-6023881A92C4}"/>
                </a:ext>
              </a:extLst>
            </p:cNvPr>
            <p:cNvSpPr txBox="1"/>
            <p:nvPr/>
          </p:nvSpPr>
          <p:spPr>
            <a:xfrm>
              <a:off x="5090700" y="3273429"/>
              <a:ext cx="351762" cy="1742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Penny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A8C9D2-ABEB-ACDD-1F6C-1FE94869E1DF}"/>
                </a:ext>
              </a:extLst>
            </p:cNvPr>
            <p:cNvSpPr txBox="1"/>
            <p:nvPr/>
          </p:nvSpPr>
          <p:spPr>
            <a:xfrm rot="16200000">
              <a:off x="3032433" y="4302534"/>
              <a:ext cx="388335" cy="1984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Day 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6A30F8-7538-C605-415C-5FDD41E5E5BD}"/>
                </a:ext>
              </a:extLst>
            </p:cNvPr>
            <p:cNvSpPr txBox="1"/>
            <p:nvPr/>
          </p:nvSpPr>
          <p:spPr>
            <a:xfrm rot="16200000">
              <a:off x="2854278" y="2360441"/>
              <a:ext cx="744643" cy="1984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Day 0</a:t>
              </a:r>
            </a:p>
          </p:txBody>
        </p:sp>
        <p:pic>
          <p:nvPicPr>
            <p:cNvPr id="33" name="Picture 32" descr="Chart, bar chart&#10;&#10;Description automatically generated">
              <a:extLst>
                <a:ext uri="{FF2B5EF4-FFF2-40B4-BE49-F238E27FC236}">
                  <a16:creationId xmlns:a16="http://schemas.microsoft.com/office/drawing/2014/main" id="{4CA3A2D8-EA45-110C-AF65-19885C40C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06485" y="1705462"/>
              <a:ext cx="2315784" cy="155244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5" name="Picture 34" descr="Chart, bar chart&#10;&#10;Description automatically generated">
              <a:extLst>
                <a:ext uri="{FF2B5EF4-FFF2-40B4-BE49-F238E27FC236}">
                  <a16:creationId xmlns:a16="http://schemas.microsoft.com/office/drawing/2014/main" id="{59F75954-CE69-E97D-F2CB-631B99690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85617" y="1705465"/>
              <a:ext cx="2315784" cy="1552449"/>
            </a:xfrm>
            <a:prstGeom prst="rect">
              <a:avLst/>
            </a:prstGeom>
            <a:ln>
              <a:noFill/>
            </a:ln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C5895D-D30D-D31A-290C-0954D03F5882}"/>
                </a:ext>
              </a:extLst>
            </p:cNvPr>
            <p:cNvSpPr txBox="1"/>
            <p:nvPr/>
          </p:nvSpPr>
          <p:spPr>
            <a:xfrm rot="16200000">
              <a:off x="5699434" y="2348470"/>
              <a:ext cx="812591" cy="1984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Day 3 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9A8F6BA-A2EB-2517-DB4C-3C1B91C7C815}"/>
                </a:ext>
              </a:extLst>
            </p:cNvPr>
            <p:cNvSpPr txBox="1"/>
            <p:nvPr/>
          </p:nvSpPr>
          <p:spPr>
            <a:xfrm rot="16200000">
              <a:off x="8589564" y="2337468"/>
              <a:ext cx="790589" cy="1984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Day  60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DE9AFD-59C9-3DBE-70D7-ECA8A294E90A}"/>
                </a:ext>
              </a:extLst>
            </p:cNvPr>
            <p:cNvSpPr txBox="1"/>
            <p:nvPr/>
          </p:nvSpPr>
          <p:spPr>
            <a:xfrm>
              <a:off x="6831937" y="3279928"/>
              <a:ext cx="296627" cy="1742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Blue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273797D-6F8E-0B8B-7CCE-FE83107DFCEA}"/>
                </a:ext>
              </a:extLst>
            </p:cNvPr>
            <p:cNvSpPr txBox="1"/>
            <p:nvPr/>
          </p:nvSpPr>
          <p:spPr>
            <a:xfrm>
              <a:off x="6427804" y="3267532"/>
              <a:ext cx="311790" cy="1742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Baby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DD2AE6-5D6F-0068-E599-980F015F62B1}"/>
                </a:ext>
              </a:extLst>
            </p:cNvPr>
            <p:cNvSpPr txBox="1"/>
            <p:nvPr/>
          </p:nvSpPr>
          <p:spPr>
            <a:xfrm>
              <a:off x="7191469" y="3273729"/>
              <a:ext cx="349006" cy="1742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Bruno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6D9973D-00D6-4869-CEA9-2897880AF4FD}"/>
                </a:ext>
              </a:extLst>
            </p:cNvPr>
            <p:cNvSpPr txBox="1"/>
            <p:nvPr/>
          </p:nvSpPr>
          <p:spPr>
            <a:xfrm>
              <a:off x="7557571" y="3267616"/>
              <a:ext cx="398627" cy="1742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Maddie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4B0B71-8ACC-2848-9A77-F1E825EE65E3}"/>
                </a:ext>
              </a:extLst>
            </p:cNvPr>
            <p:cNvSpPr txBox="1"/>
            <p:nvPr/>
          </p:nvSpPr>
          <p:spPr>
            <a:xfrm>
              <a:off x="7992350" y="3267532"/>
              <a:ext cx="351762" cy="1742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Penny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29C4F10-8D98-9E4D-816D-00247301FF13}"/>
                </a:ext>
              </a:extLst>
            </p:cNvPr>
            <p:cNvSpPr txBox="1"/>
            <p:nvPr/>
          </p:nvSpPr>
          <p:spPr>
            <a:xfrm>
              <a:off x="9689227" y="3279928"/>
              <a:ext cx="296627" cy="1742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Blue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CF01FBB-D4C7-115F-C27A-61D3B310DE3C}"/>
                </a:ext>
              </a:extLst>
            </p:cNvPr>
            <p:cNvSpPr txBox="1"/>
            <p:nvPr/>
          </p:nvSpPr>
          <p:spPr>
            <a:xfrm>
              <a:off x="9285094" y="3267532"/>
              <a:ext cx="311790" cy="1742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Baby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5A65FC1-0CE1-C116-EA1F-87DCF005A772}"/>
                </a:ext>
              </a:extLst>
            </p:cNvPr>
            <p:cNvSpPr txBox="1"/>
            <p:nvPr/>
          </p:nvSpPr>
          <p:spPr>
            <a:xfrm>
              <a:off x="10048758" y="3273729"/>
              <a:ext cx="349006" cy="1742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Bruno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61FF55F-30CD-77EC-82C2-5519AF882F38}"/>
                </a:ext>
              </a:extLst>
            </p:cNvPr>
            <p:cNvSpPr txBox="1"/>
            <p:nvPr/>
          </p:nvSpPr>
          <p:spPr>
            <a:xfrm>
              <a:off x="10414860" y="3267616"/>
              <a:ext cx="398627" cy="1742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Maddie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E4896C1-8385-3095-0EC5-13F0B1D09A8C}"/>
                </a:ext>
              </a:extLst>
            </p:cNvPr>
            <p:cNvSpPr txBox="1"/>
            <p:nvPr/>
          </p:nvSpPr>
          <p:spPr>
            <a:xfrm>
              <a:off x="10849639" y="3267532"/>
              <a:ext cx="351762" cy="1742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Penny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0D4CED8-E2EB-22C1-E31F-87BDB34DA138}"/>
                </a:ext>
              </a:extLst>
            </p:cNvPr>
            <p:cNvSpPr txBox="1"/>
            <p:nvPr/>
          </p:nvSpPr>
          <p:spPr>
            <a:xfrm rot="16200000">
              <a:off x="5699434" y="4383256"/>
              <a:ext cx="812591" cy="1984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Day 3 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2505DD6-F403-45B7-1F05-C1D335849AEB}"/>
                </a:ext>
              </a:extLst>
            </p:cNvPr>
            <p:cNvSpPr txBox="1"/>
            <p:nvPr/>
          </p:nvSpPr>
          <p:spPr>
            <a:xfrm rot="16200000">
              <a:off x="8612083" y="4423424"/>
              <a:ext cx="790589" cy="1984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Day  60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ACC5EB-F3CD-7C5E-B757-001444A0F2FC}"/>
                </a:ext>
              </a:extLst>
            </p:cNvPr>
            <p:cNvSpPr txBox="1"/>
            <p:nvPr/>
          </p:nvSpPr>
          <p:spPr>
            <a:xfrm>
              <a:off x="6428698" y="5272776"/>
              <a:ext cx="317303" cy="1742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Abby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643A561-3E58-D5E1-0771-EC4EA67D7B49}"/>
                </a:ext>
              </a:extLst>
            </p:cNvPr>
            <p:cNvSpPr txBox="1"/>
            <p:nvPr/>
          </p:nvSpPr>
          <p:spPr>
            <a:xfrm>
              <a:off x="6811781" y="5271232"/>
              <a:ext cx="372439" cy="1742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Camila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5B831C3-F48E-78A5-0C76-AD4A61A9597C}"/>
                </a:ext>
              </a:extLst>
            </p:cNvPr>
            <p:cNvSpPr txBox="1"/>
            <p:nvPr/>
          </p:nvSpPr>
          <p:spPr>
            <a:xfrm>
              <a:off x="7249999" y="5271232"/>
              <a:ext cx="318681" cy="1742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Duke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A8B08F3-3BB8-88C1-4A73-248AEBAC19C2}"/>
                </a:ext>
              </a:extLst>
            </p:cNvPr>
            <p:cNvSpPr txBox="1"/>
            <p:nvPr/>
          </p:nvSpPr>
          <p:spPr>
            <a:xfrm>
              <a:off x="7634459" y="5260375"/>
              <a:ext cx="259412" cy="1742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Joy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454C28F-7036-62CF-3A66-C7D9713E025D}"/>
                </a:ext>
              </a:extLst>
            </p:cNvPr>
            <p:cNvSpPr txBox="1"/>
            <p:nvPr/>
          </p:nvSpPr>
          <p:spPr>
            <a:xfrm>
              <a:off x="8025430" y="5260375"/>
              <a:ext cx="318681" cy="1742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Kirby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DE692E6-FCFD-598E-1546-A08686A3210E}"/>
                </a:ext>
              </a:extLst>
            </p:cNvPr>
            <p:cNvSpPr txBox="1"/>
            <p:nvPr/>
          </p:nvSpPr>
          <p:spPr>
            <a:xfrm>
              <a:off x="9314820" y="5279582"/>
              <a:ext cx="317303" cy="1742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Abby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525235E-9D6D-40F3-E90E-C67E2998306D}"/>
                </a:ext>
              </a:extLst>
            </p:cNvPr>
            <p:cNvSpPr txBox="1"/>
            <p:nvPr/>
          </p:nvSpPr>
          <p:spPr>
            <a:xfrm>
              <a:off x="9697903" y="5278038"/>
              <a:ext cx="372439" cy="1742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Camila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1951DAC-EACC-12AD-286C-8034844AC34C}"/>
                </a:ext>
              </a:extLst>
            </p:cNvPr>
            <p:cNvSpPr txBox="1"/>
            <p:nvPr/>
          </p:nvSpPr>
          <p:spPr>
            <a:xfrm>
              <a:off x="10136121" y="5278038"/>
              <a:ext cx="318681" cy="1742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Duke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52A731-2BB1-F1B0-0FAF-2338ADA1FF21}"/>
                </a:ext>
              </a:extLst>
            </p:cNvPr>
            <p:cNvSpPr txBox="1"/>
            <p:nvPr/>
          </p:nvSpPr>
          <p:spPr>
            <a:xfrm>
              <a:off x="10520581" y="5267181"/>
              <a:ext cx="259412" cy="1742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Joy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6709DB9-FD35-42D8-2B5F-7739D032D51F}"/>
                </a:ext>
              </a:extLst>
            </p:cNvPr>
            <p:cNvSpPr txBox="1"/>
            <p:nvPr/>
          </p:nvSpPr>
          <p:spPr>
            <a:xfrm>
              <a:off x="10882431" y="5267181"/>
              <a:ext cx="318681" cy="1742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Kirby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218F822-C669-29B5-3F16-CD3D59414160}"/>
                </a:ext>
              </a:extLst>
            </p:cNvPr>
            <p:cNvSpPr txBox="1"/>
            <p:nvPr/>
          </p:nvSpPr>
          <p:spPr>
            <a:xfrm>
              <a:off x="4183722" y="1828872"/>
              <a:ext cx="64793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1.32 mm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E35406-3EA5-C1CA-FA02-FBD6DD106796}"/>
                </a:ext>
              </a:extLst>
            </p:cNvPr>
            <p:cNvSpPr txBox="1"/>
            <p:nvPr/>
          </p:nvSpPr>
          <p:spPr>
            <a:xfrm>
              <a:off x="7042005" y="1841141"/>
              <a:ext cx="64793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1.85 mm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90702FF-1C21-0DBC-3D09-2454B01F303F}"/>
                </a:ext>
              </a:extLst>
            </p:cNvPr>
            <p:cNvSpPr txBox="1"/>
            <p:nvPr/>
          </p:nvSpPr>
          <p:spPr>
            <a:xfrm>
              <a:off x="10070342" y="1841141"/>
              <a:ext cx="64793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2.09 mm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C6E152F-BD89-4091-54E9-07AF4F578791}"/>
                </a:ext>
              </a:extLst>
            </p:cNvPr>
            <p:cNvSpPr txBox="1"/>
            <p:nvPr/>
          </p:nvSpPr>
          <p:spPr>
            <a:xfrm>
              <a:off x="4226915" y="3738037"/>
              <a:ext cx="64793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2.55 mm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6A9D409-7DE3-9C15-CF2E-2558B567F8EC}"/>
                </a:ext>
              </a:extLst>
            </p:cNvPr>
            <p:cNvSpPr txBox="1"/>
            <p:nvPr/>
          </p:nvSpPr>
          <p:spPr>
            <a:xfrm>
              <a:off x="7022474" y="3881151"/>
              <a:ext cx="64793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2.21 mm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0D48CB7-8B36-B768-6D74-8492EB76E90A}"/>
                </a:ext>
              </a:extLst>
            </p:cNvPr>
            <p:cNvSpPr txBox="1"/>
            <p:nvPr/>
          </p:nvSpPr>
          <p:spPr>
            <a:xfrm>
              <a:off x="10151733" y="3864159"/>
              <a:ext cx="64793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1.85 mm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2D22FCD-09F5-B113-1CAD-C39FD5E7C078}"/>
              </a:ext>
            </a:extLst>
          </p:cNvPr>
          <p:cNvSpPr txBox="1"/>
          <p:nvPr/>
        </p:nvSpPr>
        <p:spPr>
          <a:xfrm>
            <a:off x="395440" y="4660017"/>
            <a:ext cx="181619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u="sng" dirty="0"/>
              <a:t>Treatment</a:t>
            </a:r>
          </a:p>
          <a:p>
            <a:pPr algn="ctr"/>
            <a:r>
              <a:rPr lang="en-US" sz="1050" dirty="0"/>
              <a:t>Pocket depth Decreases overtime</a:t>
            </a:r>
          </a:p>
        </p:txBody>
      </p:sp>
    </p:spTree>
    <p:extLst>
      <p:ext uri="{BB962C8B-B14F-4D97-AF65-F5344CB8AC3E}">
        <p14:creationId xmlns:p14="http://schemas.microsoft.com/office/powerpoint/2010/main" val="3949502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 descr="Chart, bar chart&#10;&#10;Description automatically generated">
            <a:extLst>
              <a:ext uri="{FF2B5EF4-FFF2-40B4-BE49-F238E27FC236}">
                <a16:creationId xmlns:a16="http://schemas.microsoft.com/office/drawing/2014/main" id="{7D5E625D-FA22-F0DA-0FFE-6DD02D4CE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771" y="1860430"/>
            <a:ext cx="5340748" cy="4175494"/>
          </a:xfrm>
          <a:prstGeom prst="rect">
            <a:avLst/>
          </a:prstGeom>
          <a:ln>
            <a:noFill/>
          </a:ln>
        </p:spPr>
      </p:pic>
      <p:sp>
        <p:nvSpPr>
          <p:cNvPr id="16" name="CuadroTexto 350">
            <a:extLst>
              <a:ext uri="{FF2B5EF4-FFF2-40B4-BE49-F238E27FC236}">
                <a16:creationId xmlns:a16="http://schemas.microsoft.com/office/drawing/2014/main" id="{30E74405-4873-2945-8D63-379079FB7D3B}"/>
              </a:ext>
            </a:extLst>
          </p:cNvPr>
          <p:cNvSpPr txBox="1"/>
          <p:nvPr/>
        </p:nvSpPr>
        <p:spPr>
          <a:xfrm>
            <a:off x="0" y="63985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Palatal Position: Control vs. Treatment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963CCC-6DFC-7DC4-22C5-28F64DF66709}"/>
              </a:ext>
            </a:extLst>
          </p:cNvPr>
          <p:cNvGrpSpPr/>
          <p:nvPr/>
        </p:nvGrpSpPr>
        <p:grpSpPr>
          <a:xfrm>
            <a:off x="388506" y="1289821"/>
            <a:ext cx="5552952" cy="5061681"/>
            <a:chOff x="493962" y="1357554"/>
            <a:chExt cx="5552952" cy="506168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C3A16C1-0762-32DF-7980-56AB33E8C95F}"/>
                </a:ext>
              </a:extLst>
            </p:cNvPr>
            <p:cNvGrpSpPr/>
            <p:nvPr/>
          </p:nvGrpSpPr>
          <p:grpSpPr>
            <a:xfrm>
              <a:off x="493962" y="1934751"/>
              <a:ext cx="5552952" cy="4260004"/>
              <a:chOff x="493962" y="1934751"/>
              <a:chExt cx="5552952" cy="4260004"/>
            </a:xfrm>
          </p:grpSpPr>
          <p:pic>
            <p:nvPicPr>
              <p:cNvPr id="79" name="Picture 78" descr="Chart, bar chart&#10;&#10;Description automatically generated">
                <a:extLst>
                  <a:ext uri="{FF2B5EF4-FFF2-40B4-BE49-F238E27FC236}">
                    <a16:creationId xmlns:a16="http://schemas.microsoft.com/office/drawing/2014/main" id="{A6907572-F3C4-33A7-219E-36516C0E97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2195" y="1934751"/>
                <a:ext cx="5340748" cy="4175494"/>
              </a:xfrm>
              <a:prstGeom prst="rect">
                <a:avLst/>
              </a:prstGeom>
            </p:spPr>
          </p:pic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D66D1A5F-4EE2-D4DE-F8AC-9E7F4666338F}"/>
                  </a:ext>
                </a:extLst>
              </p:cNvPr>
              <p:cNvSpPr txBox="1"/>
              <p:nvPr/>
            </p:nvSpPr>
            <p:spPr>
              <a:xfrm rot="16200000">
                <a:off x="-188663" y="3753329"/>
                <a:ext cx="1594459" cy="229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Pocket Depth Aver. in (mm)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4B3BAB29-3733-56F9-DDB9-BA5593446A4F}"/>
                  </a:ext>
                </a:extLst>
              </p:cNvPr>
              <p:cNvSpPr txBox="1"/>
              <p:nvPr/>
            </p:nvSpPr>
            <p:spPr>
              <a:xfrm>
                <a:off x="922069" y="5551744"/>
                <a:ext cx="886031" cy="6345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</a:t>
                </a:r>
              </a:p>
              <a:p>
                <a:endParaRPr lang="en-US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A000C81-0607-BA32-3275-079AB4F13F3F}"/>
                  </a:ext>
                </a:extLst>
              </p:cNvPr>
              <p:cNvSpPr txBox="1"/>
              <p:nvPr/>
            </p:nvSpPr>
            <p:spPr>
              <a:xfrm>
                <a:off x="1938786" y="5551744"/>
                <a:ext cx="886031" cy="6345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</a:t>
                </a:r>
              </a:p>
              <a:p>
                <a:endParaRPr lang="en-US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42C585A-C00F-7F5F-F473-0E7CB7AEF67B}"/>
                  </a:ext>
                </a:extLst>
              </p:cNvPr>
              <p:cNvSpPr txBox="1"/>
              <p:nvPr/>
            </p:nvSpPr>
            <p:spPr>
              <a:xfrm>
                <a:off x="3043090" y="5560244"/>
                <a:ext cx="886031" cy="6345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</a:t>
                </a:r>
              </a:p>
              <a:p>
                <a:endParaRPr 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9A1AB21-6C6F-7993-7853-47F30FE8367B}"/>
                  </a:ext>
                </a:extLst>
              </p:cNvPr>
              <p:cNvSpPr txBox="1"/>
              <p:nvPr/>
            </p:nvSpPr>
            <p:spPr>
              <a:xfrm>
                <a:off x="4048233" y="5550410"/>
                <a:ext cx="886031" cy="6345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</a:t>
                </a:r>
              </a:p>
              <a:p>
                <a:endParaRPr lang="en-US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FD523C9-1F3B-823D-3CCD-F490A20CDB4F}"/>
                  </a:ext>
                </a:extLst>
              </p:cNvPr>
              <p:cNvSpPr txBox="1"/>
              <p:nvPr/>
            </p:nvSpPr>
            <p:spPr>
              <a:xfrm>
                <a:off x="5102699" y="5553515"/>
                <a:ext cx="886031" cy="6345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</a:t>
                </a:r>
              </a:p>
              <a:p>
                <a:endParaRPr lang="en-US" dirty="0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16CBB5D-56A9-D020-8AA6-9A759DA8AFA7}"/>
                  </a:ext>
                </a:extLst>
              </p:cNvPr>
              <p:cNvSpPr txBox="1"/>
              <p:nvPr/>
            </p:nvSpPr>
            <p:spPr>
              <a:xfrm>
                <a:off x="932862" y="5550056"/>
                <a:ext cx="218604" cy="1963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8E1F027-E8B1-A9F2-B787-BFBC31A316C3}"/>
                  </a:ext>
                </a:extLst>
              </p:cNvPr>
              <p:cNvSpPr txBox="1"/>
              <p:nvPr/>
            </p:nvSpPr>
            <p:spPr>
              <a:xfrm>
                <a:off x="1589571" y="5550056"/>
                <a:ext cx="336200" cy="1963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60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2691CFC-74F5-0F51-157B-D6C91006D64D}"/>
                  </a:ext>
                </a:extLst>
              </p:cNvPr>
              <p:cNvSpPr txBox="1"/>
              <p:nvPr/>
            </p:nvSpPr>
            <p:spPr>
              <a:xfrm>
                <a:off x="1213861" y="5550056"/>
                <a:ext cx="336201" cy="1963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 30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6A49293-A7F3-1D6B-2E3A-EC1BE470C79E}"/>
                  </a:ext>
                </a:extLst>
              </p:cNvPr>
              <p:cNvSpPr txBox="1"/>
              <p:nvPr/>
            </p:nvSpPr>
            <p:spPr>
              <a:xfrm>
                <a:off x="1981051" y="5541432"/>
                <a:ext cx="218604" cy="1963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3B72FC9-C9D5-5BF0-24A2-5FFE618FDB80}"/>
                  </a:ext>
                </a:extLst>
              </p:cNvPr>
              <p:cNvSpPr txBox="1"/>
              <p:nvPr/>
            </p:nvSpPr>
            <p:spPr>
              <a:xfrm>
                <a:off x="2613859" y="5549866"/>
                <a:ext cx="336200" cy="1963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 60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8834671-A1FA-9B40-5E88-ADECA90D9087}"/>
                  </a:ext>
                </a:extLst>
              </p:cNvPr>
              <p:cNvSpPr txBox="1"/>
              <p:nvPr/>
            </p:nvSpPr>
            <p:spPr>
              <a:xfrm>
                <a:off x="2253741" y="5541365"/>
                <a:ext cx="336200" cy="1963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 30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4E87C1A-0BDA-EB96-2132-D7D4AE19D905}"/>
                  </a:ext>
                </a:extLst>
              </p:cNvPr>
              <p:cNvSpPr txBox="1"/>
              <p:nvPr/>
            </p:nvSpPr>
            <p:spPr>
              <a:xfrm>
                <a:off x="3017173" y="5541556"/>
                <a:ext cx="218604" cy="1963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FC8F509-A9C7-90E0-245F-DAC5FD7E37FB}"/>
                  </a:ext>
                </a:extLst>
              </p:cNvPr>
              <p:cNvSpPr txBox="1"/>
              <p:nvPr/>
            </p:nvSpPr>
            <p:spPr>
              <a:xfrm>
                <a:off x="3652593" y="5549866"/>
                <a:ext cx="336200" cy="1963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60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B1C450C-28E6-D3F6-5333-F3E4FCD7AE36}"/>
                  </a:ext>
                </a:extLst>
              </p:cNvPr>
              <p:cNvSpPr txBox="1"/>
              <p:nvPr/>
            </p:nvSpPr>
            <p:spPr>
              <a:xfrm>
                <a:off x="3321998" y="5541556"/>
                <a:ext cx="336201" cy="1963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30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635C90B-91A7-50DC-DC85-34A0C69B3FEC}"/>
                  </a:ext>
                </a:extLst>
              </p:cNvPr>
              <p:cNvSpPr txBox="1"/>
              <p:nvPr/>
            </p:nvSpPr>
            <p:spPr>
              <a:xfrm>
                <a:off x="4043458" y="5541976"/>
                <a:ext cx="218604" cy="1963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661A3DA-E5FE-4D74-0FFF-F1E7D722E31B}"/>
                  </a:ext>
                </a:extLst>
              </p:cNvPr>
              <p:cNvSpPr txBox="1"/>
              <p:nvPr/>
            </p:nvSpPr>
            <p:spPr>
              <a:xfrm>
                <a:off x="4690572" y="5550884"/>
                <a:ext cx="336200" cy="1963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60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56B94A0-CDF1-101B-4E2E-1BEE2BF8280B}"/>
                  </a:ext>
                </a:extLst>
              </p:cNvPr>
              <p:cNvSpPr txBox="1"/>
              <p:nvPr/>
            </p:nvSpPr>
            <p:spPr>
              <a:xfrm>
                <a:off x="4355166" y="5553911"/>
                <a:ext cx="336201" cy="1963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30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3519BC6C-5C3B-F1D7-E2EF-F7F1689CC501}"/>
                  </a:ext>
                </a:extLst>
              </p:cNvPr>
              <p:cNvSpPr txBox="1"/>
              <p:nvPr/>
            </p:nvSpPr>
            <p:spPr>
              <a:xfrm>
                <a:off x="5073831" y="5550445"/>
                <a:ext cx="218604" cy="1963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BBF897F-6E0B-5C01-5D5E-835935D57E08}"/>
                  </a:ext>
                </a:extLst>
              </p:cNvPr>
              <p:cNvSpPr txBox="1"/>
              <p:nvPr/>
            </p:nvSpPr>
            <p:spPr>
              <a:xfrm>
                <a:off x="5710714" y="5550443"/>
                <a:ext cx="336200" cy="1963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60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5BA83F-477D-938C-186C-C328C5F8AFD6}"/>
                  </a:ext>
                </a:extLst>
              </p:cNvPr>
              <p:cNvSpPr txBox="1"/>
              <p:nvPr/>
            </p:nvSpPr>
            <p:spPr>
              <a:xfrm>
                <a:off x="5354252" y="5550444"/>
                <a:ext cx="336201" cy="1963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30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EDFC0C4F-E696-1DF2-7379-C763E79C02C8}"/>
                  </a:ext>
                </a:extLst>
              </p:cNvPr>
              <p:cNvSpPr txBox="1"/>
              <p:nvPr/>
            </p:nvSpPr>
            <p:spPr>
              <a:xfrm>
                <a:off x="1240305" y="5752150"/>
                <a:ext cx="300243" cy="1963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Day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8AB43DD0-FDF5-1AC9-1A40-7B8F681D45D8}"/>
                  </a:ext>
                </a:extLst>
              </p:cNvPr>
              <p:cNvSpPr txBox="1"/>
              <p:nvPr/>
            </p:nvSpPr>
            <p:spPr>
              <a:xfrm>
                <a:off x="2293408" y="5761187"/>
                <a:ext cx="300243" cy="1963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Day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0DB38D8F-6F34-09E2-C227-32C2EC9C5E20}"/>
                  </a:ext>
                </a:extLst>
              </p:cNvPr>
              <p:cNvSpPr txBox="1"/>
              <p:nvPr/>
            </p:nvSpPr>
            <p:spPr>
              <a:xfrm>
                <a:off x="3299457" y="5764881"/>
                <a:ext cx="300243" cy="1963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Day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3CB3BB56-C513-EDB1-038E-6BC1EB608EEB}"/>
                  </a:ext>
                </a:extLst>
              </p:cNvPr>
              <p:cNvSpPr txBox="1"/>
              <p:nvPr/>
            </p:nvSpPr>
            <p:spPr>
              <a:xfrm>
                <a:off x="4352538" y="5763196"/>
                <a:ext cx="300243" cy="1963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Day</a:t>
                </a: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3FD50D2F-F875-1F9C-0639-9335AFE7D591}"/>
                  </a:ext>
                </a:extLst>
              </p:cNvPr>
              <p:cNvSpPr txBox="1"/>
              <p:nvPr/>
            </p:nvSpPr>
            <p:spPr>
              <a:xfrm>
                <a:off x="5378659" y="5774087"/>
                <a:ext cx="300243" cy="1963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Day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A7A709-2A4C-DFD0-B43C-88BC3B6C19A4}"/>
                </a:ext>
              </a:extLst>
            </p:cNvPr>
            <p:cNvSpPr txBox="1"/>
            <p:nvPr/>
          </p:nvSpPr>
          <p:spPr>
            <a:xfrm>
              <a:off x="855133" y="1357554"/>
              <a:ext cx="5187809" cy="3089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Control Group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7D516B-33BC-F948-0D62-D682435B11E7}"/>
                </a:ext>
              </a:extLst>
            </p:cNvPr>
            <p:cNvSpPr txBox="1"/>
            <p:nvPr/>
          </p:nvSpPr>
          <p:spPr>
            <a:xfrm>
              <a:off x="922069" y="6110245"/>
              <a:ext cx="5120873" cy="3089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Pocket Depth Increases Overtime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149EB1C-8A31-A2B8-7568-F154671DF4FC}"/>
                </a:ext>
              </a:extLst>
            </p:cNvPr>
            <p:cNvSpPr txBox="1"/>
            <p:nvPr/>
          </p:nvSpPr>
          <p:spPr>
            <a:xfrm>
              <a:off x="1184880" y="1813780"/>
              <a:ext cx="427965" cy="247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Baby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088ADEA-0AB8-6946-7AFC-DA23FF1A7ADE}"/>
                </a:ext>
              </a:extLst>
            </p:cNvPr>
            <p:cNvSpPr txBox="1"/>
            <p:nvPr/>
          </p:nvSpPr>
          <p:spPr>
            <a:xfrm>
              <a:off x="2224397" y="1821472"/>
              <a:ext cx="403085" cy="247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Blue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4A1264E-97F6-173D-81C6-FAA430B8436E}"/>
                </a:ext>
              </a:extLst>
            </p:cNvPr>
            <p:cNvSpPr txBox="1"/>
            <p:nvPr/>
          </p:nvSpPr>
          <p:spPr>
            <a:xfrm>
              <a:off x="3115283" y="1820157"/>
              <a:ext cx="487063" cy="247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Bruno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17011F6-F630-6CEB-A918-485375E39CCA}"/>
                </a:ext>
              </a:extLst>
            </p:cNvPr>
            <p:cNvSpPr txBox="1"/>
            <p:nvPr/>
          </p:nvSpPr>
          <p:spPr>
            <a:xfrm>
              <a:off x="4200727" y="1804567"/>
              <a:ext cx="564817" cy="247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Maddie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4E5FD15-4BF2-17FA-113D-1CDF19DAA43E}"/>
                </a:ext>
              </a:extLst>
            </p:cNvPr>
            <p:cNvSpPr txBox="1"/>
            <p:nvPr/>
          </p:nvSpPr>
          <p:spPr>
            <a:xfrm>
              <a:off x="5244878" y="1813034"/>
              <a:ext cx="491727" cy="247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Penny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86F1746B-6141-6791-676B-5C7062408F86}"/>
              </a:ext>
            </a:extLst>
          </p:cNvPr>
          <p:cNvSpPr txBox="1"/>
          <p:nvPr/>
        </p:nvSpPr>
        <p:spPr>
          <a:xfrm>
            <a:off x="6706557" y="5492511"/>
            <a:ext cx="903347" cy="635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4AEE191-2CFB-5800-3CD6-7F09569C1292}"/>
              </a:ext>
            </a:extLst>
          </p:cNvPr>
          <p:cNvSpPr txBox="1"/>
          <p:nvPr/>
        </p:nvSpPr>
        <p:spPr>
          <a:xfrm>
            <a:off x="7702760" y="5485712"/>
            <a:ext cx="903347" cy="635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42BB4E5-22CB-33B2-E20C-075F87029BA9}"/>
              </a:ext>
            </a:extLst>
          </p:cNvPr>
          <p:cNvSpPr txBox="1"/>
          <p:nvPr/>
        </p:nvSpPr>
        <p:spPr>
          <a:xfrm>
            <a:off x="8782676" y="5495020"/>
            <a:ext cx="903347" cy="635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75D5C44-2CA0-139A-43B1-820503F544EB}"/>
              </a:ext>
            </a:extLst>
          </p:cNvPr>
          <p:cNvSpPr txBox="1"/>
          <p:nvPr/>
        </p:nvSpPr>
        <p:spPr>
          <a:xfrm>
            <a:off x="9797129" y="5495320"/>
            <a:ext cx="903347" cy="63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87A6D40-3586-BF9C-26E4-A2AA8F51D014}"/>
              </a:ext>
            </a:extLst>
          </p:cNvPr>
          <p:cNvSpPr txBox="1"/>
          <p:nvPr/>
        </p:nvSpPr>
        <p:spPr>
          <a:xfrm>
            <a:off x="10838316" y="5497643"/>
            <a:ext cx="903347" cy="635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8F72904-57E2-6848-A1D3-17FE877C93CF}"/>
              </a:ext>
            </a:extLst>
          </p:cNvPr>
          <p:cNvSpPr txBox="1"/>
          <p:nvPr/>
        </p:nvSpPr>
        <p:spPr>
          <a:xfrm>
            <a:off x="6692238" y="5502123"/>
            <a:ext cx="222876" cy="1967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9F84F12-4DAC-A881-51F8-8D508BC10C07}"/>
              </a:ext>
            </a:extLst>
          </p:cNvPr>
          <p:cNvSpPr txBox="1"/>
          <p:nvPr/>
        </p:nvSpPr>
        <p:spPr>
          <a:xfrm>
            <a:off x="7319478" y="5502123"/>
            <a:ext cx="342770" cy="1967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60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78CC789-4AD2-2B49-F140-CB6EF140D1C6}"/>
              </a:ext>
            </a:extLst>
          </p:cNvPr>
          <p:cNvSpPr txBox="1"/>
          <p:nvPr/>
        </p:nvSpPr>
        <p:spPr>
          <a:xfrm>
            <a:off x="6953881" y="5502123"/>
            <a:ext cx="342772" cy="1967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30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DFB92EC-2AE1-5308-700A-51AE91AD9457}"/>
              </a:ext>
            </a:extLst>
          </p:cNvPr>
          <p:cNvSpPr txBox="1"/>
          <p:nvPr/>
        </p:nvSpPr>
        <p:spPr>
          <a:xfrm>
            <a:off x="7726957" y="5502123"/>
            <a:ext cx="222876" cy="1967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757C5CD-3751-D149-6DCB-2287FA0E4BBE}"/>
              </a:ext>
            </a:extLst>
          </p:cNvPr>
          <p:cNvSpPr txBox="1"/>
          <p:nvPr/>
        </p:nvSpPr>
        <p:spPr>
          <a:xfrm>
            <a:off x="8328613" y="5493994"/>
            <a:ext cx="342770" cy="1967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60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20C224C-13F4-AA45-C3E1-663B13B912BB}"/>
              </a:ext>
            </a:extLst>
          </p:cNvPr>
          <p:cNvSpPr txBox="1"/>
          <p:nvPr/>
        </p:nvSpPr>
        <p:spPr>
          <a:xfrm>
            <a:off x="7988685" y="5502123"/>
            <a:ext cx="342772" cy="1967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30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B2F8935-837F-0FB4-943E-8E45A2C5A1A6}"/>
              </a:ext>
            </a:extLst>
          </p:cNvPr>
          <p:cNvSpPr txBox="1"/>
          <p:nvPr/>
        </p:nvSpPr>
        <p:spPr>
          <a:xfrm>
            <a:off x="8765232" y="5502123"/>
            <a:ext cx="222876" cy="1967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0C2F585-F493-67D3-EB44-80F536E339E6}"/>
              </a:ext>
            </a:extLst>
          </p:cNvPr>
          <p:cNvSpPr txBox="1"/>
          <p:nvPr/>
        </p:nvSpPr>
        <p:spPr>
          <a:xfrm>
            <a:off x="9395693" y="5502123"/>
            <a:ext cx="342770" cy="1967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F8AF701-806B-FE30-CF8B-C8C0FB5F4974}"/>
              </a:ext>
            </a:extLst>
          </p:cNvPr>
          <p:cNvSpPr txBox="1"/>
          <p:nvPr/>
        </p:nvSpPr>
        <p:spPr>
          <a:xfrm>
            <a:off x="9067618" y="5502123"/>
            <a:ext cx="342772" cy="1967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14C58B2-AECE-6711-4E00-0D22C824C27D}"/>
              </a:ext>
            </a:extLst>
          </p:cNvPr>
          <p:cNvSpPr txBox="1"/>
          <p:nvPr/>
        </p:nvSpPr>
        <p:spPr>
          <a:xfrm>
            <a:off x="9769452" y="5496736"/>
            <a:ext cx="222876" cy="1967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6477DA7-ECBF-B6CA-E6FF-187EE34A3701}"/>
              </a:ext>
            </a:extLst>
          </p:cNvPr>
          <p:cNvSpPr txBox="1"/>
          <p:nvPr/>
        </p:nvSpPr>
        <p:spPr>
          <a:xfrm>
            <a:off x="10439820" y="5502123"/>
            <a:ext cx="342770" cy="1967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A137796-03F6-3518-8A52-C05B3F5BDF09}"/>
              </a:ext>
            </a:extLst>
          </p:cNvPr>
          <p:cNvSpPr txBox="1"/>
          <p:nvPr/>
        </p:nvSpPr>
        <p:spPr>
          <a:xfrm>
            <a:off x="10126444" y="5496736"/>
            <a:ext cx="342772" cy="1967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78D35BE-B308-2D70-9732-9A9BAC059847}"/>
              </a:ext>
            </a:extLst>
          </p:cNvPr>
          <p:cNvSpPr txBox="1"/>
          <p:nvPr/>
        </p:nvSpPr>
        <p:spPr>
          <a:xfrm>
            <a:off x="10813580" y="5493994"/>
            <a:ext cx="222876" cy="1967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F3E0B56-022E-F5B3-546F-435C3BEFBFD7}"/>
              </a:ext>
            </a:extLst>
          </p:cNvPr>
          <p:cNvSpPr txBox="1"/>
          <p:nvPr/>
        </p:nvSpPr>
        <p:spPr>
          <a:xfrm>
            <a:off x="11460723" y="5493994"/>
            <a:ext cx="342770" cy="1967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60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DA1B3B9-FC6B-AB15-A245-C3DBC938E6C1}"/>
              </a:ext>
            </a:extLst>
          </p:cNvPr>
          <p:cNvSpPr txBox="1"/>
          <p:nvPr/>
        </p:nvSpPr>
        <p:spPr>
          <a:xfrm>
            <a:off x="11097623" y="5494055"/>
            <a:ext cx="342772" cy="1967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30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2A25B2-0518-362D-291A-AD51E7E7D903}"/>
              </a:ext>
            </a:extLst>
          </p:cNvPr>
          <p:cNvSpPr txBox="1"/>
          <p:nvPr/>
        </p:nvSpPr>
        <p:spPr>
          <a:xfrm>
            <a:off x="6989141" y="5728729"/>
            <a:ext cx="306111" cy="1967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Day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35EE4F7-AEFB-376F-31A0-9F3A8F607743}"/>
              </a:ext>
            </a:extLst>
          </p:cNvPr>
          <p:cNvSpPr txBox="1"/>
          <p:nvPr/>
        </p:nvSpPr>
        <p:spPr>
          <a:xfrm>
            <a:off x="8023043" y="5729870"/>
            <a:ext cx="306111" cy="1967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Day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C8295AC-9B8A-55ED-5EB3-9ABA6CE734F6}"/>
              </a:ext>
            </a:extLst>
          </p:cNvPr>
          <p:cNvSpPr txBox="1"/>
          <p:nvPr/>
        </p:nvSpPr>
        <p:spPr>
          <a:xfrm>
            <a:off x="9057839" y="5731807"/>
            <a:ext cx="306111" cy="1967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Day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43474AB-802D-4E9C-1046-D347189A36AE}"/>
              </a:ext>
            </a:extLst>
          </p:cNvPr>
          <p:cNvSpPr txBox="1"/>
          <p:nvPr/>
        </p:nvSpPr>
        <p:spPr>
          <a:xfrm>
            <a:off x="10114008" y="5706032"/>
            <a:ext cx="306111" cy="1967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Day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01720AE-DDCD-1309-B6B6-D7C7E563A057}"/>
              </a:ext>
            </a:extLst>
          </p:cNvPr>
          <p:cNvSpPr txBox="1"/>
          <p:nvPr/>
        </p:nvSpPr>
        <p:spPr>
          <a:xfrm>
            <a:off x="11115954" y="5741652"/>
            <a:ext cx="306111" cy="1967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Day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572FEC1-BB24-CD6C-308C-F2F0F970E25F}"/>
              </a:ext>
            </a:extLst>
          </p:cNvPr>
          <p:cNvSpPr txBox="1"/>
          <p:nvPr/>
        </p:nvSpPr>
        <p:spPr>
          <a:xfrm>
            <a:off x="6975435" y="1745219"/>
            <a:ext cx="437297" cy="247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Abby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788E09C-CF45-37CE-62AF-C6E585232BDB}"/>
              </a:ext>
            </a:extLst>
          </p:cNvPr>
          <p:cNvSpPr txBox="1"/>
          <p:nvPr/>
        </p:nvSpPr>
        <p:spPr>
          <a:xfrm>
            <a:off x="7895450" y="1748145"/>
            <a:ext cx="519719" cy="247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Camila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3C1F4F0-8425-DAF2-66DD-38C98A984EC9}"/>
              </a:ext>
            </a:extLst>
          </p:cNvPr>
          <p:cNvSpPr txBox="1"/>
          <p:nvPr/>
        </p:nvSpPr>
        <p:spPr>
          <a:xfrm>
            <a:off x="8942421" y="1740175"/>
            <a:ext cx="438853" cy="247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Duke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688420E-AC37-1B60-0EDA-0DD3DCA62E7B}"/>
              </a:ext>
            </a:extLst>
          </p:cNvPr>
          <p:cNvSpPr txBox="1"/>
          <p:nvPr/>
        </p:nvSpPr>
        <p:spPr>
          <a:xfrm>
            <a:off x="10049380" y="1745373"/>
            <a:ext cx="340881" cy="247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Joy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DA795C4-AFC5-3D2C-38D4-357F83C558DF}"/>
              </a:ext>
            </a:extLst>
          </p:cNvPr>
          <p:cNvSpPr txBox="1"/>
          <p:nvPr/>
        </p:nvSpPr>
        <p:spPr>
          <a:xfrm>
            <a:off x="10984649" y="1745219"/>
            <a:ext cx="437297" cy="247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Kirby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5BB9B39-6270-19DE-82CC-B4FD7326C53F}"/>
              </a:ext>
            </a:extLst>
          </p:cNvPr>
          <p:cNvSpPr txBox="1"/>
          <p:nvPr/>
        </p:nvSpPr>
        <p:spPr>
          <a:xfrm rot="16200000">
            <a:off x="5450508" y="3684662"/>
            <a:ext cx="1597074" cy="23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Pocket Depth Aver. in (mm)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3ADC675-DEF9-2318-153A-549BAECA27FC}"/>
              </a:ext>
            </a:extLst>
          </p:cNvPr>
          <p:cNvSpPr txBox="1"/>
          <p:nvPr/>
        </p:nvSpPr>
        <p:spPr>
          <a:xfrm>
            <a:off x="6633651" y="1285798"/>
            <a:ext cx="5155523" cy="3088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Treatment Group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E2612D9-3FC5-FF7D-6336-1D70189A8592}"/>
              </a:ext>
            </a:extLst>
          </p:cNvPr>
          <p:cNvSpPr txBox="1"/>
          <p:nvPr/>
        </p:nvSpPr>
        <p:spPr>
          <a:xfrm>
            <a:off x="6646826" y="6032518"/>
            <a:ext cx="5143281" cy="308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Pocket Depth Decreases Overtime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450BD-08E2-6C4A-C8DB-CB74262CE92B}"/>
              </a:ext>
            </a:extLst>
          </p:cNvPr>
          <p:cNvSpPr txBox="1"/>
          <p:nvPr/>
        </p:nvSpPr>
        <p:spPr>
          <a:xfrm>
            <a:off x="6407857" y="5982471"/>
            <a:ext cx="225795" cy="364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5" name="Right Arrow 84">
            <a:extLst>
              <a:ext uri="{FF2B5EF4-FFF2-40B4-BE49-F238E27FC236}">
                <a16:creationId xmlns:a16="http://schemas.microsoft.com/office/drawing/2014/main" id="{C0B6C846-0F24-C320-117B-4FD27E9F5625}"/>
              </a:ext>
            </a:extLst>
          </p:cNvPr>
          <p:cNvSpPr/>
          <p:nvPr/>
        </p:nvSpPr>
        <p:spPr>
          <a:xfrm rot="18892278">
            <a:off x="2768232" y="3613431"/>
            <a:ext cx="1028023" cy="2116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CE944E6F-4811-FE46-555E-463BD42514F7}"/>
              </a:ext>
            </a:extLst>
          </p:cNvPr>
          <p:cNvSpPr/>
          <p:nvPr/>
        </p:nvSpPr>
        <p:spPr>
          <a:xfrm rot="1616650">
            <a:off x="8705348" y="2766614"/>
            <a:ext cx="1028023" cy="2116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6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picture containing text&#10;&#10;Description automatically generated">
            <a:extLst>
              <a:ext uri="{FF2B5EF4-FFF2-40B4-BE49-F238E27FC236}">
                <a16:creationId xmlns:a16="http://schemas.microsoft.com/office/drawing/2014/main" id="{ECD6992F-B2BE-C2A9-D3E1-8DAD00810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56" y="1559490"/>
            <a:ext cx="9691260" cy="19356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356572-4DFC-D0F8-DF8A-32A1127B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" y="475761"/>
            <a:ext cx="12056534" cy="74400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latin typeface="+mn-lt"/>
                <a:ea typeface="+mn-ea"/>
                <a:cs typeface="+mn-cs"/>
              </a:rPr>
              <a:t>Palatal Teeth with </a:t>
            </a:r>
            <a:r>
              <a:rPr lang="en-US" sz="2400">
                <a:latin typeface="+mn-lt"/>
                <a:ea typeface="+mn-ea"/>
                <a:cs typeface="+mn-cs"/>
              </a:rPr>
              <a:t>Largest Pockets at Day 60</a:t>
            </a:r>
            <a:br>
              <a:rPr lang="en-US" sz="2400" dirty="0">
                <a:latin typeface="+mn-lt"/>
                <a:ea typeface="+mn-ea"/>
                <a:cs typeface="+mn-cs"/>
              </a:rPr>
            </a:br>
            <a:r>
              <a:rPr lang="en-US" sz="2400" dirty="0">
                <a:latin typeface="+mn-lt"/>
                <a:ea typeface="+mn-ea"/>
                <a:cs typeface="+mn-cs"/>
              </a:rPr>
              <a:t>Control vs. Treatment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E3B3FFD-943C-2457-12BC-6E56DEBA550C}"/>
              </a:ext>
            </a:extLst>
          </p:cNvPr>
          <p:cNvGrpSpPr/>
          <p:nvPr/>
        </p:nvGrpSpPr>
        <p:grpSpPr>
          <a:xfrm>
            <a:off x="527473" y="2349871"/>
            <a:ext cx="11080294" cy="3463498"/>
            <a:chOff x="527473" y="2349871"/>
            <a:chExt cx="11080294" cy="34634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5BE6-5B54-B200-D393-8F563C312A90}"/>
                </a:ext>
              </a:extLst>
            </p:cNvPr>
            <p:cNvSpPr txBox="1"/>
            <p:nvPr/>
          </p:nvSpPr>
          <p:spPr>
            <a:xfrm>
              <a:off x="703274" y="2349871"/>
              <a:ext cx="7276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Control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8FDF68E-0A11-D098-6C72-7D5DC4C2A7D3}"/>
                </a:ext>
              </a:extLst>
            </p:cNvPr>
            <p:cNvGrpSpPr/>
            <p:nvPr/>
          </p:nvGrpSpPr>
          <p:grpSpPr>
            <a:xfrm>
              <a:off x="1732955" y="3188003"/>
              <a:ext cx="9874812" cy="353690"/>
              <a:chOff x="1732955" y="3188003"/>
              <a:chExt cx="9874812" cy="35369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20AFEE-59AA-0A92-02B3-BC92C0695B22}"/>
                  </a:ext>
                </a:extLst>
              </p:cNvPr>
              <p:cNvSpPr txBox="1"/>
              <p:nvPr/>
            </p:nvSpPr>
            <p:spPr>
              <a:xfrm>
                <a:off x="1732955" y="3340094"/>
                <a:ext cx="52389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Baby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C63091-22EC-FA15-50A4-5CAE29AA7C00}"/>
                  </a:ext>
                </a:extLst>
              </p:cNvPr>
              <p:cNvSpPr txBox="1"/>
              <p:nvPr/>
            </p:nvSpPr>
            <p:spPr>
              <a:xfrm>
                <a:off x="4338251" y="3341638"/>
                <a:ext cx="4757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Blue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3F875D-2728-3A1A-F79B-7CEB5DB1479E}"/>
                  </a:ext>
                </a:extLst>
              </p:cNvPr>
              <p:cNvSpPr txBox="1"/>
              <p:nvPr/>
            </p:nvSpPr>
            <p:spPr>
              <a:xfrm>
                <a:off x="6372357" y="3297760"/>
                <a:ext cx="55544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Bruno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360854-2764-14F3-1D34-D5F6439D04C4}"/>
                  </a:ext>
                </a:extLst>
              </p:cNvPr>
              <p:cNvSpPr txBox="1"/>
              <p:nvPr/>
            </p:nvSpPr>
            <p:spPr>
              <a:xfrm>
                <a:off x="8330158" y="3295106"/>
                <a:ext cx="62052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Maddie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43EEA4-10B5-DA32-11B1-1EE5CBF0BBBC}"/>
                  </a:ext>
                </a:extLst>
              </p:cNvPr>
              <p:cNvSpPr txBox="1"/>
              <p:nvPr/>
            </p:nvSpPr>
            <p:spPr>
              <a:xfrm>
                <a:off x="10271868" y="3295106"/>
                <a:ext cx="55544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Penny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929366-3B65-949F-5ADE-2DED8E62908B}"/>
                  </a:ext>
                </a:extLst>
              </p:cNvPr>
              <p:cNvSpPr txBox="1"/>
              <p:nvPr/>
            </p:nvSpPr>
            <p:spPr>
              <a:xfrm>
                <a:off x="11241245" y="3188003"/>
                <a:ext cx="366522" cy="2787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5E5CD89-1DEF-8D0D-C362-9E0AAF740058}"/>
                </a:ext>
              </a:extLst>
            </p:cNvPr>
            <p:cNvSpPr txBox="1"/>
            <p:nvPr/>
          </p:nvSpPr>
          <p:spPr>
            <a:xfrm>
              <a:off x="527473" y="4666610"/>
              <a:ext cx="903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Treatment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51FCD3-5BA4-43B9-1EFD-7BF58D0CC84C}"/>
                </a:ext>
              </a:extLst>
            </p:cNvPr>
            <p:cNvSpPr txBox="1"/>
            <p:nvPr/>
          </p:nvSpPr>
          <p:spPr>
            <a:xfrm>
              <a:off x="1703356" y="5541000"/>
              <a:ext cx="3690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Abby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B98C2B-3E79-E86A-33DC-3346C524F0D6}"/>
                </a:ext>
              </a:extLst>
            </p:cNvPr>
            <p:cNvSpPr txBox="1"/>
            <p:nvPr/>
          </p:nvSpPr>
          <p:spPr>
            <a:xfrm>
              <a:off x="4142979" y="5554341"/>
              <a:ext cx="4331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Camila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0EA933-26D3-6365-5FD6-C6CD2CD21213}"/>
                </a:ext>
              </a:extLst>
            </p:cNvPr>
            <p:cNvSpPr txBox="1"/>
            <p:nvPr/>
          </p:nvSpPr>
          <p:spPr>
            <a:xfrm>
              <a:off x="6363679" y="5556360"/>
              <a:ext cx="37061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Duke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D7F7E14-30B0-7887-7767-1641D2DF634F}"/>
                </a:ext>
              </a:extLst>
            </p:cNvPr>
            <p:cNvSpPr txBox="1"/>
            <p:nvPr/>
          </p:nvSpPr>
          <p:spPr>
            <a:xfrm>
              <a:off x="8489577" y="5556360"/>
              <a:ext cx="3016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Joy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1A0344-ECE3-6406-0EB3-C44A362BD9B8}"/>
                </a:ext>
              </a:extLst>
            </p:cNvPr>
            <p:cNvSpPr txBox="1"/>
            <p:nvPr/>
          </p:nvSpPr>
          <p:spPr>
            <a:xfrm>
              <a:off x="10265876" y="5613314"/>
              <a:ext cx="37061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Kirby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C5D075B-0A3F-6FE2-3B37-A41FF33F16E5}"/>
              </a:ext>
            </a:extLst>
          </p:cNvPr>
          <p:cNvSpPr txBox="1"/>
          <p:nvPr/>
        </p:nvSpPr>
        <p:spPr>
          <a:xfrm>
            <a:off x="2739410" y="6088513"/>
            <a:ext cx="6105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Teeth in this position seems to be more affected than teeth in the buccal position</a:t>
            </a:r>
          </a:p>
        </p:txBody>
      </p:sp>
      <p:pic>
        <p:nvPicPr>
          <p:cNvPr id="33" name="Picture 32" descr="Chart, bubble chart&#10;&#10;Description automatically generated">
            <a:extLst>
              <a:ext uri="{FF2B5EF4-FFF2-40B4-BE49-F238E27FC236}">
                <a16:creationId xmlns:a16="http://schemas.microsoft.com/office/drawing/2014/main" id="{FF5C4CF6-CE31-CF36-F22E-6EB71A051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473" y="3754130"/>
            <a:ext cx="9661662" cy="185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89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CCCD-74ED-EFBB-F2CD-8DBDBC95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91" y="466046"/>
            <a:ext cx="11980333" cy="855134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Palatal Position Average Pocket Depth at Day 0, 30, and 60</a:t>
            </a:r>
            <a:br>
              <a:rPr lang="en-US" sz="2400" dirty="0"/>
            </a:br>
            <a:r>
              <a:rPr lang="en-US" sz="2400" dirty="0"/>
              <a:t>Control vs Treatment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47D7EC-0A7C-6564-3372-C9038191259C}"/>
              </a:ext>
            </a:extLst>
          </p:cNvPr>
          <p:cNvSpPr txBox="1"/>
          <p:nvPr/>
        </p:nvSpPr>
        <p:spPr>
          <a:xfrm>
            <a:off x="251030" y="2593236"/>
            <a:ext cx="181619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u="sng" dirty="0"/>
              <a:t>Control</a:t>
            </a:r>
          </a:p>
          <a:p>
            <a:pPr algn="ctr"/>
            <a:r>
              <a:rPr lang="en-US" sz="1050" dirty="0"/>
              <a:t>Pocket depth increases overtime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9AE71CB-1806-2ED7-C0FE-2DB61F9C6D2F}"/>
              </a:ext>
            </a:extLst>
          </p:cNvPr>
          <p:cNvGrpSpPr/>
          <p:nvPr/>
        </p:nvGrpSpPr>
        <p:grpSpPr>
          <a:xfrm>
            <a:off x="2181032" y="1610446"/>
            <a:ext cx="9299767" cy="4985087"/>
            <a:chOff x="3106735" y="1695114"/>
            <a:chExt cx="8634837" cy="4358552"/>
          </a:xfrm>
        </p:grpSpPr>
        <p:pic>
          <p:nvPicPr>
            <p:cNvPr id="32" name="Picture 31" descr="Chart, bar chart&#10;&#10;Description automatically generated">
              <a:extLst>
                <a:ext uri="{FF2B5EF4-FFF2-40B4-BE49-F238E27FC236}">
                  <a16:creationId xmlns:a16="http://schemas.microsoft.com/office/drawing/2014/main" id="{3A3DB94B-456D-AD2F-A001-7EBC6C0FC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2361" y="4019879"/>
              <a:ext cx="2468366" cy="18041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9" name="Picture 28" descr="Chart, bar chart&#10;&#10;Description automatically generated">
              <a:extLst>
                <a:ext uri="{FF2B5EF4-FFF2-40B4-BE49-F238E27FC236}">
                  <a16:creationId xmlns:a16="http://schemas.microsoft.com/office/drawing/2014/main" id="{2F7610EF-3363-D730-7EE3-3BE3EC255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4280" y="4019879"/>
              <a:ext cx="2486801" cy="179971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" name="Picture 26" descr="Chart, bar chart&#10;&#10;Description automatically generated">
              <a:extLst>
                <a:ext uri="{FF2B5EF4-FFF2-40B4-BE49-F238E27FC236}">
                  <a16:creationId xmlns:a16="http://schemas.microsoft.com/office/drawing/2014/main" id="{B802903C-DBA9-3E1B-E594-075FEEF94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06735" y="4050975"/>
              <a:ext cx="2486801" cy="179920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" name="Picture 24" descr="Chart, bar chart&#10;&#10;Description automatically generated">
              <a:extLst>
                <a:ext uri="{FF2B5EF4-FFF2-40B4-BE49-F238E27FC236}">
                  <a16:creationId xmlns:a16="http://schemas.microsoft.com/office/drawing/2014/main" id="{F161DC57-DDE8-2D88-CA42-E591B655E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70855" y="1712063"/>
              <a:ext cx="2469872" cy="182003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" name="Picture 22" descr="Chart, bar chart&#10;&#10;Description automatically generated">
              <a:extLst>
                <a:ext uri="{FF2B5EF4-FFF2-40B4-BE49-F238E27FC236}">
                  <a16:creationId xmlns:a16="http://schemas.microsoft.com/office/drawing/2014/main" id="{5A2E73F2-FFC2-29B6-D3DB-04DA1EB72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84280" y="1695114"/>
              <a:ext cx="2469872" cy="18218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" name="Picture 4" descr="Chart, bar chart&#10;&#10;Description automatically generated">
              <a:extLst>
                <a:ext uri="{FF2B5EF4-FFF2-40B4-BE49-F238E27FC236}">
                  <a16:creationId xmlns:a16="http://schemas.microsoft.com/office/drawing/2014/main" id="{C5A995CD-A0A2-E119-D963-65C17B5E2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25304" y="1728841"/>
              <a:ext cx="2471083" cy="1821850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6DA260-6DC7-7003-2304-FE622CF473F6}"/>
                </a:ext>
              </a:extLst>
            </p:cNvPr>
            <p:cNvSpPr txBox="1"/>
            <p:nvPr/>
          </p:nvSpPr>
          <p:spPr>
            <a:xfrm>
              <a:off x="3553787" y="5851968"/>
              <a:ext cx="338531" cy="2016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Abby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7423F5-3C71-345E-D066-F2A26637431F}"/>
                </a:ext>
              </a:extLst>
            </p:cNvPr>
            <p:cNvSpPr txBox="1"/>
            <p:nvPr/>
          </p:nvSpPr>
          <p:spPr>
            <a:xfrm>
              <a:off x="3962499" y="5850181"/>
              <a:ext cx="397356" cy="2016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Camila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4E65F3-F7DF-8434-6F74-158B58CE0ED8}"/>
                </a:ext>
              </a:extLst>
            </p:cNvPr>
            <p:cNvSpPr txBox="1"/>
            <p:nvPr/>
          </p:nvSpPr>
          <p:spPr>
            <a:xfrm>
              <a:off x="4430035" y="5850181"/>
              <a:ext cx="340001" cy="2016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Duke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CD33DC-ABC6-49E7-6517-5D728BC64EDF}"/>
                </a:ext>
              </a:extLst>
            </p:cNvPr>
            <p:cNvSpPr txBox="1"/>
            <p:nvPr/>
          </p:nvSpPr>
          <p:spPr>
            <a:xfrm>
              <a:off x="4848692" y="5845596"/>
              <a:ext cx="276767" cy="2016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Joy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CD3457-765B-790D-B6D7-82E115B0AA1C}"/>
                </a:ext>
              </a:extLst>
            </p:cNvPr>
            <p:cNvSpPr txBox="1"/>
            <p:nvPr/>
          </p:nvSpPr>
          <p:spPr>
            <a:xfrm>
              <a:off x="5257345" y="5837610"/>
              <a:ext cx="340001" cy="2016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Kirby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E26D68-5E07-5D8F-26DD-ADA79DA6923F}"/>
                </a:ext>
              </a:extLst>
            </p:cNvPr>
            <p:cNvSpPr txBox="1"/>
            <p:nvPr/>
          </p:nvSpPr>
          <p:spPr>
            <a:xfrm>
              <a:off x="3984005" y="3535223"/>
              <a:ext cx="316472" cy="2016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Blue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154DA6-F52B-B875-395D-0FA1ED00BE28}"/>
                </a:ext>
              </a:extLst>
            </p:cNvPr>
            <p:cNvSpPr txBox="1"/>
            <p:nvPr/>
          </p:nvSpPr>
          <p:spPr>
            <a:xfrm>
              <a:off x="3552835" y="3520871"/>
              <a:ext cx="332649" cy="2016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Baby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81210D-C90E-BDF6-8703-37D5CB087C91}"/>
                </a:ext>
              </a:extLst>
            </p:cNvPr>
            <p:cNvSpPr txBox="1"/>
            <p:nvPr/>
          </p:nvSpPr>
          <p:spPr>
            <a:xfrm>
              <a:off x="4367590" y="3528047"/>
              <a:ext cx="372355" cy="2016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Bruno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961F8B-A3F8-DABB-3CD7-8C81D7BF0DEA}"/>
                </a:ext>
              </a:extLst>
            </p:cNvPr>
            <p:cNvSpPr txBox="1"/>
            <p:nvPr/>
          </p:nvSpPr>
          <p:spPr>
            <a:xfrm>
              <a:off x="4765953" y="3520970"/>
              <a:ext cx="425296" cy="2016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Maddie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2678B9-360E-7DED-ED08-6023881A92C4}"/>
                </a:ext>
              </a:extLst>
            </p:cNvPr>
            <p:cNvSpPr txBox="1"/>
            <p:nvPr/>
          </p:nvSpPr>
          <p:spPr>
            <a:xfrm>
              <a:off x="5222051" y="3520871"/>
              <a:ext cx="375296" cy="2016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Penny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A8C9D2-ABEB-ACDD-1F6C-1FE94869E1DF}"/>
                </a:ext>
              </a:extLst>
            </p:cNvPr>
            <p:cNvSpPr txBox="1"/>
            <p:nvPr/>
          </p:nvSpPr>
          <p:spPr>
            <a:xfrm rot="16200000">
              <a:off x="3008430" y="4721403"/>
              <a:ext cx="449619" cy="211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Day 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6A30F8-7538-C605-415C-5FDD41E5E5BD}"/>
                </a:ext>
              </a:extLst>
            </p:cNvPr>
            <p:cNvSpPr txBox="1"/>
            <p:nvPr/>
          </p:nvSpPr>
          <p:spPr>
            <a:xfrm rot="16200000">
              <a:off x="2802160" y="2472825"/>
              <a:ext cx="862156" cy="211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Day 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C5895D-D30D-D31A-290C-0954D03F5882}"/>
                </a:ext>
              </a:extLst>
            </p:cNvPr>
            <p:cNvSpPr txBox="1"/>
            <p:nvPr/>
          </p:nvSpPr>
          <p:spPr>
            <a:xfrm rot="16200000">
              <a:off x="5834575" y="2458965"/>
              <a:ext cx="940827" cy="211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Day 3 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9A8F6BA-A2EB-2517-DB4C-3C1B91C7C815}"/>
                </a:ext>
              </a:extLst>
            </p:cNvPr>
            <p:cNvSpPr txBox="1"/>
            <p:nvPr/>
          </p:nvSpPr>
          <p:spPr>
            <a:xfrm rot="16200000">
              <a:off x="8919061" y="2446227"/>
              <a:ext cx="915353" cy="211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Day  60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DE9AFD-59C9-3DBE-70D7-ECA8A294E90A}"/>
                </a:ext>
              </a:extLst>
            </p:cNvPr>
            <p:cNvSpPr txBox="1"/>
            <p:nvPr/>
          </p:nvSpPr>
          <p:spPr>
            <a:xfrm>
              <a:off x="7079781" y="3528396"/>
              <a:ext cx="316472" cy="2016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Blue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273797D-6F8E-0B8B-7CCE-FE83107DFCEA}"/>
                </a:ext>
              </a:extLst>
            </p:cNvPr>
            <p:cNvSpPr txBox="1"/>
            <p:nvPr/>
          </p:nvSpPr>
          <p:spPr>
            <a:xfrm>
              <a:off x="6648610" y="3514044"/>
              <a:ext cx="332649" cy="2016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Baby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DD2AE6-5D6F-0068-E599-980F015F62B1}"/>
                </a:ext>
              </a:extLst>
            </p:cNvPr>
            <p:cNvSpPr txBox="1"/>
            <p:nvPr/>
          </p:nvSpPr>
          <p:spPr>
            <a:xfrm>
              <a:off x="7463366" y="3521219"/>
              <a:ext cx="372355" cy="2016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Bruno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6D9973D-00D6-4869-CEA9-2897880AF4FD}"/>
                </a:ext>
              </a:extLst>
            </p:cNvPr>
            <p:cNvSpPr txBox="1"/>
            <p:nvPr/>
          </p:nvSpPr>
          <p:spPr>
            <a:xfrm>
              <a:off x="7853961" y="3514141"/>
              <a:ext cx="425296" cy="2016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Maddie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4B0B71-8ACC-2848-9A77-F1E825EE65E3}"/>
                </a:ext>
              </a:extLst>
            </p:cNvPr>
            <p:cNvSpPr txBox="1"/>
            <p:nvPr/>
          </p:nvSpPr>
          <p:spPr>
            <a:xfrm>
              <a:off x="8317828" y="3514044"/>
              <a:ext cx="375296" cy="2016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Penny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29C4F10-8D98-9E4D-816D-00247301FF13}"/>
                </a:ext>
              </a:extLst>
            </p:cNvPr>
            <p:cNvSpPr txBox="1"/>
            <p:nvPr/>
          </p:nvSpPr>
          <p:spPr>
            <a:xfrm>
              <a:off x="10128230" y="3528396"/>
              <a:ext cx="316472" cy="2016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Blue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CF01FBB-D4C7-115F-C27A-61D3B310DE3C}"/>
                </a:ext>
              </a:extLst>
            </p:cNvPr>
            <p:cNvSpPr txBox="1"/>
            <p:nvPr/>
          </p:nvSpPr>
          <p:spPr>
            <a:xfrm>
              <a:off x="9697060" y="3514044"/>
              <a:ext cx="332649" cy="2016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Baby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5A65FC1-0CE1-C116-EA1F-87DCF005A772}"/>
                </a:ext>
              </a:extLst>
            </p:cNvPr>
            <p:cNvSpPr txBox="1"/>
            <p:nvPr/>
          </p:nvSpPr>
          <p:spPr>
            <a:xfrm>
              <a:off x="10511815" y="3521219"/>
              <a:ext cx="372355" cy="2016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Bruno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61FF55F-30CD-77EC-82C2-5519AF882F38}"/>
                </a:ext>
              </a:extLst>
            </p:cNvPr>
            <p:cNvSpPr txBox="1"/>
            <p:nvPr/>
          </p:nvSpPr>
          <p:spPr>
            <a:xfrm>
              <a:off x="10902410" y="3514141"/>
              <a:ext cx="425296" cy="2016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Maddie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E4896C1-8385-3095-0EC5-13F0B1D09A8C}"/>
                </a:ext>
              </a:extLst>
            </p:cNvPr>
            <p:cNvSpPr txBox="1"/>
            <p:nvPr/>
          </p:nvSpPr>
          <p:spPr>
            <a:xfrm>
              <a:off x="11366276" y="3514044"/>
              <a:ext cx="375296" cy="2016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Penny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0D4CED8-E2EB-22C1-E31F-87BDB34DA138}"/>
                </a:ext>
              </a:extLst>
            </p:cNvPr>
            <p:cNvSpPr txBox="1"/>
            <p:nvPr/>
          </p:nvSpPr>
          <p:spPr>
            <a:xfrm rot="16200000">
              <a:off x="5834575" y="4814864"/>
              <a:ext cx="940827" cy="211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Day 3 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2505DD6-F403-45B7-1F05-C1D335849AEB}"/>
                </a:ext>
              </a:extLst>
            </p:cNvPr>
            <p:cNvSpPr txBox="1"/>
            <p:nvPr/>
          </p:nvSpPr>
          <p:spPr>
            <a:xfrm rot="16200000">
              <a:off x="8943087" y="4861371"/>
              <a:ext cx="915353" cy="211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Day  60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ACC5EB-F3CD-7C5E-B757-001444A0F2FC}"/>
                </a:ext>
              </a:extLst>
            </p:cNvPr>
            <p:cNvSpPr txBox="1"/>
            <p:nvPr/>
          </p:nvSpPr>
          <p:spPr>
            <a:xfrm>
              <a:off x="6649564" y="5835738"/>
              <a:ext cx="338531" cy="2016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Abby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643A561-3E58-D5E1-0771-EC4EA67D7B49}"/>
                </a:ext>
              </a:extLst>
            </p:cNvPr>
            <p:cNvSpPr txBox="1"/>
            <p:nvPr/>
          </p:nvSpPr>
          <p:spPr>
            <a:xfrm>
              <a:off x="7058276" y="5833950"/>
              <a:ext cx="397356" cy="2016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Camila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5B831C3-F48E-78A5-0C76-AD4A61A9597C}"/>
                </a:ext>
              </a:extLst>
            </p:cNvPr>
            <p:cNvSpPr txBox="1"/>
            <p:nvPr/>
          </p:nvSpPr>
          <p:spPr>
            <a:xfrm>
              <a:off x="7525812" y="5833950"/>
              <a:ext cx="340001" cy="2016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Duke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A8B08F3-3BB8-88C1-4A73-248AEBAC19C2}"/>
                </a:ext>
              </a:extLst>
            </p:cNvPr>
            <p:cNvSpPr txBox="1"/>
            <p:nvPr/>
          </p:nvSpPr>
          <p:spPr>
            <a:xfrm>
              <a:off x="7935993" y="5821380"/>
              <a:ext cx="276767" cy="2016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Joy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454C28F-7036-62CF-3A66-C7D9713E025D}"/>
                </a:ext>
              </a:extLst>
            </p:cNvPr>
            <p:cNvSpPr txBox="1"/>
            <p:nvPr/>
          </p:nvSpPr>
          <p:spPr>
            <a:xfrm>
              <a:off x="8353121" y="5821380"/>
              <a:ext cx="340001" cy="2016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Kirby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DE692E6-FCFD-598E-1546-A08686A3210E}"/>
                </a:ext>
              </a:extLst>
            </p:cNvPr>
            <p:cNvSpPr txBox="1"/>
            <p:nvPr/>
          </p:nvSpPr>
          <p:spPr>
            <a:xfrm>
              <a:off x="9728774" y="5843618"/>
              <a:ext cx="338531" cy="2016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Abby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525235E-9D6D-40F3-E90E-C67E2998306D}"/>
                </a:ext>
              </a:extLst>
            </p:cNvPr>
            <p:cNvSpPr txBox="1"/>
            <p:nvPr/>
          </p:nvSpPr>
          <p:spPr>
            <a:xfrm>
              <a:off x="10137487" y="5841830"/>
              <a:ext cx="397356" cy="2016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Camila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1951DAC-EACC-12AD-286C-8034844AC34C}"/>
                </a:ext>
              </a:extLst>
            </p:cNvPr>
            <p:cNvSpPr txBox="1"/>
            <p:nvPr/>
          </p:nvSpPr>
          <p:spPr>
            <a:xfrm>
              <a:off x="10605022" y="5841830"/>
              <a:ext cx="340001" cy="2016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Duke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52A731-2BB1-F1B0-0FAF-2338ADA1FF21}"/>
                </a:ext>
              </a:extLst>
            </p:cNvPr>
            <p:cNvSpPr txBox="1"/>
            <p:nvPr/>
          </p:nvSpPr>
          <p:spPr>
            <a:xfrm>
              <a:off x="11015204" y="5829260"/>
              <a:ext cx="276767" cy="2016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Joy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6709DB9-FD35-42D8-2B5F-7739D032D51F}"/>
                </a:ext>
              </a:extLst>
            </p:cNvPr>
            <p:cNvSpPr txBox="1"/>
            <p:nvPr/>
          </p:nvSpPr>
          <p:spPr>
            <a:xfrm>
              <a:off x="11401262" y="5829260"/>
              <a:ext cx="340001" cy="2016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Kirby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218F822-C669-29B5-3F16-CD3D59414160}"/>
                </a:ext>
              </a:extLst>
            </p:cNvPr>
            <p:cNvSpPr txBox="1"/>
            <p:nvPr/>
          </p:nvSpPr>
          <p:spPr>
            <a:xfrm>
              <a:off x="4254394" y="1848347"/>
              <a:ext cx="64793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1.69 mm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E35406-3EA5-C1CA-FA02-FBD6DD106796}"/>
                </a:ext>
              </a:extLst>
            </p:cNvPr>
            <p:cNvSpPr txBox="1"/>
            <p:nvPr/>
          </p:nvSpPr>
          <p:spPr>
            <a:xfrm>
              <a:off x="7303903" y="1862552"/>
              <a:ext cx="64793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2.16 mm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90702FF-1C21-0DBC-3D09-2454B01F303F}"/>
                </a:ext>
              </a:extLst>
            </p:cNvPr>
            <p:cNvSpPr txBox="1"/>
            <p:nvPr/>
          </p:nvSpPr>
          <p:spPr>
            <a:xfrm>
              <a:off x="10534843" y="1862552"/>
              <a:ext cx="64793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2.51 mm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C6E152F-BD89-4091-54E9-07AF4F578791}"/>
                </a:ext>
              </a:extLst>
            </p:cNvPr>
            <p:cNvSpPr txBox="1"/>
            <p:nvPr/>
          </p:nvSpPr>
          <p:spPr>
            <a:xfrm>
              <a:off x="4300477" y="4183243"/>
              <a:ext cx="64793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2.17 mm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6A9D409-7DE3-9C15-CF2E-2558B567F8EC}"/>
                </a:ext>
              </a:extLst>
            </p:cNvPr>
            <p:cNvSpPr txBox="1"/>
            <p:nvPr/>
          </p:nvSpPr>
          <p:spPr>
            <a:xfrm>
              <a:off x="7272733" y="4183242"/>
              <a:ext cx="64793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1.88 mm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0D48CB7-8B36-B768-6D74-8492EB76E90A}"/>
                </a:ext>
              </a:extLst>
            </p:cNvPr>
            <p:cNvSpPr txBox="1"/>
            <p:nvPr/>
          </p:nvSpPr>
          <p:spPr>
            <a:xfrm>
              <a:off x="10621679" y="4204825"/>
              <a:ext cx="64793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1.60 mm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2D22FCD-09F5-B113-1CAD-C39FD5E7C078}"/>
              </a:ext>
            </a:extLst>
          </p:cNvPr>
          <p:cNvSpPr txBox="1"/>
          <p:nvPr/>
        </p:nvSpPr>
        <p:spPr>
          <a:xfrm>
            <a:off x="251030" y="4951983"/>
            <a:ext cx="181619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u="sng" dirty="0"/>
              <a:t>Treatment</a:t>
            </a:r>
          </a:p>
          <a:p>
            <a:pPr algn="ctr"/>
            <a:r>
              <a:rPr lang="en-US" sz="1050" dirty="0"/>
              <a:t>Pocket depth Decreases overtime</a:t>
            </a:r>
          </a:p>
        </p:txBody>
      </p:sp>
    </p:spTree>
    <p:extLst>
      <p:ext uri="{BB962C8B-B14F-4D97-AF65-F5344CB8AC3E}">
        <p14:creationId xmlns:p14="http://schemas.microsoft.com/office/powerpoint/2010/main" val="1771877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350">
            <a:extLst>
              <a:ext uri="{FF2B5EF4-FFF2-40B4-BE49-F238E27FC236}">
                <a16:creationId xmlns:a16="http://schemas.microsoft.com/office/drawing/2014/main" id="{30E74405-4873-2945-8D63-379079FB7D3B}"/>
              </a:ext>
            </a:extLst>
          </p:cNvPr>
          <p:cNvSpPr txBox="1"/>
          <p:nvPr/>
        </p:nvSpPr>
        <p:spPr>
          <a:xfrm>
            <a:off x="0" y="63985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Rostral Position: Control vs. Treatment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D516B-33BC-F948-0D62-D682435B11E7}"/>
              </a:ext>
            </a:extLst>
          </p:cNvPr>
          <p:cNvSpPr txBox="1"/>
          <p:nvPr/>
        </p:nvSpPr>
        <p:spPr>
          <a:xfrm>
            <a:off x="816613" y="6042512"/>
            <a:ext cx="5120873" cy="3089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Pocket Depth Increases Overtime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66D1A5F-4EE2-D4DE-F8AC-9E7F4666338F}"/>
              </a:ext>
            </a:extLst>
          </p:cNvPr>
          <p:cNvSpPr txBox="1"/>
          <p:nvPr/>
        </p:nvSpPr>
        <p:spPr>
          <a:xfrm rot="16200000">
            <a:off x="-294119" y="3685596"/>
            <a:ext cx="1594459" cy="2292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Pocket Depth Aver. in (mm)</a:t>
            </a:r>
          </a:p>
        </p:txBody>
      </p:sp>
      <p:pic>
        <p:nvPicPr>
          <p:cNvPr id="90" name="Picture 89" descr="Chart, bar chart&#10;&#10;Description automatically generated">
            <a:extLst>
              <a:ext uri="{FF2B5EF4-FFF2-40B4-BE49-F238E27FC236}">
                <a16:creationId xmlns:a16="http://schemas.microsoft.com/office/drawing/2014/main" id="{34C0EB03-8E05-4679-F2C9-CE311CC4C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87" y="1878110"/>
            <a:ext cx="5340748" cy="4175494"/>
          </a:xfrm>
          <a:prstGeom prst="rect">
            <a:avLst/>
          </a:prstGeom>
          <a:ln>
            <a:noFill/>
          </a:ln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4B3BAB29-3733-56F9-DDB9-BA5593446A4F}"/>
              </a:ext>
            </a:extLst>
          </p:cNvPr>
          <p:cNvSpPr txBox="1"/>
          <p:nvPr/>
        </p:nvSpPr>
        <p:spPr>
          <a:xfrm>
            <a:off x="816613" y="5484011"/>
            <a:ext cx="886031" cy="634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A000C81-0607-BA32-3275-079AB4F13F3F}"/>
              </a:ext>
            </a:extLst>
          </p:cNvPr>
          <p:cNvSpPr txBox="1"/>
          <p:nvPr/>
        </p:nvSpPr>
        <p:spPr>
          <a:xfrm>
            <a:off x="1833330" y="5484011"/>
            <a:ext cx="886031" cy="634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42C585A-C00F-7F5F-F473-0E7CB7AEF67B}"/>
              </a:ext>
            </a:extLst>
          </p:cNvPr>
          <p:cNvSpPr txBox="1"/>
          <p:nvPr/>
        </p:nvSpPr>
        <p:spPr>
          <a:xfrm>
            <a:off x="2937634" y="5484044"/>
            <a:ext cx="886031" cy="634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9A1AB21-6C6F-7993-7853-47F30FE8367B}"/>
              </a:ext>
            </a:extLst>
          </p:cNvPr>
          <p:cNvSpPr txBox="1"/>
          <p:nvPr/>
        </p:nvSpPr>
        <p:spPr>
          <a:xfrm>
            <a:off x="3942777" y="5482677"/>
            <a:ext cx="886031" cy="634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FD523C9-1F3B-823D-3CCD-F490A20CDB4F}"/>
              </a:ext>
            </a:extLst>
          </p:cNvPr>
          <p:cNvSpPr txBox="1"/>
          <p:nvPr/>
        </p:nvSpPr>
        <p:spPr>
          <a:xfrm>
            <a:off x="4997243" y="5485782"/>
            <a:ext cx="886031" cy="634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16CBB5D-56A9-D020-8AA6-9A759DA8AFA7}"/>
              </a:ext>
            </a:extLst>
          </p:cNvPr>
          <p:cNvSpPr txBox="1"/>
          <p:nvPr/>
        </p:nvSpPr>
        <p:spPr>
          <a:xfrm>
            <a:off x="827406" y="5482323"/>
            <a:ext cx="218604" cy="1963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8E1F027-E8B1-A9F2-B787-BFBC31A316C3}"/>
              </a:ext>
            </a:extLst>
          </p:cNvPr>
          <p:cNvSpPr txBox="1"/>
          <p:nvPr/>
        </p:nvSpPr>
        <p:spPr>
          <a:xfrm>
            <a:off x="1484115" y="5482323"/>
            <a:ext cx="336200" cy="1963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60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2691CFC-74F5-0F51-157B-D6C91006D64D}"/>
              </a:ext>
            </a:extLst>
          </p:cNvPr>
          <p:cNvSpPr txBox="1"/>
          <p:nvPr/>
        </p:nvSpPr>
        <p:spPr>
          <a:xfrm>
            <a:off x="1108405" y="5482323"/>
            <a:ext cx="336201" cy="1963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30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6A49293-A7F3-1D6B-2E3A-EC1BE470C79E}"/>
              </a:ext>
            </a:extLst>
          </p:cNvPr>
          <p:cNvSpPr txBox="1"/>
          <p:nvPr/>
        </p:nvSpPr>
        <p:spPr>
          <a:xfrm>
            <a:off x="1875595" y="5473699"/>
            <a:ext cx="218604" cy="1963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3B72FC9-C9D5-5BF0-24A2-5FFE618FDB80}"/>
              </a:ext>
            </a:extLst>
          </p:cNvPr>
          <p:cNvSpPr txBox="1"/>
          <p:nvPr/>
        </p:nvSpPr>
        <p:spPr>
          <a:xfrm>
            <a:off x="2508403" y="5482133"/>
            <a:ext cx="336200" cy="1963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60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8834671-A1FA-9B40-5E88-ADECA90D9087}"/>
              </a:ext>
            </a:extLst>
          </p:cNvPr>
          <p:cNvSpPr txBox="1"/>
          <p:nvPr/>
        </p:nvSpPr>
        <p:spPr>
          <a:xfrm>
            <a:off x="2148285" y="5473632"/>
            <a:ext cx="336200" cy="1963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30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4E87C1A-0BDA-EB96-2132-D7D4AE19D905}"/>
              </a:ext>
            </a:extLst>
          </p:cNvPr>
          <p:cNvSpPr txBox="1"/>
          <p:nvPr/>
        </p:nvSpPr>
        <p:spPr>
          <a:xfrm>
            <a:off x="2911717" y="5473823"/>
            <a:ext cx="218604" cy="1963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FC8F509-A9C7-90E0-245F-DAC5FD7E37FB}"/>
              </a:ext>
            </a:extLst>
          </p:cNvPr>
          <p:cNvSpPr txBox="1"/>
          <p:nvPr/>
        </p:nvSpPr>
        <p:spPr>
          <a:xfrm>
            <a:off x="3547137" y="5482133"/>
            <a:ext cx="336200" cy="1963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B1C450C-28E6-D3F6-5333-F3E4FCD7AE36}"/>
              </a:ext>
            </a:extLst>
          </p:cNvPr>
          <p:cNvSpPr txBox="1"/>
          <p:nvPr/>
        </p:nvSpPr>
        <p:spPr>
          <a:xfrm>
            <a:off x="3216542" y="5473823"/>
            <a:ext cx="336201" cy="1963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635C90B-91A7-50DC-DC85-34A0C69B3FEC}"/>
              </a:ext>
            </a:extLst>
          </p:cNvPr>
          <p:cNvSpPr txBox="1"/>
          <p:nvPr/>
        </p:nvSpPr>
        <p:spPr>
          <a:xfrm>
            <a:off x="3938002" y="5474243"/>
            <a:ext cx="218604" cy="1963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61A3DA-E5FE-4D74-0FFF-F1E7D722E31B}"/>
              </a:ext>
            </a:extLst>
          </p:cNvPr>
          <p:cNvSpPr txBox="1"/>
          <p:nvPr/>
        </p:nvSpPr>
        <p:spPr>
          <a:xfrm>
            <a:off x="4585116" y="5483151"/>
            <a:ext cx="336200" cy="1963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56B94A0-CDF1-101B-4E2E-1BEE2BF8280B}"/>
              </a:ext>
            </a:extLst>
          </p:cNvPr>
          <p:cNvSpPr txBox="1"/>
          <p:nvPr/>
        </p:nvSpPr>
        <p:spPr>
          <a:xfrm>
            <a:off x="4249710" y="5486178"/>
            <a:ext cx="336201" cy="1963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519BC6C-5C3B-F1D7-E2EF-F7F1689CC501}"/>
              </a:ext>
            </a:extLst>
          </p:cNvPr>
          <p:cNvSpPr txBox="1"/>
          <p:nvPr/>
        </p:nvSpPr>
        <p:spPr>
          <a:xfrm>
            <a:off x="4968375" y="5482712"/>
            <a:ext cx="218604" cy="1963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BBF897F-6E0B-5C01-5D5E-835935D57E08}"/>
              </a:ext>
            </a:extLst>
          </p:cNvPr>
          <p:cNvSpPr txBox="1"/>
          <p:nvPr/>
        </p:nvSpPr>
        <p:spPr>
          <a:xfrm>
            <a:off x="5605258" y="5482710"/>
            <a:ext cx="336200" cy="1963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60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5BA83F-477D-938C-186C-C328C5F8AFD6}"/>
              </a:ext>
            </a:extLst>
          </p:cNvPr>
          <p:cNvSpPr txBox="1"/>
          <p:nvPr/>
        </p:nvSpPr>
        <p:spPr>
          <a:xfrm>
            <a:off x="5248796" y="5482711"/>
            <a:ext cx="336201" cy="1963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30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DFC0C4F-E696-1DF2-7379-C763E79C02C8}"/>
              </a:ext>
            </a:extLst>
          </p:cNvPr>
          <p:cNvSpPr txBox="1"/>
          <p:nvPr/>
        </p:nvSpPr>
        <p:spPr>
          <a:xfrm>
            <a:off x="1134849" y="5684417"/>
            <a:ext cx="300243" cy="19639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Day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AB43DD0-FDF5-1AC9-1A40-7B8F681D45D8}"/>
              </a:ext>
            </a:extLst>
          </p:cNvPr>
          <p:cNvSpPr txBox="1"/>
          <p:nvPr/>
        </p:nvSpPr>
        <p:spPr>
          <a:xfrm>
            <a:off x="2187952" y="5693454"/>
            <a:ext cx="300243" cy="19639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Day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DB38D8F-6F34-09E2-C227-32C2EC9C5E20}"/>
              </a:ext>
            </a:extLst>
          </p:cNvPr>
          <p:cNvSpPr txBox="1"/>
          <p:nvPr/>
        </p:nvSpPr>
        <p:spPr>
          <a:xfrm>
            <a:off x="3194001" y="5697148"/>
            <a:ext cx="300243" cy="19639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Day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CB3BB56-C513-EDB1-038E-6BC1EB608EEB}"/>
              </a:ext>
            </a:extLst>
          </p:cNvPr>
          <p:cNvSpPr txBox="1"/>
          <p:nvPr/>
        </p:nvSpPr>
        <p:spPr>
          <a:xfrm>
            <a:off x="4247082" y="5695463"/>
            <a:ext cx="300243" cy="19639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Day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FD50D2F-F875-1F9C-0639-9335AFE7D591}"/>
              </a:ext>
            </a:extLst>
          </p:cNvPr>
          <p:cNvSpPr txBox="1"/>
          <p:nvPr/>
        </p:nvSpPr>
        <p:spPr>
          <a:xfrm>
            <a:off x="5273203" y="5706354"/>
            <a:ext cx="300243" cy="19639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A7A709-2A4C-DFD0-B43C-88BC3B6C19A4}"/>
              </a:ext>
            </a:extLst>
          </p:cNvPr>
          <p:cNvSpPr txBox="1"/>
          <p:nvPr/>
        </p:nvSpPr>
        <p:spPr>
          <a:xfrm>
            <a:off x="749677" y="1289821"/>
            <a:ext cx="5187809" cy="3089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 Group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149EB1C-8A31-A2B8-7568-F154671DF4FC}"/>
              </a:ext>
            </a:extLst>
          </p:cNvPr>
          <p:cNvSpPr txBox="1"/>
          <p:nvPr/>
        </p:nvSpPr>
        <p:spPr>
          <a:xfrm>
            <a:off x="1079424" y="1754514"/>
            <a:ext cx="427965" cy="247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Baby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088ADEA-0AB8-6946-7AFC-DA23FF1A7ADE}"/>
              </a:ext>
            </a:extLst>
          </p:cNvPr>
          <p:cNvSpPr txBox="1"/>
          <p:nvPr/>
        </p:nvSpPr>
        <p:spPr>
          <a:xfrm>
            <a:off x="2118941" y="1753739"/>
            <a:ext cx="403085" cy="247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Blue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4A1264E-97F6-173D-81C6-FAA430B8436E}"/>
              </a:ext>
            </a:extLst>
          </p:cNvPr>
          <p:cNvSpPr txBox="1"/>
          <p:nvPr/>
        </p:nvSpPr>
        <p:spPr>
          <a:xfrm>
            <a:off x="3009827" y="1752424"/>
            <a:ext cx="487063" cy="247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Bruno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17011F6-F630-6CEB-A918-485375E39CCA}"/>
              </a:ext>
            </a:extLst>
          </p:cNvPr>
          <p:cNvSpPr txBox="1"/>
          <p:nvPr/>
        </p:nvSpPr>
        <p:spPr>
          <a:xfrm>
            <a:off x="4095271" y="1745301"/>
            <a:ext cx="564817" cy="247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Maddie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4E5FD15-4BF2-17FA-113D-1CDF19DAA43E}"/>
              </a:ext>
            </a:extLst>
          </p:cNvPr>
          <p:cNvSpPr txBox="1"/>
          <p:nvPr/>
        </p:nvSpPr>
        <p:spPr>
          <a:xfrm>
            <a:off x="5139422" y="1745301"/>
            <a:ext cx="491727" cy="247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0F6B94B0-6974-D173-0323-2A6DE9148DC9}"/>
              </a:ext>
            </a:extLst>
          </p:cNvPr>
          <p:cNvSpPr/>
          <p:nvPr/>
        </p:nvSpPr>
        <p:spPr>
          <a:xfrm rot="18892278">
            <a:off x="2809669" y="3469491"/>
            <a:ext cx="1028023" cy="2116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2" descr="Chart, bar chart&#10;&#10;Description automatically generated">
            <a:extLst>
              <a:ext uri="{FF2B5EF4-FFF2-40B4-BE49-F238E27FC236}">
                <a16:creationId xmlns:a16="http://schemas.microsoft.com/office/drawing/2014/main" id="{8692E89C-C9BF-E080-BB48-9AC8D471C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733" y="1875900"/>
            <a:ext cx="5340748" cy="4175494"/>
          </a:xfrm>
          <a:prstGeom prst="rect">
            <a:avLst/>
          </a:prstGeom>
          <a:ln>
            <a:noFill/>
          </a:ln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86F1746B-6141-6791-676B-5C7062408F86}"/>
              </a:ext>
            </a:extLst>
          </p:cNvPr>
          <p:cNvSpPr txBox="1"/>
          <p:nvPr/>
        </p:nvSpPr>
        <p:spPr>
          <a:xfrm>
            <a:off x="6706557" y="5492511"/>
            <a:ext cx="903347" cy="635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4AEE191-2CFB-5800-3CD6-7F09569C1292}"/>
              </a:ext>
            </a:extLst>
          </p:cNvPr>
          <p:cNvSpPr txBox="1"/>
          <p:nvPr/>
        </p:nvSpPr>
        <p:spPr>
          <a:xfrm>
            <a:off x="7702760" y="5485712"/>
            <a:ext cx="903347" cy="635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42BB4E5-22CB-33B2-E20C-075F87029BA9}"/>
              </a:ext>
            </a:extLst>
          </p:cNvPr>
          <p:cNvSpPr txBox="1"/>
          <p:nvPr/>
        </p:nvSpPr>
        <p:spPr>
          <a:xfrm>
            <a:off x="8782676" y="5503487"/>
            <a:ext cx="903347" cy="635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75D5C44-2CA0-139A-43B1-820503F544EB}"/>
              </a:ext>
            </a:extLst>
          </p:cNvPr>
          <p:cNvSpPr txBox="1"/>
          <p:nvPr/>
        </p:nvSpPr>
        <p:spPr>
          <a:xfrm>
            <a:off x="9797129" y="5503787"/>
            <a:ext cx="903347" cy="63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87A6D40-3586-BF9C-26E4-A2AA8F51D014}"/>
              </a:ext>
            </a:extLst>
          </p:cNvPr>
          <p:cNvSpPr txBox="1"/>
          <p:nvPr/>
        </p:nvSpPr>
        <p:spPr>
          <a:xfrm>
            <a:off x="10838316" y="5506110"/>
            <a:ext cx="903347" cy="635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8F72904-57E2-6848-A1D3-17FE877C93CF}"/>
              </a:ext>
            </a:extLst>
          </p:cNvPr>
          <p:cNvSpPr txBox="1"/>
          <p:nvPr/>
        </p:nvSpPr>
        <p:spPr>
          <a:xfrm>
            <a:off x="6692238" y="5502123"/>
            <a:ext cx="222876" cy="1967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9F84F12-4DAC-A881-51F8-8D508BC10C07}"/>
              </a:ext>
            </a:extLst>
          </p:cNvPr>
          <p:cNvSpPr txBox="1"/>
          <p:nvPr/>
        </p:nvSpPr>
        <p:spPr>
          <a:xfrm>
            <a:off x="7319478" y="5502123"/>
            <a:ext cx="342770" cy="1967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60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78CC789-4AD2-2B49-F140-CB6EF140D1C6}"/>
              </a:ext>
            </a:extLst>
          </p:cNvPr>
          <p:cNvSpPr txBox="1"/>
          <p:nvPr/>
        </p:nvSpPr>
        <p:spPr>
          <a:xfrm>
            <a:off x="6953881" y="5502123"/>
            <a:ext cx="342772" cy="1967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30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DFB92EC-2AE1-5308-700A-51AE91AD9457}"/>
              </a:ext>
            </a:extLst>
          </p:cNvPr>
          <p:cNvSpPr txBox="1"/>
          <p:nvPr/>
        </p:nvSpPr>
        <p:spPr>
          <a:xfrm>
            <a:off x="7726957" y="5502123"/>
            <a:ext cx="222876" cy="1967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757C5CD-3751-D149-6DCB-2287FA0E4BBE}"/>
              </a:ext>
            </a:extLst>
          </p:cNvPr>
          <p:cNvSpPr txBox="1"/>
          <p:nvPr/>
        </p:nvSpPr>
        <p:spPr>
          <a:xfrm>
            <a:off x="8328613" y="5493994"/>
            <a:ext cx="342770" cy="1967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60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20C224C-13F4-AA45-C3E1-663B13B912BB}"/>
              </a:ext>
            </a:extLst>
          </p:cNvPr>
          <p:cNvSpPr txBox="1"/>
          <p:nvPr/>
        </p:nvSpPr>
        <p:spPr>
          <a:xfrm>
            <a:off x="7988685" y="5502123"/>
            <a:ext cx="342772" cy="1967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30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B2F8935-837F-0FB4-943E-8E45A2C5A1A6}"/>
              </a:ext>
            </a:extLst>
          </p:cNvPr>
          <p:cNvSpPr txBox="1"/>
          <p:nvPr/>
        </p:nvSpPr>
        <p:spPr>
          <a:xfrm>
            <a:off x="8765232" y="5502123"/>
            <a:ext cx="222876" cy="1967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0C2F585-F493-67D3-EB44-80F536E339E6}"/>
              </a:ext>
            </a:extLst>
          </p:cNvPr>
          <p:cNvSpPr txBox="1"/>
          <p:nvPr/>
        </p:nvSpPr>
        <p:spPr>
          <a:xfrm>
            <a:off x="9395693" y="5502123"/>
            <a:ext cx="342770" cy="1967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F8AF701-806B-FE30-CF8B-C8C0FB5F4974}"/>
              </a:ext>
            </a:extLst>
          </p:cNvPr>
          <p:cNvSpPr txBox="1"/>
          <p:nvPr/>
        </p:nvSpPr>
        <p:spPr>
          <a:xfrm>
            <a:off x="9067618" y="5502123"/>
            <a:ext cx="342772" cy="1967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14C58B2-AECE-6711-4E00-0D22C824C27D}"/>
              </a:ext>
            </a:extLst>
          </p:cNvPr>
          <p:cNvSpPr txBox="1"/>
          <p:nvPr/>
        </p:nvSpPr>
        <p:spPr>
          <a:xfrm>
            <a:off x="9769452" y="5496736"/>
            <a:ext cx="222876" cy="1967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6477DA7-ECBF-B6CA-E6FF-187EE34A3701}"/>
              </a:ext>
            </a:extLst>
          </p:cNvPr>
          <p:cNvSpPr txBox="1"/>
          <p:nvPr/>
        </p:nvSpPr>
        <p:spPr>
          <a:xfrm>
            <a:off x="10439820" y="5502123"/>
            <a:ext cx="342770" cy="1967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A137796-03F6-3518-8A52-C05B3F5BDF09}"/>
              </a:ext>
            </a:extLst>
          </p:cNvPr>
          <p:cNvSpPr txBox="1"/>
          <p:nvPr/>
        </p:nvSpPr>
        <p:spPr>
          <a:xfrm>
            <a:off x="10126444" y="5496736"/>
            <a:ext cx="342772" cy="1967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78D35BE-B308-2D70-9732-9A9BAC059847}"/>
              </a:ext>
            </a:extLst>
          </p:cNvPr>
          <p:cNvSpPr txBox="1"/>
          <p:nvPr/>
        </p:nvSpPr>
        <p:spPr>
          <a:xfrm>
            <a:off x="10813580" y="5493994"/>
            <a:ext cx="222876" cy="1967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F3E0B56-022E-F5B3-546F-435C3BEFBFD7}"/>
              </a:ext>
            </a:extLst>
          </p:cNvPr>
          <p:cNvSpPr txBox="1"/>
          <p:nvPr/>
        </p:nvSpPr>
        <p:spPr>
          <a:xfrm>
            <a:off x="11460723" y="5493994"/>
            <a:ext cx="342770" cy="1967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60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DA1B3B9-FC6B-AB15-A245-C3DBC938E6C1}"/>
              </a:ext>
            </a:extLst>
          </p:cNvPr>
          <p:cNvSpPr txBox="1"/>
          <p:nvPr/>
        </p:nvSpPr>
        <p:spPr>
          <a:xfrm>
            <a:off x="11097623" y="5494055"/>
            <a:ext cx="342772" cy="1967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30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2A25B2-0518-362D-291A-AD51E7E7D903}"/>
              </a:ext>
            </a:extLst>
          </p:cNvPr>
          <p:cNvSpPr txBox="1"/>
          <p:nvPr/>
        </p:nvSpPr>
        <p:spPr>
          <a:xfrm>
            <a:off x="6997187" y="5702940"/>
            <a:ext cx="306111" cy="1967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Day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35EE4F7-AEFB-376F-31A0-9F3A8F607743}"/>
              </a:ext>
            </a:extLst>
          </p:cNvPr>
          <p:cNvSpPr txBox="1"/>
          <p:nvPr/>
        </p:nvSpPr>
        <p:spPr>
          <a:xfrm>
            <a:off x="8023043" y="5729870"/>
            <a:ext cx="306111" cy="1967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Day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C8295AC-9B8A-55ED-5EB3-9ABA6CE734F6}"/>
              </a:ext>
            </a:extLst>
          </p:cNvPr>
          <p:cNvSpPr txBox="1"/>
          <p:nvPr/>
        </p:nvSpPr>
        <p:spPr>
          <a:xfrm>
            <a:off x="9057839" y="5731807"/>
            <a:ext cx="306111" cy="1967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Day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43474AB-802D-4E9C-1046-D347189A36AE}"/>
              </a:ext>
            </a:extLst>
          </p:cNvPr>
          <p:cNvSpPr txBox="1"/>
          <p:nvPr/>
        </p:nvSpPr>
        <p:spPr>
          <a:xfrm>
            <a:off x="10114008" y="5706032"/>
            <a:ext cx="306111" cy="1967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Day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01720AE-DDCD-1309-B6B6-D7C7E563A057}"/>
              </a:ext>
            </a:extLst>
          </p:cNvPr>
          <p:cNvSpPr txBox="1"/>
          <p:nvPr/>
        </p:nvSpPr>
        <p:spPr>
          <a:xfrm>
            <a:off x="11115954" y="5741652"/>
            <a:ext cx="306111" cy="1967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Day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572FEC1-BB24-CD6C-308C-F2F0F970E25F}"/>
              </a:ext>
            </a:extLst>
          </p:cNvPr>
          <p:cNvSpPr txBox="1"/>
          <p:nvPr/>
        </p:nvSpPr>
        <p:spPr>
          <a:xfrm>
            <a:off x="6975435" y="1745219"/>
            <a:ext cx="437297" cy="247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Abby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788E09C-CF45-37CE-62AF-C6E585232BDB}"/>
              </a:ext>
            </a:extLst>
          </p:cNvPr>
          <p:cNvSpPr txBox="1"/>
          <p:nvPr/>
        </p:nvSpPr>
        <p:spPr>
          <a:xfrm>
            <a:off x="7895450" y="1748145"/>
            <a:ext cx="519719" cy="247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Camila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3C1F4F0-8425-DAF2-66DD-38C98A984EC9}"/>
              </a:ext>
            </a:extLst>
          </p:cNvPr>
          <p:cNvSpPr txBox="1"/>
          <p:nvPr/>
        </p:nvSpPr>
        <p:spPr>
          <a:xfrm>
            <a:off x="8942421" y="1740175"/>
            <a:ext cx="438853" cy="247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Duke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688420E-AC37-1B60-0EDA-0DD3DCA62E7B}"/>
              </a:ext>
            </a:extLst>
          </p:cNvPr>
          <p:cNvSpPr txBox="1"/>
          <p:nvPr/>
        </p:nvSpPr>
        <p:spPr>
          <a:xfrm>
            <a:off x="10058969" y="1754514"/>
            <a:ext cx="340881" cy="247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Joy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DA795C4-AFC5-3D2C-38D4-357F83C558DF}"/>
              </a:ext>
            </a:extLst>
          </p:cNvPr>
          <p:cNvSpPr txBox="1"/>
          <p:nvPr/>
        </p:nvSpPr>
        <p:spPr>
          <a:xfrm>
            <a:off x="11001583" y="1762153"/>
            <a:ext cx="437297" cy="247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Kirby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5BB9B39-6270-19DE-82CC-B4FD7326C53F}"/>
              </a:ext>
            </a:extLst>
          </p:cNvPr>
          <p:cNvSpPr txBox="1"/>
          <p:nvPr/>
        </p:nvSpPr>
        <p:spPr>
          <a:xfrm rot="16200000">
            <a:off x="5450508" y="3684662"/>
            <a:ext cx="1597074" cy="23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Pocket Depth Aver. in (mm)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3ADC675-DEF9-2318-153A-549BAECA27FC}"/>
              </a:ext>
            </a:extLst>
          </p:cNvPr>
          <p:cNvSpPr txBox="1"/>
          <p:nvPr/>
        </p:nvSpPr>
        <p:spPr>
          <a:xfrm>
            <a:off x="6633651" y="1285798"/>
            <a:ext cx="5155523" cy="3088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Treatment Group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E2612D9-3FC5-FF7D-6336-1D70189A8592}"/>
              </a:ext>
            </a:extLst>
          </p:cNvPr>
          <p:cNvSpPr txBox="1"/>
          <p:nvPr/>
        </p:nvSpPr>
        <p:spPr>
          <a:xfrm>
            <a:off x="6646826" y="6032518"/>
            <a:ext cx="5143281" cy="308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Pocket Depth Decreases Overtime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450BD-08E2-6C4A-C8DB-CB74262CE92B}"/>
              </a:ext>
            </a:extLst>
          </p:cNvPr>
          <p:cNvSpPr txBox="1"/>
          <p:nvPr/>
        </p:nvSpPr>
        <p:spPr>
          <a:xfrm>
            <a:off x="6407857" y="5982471"/>
            <a:ext cx="225795" cy="364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2AF64704-2D24-95D7-7EA7-329B03E66C29}"/>
              </a:ext>
            </a:extLst>
          </p:cNvPr>
          <p:cNvSpPr/>
          <p:nvPr/>
        </p:nvSpPr>
        <p:spPr>
          <a:xfrm rot="1751793">
            <a:off x="8711116" y="2397917"/>
            <a:ext cx="1028023" cy="2116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10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6572-4DFC-D0F8-DF8A-32A1127B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" y="365126"/>
            <a:ext cx="12056534" cy="74400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latin typeface="+mn-lt"/>
                <a:ea typeface="+mn-ea"/>
                <a:cs typeface="+mn-cs"/>
              </a:rPr>
              <a:t>Rostral Teeth with Largest Pockets at Day 60</a:t>
            </a:r>
            <a:br>
              <a:rPr lang="en-US" sz="2400" dirty="0">
                <a:latin typeface="+mn-lt"/>
                <a:ea typeface="+mn-ea"/>
                <a:cs typeface="+mn-cs"/>
              </a:rPr>
            </a:br>
            <a:r>
              <a:rPr lang="en-US" sz="2400" dirty="0">
                <a:latin typeface="+mn-lt"/>
                <a:ea typeface="+mn-ea"/>
                <a:cs typeface="+mn-cs"/>
              </a:rPr>
              <a:t>Control vs. Treatment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A80712F-1D3E-125B-7552-00019614AAF5}"/>
              </a:ext>
            </a:extLst>
          </p:cNvPr>
          <p:cNvGrpSpPr/>
          <p:nvPr/>
        </p:nvGrpSpPr>
        <p:grpSpPr>
          <a:xfrm>
            <a:off x="480156" y="1437758"/>
            <a:ext cx="11231688" cy="4384377"/>
            <a:chOff x="482600" y="1666358"/>
            <a:chExt cx="11231688" cy="4384377"/>
          </a:xfrm>
        </p:grpSpPr>
        <p:pic>
          <p:nvPicPr>
            <p:cNvPr id="22" name="Picture 2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E711A6C7-C4A7-B3D5-0C79-78912DDD6A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90"/>
            <a:stretch/>
          </p:blipFill>
          <p:spPr>
            <a:xfrm>
              <a:off x="1256204" y="1666358"/>
              <a:ext cx="9936729" cy="198178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5BE6-5B54-B200-D393-8F563C312A90}"/>
                </a:ext>
              </a:extLst>
            </p:cNvPr>
            <p:cNvSpPr txBox="1"/>
            <p:nvPr/>
          </p:nvSpPr>
          <p:spPr>
            <a:xfrm>
              <a:off x="482600" y="2493158"/>
              <a:ext cx="773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Control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1E2786B-2E2A-BD71-CE24-C4FE1528E65F}"/>
                </a:ext>
              </a:extLst>
            </p:cNvPr>
            <p:cNvGrpSpPr/>
            <p:nvPr/>
          </p:nvGrpSpPr>
          <p:grpSpPr>
            <a:xfrm>
              <a:off x="1583266" y="3160030"/>
              <a:ext cx="10131022" cy="568496"/>
              <a:chOff x="1188991" y="3606800"/>
              <a:chExt cx="10647409" cy="65798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929366-3B65-949F-5ADE-2DED8E62908B}"/>
                  </a:ext>
                </a:extLst>
              </p:cNvPr>
              <p:cNvSpPr txBox="1"/>
              <p:nvPr/>
            </p:nvSpPr>
            <p:spPr>
              <a:xfrm>
                <a:off x="11438468" y="3606800"/>
                <a:ext cx="39793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20AFEE-59AA-0A92-02B3-BC92C0695B22}"/>
                  </a:ext>
                </a:extLst>
              </p:cNvPr>
              <p:cNvSpPr txBox="1"/>
              <p:nvPr/>
            </p:nvSpPr>
            <p:spPr>
              <a:xfrm>
                <a:off x="1188991" y="4033237"/>
                <a:ext cx="381082" cy="231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Baby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C63091-22EC-FA15-50A4-5CAE29AA7C00}"/>
                  </a:ext>
                </a:extLst>
              </p:cNvPr>
              <p:cNvSpPr txBox="1"/>
              <p:nvPr/>
            </p:nvSpPr>
            <p:spPr>
              <a:xfrm>
                <a:off x="3570462" y="3986332"/>
                <a:ext cx="338963" cy="213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Blue</a:t>
                </a:r>
                <a:endPara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3F875D-2728-3A1A-F79B-7CEB5DB1479E}"/>
                  </a:ext>
                </a:extLst>
              </p:cNvPr>
              <p:cNvSpPr txBox="1"/>
              <p:nvPr/>
            </p:nvSpPr>
            <p:spPr>
              <a:xfrm>
                <a:off x="5696529" y="3974983"/>
                <a:ext cx="426568" cy="231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Bruno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360854-2764-14F3-1D34-D5F6439D04C4}"/>
                  </a:ext>
                </a:extLst>
              </p:cNvPr>
              <p:cNvSpPr txBox="1"/>
              <p:nvPr/>
            </p:nvSpPr>
            <p:spPr>
              <a:xfrm>
                <a:off x="7710454" y="4011648"/>
                <a:ext cx="487217" cy="231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Maddie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43EEA4-10B5-DA32-11B1-1EE5CBF0BBBC}"/>
                  </a:ext>
                </a:extLst>
              </p:cNvPr>
              <p:cNvSpPr txBox="1"/>
              <p:nvPr/>
            </p:nvSpPr>
            <p:spPr>
              <a:xfrm>
                <a:off x="9924127" y="4005204"/>
                <a:ext cx="429937" cy="231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Penny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99F5AF-F86F-B7CD-8BE3-205E3F1790E0}"/>
                </a:ext>
              </a:extLst>
            </p:cNvPr>
            <p:cNvSpPr txBox="1"/>
            <p:nvPr/>
          </p:nvSpPr>
          <p:spPr>
            <a:xfrm>
              <a:off x="11267099" y="3278808"/>
              <a:ext cx="44718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24" name="Picture 23" descr="Chart, bubble chart&#10;&#10;Description automatically generated">
              <a:extLst>
                <a:ext uri="{FF2B5EF4-FFF2-40B4-BE49-F238E27FC236}">
                  <a16:creationId xmlns:a16="http://schemas.microsoft.com/office/drawing/2014/main" id="{32746241-E6D2-0750-DAD9-BCE3C2E0C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5053" y="3881748"/>
              <a:ext cx="9787467" cy="193606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C256CE-B592-E219-0BA7-FC45DC34787A}"/>
                </a:ext>
              </a:extLst>
            </p:cNvPr>
            <p:cNvSpPr txBox="1"/>
            <p:nvPr/>
          </p:nvSpPr>
          <p:spPr>
            <a:xfrm>
              <a:off x="482600" y="4711281"/>
              <a:ext cx="8322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Treatment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BEA325A-809A-4988-D3EB-B399B05554B1}"/>
                </a:ext>
              </a:extLst>
            </p:cNvPr>
            <p:cNvSpPr txBox="1"/>
            <p:nvPr/>
          </p:nvSpPr>
          <p:spPr>
            <a:xfrm>
              <a:off x="11011007" y="3319584"/>
              <a:ext cx="1847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6A75BA-4683-E171-CE1F-1961DFB400E6}"/>
                </a:ext>
              </a:extLst>
            </p:cNvPr>
            <p:cNvSpPr txBox="1"/>
            <p:nvPr/>
          </p:nvSpPr>
          <p:spPr>
            <a:xfrm>
              <a:off x="1615104" y="5748985"/>
              <a:ext cx="3690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Abby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836BE57-3F06-9936-212D-E6A57A3A1967}"/>
                </a:ext>
              </a:extLst>
            </p:cNvPr>
            <p:cNvSpPr txBox="1"/>
            <p:nvPr/>
          </p:nvSpPr>
          <p:spPr>
            <a:xfrm>
              <a:off x="3540801" y="5789634"/>
              <a:ext cx="4331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Camila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2CF756D-DA79-E2FE-33F5-D446F0D26859}"/>
                </a:ext>
              </a:extLst>
            </p:cNvPr>
            <p:cNvSpPr txBox="1"/>
            <p:nvPr/>
          </p:nvSpPr>
          <p:spPr>
            <a:xfrm>
              <a:off x="5753789" y="5850680"/>
              <a:ext cx="37061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Duke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061A0D-92FA-637D-C34A-86A3EE94FFAE}"/>
                </a:ext>
              </a:extLst>
            </p:cNvPr>
            <p:cNvSpPr txBox="1"/>
            <p:nvPr/>
          </p:nvSpPr>
          <p:spPr>
            <a:xfrm>
              <a:off x="7971624" y="5849013"/>
              <a:ext cx="3016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Joy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563EC47-2255-C7AD-EBCB-601F935FA5C7}"/>
                </a:ext>
              </a:extLst>
            </p:cNvPr>
            <p:cNvSpPr txBox="1"/>
            <p:nvPr/>
          </p:nvSpPr>
          <p:spPr>
            <a:xfrm>
              <a:off x="9933230" y="5849013"/>
              <a:ext cx="37061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Kirby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3A35CC1-D8A8-3EDA-4546-2735E9260F11}"/>
              </a:ext>
            </a:extLst>
          </p:cNvPr>
          <p:cNvSpPr txBox="1"/>
          <p:nvPr/>
        </p:nvSpPr>
        <p:spPr>
          <a:xfrm>
            <a:off x="25959" y="6175914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Teeth in the rostral position are more for both groups</a:t>
            </a:r>
          </a:p>
        </p:txBody>
      </p:sp>
    </p:spTree>
    <p:extLst>
      <p:ext uri="{BB962C8B-B14F-4D97-AF65-F5344CB8AC3E}">
        <p14:creationId xmlns:p14="http://schemas.microsoft.com/office/powerpoint/2010/main" val="3731322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CCCD-74ED-EFBB-F2CD-8DBDBC95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91" y="466046"/>
            <a:ext cx="11980333" cy="855134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Rostral Position Average Pocket Depth at Day 0, 30, and 60</a:t>
            </a:r>
            <a:br>
              <a:rPr lang="en-US" sz="2400" dirty="0"/>
            </a:br>
            <a:r>
              <a:rPr lang="en-US" sz="2400" dirty="0"/>
              <a:t>Control vs Treatment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47D7EC-0A7C-6564-3372-C9038191259C}"/>
              </a:ext>
            </a:extLst>
          </p:cNvPr>
          <p:cNvSpPr txBox="1"/>
          <p:nvPr/>
        </p:nvSpPr>
        <p:spPr>
          <a:xfrm>
            <a:off x="251030" y="2593236"/>
            <a:ext cx="181619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u="sng" dirty="0"/>
              <a:t>Control</a:t>
            </a:r>
          </a:p>
          <a:p>
            <a:pPr algn="ctr"/>
            <a:r>
              <a:rPr lang="en-US" sz="1050" dirty="0"/>
              <a:t>Pocket depth increases overtime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3720CDF-6B0F-6A6B-477A-988A35DDE508}"/>
              </a:ext>
            </a:extLst>
          </p:cNvPr>
          <p:cNvGrpSpPr/>
          <p:nvPr/>
        </p:nvGrpSpPr>
        <p:grpSpPr>
          <a:xfrm>
            <a:off x="2351986" y="1847513"/>
            <a:ext cx="9179614" cy="4781508"/>
            <a:chOff x="2199586" y="1610446"/>
            <a:chExt cx="8608819" cy="4622730"/>
          </a:xfrm>
        </p:grpSpPr>
        <p:pic>
          <p:nvPicPr>
            <p:cNvPr id="21" name="Picture 20" descr="Chart, bar chart&#10;&#10;Description automatically generated">
              <a:extLst>
                <a:ext uri="{FF2B5EF4-FFF2-40B4-BE49-F238E27FC236}">
                  <a16:creationId xmlns:a16="http://schemas.microsoft.com/office/drawing/2014/main" id="{8EBF2E74-7483-0455-2EFF-E7A2CDCBD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39824" y="4102345"/>
              <a:ext cx="2467519" cy="191773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Picture 8" descr="Chart, bar chart&#10;&#10;Description automatically generated">
              <a:extLst>
                <a:ext uri="{FF2B5EF4-FFF2-40B4-BE49-F238E27FC236}">
                  <a16:creationId xmlns:a16="http://schemas.microsoft.com/office/drawing/2014/main" id="{2925DB95-6461-F166-E3A1-71CAB86A6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9740" y="4079928"/>
              <a:ext cx="2482601" cy="193570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Picture 3" descr="Chart, bar chart&#10;&#10;Description automatically generated">
              <a:extLst>
                <a:ext uri="{FF2B5EF4-FFF2-40B4-BE49-F238E27FC236}">
                  <a16:creationId xmlns:a16="http://schemas.microsoft.com/office/drawing/2014/main" id="{F1BDB8F2-DD26-F61A-B18A-E7BC68618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3343" y="4076120"/>
              <a:ext cx="2474910" cy="193978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" name="Picture 24" descr="Chart, bar chart&#10;&#10;Description automatically generated">
              <a:extLst>
                <a:ext uri="{FF2B5EF4-FFF2-40B4-BE49-F238E27FC236}">
                  <a16:creationId xmlns:a16="http://schemas.microsoft.com/office/drawing/2014/main" id="{F161DC57-DDE8-2D88-CA42-E591B655E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39824" y="1628416"/>
              <a:ext cx="2467737" cy="1929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" name="Picture 22" descr="Chart, bar chart&#10;&#10;Description automatically generated">
              <a:extLst>
                <a:ext uri="{FF2B5EF4-FFF2-40B4-BE49-F238E27FC236}">
                  <a16:creationId xmlns:a16="http://schemas.microsoft.com/office/drawing/2014/main" id="{5A2E73F2-FFC2-29B6-D3DB-04DA1EB72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55917" y="1610446"/>
              <a:ext cx="2467737" cy="1931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" name="Picture 4" descr="Chart, bar chart&#10;&#10;Description automatically generated">
              <a:extLst>
                <a:ext uri="{FF2B5EF4-FFF2-40B4-BE49-F238E27FC236}">
                  <a16:creationId xmlns:a16="http://schemas.microsoft.com/office/drawing/2014/main" id="{C5A995CD-A0A2-E119-D963-65C17B5E2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99586" y="1646204"/>
              <a:ext cx="2468947" cy="1931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6DA260-6DC7-7003-2304-FE622CF473F6}"/>
                </a:ext>
              </a:extLst>
            </p:cNvPr>
            <p:cNvSpPr txBox="1"/>
            <p:nvPr/>
          </p:nvSpPr>
          <p:spPr>
            <a:xfrm>
              <a:off x="2627699" y="6017621"/>
              <a:ext cx="338238" cy="2138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Abby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7423F5-3C71-345E-D066-F2A26637431F}"/>
                </a:ext>
              </a:extLst>
            </p:cNvPr>
            <p:cNvSpPr txBox="1"/>
            <p:nvPr/>
          </p:nvSpPr>
          <p:spPr>
            <a:xfrm>
              <a:off x="3036057" y="6015726"/>
              <a:ext cx="397012" cy="2138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Camila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4E65F3-F7DF-8434-6F74-158B58CE0ED8}"/>
                </a:ext>
              </a:extLst>
            </p:cNvPr>
            <p:cNvSpPr txBox="1"/>
            <p:nvPr/>
          </p:nvSpPr>
          <p:spPr>
            <a:xfrm>
              <a:off x="3503189" y="6015726"/>
              <a:ext cx="339707" cy="2138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Duke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CD33DC-ABC6-49E7-6517-5D728BC64EDF}"/>
                </a:ext>
              </a:extLst>
            </p:cNvPr>
            <p:cNvSpPr txBox="1"/>
            <p:nvPr/>
          </p:nvSpPr>
          <p:spPr>
            <a:xfrm>
              <a:off x="3913017" y="6019332"/>
              <a:ext cx="276528" cy="2138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Joy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CD3457-765B-790D-B6D7-82E115B0AA1C}"/>
                </a:ext>
              </a:extLst>
            </p:cNvPr>
            <p:cNvSpPr txBox="1"/>
            <p:nvPr/>
          </p:nvSpPr>
          <p:spPr>
            <a:xfrm>
              <a:off x="4329784" y="6002398"/>
              <a:ext cx="339707" cy="2138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Kirby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E26D68-5E07-5D8F-26DD-ADA79DA6923F}"/>
                </a:ext>
              </a:extLst>
            </p:cNvPr>
            <p:cNvSpPr txBox="1"/>
            <p:nvPr/>
          </p:nvSpPr>
          <p:spPr>
            <a:xfrm>
              <a:off x="3057545" y="3561364"/>
              <a:ext cx="316198" cy="2138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Blue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154DA6-F52B-B875-395D-0FA1ED00BE28}"/>
                </a:ext>
              </a:extLst>
            </p:cNvPr>
            <p:cNvSpPr txBox="1"/>
            <p:nvPr/>
          </p:nvSpPr>
          <p:spPr>
            <a:xfrm>
              <a:off x="2626747" y="3546148"/>
              <a:ext cx="332361" cy="2138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Baby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81210D-C90E-BDF6-8703-37D5CB087C91}"/>
                </a:ext>
              </a:extLst>
            </p:cNvPr>
            <p:cNvSpPr txBox="1"/>
            <p:nvPr/>
          </p:nvSpPr>
          <p:spPr>
            <a:xfrm>
              <a:off x="3440798" y="3553756"/>
              <a:ext cx="372033" cy="2138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Bruno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961F8B-A3F8-DABB-3CD7-8C81D7BF0DEA}"/>
                </a:ext>
              </a:extLst>
            </p:cNvPr>
            <p:cNvSpPr txBox="1"/>
            <p:nvPr/>
          </p:nvSpPr>
          <p:spPr>
            <a:xfrm>
              <a:off x="3838817" y="3546253"/>
              <a:ext cx="424928" cy="2138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Maddie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2678B9-360E-7DED-ED08-6023881A92C4}"/>
                </a:ext>
              </a:extLst>
            </p:cNvPr>
            <p:cNvSpPr txBox="1"/>
            <p:nvPr/>
          </p:nvSpPr>
          <p:spPr>
            <a:xfrm>
              <a:off x="4294520" y="3546148"/>
              <a:ext cx="374972" cy="2138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Penny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A8C9D2-ABEB-ACDD-1F6C-1FE94869E1DF}"/>
                </a:ext>
              </a:extLst>
            </p:cNvPr>
            <p:cNvSpPr txBox="1"/>
            <p:nvPr/>
          </p:nvSpPr>
          <p:spPr>
            <a:xfrm rot="16200000">
              <a:off x="2069081" y="4825442"/>
              <a:ext cx="476695" cy="211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Day 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6A30F8-7538-C605-415C-5FDD41E5E5BD}"/>
                </a:ext>
              </a:extLst>
            </p:cNvPr>
            <p:cNvSpPr txBox="1"/>
            <p:nvPr/>
          </p:nvSpPr>
          <p:spPr>
            <a:xfrm rot="16200000">
              <a:off x="1850390" y="2441458"/>
              <a:ext cx="914074" cy="211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Day 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C5895D-D30D-D31A-290C-0954D03F5882}"/>
                </a:ext>
              </a:extLst>
            </p:cNvPr>
            <p:cNvSpPr txBox="1"/>
            <p:nvPr/>
          </p:nvSpPr>
          <p:spPr>
            <a:xfrm rot="16200000">
              <a:off x="4877780" y="2426763"/>
              <a:ext cx="997483" cy="211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Day 3 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9A8F6BA-A2EB-2517-DB4C-3C1B91C7C815}"/>
                </a:ext>
              </a:extLst>
            </p:cNvPr>
            <p:cNvSpPr txBox="1"/>
            <p:nvPr/>
          </p:nvSpPr>
          <p:spPr>
            <a:xfrm rot="16200000">
              <a:off x="7960378" y="2413258"/>
              <a:ext cx="970475" cy="211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Day  60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DE9AFD-59C9-3DBE-70D7-ECA8A294E90A}"/>
                </a:ext>
              </a:extLst>
            </p:cNvPr>
            <p:cNvSpPr txBox="1"/>
            <p:nvPr/>
          </p:nvSpPr>
          <p:spPr>
            <a:xfrm>
              <a:off x="6150644" y="3554126"/>
              <a:ext cx="316198" cy="2138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Blue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273797D-6F8E-0B8B-7CCE-FE83107DFCEA}"/>
                </a:ext>
              </a:extLst>
            </p:cNvPr>
            <p:cNvSpPr txBox="1"/>
            <p:nvPr/>
          </p:nvSpPr>
          <p:spPr>
            <a:xfrm>
              <a:off x="5719846" y="3538910"/>
              <a:ext cx="332361" cy="2138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Baby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DD2AE6-5D6F-0068-E599-980F015F62B1}"/>
                </a:ext>
              </a:extLst>
            </p:cNvPr>
            <p:cNvSpPr txBox="1"/>
            <p:nvPr/>
          </p:nvSpPr>
          <p:spPr>
            <a:xfrm>
              <a:off x="6533898" y="3546517"/>
              <a:ext cx="372033" cy="2138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Bruno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6D9973D-00D6-4869-CEA9-2897880AF4FD}"/>
                </a:ext>
              </a:extLst>
            </p:cNvPr>
            <p:cNvSpPr txBox="1"/>
            <p:nvPr/>
          </p:nvSpPr>
          <p:spPr>
            <a:xfrm>
              <a:off x="6924155" y="3539013"/>
              <a:ext cx="424928" cy="2138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Maddie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4B0B71-8ACC-2848-9A77-F1E825EE65E3}"/>
                </a:ext>
              </a:extLst>
            </p:cNvPr>
            <p:cNvSpPr txBox="1"/>
            <p:nvPr/>
          </p:nvSpPr>
          <p:spPr>
            <a:xfrm>
              <a:off x="7387621" y="3538910"/>
              <a:ext cx="374972" cy="2138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Penny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29C4F10-8D98-9E4D-816D-00247301FF13}"/>
                </a:ext>
              </a:extLst>
            </p:cNvPr>
            <p:cNvSpPr txBox="1"/>
            <p:nvPr/>
          </p:nvSpPr>
          <p:spPr>
            <a:xfrm>
              <a:off x="9196458" y="3554126"/>
              <a:ext cx="316198" cy="2138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Blue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CF01FBB-D4C7-115F-C27A-61D3B310DE3C}"/>
                </a:ext>
              </a:extLst>
            </p:cNvPr>
            <p:cNvSpPr txBox="1"/>
            <p:nvPr/>
          </p:nvSpPr>
          <p:spPr>
            <a:xfrm>
              <a:off x="8765661" y="3538910"/>
              <a:ext cx="332361" cy="2138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Baby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5A65FC1-0CE1-C116-EA1F-87DCF005A772}"/>
                </a:ext>
              </a:extLst>
            </p:cNvPr>
            <p:cNvSpPr txBox="1"/>
            <p:nvPr/>
          </p:nvSpPr>
          <p:spPr>
            <a:xfrm>
              <a:off x="9579711" y="3546517"/>
              <a:ext cx="372033" cy="2138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Bruno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61FF55F-30CD-77EC-82C2-5519AF882F38}"/>
                </a:ext>
              </a:extLst>
            </p:cNvPr>
            <p:cNvSpPr txBox="1"/>
            <p:nvPr/>
          </p:nvSpPr>
          <p:spPr>
            <a:xfrm>
              <a:off x="9969968" y="3539013"/>
              <a:ext cx="424928" cy="2138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Maddie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E4896C1-8385-3095-0EC5-13F0B1D09A8C}"/>
                </a:ext>
              </a:extLst>
            </p:cNvPr>
            <p:cNvSpPr txBox="1"/>
            <p:nvPr/>
          </p:nvSpPr>
          <p:spPr>
            <a:xfrm>
              <a:off x="10433433" y="3538910"/>
              <a:ext cx="374972" cy="2138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Penny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0D4CED8-E2EB-22C1-E31F-87BDB34DA138}"/>
                </a:ext>
              </a:extLst>
            </p:cNvPr>
            <p:cNvSpPr txBox="1"/>
            <p:nvPr/>
          </p:nvSpPr>
          <p:spPr>
            <a:xfrm rot="16200000">
              <a:off x="4877780" y="4924531"/>
              <a:ext cx="997483" cy="211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Day 3 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2505DD6-F403-45B7-1F05-C1D335849AEB}"/>
                </a:ext>
              </a:extLst>
            </p:cNvPr>
            <p:cNvSpPr txBox="1"/>
            <p:nvPr/>
          </p:nvSpPr>
          <p:spPr>
            <a:xfrm rot="16200000">
              <a:off x="7984383" y="4973839"/>
              <a:ext cx="970475" cy="211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Day  60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ACC5EB-F3CD-7C5E-B757-001444A0F2FC}"/>
                </a:ext>
              </a:extLst>
            </p:cNvPr>
            <p:cNvSpPr txBox="1"/>
            <p:nvPr/>
          </p:nvSpPr>
          <p:spPr>
            <a:xfrm>
              <a:off x="5720799" y="6000414"/>
              <a:ext cx="338238" cy="2138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Abby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643A561-3E58-D5E1-0771-EC4EA67D7B49}"/>
                </a:ext>
              </a:extLst>
            </p:cNvPr>
            <p:cNvSpPr txBox="1"/>
            <p:nvPr/>
          </p:nvSpPr>
          <p:spPr>
            <a:xfrm>
              <a:off x="6129158" y="5998518"/>
              <a:ext cx="397012" cy="2138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Camila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5B831C3-F48E-78A5-0C76-AD4A61A9597C}"/>
                </a:ext>
              </a:extLst>
            </p:cNvPr>
            <p:cNvSpPr txBox="1"/>
            <p:nvPr/>
          </p:nvSpPr>
          <p:spPr>
            <a:xfrm>
              <a:off x="6596290" y="5998518"/>
              <a:ext cx="339707" cy="2138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Duke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A8B08F3-3BB8-88C1-4A73-248AEBAC19C2}"/>
                </a:ext>
              </a:extLst>
            </p:cNvPr>
            <p:cNvSpPr txBox="1"/>
            <p:nvPr/>
          </p:nvSpPr>
          <p:spPr>
            <a:xfrm>
              <a:off x="7006116" y="5985191"/>
              <a:ext cx="276528" cy="2138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Joy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454C28F-7036-62CF-3A66-C7D9713E025D}"/>
                </a:ext>
              </a:extLst>
            </p:cNvPr>
            <p:cNvSpPr txBox="1"/>
            <p:nvPr/>
          </p:nvSpPr>
          <p:spPr>
            <a:xfrm>
              <a:off x="7422883" y="5985191"/>
              <a:ext cx="339707" cy="2138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Kirby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DE692E6-FCFD-598E-1546-A08686A3210E}"/>
                </a:ext>
              </a:extLst>
            </p:cNvPr>
            <p:cNvSpPr txBox="1"/>
            <p:nvPr/>
          </p:nvSpPr>
          <p:spPr>
            <a:xfrm>
              <a:off x="8797347" y="6008768"/>
              <a:ext cx="338238" cy="2138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Abby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525235E-9D6D-40F3-E90E-C67E2998306D}"/>
                </a:ext>
              </a:extLst>
            </p:cNvPr>
            <p:cNvSpPr txBox="1"/>
            <p:nvPr/>
          </p:nvSpPr>
          <p:spPr>
            <a:xfrm>
              <a:off x="9205707" y="6006872"/>
              <a:ext cx="397012" cy="2138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Camila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1951DAC-EACC-12AD-286C-8034844AC34C}"/>
                </a:ext>
              </a:extLst>
            </p:cNvPr>
            <p:cNvSpPr txBox="1"/>
            <p:nvPr/>
          </p:nvSpPr>
          <p:spPr>
            <a:xfrm>
              <a:off x="9672838" y="6006872"/>
              <a:ext cx="339707" cy="2138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Duke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52A731-2BB1-F1B0-0FAF-2338ADA1FF21}"/>
                </a:ext>
              </a:extLst>
            </p:cNvPr>
            <p:cNvSpPr txBox="1"/>
            <p:nvPr/>
          </p:nvSpPr>
          <p:spPr>
            <a:xfrm>
              <a:off x="10082665" y="5993546"/>
              <a:ext cx="276528" cy="2138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Joy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6709DB9-FD35-42D8-2B5F-7739D032D51F}"/>
                </a:ext>
              </a:extLst>
            </p:cNvPr>
            <p:cNvSpPr txBox="1"/>
            <p:nvPr/>
          </p:nvSpPr>
          <p:spPr>
            <a:xfrm>
              <a:off x="10468389" y="5993546"/>
              <a:ext cx="339707" cy="2138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Kirby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218F822-C669-29B5-3F16-CD3D59414160}"/>
                </a:ext>
              </a:extLst>
            </p:cNvPr>
            <p:cNvSpPr txBox="1"/>
            <p:nvPr/>
          </p:nvSpPr>
          <p:spPr>
            <a:xfrm>
              <a:off x="3327700" y="1772907"/>
              <a:ext cx="647374" cy="26104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1.69 mm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E35406-3EA5-C1CA-FA02-FBD6DD106796}"/>
                </a:ext>
              </a:extLst>
            </p:cNvPr>
            <p:cNvSpPr txBox="1"/>
            <p:nvPr/>
          </p:nvSpPr>
          <p:spPr>
            <a:xfrm>
              <a:off x="6374572" y="1787967"/>
              <a:ext cx="647374" cy="26104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2.16 mm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90702FF-1C21-0DBC-3D09-2454B01F303F}"/>
                </a:ext>
              </a:extLst>
            </p:cNvPr>
            <p:cNvSpPr txBox="1"/>
            <p:nvPr/>
          </p:nvSpPr>
          <p:spPr>
            <a:xfrm>
              <a:off x="9602719" y="1787967"/>
              <a:ext cx="647374" cy="26104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2.51 mm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C6E152F-BD89-4091-54E9-07AF4F578791}"/>
                </a:ext>
              </a:extLst>
            </p:cNvPr>
            <p:cNvSpPr txBox="1"/>
            <p:nvPr/>
          </p:nvSpPr>
          <p:spPr>
            <a:xfrm>
              <a:off x="3373743" y="4248407"/>
              <a:ext cx="64793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2.55 mm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6A9D409-7DE3-9C15-CF2E-2558B567F8EC}"/>
                </a:ext>
              </a:extLst>
            </p:cNvPr>
            <p:cNvSpPr txBox="1"/>
            <p:nvPr/>
          </p:nvSpPr>
          <p:spPr>
            <a:xfrm>
              <a:off x="6343429" y="4248406"/>
              <a:ext cx="64793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2.26 mm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0D48CB7-8B36-B768-6D74-8492EB76E90A}"/>
                </a:ext>
              </a:extLst>
            </p:cNvPr>
            <p:cNvSpPr txBox="1"/>
            <p:nvPr/>
          </p:nvSpPr>
          <p:spPr>
            <a:xfrm>
              <a:off x="9689480" y="4271289"/>
              <a:ext cx="64793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1.84 mm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2D22FCD-09F5-B113-1CAD-C39FD5E7C078}"/>
              </a:ext>
            </a:extLst>
          </p:cNvPr>
          <p:cNvSpPr txBox="1"/>
          <p:nvPr/>
        </p:nvSpPr>
        <p:spPr>
          <a:xfrm>
            <a:off x="251030" y="4951983"/>
            <a:ext cx="181619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u="sng" dirty="0"/>
              <a:t>Treatment</a:t>
            </a:r>
          </a:p>
          <a:p>
            <a:pPr algn="ctr"/>
            <a:r>
              <a:rPr lang="en-US" sz="1050" dirty="0"/>
              <a:t>Pocket depth Decreases overtime</a:t>
            </a:r>
          </a:p>
        </p:txBody>
      </p:sp>
    </p:spTree>
    <p:extLst>
      <p:ext uri="{BB962C8B-B14F-4D97-AF65-F5344CB8AC3E}">
        <p14:creationId xmlns:p14="http://schemas.microsoft.com/office/powerpoint/2010/main" val="266832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5EFF6AC-20B1-33CD-9995-2CB987B997EB}"/>
              </a:ext>
            </a:extLst>
          </p:cNvPr>
          <p:cNvGrpSpPr/>
          <p:nvPr/>
        </p:nvGrpSpPr>
        <p:grpSpPr>
          <a:xfrm>
            <a:off x="1341639" y="1907805"/>
            <a:ext cx="9508722" cy="2886329"/>
            <a:chOff x="846011" y="1944750"/>
            <a:chExt cx="10499978" cy="3667846"/>
          </a:xfrm>
        </p:grpSpPr>
        <p:pic>
          <p:nvPicPr>
            <p:cNvPr id="3" name="Picture 2" descr="Text&#10;&#10;Description automatically generated">
              <a:extLst>
                <a:ext uri="{FF2B5EF4-FFF2-40B4-BE49-F238E27FC236}">
                  <a16:creationId xmlns:a16="http://schemas.microsoft.com/office/drawing/2014/main" id="{F3196CB2-17D2-6861-FE63-F515F19908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58" t="18468" r="1427" b="4679"/>
            <a:stretch/>
          </p:blipFill>
          <p:spPr>
            <a:xfrm>
              <a:off x="846011" y="1944750"/>
              <a:ext cx="5376334" cy="3457762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603EEE-6245-AAFF-6E05-418B57EFE1B6}"/>
                </a:ext>
              </a:extLst>
            </p:cNvPr>
            <p:cNvSpPr txBox="1"/>
            <p:nvPr/>
          </p:nvSpPr>
          <p:spPr>
            <a:xfrm>
              <a:off x="1712777" y="5402512"/>
              <a:ext cx="3222726" cy="210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https://canna-</a:t>
              </a:r>
              <a:r>
                <a:rPr lang="en-US" sz="1000" dirty="0" err="1"/>
                <a:t>pet.com</a:t>
              </a:r>
              <a:r>
                <a:rPr lang="en-US" sz="1000" dirty="0"/>
                <a:t>/articles/periodontal-disease-senior-dogs/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C60B025-E470-E825-25E8-8FE2005212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84" r="689"/>
            <a:stretch/>
          </p:blipFill>
          <p:spPr>
            <a:xfrm>
              <a:off x="6494172" y="1944750"/>
              <a:ext cx="4851817" cy="3457762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238848A-AEB4-02E5-8672-588DEECFC645}"/>
                </a:ext>
              </a:extLst>
            </p:cNvPr>
            <p:cNvSpPr/>
            <p:nvPr/>
          </p:nvSpPr>
          <p:spPr>
            <a:xfrm>
              <a:off x="6735026" y="5402512"/>
              <a:ext cx="4534109" cy="2100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/>
                <a:t>https://</a:t>
              </a:r>
              <a:r>
                <a:rPr lang="en-US" sz="1000" dirty="0" err="1"/>
                <a:t>www.deardoctor.com</a:t>
              </a:r>
              <a:r>
                <a:rPr lang="en-US" sz="1000" dirty="0"/>
                <a:t>/articles/understanding-periodontal-pockets/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6A65487-9EFA-992F-932F-DD0333BEF034}"/>
              </a:ext>
            </a:extLst>
          </p:cNvPr>
          <p:cNvSpPr txBox="1"/>
          <p:nvPr/>
        </p:nvSpPr>
        <p:spPr>
          <a:xfrm>
            <a:off x="0" y="709169"/>
            <a:ext cx="1212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What is periodontal Disease?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9FF730-7AE3-B306-7A1A-3676DFB44ADE}"/>
              </a:ext>
            </a:extLst>
          </p:cNvPr>
          <p:cNvSpPr txBox="1"/>
          <p:nvPr/>
        </p:nvSpPr>
        <p:spPr>
          <a:xfrm>
            <a:off x="2757460" y="5091429"/>
            <a:ext cx="76778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Gingivitis: </a:t>
            </a:r>
            <a:r>
              <a:rPr lang="en-US" sz="1600" dirty="0"/>
              <a:t>Tartar begins building up and gums begin swelling</a:t>
            </a:r>
          </a:p>
          <a:p>
            <a:r>
              <a:rPr lang="en-US" sz="1600" b="1" dirty="0"/>
              <a:t>Mild Periodontitis: </a:t>
            </a:r>
            <a:r>
              <a:rPr lang="en-US" sz="1600" dirty="0"/>
              <a:t>Gums continue to be swollen and bone loss begins to develop</a:t>
            </a:r>
          </a:p>
          <a:p>
            <a:r>
              <a:rPr lang="en-US" sz="1600" b="1" dirty="0"/>
              <a:t>Moderate Periodontitis: </a:t>
            </a:r>
            <a:r>
              <a:rPr lang="en-US" sz="1600" dirty="0"/>
              <a:t>Bone loss continues to occur</a:t>
            </a:r>
          </a:p>
          <a:p>
            <a:r>
              <a:rPr lang="en-US" sz="1600" b="1" dirty="0"/>
              <a:t>Advance Periodontitis: </a:t>
            </a:r>
            <a:r>
              <a:rPr lang="en-US" sz="1600" dirty="0"/>
              <a:t>Severe bone loss can lead to loss of teeth and bloody gums.</a:t>
            </a:r>
          </a:p>
          <a:p>
            <a:pPr marL="342900" indent="-342900">
              <a:buAutoNum type="arabicPeriod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9290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B41C24-D891-0B60-A36B-0449A5031070}"/>
              </a:ext>
            </a:extLst>
          </p:cNvPr>
          <p:cNvSpPr txBox="1"/>
          <p:nvPr/>
        </p:nvSpPr>
        <p:spPr>
          <a:xfrm>
            <a:off x="0" y="85132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Average Bleeding Assessment per Tooth at Days 0, 30, and 60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D1FFC69-2F48-B7D6-4779-EE4A3D857669}"/>
              </a:ext>
            </a:extLst>
          </p:cNvPr>
          <p:cNvGrpSpPr/>
          <p:nvPr/>
        </p:nvGrpSpPr>
        <p:grpSpPr>
          <a:xfrm>
            <a:off x="1792766" y="1797600"/>
            <a:ext cx="8581072" cy="4613375"/>
            <a:chOff x="1792766" y="1797600"/>
            <a:chExt cx="8581072" cy="461337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A6537DD-9441-120F-4C55-F4DCAD1C6B88}"/>
                </a:ext>
              </a:extLst>
            </p:cNvPr>
            <p:cNvGrpSpPr/>
            <p:nvPr/>
          </p:nvGrpSpPr>
          <p:grpSpPr>
            <a:xfrm>
              <a:off x="1792766" y="1797600"/>
              <a:ext cx="8581072" cy="4056678"/>
              <a:chOff x="1495145" y="1458934"/>
              <a:chExt cx="9680860" cy="4662466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846D46B-298A-8FFE-B1E4-4DB0B312BAA6}"/>
                  </a:ext>
                </a:extLst>
              </p:cNvPr>
              <p:cNvGrpSpPr/>
              <p:nvPr/>
            </p:nvGrpSpPr>
            <p:grpSpPr>
              <a:xfrm>
                <a:off x="1495145" y="1928803"/>
                <a:ext cx="9680860" cy="4192597"/>
                <a:chOff x="270009" y="1767936"/>
                <a:chExt cx="11684925" cy="4692136"/>
              </a:xfrm>
            </p:grpSpPr>
            <p:pic>
              <p:nvPicPr>
                <p:cNvPr id="5" name="Picture 4" descr="Chart, bar chart&#10;&#10;Description automatically generated">
                  <a:extLst>
                    <a:ext uri="{FF2B5EF4-FFF2-40B4-BE49-F238E27FC236}">
                      <a16:creationId xmlns:a16="http://schemas.microsoft.com/office/drawing/2014/main" id="{19D99AA7-CDE7-46B5-40E5-9C081059F1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459872" y="1767936"/>
                  <a:ext cx="5495062" cy="469213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8" name="Picture 7" descr="Chart, bar chart&#10;&#10;Description automatically generated">
                  <a:extLst>
                    <a:ext uri="{FF2B5EF4-FFF2-40B4-BE49-F238E27FC236}">
                      <a16:creationId xmlns:a16="http://schemas.microsoft.com/office/drawing/2014/main" id="{3237710E-CC82-2C7A-41AB-E3E8145EBD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9339" y="1767940"/>
                  <a:ext cx="5495062" cy="4692132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35D1F24-18AF-2617-70A7-FD6E192ABF6F}"/>
                    </a:ext>
                  </a:extLst>
                </p:cNvPr>
                <p:cNvSpPr txBox="1"/>
                <p:nvPr/>
              </p:nvSpPr>
              <p:spPr>
                <a:xfrm rot="16200000">
                  <a:off x="-282478" y="2457682"/>
                  <a:ext cx="1337737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Day 0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3F34A85-0EA8-2005-F598-E47AD7A6ADD7}"/>
                    </a:ext>
                  </a:extLst>
                </p:cNvPr>
                <p:cNvSpPr txBox="1"/>
                <p:nvPr/>
              </p:nvSpPr>
              <p:spPr>
                <a:xfrm rot="16200000">
                  <a:off x="-240138" y="5370213"/>
                  <a:ext cx="1337735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Day  60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50BA52A-58A6-A27D-FDDB-3F8329CA80B5}"/>
                    </a:ext>
                  </a:extLst>
                </p:cNvPr>
                <p:cNvSpPr txBox="1"/>
                <p:nvPr/>
              </p:nvSpPr>
              <p:spPr>
                <a:xfrm rot="16200000">
                  <a:off x="-402805" y="3907086"/>
                  <a:ext cx="1561071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Day  30</a:t>
                  </a: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AFA031-191B-6668-20A3-56B0F5817420}"/>
                  </a:ext>
                </a:extLst>
              </p:cNvPr>
              <p:cNvSpPr txBox="1"/>
              <p:nvPr/>
            </p:nvSpPr>
            <p:spPr>
              <a:xfrm>
                <a:off x="3342075" y="1828266"/>
                <a:ext cx="1263071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Tooth ID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E61EEF-D34C-AED6-E9B9-9D6BD09A8652}"/>
                  </a:ext>
                </a:extLst>
              </p:cNvPr>
              <p:cNvSpPr txBox="1"/>
              <p:nvPr/>
            </p:nvSpPr>
            <p:spPr>
              <a:xfrm>
                <a:off x="8268158" y="1821035"/>
                <a:ext cx="1263071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Tooth ID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DD5AD5-1716-7D75-0EE4-1AB959AD79F8}"/>
                  </a:ext>
                </a:extLst>
              </p:cNvPr>
              <p:cNvSpPr txBox="1"/>
              <p:nvPr/>
            </p:nvSpPr>
            <p:spPr>
              <a:xfrm>
                <a:off x="3214395" y="1509205"/>
                <a:ext cx="1518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Group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6EBEE7-DD37-7299-4A33-C29162D539EC}"/>
                  </a:ext>
                </a:extLst>
              </p:cNvPr>
              <p:cNvSpPr txBox="1"/>
              <p:nvPr/>
            </p:nvSpPr>
            <p:spPr>
              <a:xfrm>
                <a:off x="8140478" y="1458934"/>
                <a:ext cx="17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Treatment Group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FC9AAD-C6E6-A2B9-B9E9-FF50397030CA}"/>
                </a:ext>
              </a:extLst>
            </p:cNvPr>
            <p:cNvSpPr txBox="1"/>
            <p:nvPr/>
          </p:nvSpPr>
          <p:spPr>
            <a:xfrm>
              <a:off x="3869267" y="2300106"/>
              <a:ext cx="330200" cy="364785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512C63-05F3-A5DB-8F92-F3D9D9CFF28E}"/>
                </a:ext>
              </a:extLst>
            </p:cNvPr>
            <p:cNvSpPr txBox="1"/>
            <p:nvPr/>
          </p:nvSpPr>
          <p:spPr>
            <a:xfrm>
              <a:off x="8191025" y="2300106"/>
              <a:ext cx="330200" cy="364785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8F7A5D-ED86-D08D-52B7-3A3C2B7C375A}"/>
                </a:ext>
              </a:extLst>
            </p:cNvPr>
            <p:cNvSpPr txBox="1"/>
            <p:nvPr/>
          </p:nvSpPr>
          <p:spPr>
            <a:xfrm>
              <a:off x="2227344" y="6041643"/>
              <a:ext cx="7737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Both groups show similar trend: Teeth 210, 301, and 302 have the lower average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3172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4D9D-2ABD-1AF0-A617-B838BB70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167" y="856191"/>
            <a:ext cx="10515600" cy="625475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Rostral and Distal Position: Control vs Treatment at Day 0, 30, and 60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3DFE790-1303-4348-77E5-2C6C2244F1BA}"/>
              </a:ext>
            </a:extLst>
          </p:cNvPr>
          <p:cNvGrpSpPr/>
          <p:nvPr/>
        </p:nvGrpSpPr>
        <p:grpSpPr>
          <a:xfrm>
            <a:off x="541347" y="2084456"/>
            <a:ext cx="11210149" cy="3796367"/>
            <a:chOff x="541348" y="2084456"/>
            <a:chExt cx="11210149" cy="3796366"/>
          </a:xfrm>
        </p:grpSpPr>
        <p:pic>
          <p:nvPicPr>
            <p:cNvPr id="4" name="Picture 3" descr="Chart, line chart&#10;&#10;Description automatically generated">
              <a:extLst>
                <a:ext uri="{FF2B5EF4-FFF2-40B4-BE49-F238E27FC236}">
                  <a16:creationId xmlns:a16="http://schemas.microsoft.com/office/drawing/2014/main" id="{0B435032-44C5-945A-D51A-42E45E516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837" y="2220453"/>
              <a:ext cx="5385130" cy="275794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Picture 5" descr="Chart, line chart&#10;&#10;Description automatically generated">
              <a:extLst>
                <a:ext uri="{FF2B5EF4-FFF2-40B4-BE49-F238E27FC236}">
                  <a16:creationId xmlns:a16="http://schemas.microsoft.com/office/drawing/2014/main" id="{AC8CC01A-3C1D-7A3A-6F14-3625A5317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3836" y="2220452"/>
              <a:ext cx="5385129" cy="2757947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86EEBC-C649-02BB-8199-7B0FA0DA777E}"/>
                </a:ext>
              </a:extLst>
            </p:cNvPr>
            <p:cNvSpPr txBox="1"/>
            <p:nvPr/>
          </p:nvSpPr>
          <p:spPr>
            <a:xfrm>
              <a:off x="1241134" y="2084456"/>
              <a:ext cx="387309" cy="200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Baby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0A28C8-670B-B19B-874D-4DEDAC52DC53}"/>
                </a:ext>
              </a:extLst>
            </p:cNvPr>
            <p:cNvSpPr txBox="1"/>
            <p:nvPr/>
          </p:nvSpPr>
          <p:spPr>
            <a:xfrm>
              <a:off x="2301632" y="2085988"/>
              <a:ext cx="396700" cy="200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Blue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89CEAD-122B-CD99-7B06-61214BC95A27}"/>
                </a:ext>
              </a:extLst>
            </p:cNvPr>
            <p:cNvSpPr txBox="1"/>
            <p:nvPr/>
          </p:nvSpPr>
          <p:spPr>
            <a:xfrm>
              <a:off x="3327959" y="2086585"/>
              <a:ext cx="424747" cy="200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Bruno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D5A8D6-3492-F5D8-B64E-DB6BB58D81C0}"/>
                </a:ext>
              </a:extLst>
            </p:cNvPr>
            <p:cNvSpPr txBox="1"/>
            <p:nvPr/>
          </p:nvSpPr>
          <p:spPr>
            <a:xfrm>
              <a:off x="4281835" y="2084456"/>
              <a:ext cx="525245" cy="200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Maddie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BB3F25-93ED-C8DE-A243-6EE8271935F6}"/>
                </a:ext>
              </a:extLst>
            </p:cNvPr>
            <p:cNvSpPr txBox="1"/>
            <p:nvPr/>
          </p:nvSpPr>
          <p:spPr>
            <a:xfrm>
              <a:off x="5376168" y="2084456"/>
              <a:ext cx="418520" cy="200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Penny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C67E20-6671-F368-B90D-7D724F68AE15}"/>
                </a:ext>
              </a:extLst>
            </p:cNvPr>
            <p:cNvSpPr txBox="1"/>
            <p:nvPr/>
          </p:nvSpPr>
          <p:spPr>
            <a:xfrm>
              <a:off x="938824" y="4731309"/>
              <a:ext cx="218604" cy="196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3B2CC5-500D-34A2-3677-95C6D57D3F31}"/>
                </a:ext>
              </a:extLst>
            </p:cNvPr>
            <p:cNvSpPr txBox="1"/>
            <p:nvPr/>
          </p:nvSpPr>
          <p:spPr>
            <a:xfrm>
              <a:off x="1595533" y="4731309"/>
              <a:ext cx="336200" cy="196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60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1D583A5-7FF5-DFA6-03FE-F851B82903CB}"/>
                </a:ext>
              </a:extLst>
            </p:cNvPr>
            <p:cNvSpPr txBox="1"/>
            <p:nvPr/>
          </p:nvSpPr>
          <p:spPr>
            <a:xfrm>
              <a:off x="1219823" y="4731309"/>
              <a:ext cx="336201" cy="196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30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098225-738D-6E68-4504-0E8973AD7DCC}"/>
                </a:ext>
              </a:extLst>
            </p:cNvPr>
            <p:cNvSpPr txBox="1"/>
            <p:nvPr/>
          </p:nvSpPr>
          <p:spPr>
            <a:xfrm>
              <a:off x="1246267" y="4933403"/>
              <a:ext cx="349266" cy="200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61669F-DE32-4E23-CA5F-408D7767245C}"/>
                </a:ext>
              </a:extLst>
            </p:cNvPr>
            <p:cNvSpPr txBox="1"/>
            <p:nvPr/>
          </p:nvSpPr>
          <p:spPr>
            <a:xfrm>
              <a:off x="1973619" y="4731309"/>
              <a:ext cx="218604" cy="196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90ABCD-266F-E197-060A-A1B270F0F30A}"/>
                </a:ext>
              </a:extLst>
            </p:cNvPr>
            <p:cNvSpPr txBox="1"/>
            <p:nvPr/>
          </p:nvSpPr>
          <p:spPr>
            <a:xfrm>
              <a:off x="2630328" y="4731309"/>
              <a:ext cx="336200" cy="196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60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B34CE51-9321-BDB2-87B1-1D34ECDECA10}"/>
                </a:ext>
              </a:extLst>
            </p:cNvPr>
            <p:cNvSpPr txBox="1"/>
            <p:nvPr/>
          </p:nvSpPr>
          <p:spPr>
            <a:xfrm>
              <a:off x="2254618" y="4731309"/>
              <a:ext cx="336201" cy="196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30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F68F9F-E8A5-FA94-AEBA-BD63EB077496}"/>
                </a:ext>
              </a:extLst>
            </p:cNvPr>
            <p:cNvSpPr txBox="1"/>
            <p:nvPr/>
          </p:nvSpPr>
          <p:spPr>
            <a:xfrm>
              <a:off x="2281062" y="4933402"/>
              <a:ext cx="349266" cy="200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734AE04-C057-E2FC-5FCA-B9AFE7FDB846}"/>
                </a:ext>
              </a:extLst>
            </p:cNvPr>
            <p:cNvSpPr txBox="1"/>
            <p:nvPr/>
          </p:nvSpPr>
          <p:spPr>
            <a:xfrm>
              <a:off x="2980361" y="4731309"/>
              <a:ext cx="218604" cy="196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71A043B-DC19-941A-822D-A490F892E4B0}"/>
                </a:ext>
              </a:extLst>
            </p:cNvPr>
            <p:cNvSpPr txBox="1"/>
            <p:nvPr/>
          </p:nvSpPr>
          <p:spPr>
            <a:xfrm>
              <a:off x="3637070" y="4731309"/>
              <a:ext cx="336200" cy="196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60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3DB5C3-659C-649A-07FD-1F17019EA790}"/>
                </a:ext>
              </a:extLst>
            </p:cNvPr>
            <p:cNvSpPr txBox="1"/>
            <p:nvPr/>
          </p:nvSpPr>
          <p:spPr>
            <a:xfrm>
              <a:off x="3261360" y="4731309"/>
              <a:ext cx="336201" cy="196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30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01A364-4931-4E01-119E-67505FD999D8}"/>
                </a:ext>
              </a:extLst>
            </p:cNvPr>
            <p:cNvSpPr txBox="1"/>
            <p:nvPr/>
          </p:nvSpPr>
          <p:spPr>
            <a:xfrm>
              <a:off x="3287804" y="4933402"/>
              <a:ext cx="342861" cy="200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E68B64E-0B78-1DA3-ED1E-A1DFA4E38768}"/>
                </a:ext>
              </a:extLst>
            </p:cNvPr>
            <p:cNvSpPr txBox="1"/>
            <p:nvPr/>
          </p:nvSpPr>
          <p:spPr>
            <a:xfrm>
              <a:off x="4036433" y="4731309"/>
              <a:ext cx="218604" cy="196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E08BB24-8439-52E5-10B0-5989175AFB99}"/>
                </a:ext>
              </a:extLst>
            </p:cNvPr>
            <p:cNvSpPr txBox="1"/>
            <p:nvPr/>
          </p:nvSpPr>
          <p:spPr>
            <a:xfrm>
              <a:off x="4693142" y="4731309"/>
              <a:ext cx="336200" cy="196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60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A5A2D4-246B-769C-269C-86E30185A161}"/>
                </a:ext>
              </a:extLst>
            </p:cNvPr>
            <p:cNvSpPr txBox="1"/>
            <p:nvPr/>
          </p:nvSpPr>
          <p:spPr>
            <a:xfrm>
              <a:off x="4317432" y="4731309"/>
              <a:ext cx="336201" cy="196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30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0CFD797-9AE3-55A7-DADA-364EC5253160}"/>
                </a:ext>
              </a:extLst>
            </p:cNvPr>
            <p:cNvSpPr txBox="1"/>
            <p:nvPr/>
          </p:nvSpPr>
          <p:spPr>
            <a:xfrm>
              <a:off x="4343876" y="4933403"/>
              <a:ext cx="333040" cy="200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25B3C6-883B-774B-FD0D-CBD7ABF911E8}"/>
                </a:ext>
              </a:extLst>
            </p:cNvPr>
            <p:cNvSpPr txBox="1"/>
            <p:nvPr/>
          </p:nvSpPr>
          <p:spPr>
            <a:xfrm>
              <a:off x="5038072" y="4731309"/>
              <a:ext cx="218604" cy="196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846870-FFA3-10E6-64DF-E4156EFBABA5}"/>
                </a:ext>
              </a:extLst>
            </p:cNvPr>
            <p:cNvSpPr txBox="1"/>
            <p:nvPr/>
          </p:nvSpPr>
          <p:spPr>
            <a:xfrm>
              <a:off x="5694781" y="4731309"/>
              <a:ext cx="336200" cy="196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60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DD85E06-3BEC-9043-7703-1B5E07F17C74}"/>
                </a:ext>
              </a:extLst>
            </p:cNvPr>
            <p:cNvSpPr txBox="1"/>
            <p:nvPr/>
          </p:nvSpPr>
          <p:spPr>
            <a:xfrm>
              <a:off x="5319071" y="4731309"/>
              <a:ext cx="336201" cy="196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30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228EE5-8F3B-7656-75D2-D09493983E28}"/>
                </a:ext>
              </a:extLst>
            </p:cNvPr>
            <p:cNvSpPr txBox="1"/>
            <p:nvPr/>
          </p:nvSpPr>
          <p:spPr>
            <a:xfrm>
              <a:off x="5345515" y="4933403"/>
              <a:ext cx="347964" cy="200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Day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D94CB26-7659-887A-4712-E9F33337CA9C}"/>
                </a:ext>
              </a:extLst>
            </p:cNvPr>
            <p:cNvSpPr txBox="1"/>
            <p:nvPr/>
          </p:nvSpPr>
          <p:spPr>
            <a:xfrm>
              <a:off x="6530229" y="4731309"/>
              <a:ext cx="218604" cy="196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262F2A-AE19-BDA1-5C7B-48CA766BD4AE}"/>
                </a:ext>
              </a:extLst>
            </p:cNvPr>
            <p:cNvSpPr txBox="1"/>
            <p:nvPr/>
          </p:nvSpPr>
          <p:spPr>
            <a:xfrm>
              <a:off x="7186938" y="4731309"/>
              <a:ext cx="336200" cy="196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60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F4F8E54-AE66-EF5F-8A78-947CB5D7EB1F}"/>
                </a:ext>
              </a:extLst>
            </p:cNvPr>
            <p:cNvSpPr txBox="1"/>
            <p:nvPr/>
          </p:nvSpPr>
          <p:spPr>
            <a:xfrm>
              <a:off x="6811228" y="4731309"/>
              <a:ext cx="336201" cy="196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30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BEFCA6D-CBE3-E5DC-2AF5-89F984B7A326}"/>
                </a:ext>
              </a:extLst>
            </p:cNvPr>
            <p:cNvSpPr txBox="1"/>
            <p:nvPr/>
          </p:nvSpPr>
          <p:spPr>
            <a:xfrm>
              <a:off x="6837672" y="4933403"/>
              <a:ext cx="335060" cy="200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4B5636-E460-4EE1-630A-058BBD89F7B1}"/>
                </a:ext>
              </a:extLst>
            </p:cNvPr>
            <p:cNvSpPr txBox="1"/>
            <p:nvPr/>
          </p:nvSpPr>
          <p:spPr>
            <a:xfrm>
              <a:off x="7565024" y="4731309"/>
              <a:ext cx="218604" cy="196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53D718-7058-981F-D2C3-0784CDF64150}"/>
                </a:ext>
              </a:extLst>
            </p:cNvPr>
            <p:cNvSpPr txBox="1"/>
            <p:nvPr/>
          </p:nvSpPr>
          <p:spPr>
            <a:xfrm>
              <a:off x="8221733" y="4731309"/>
              <a:ext cx="336200" cy="196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60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256A07-CC6C-DAD6-FBB9-0541A374F490}"/>
                </a:ext>
              </a:extLst>
            </p:cNvPr>
            <p:cNvSpPr txBox="1"/>
            <p:nvPr/>
          </p:nvSpPr>
          <p:spPr>
            <a:xfrm>
              <a:off x="7846023" y="4731309"/>
              <a:ext cx="336201" cy="196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30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30D66F-A295-1843-3D9B-EFCD88D188CF}"/>
                </a:ext>
              </a:extLst>
            </p:cNvPr>
            <p:cNvSpPr txBox="1"/>
            <p:nvPr/>
          </p:nvSpPr>
          <p:spPr>
            <a:xfrm>
              <a:off x="7872467" y="4933403"/>
              <a:ext cx="372152" cy="200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80AF874-0523-CEFE-3A6A-7F9841A07AB5}"/>
                </a:ext>
              </a:extLst>
            </p:cNvPr>
            <p:cNvSpPr txBox="1"/>
            <p:nvPr/>
          </p:nvSpPr>
          <p:spPr>
            <a:xfrm>
              <a:off x="8571766" y="4731309"/>
              <a:ext cx="218604" cy="196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93812AA-1D97-1468-BBB8-CD23241960AE}"/>
                </a:ext>
              </a:extLst>
            </p:cNvPr>
            <p:cNvSpPr txBox="1"/>
            <p:nvPr/>
          </p:nvSpPr>
          <p:spPr>
            <a:xfrm>
              <a:off x="9228475" y="4731309"/>
              <a:ext cx="336200" cy="196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60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5BF5201-1C08-40E3-C8AC-BF687BEA3E93}"/>
                </a:ext>
              </a:extLst>
            </p:cNvPr>
            <p:cNvSpPr txBox="1"/>
            <p:nvPr/>
          </p:nvSpPr>
          <p:spPr>
            <a:xfrm>
              <a:off x="8852765" y="4731309"/>
              <a:ext cx="336201" cy="196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30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083113-6DB8-F3EE-C80B-71C3ED90C15F}"/>
                </a:ext>
              </a:extLst>
            </p:cNvPr>
            <p:cNvSpPr txBox="1"/>
            <p:nvPr/>
          </p:nvSpPr>
          <p:spPr>
            <a:xfrm>
              <a:off x="8879209" y="4933403"/>
              <a:ext cx="370606" cy="200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Day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068E08E-B0CD-0B3D-5131-B3D0E2268843}"/>
                </a:ext>
              </a:extLst>
            </p:cNvPr>
            <p:cNvSpPr txBox="1"/>
            <p:nvPr/>
          </p:nvSpPr>
          <p:spPr>
            <a:xfrm>
              <a:off x="9627838" y="4731309"/>
              <a:ext cx="218604" cy="196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799FACD-25A2-F9A7-6CCF-1E6CE051E627}"/>
                </a:ext>
              </a:extLst>
            </p:cNvPr>
            <p:cNvSpPr txBox="1"/>
            <p:nvPr/>
          </p:nvSpPr>
          <p:spPr>
            <a:xfrm>
              <a:off x="10284547" y="4731309"/>
              <a:ext cx="336200" cy="196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60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92F1000-6C3D-E95C-67BA-1372ED6F5525}"/>
                </a:ext>
              </a:extLst>
            </p:cNvPr>
            <p:cNvSpPr txBox="1"/>
            <p:nvPr/>
          </p:nvSpPr>
          <p:spPr>
            <a:xfrm>
              <a:off x="9908837" y="4731309"/>
              <a:ext cx="336201" cy="196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30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09D2F7-BC6D-ABC9-94BB-8852522B3E01}"/>
                </a:ext>
              </a:extLst>
            </p:cNvPr>
            <p:cNvSpPr txBox="1"/>
            <p:nvPr/>
          </p:nvSpPr>
          <p:spPr>
            <a:xfrm>
              <a:off x="9935281" y="4933403"/>
              <a:ext cx="349266" cy="200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Day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ABC123C-A7F6-6134-A4CC-B862E3818570}"/>
                </a:ext>
              </a:extLst>
            </p:cNvPr>
            <p:cNvSpPr txBox="1"/>
            <p:nvPr/>
          </p:nvSpPr>
          <p:spPr>
            <a:xfrm>
              <a:off x="10629477" y="4731309"/>
              <a:ext cx="218604" cy="196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2F13A6-0B9C-919D-E314-496F4CD588C6}"/>
                </a:ext>
              </a:extLst>
            </p:cNvPr>
            <p:cNvSpPr txBox="1"/>
            <p:nvPr/>
          </p:nvSpPr>
          <p:spPr>
            <a:xfrm>
              <a:off x="11286186" y="4731309"/>
              <a:ext cx="336200" cy="196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60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5757946-CED1-5C12-15D7-AB75862F5FFD}"/>
                </a:ext>
              </a:extLst>
            </p:cNvPr>
            <p:cNvSpPr txBox="1"/>
            <p:nvPr/>
          </p:nvSpPr>
          <p:spPr>
            <a:xfrm>
              <a:off x="10910476" y="4731309"/>
              <a:ext cx="336201" cy="196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30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6F1E4B0-64A9-E597-DB0E-19DECA67D257}"/>
                </a:ext>
              </a:extLst>
            </p:cNvPr>
            <p:cNvSpPr txBox="1"/>
            <p:nvPr/>
          </p:nvSpPr>
          <p:spPr>
            <a:xfrm>
              <a:off x="10936920" y="4933403"/>
              <a:ext cx="370459" cy="200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Day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3995B9C-2F0E-5627-6A21-AFB425D63C17}"/>
                </a:ext>
              </a:extLst>
            </p:cNvPr>
            <p:cNvSpPr txBox="1"/>
            <p:nvPr/>
          </p:nvSpPr>
          <p:spPr>
            <a:xfrm>
              <a:off x="6830376" y="2098512"/>
              <a:ext cx="396699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Abby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E7CD754-C061-F720-0E20-A1D077D8FAC5}"/>
                </a:ext>
              </a:extLst>
            </p:cNvPr>
            <p:cNvSpPr txBox="1"/>
            <p:nvPr/>
          </p:nvSpPr>
          <p:spPr>
            <a:xfrm>
              <a:off x="7850785" y="2098512"/>
              <a:ext cx="525245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Camila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763B4E2-1D0F-9E37-5150-BAAB4EFF9952}"/>
                </a:ext>
              </a:extLst>
            </p:cNvPr>
            <p:cNvSpPr txBox="1"/>
            <p:nvPr/>
          </p:nvSpPr>
          <p:spPr>
            <a:xfrm>
              <a:off x="8928549" y="2094652"/>
              <a:ext cx="418519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Duke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E20FF01-98B7-7702-5A64-930CFB5102F2}"/>
                </a:ext>
              </a:extLst>
            </p:cNvPr>
            <p:cNvSpPr txBox="1"/>
            <p:nvPr/>
          </p:nvSpPr>
          <p:spPr>
            <a:xfrm>
              <a:off x="9993039" y="2098512"/>
              <a:ext cx="387309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Joy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1F0651-17F9-FE5E-AF4A-2CB1167F9B58}"/>
                </a:ext>
              </a:extLst>
            </p:cNvPr>
            <p:cNvSpPr txBox="1"/>
            <p:nvPr/>
          </p:nvSpPr>
          <p:spPr>
            <a:xfrm>
              <a:off x="10949269" y="2098512"/>
              <a:ext cx="418518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Kirby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B9EC234-2661-8BAC-033E-E6370AF3F44C}"/>
                </a:ext>
              </a:extLst>
            </p:cNvPr>
            <p:cNvSpPr txBox="1"/>
            <p:nvPr/>
          </p:nvSpPr>
          <p:spPr>
            <a:xfrm rot="16200000">
              <a:off x="221317" y="2783167"/>
              <a:ext cx="928459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Average Distal (mm)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0D4FEA2-58FA-24B5-AB80-DF4101E62901}"/>
                </a:ext>
              </a:extLst>
            </p:cNvPr>
            <p:cNvSpPr txBox="1"/>
            <p:nvPr/>
          </p:nvSpPr>
          <p:spPr>
            <a:xfrm rot="16200000">
              <a:off x="5823041" y="2860800"/>
              <a:ext cx="928459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Average Distal (mm)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9F854C4-1923-D943-2117-1DB661F8A730}"/>
                </a:ext>
              </a:extLst>
            </p:cNvPr>
            <p:cNvSpPr txBox="1"/>
            <p:nvPr/>
          </p:nvSpPr>
          <p:spPr>
            <a:xfrm rot="16200000">
              <a:off x="184448" y="3995360"/>
              <a:ext cx="1002197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Average Rostral  (mm)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ADDB299-F1CA-F2F6-9FCE-EF46E4EDA5FD}"/>
                </a:ext>
              </a:extLst>
            </p:cNvPr>
            <p:cNvSpPr txBox="1"/>
            <p:nvPr/>
          </p:nvSpPr>
          <p:spPr>
            <a:xfrm rot="16200000">
              <a:off x="5796591" y="4072993"/>
              <a:ext cx="981359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Average Rostral (mm)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C3F5DE7-E5A5-B33D-2F1A-3D2B39F50367}"/>
                </a:ext>
              </a:extLst>
            </p:cNvPr>
            <p:cNvSpPr txBox="1"/>
            <p:nvPr/>
          </p:nvSpPr>
          <p:spPr>
            <a:xfrm>
              <a:off x="541348" y="5326824"/>
              <a:ext cx="564589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Control:</a:t>
              </a:r>
            </a:p>
            <a:p>
              <a:pPr algn="ctr"/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Same trend as time passes the severity of pocket depth increases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EDD8AFD-124B-57F1-0A36-426304588AED}"/>
                </a:ext>
              </a:extLst>
            </p:cNvPr>
            <p:cNvSpPr txBox="1"/>
            <p:nvPr/>
          </p:nvSpPr>
          <p:spPr>
            <a:xfrm>
              <a:off x="6105601" y="5315388"/>
              <a:ext cx="56458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Treatment:</a:t>
              </a:r>
            </a:p>
            <a:p>
              <a:pPr algn="ctr"/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Same trend as time passes the severity of pocket depth Decreases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2687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4F773-6E32-2E49-7654-AD4B6676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3861549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9ABDB-3CCC-CFA0-E2B4-4BC6E0229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811" y="405141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06BB6F-9B50-D5D7-5CE7-282D11805352}"/>
              </a:ext>
            </a:extLst>
          </p:cNvPr>
          <p:cNvGrpSpPr/>
          <p:nvPr/>
        </p:nvGrpSpPr>
        <p:grpSpPr>
          <a:xfrm>
            <a:off x="6184801" y="661916"/>
            <a:ext cx="4676453" cy="5572066"/>
            <a:chOff x="1871133" y="1900275"/>
            <a:chExt cx="3699934" cy="440852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C69B5F9-EBBC-E6C3-DD96-26CF4AAE3B11}"/>
                </a:ext>
              </a:extLst>
            </p:cNvPr>
            <p:cNvGrpSpPr/>
            <p:nvPr/>
          </p:nvGrpSpPr>
          <p:grpSpPr>
            <a:xfrm>
              <a:off x="1871133" y="4657182"/>
              <a:ext cx="3691468" cy="1651618"/>
              <a:chOff x="6400800" y="1788583"/>
              <a:chExt cx="3691467" cy="1651618"/>
            </a:xfrm>
          </p:grpSpPr>
          <p:pic>
            <p:nvPicPr>
              <p:cNvPr id="6" name="Picture 5" descr="A screenshot of a computer&#10;&#10;Description automatically generated with medium confidence">
                <a:extLst>
                  <a:ext uri="{FF2B5EF4-FFF2-40B4-BE49-F238E27FC236}">
                    <a16:creationId xmlns:a16="http://schemas.microsoft.com/office/drawing/2014/main" id="{A84836E1-D4B7-80CD-F2E6-F1E5F1BA0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00800" y="1788583"/>
                <a:ext cx="3691467" cy="1640417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5B92A9-7598-F8AD-5F42-294E43788322}"/>
                  </a:ext>
                </a:extLst>
              </p:cNvPr>
              <p:cNvSpPr txBox="1"/>
              <p:nvPr/>
            </p:nvSpPr>
            <p:spPr>
              <a:xfrm>
                <a:off x="8091138" y="2212534"/>
                <a:ext cx="626533" cy="122766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215027-D507-E025-2556-675D11767AEA}"/>
                  </a:ext>
                </a:extLst>
              </p:cNvPr>
              <p:cNvSpPr txBox="1"/>
              <p:nvPr/>
            </p:nvSpPr>
            <p:spPr>
              <a:xfrm>
                <a:off x="9465734" y="2201331"/>
                <a:ext cx="626533" cy="122766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B962D4D-3C9C-8B1F-FE84-65040162829F}"/>
                </a:ext>
              </a:extLst>
            </p:cNvPr>
            <p:cNvSpPr txBox="1"/>
            <p:nvPr/>
          </p:nvSpPr>
          <p:spPr>
            <a:xfrm>
              <a:off x="3138374" y="1900275"/>
              <a:ext cx="877741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/>
                <a:t>Control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595E9D2-AB4C-C05A-7923-3E268E982142}"/>
                </a:ext>
              </a:extLst>
            </p:cNvPr>
            <p:cNvSpPr txBox="1"/>
            <p:nvPr/>
          </p:nvSpPr>
          <p:spPr>
            <a:xfrm>
              <a:off x="3138375" y="4287849"/>
              <a:ext cx="1156983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/>
                <a:t>Treatment</a:t>
              </a:r>
            </a:p>
          </p:txBody>
        </p:sp>
        <p:pic>
          <p:nvPicPr>
            <p:cNvPr id="17" name="Picture 16" descr="Table&#10;&#10;Description automatically generated">
              <a:extLst>
                <a:ext uri="{FF2B5EF4-FFF2-40B4-BE49-F238E27FC236}">
                  <a16:creationId xmlns:a16="http://schemas.microsoft.com/office/drawing/2014/main" id="{39506D04-519E-C62B-0A9B-76A8C2181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1133" y="2269608"/>
              <a:ext cx="3691468" cy="177800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60042D-B155-65F8-18EF-CFF9DFF13961}"/>
                </a:ext>
              </a:extLst>
            </p:cNvPr>
            <p:cNvSpPr txBox="1"/>
            <p:nvPr/>
          </p:nvSpPr>
          <p:spPr>
            <a:xfrm>
              <a:off x="3563542" y="2755394"/>
              <a:ext cx="626533" cy="122766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80C729-A36C-68C6-1560-2E90EB32B202}"/>
                </a:ext>
              </a:extLst>
            </p:cNvPr>
            <p:cNvSpPr txBox="1"/>
            <p:nvPr/>
          </p:nvSpPr>
          <p:spPr>
            <a:xfrm>
              <a:off x="4944534" y="2750056"/>
              <a:ext cx="626533" cy="122766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6ACB456-0A9C-B607-C476-5343FA1147E8}"/>
              </a:ext>
            </a:extLst>
          </p:cNvPr>
          <p:cNvSpPr txBox="1"/>
          <p:nvPr/>
        </p:nvSpPr>
        <p:spPr>
          <a:xfrm>
            <a:off x="459426" y="1971482"/>
            <a:ext cx="35898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Pocket depth decreased overtime in the treated group compared to the control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Two positions distal and rostral in both groups have the higher aver. Pocket depth when compared to distal and palatal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trend for both group was consistent. The control group is getting worse whereas the treatment group is getting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ML PREDITION MODEL…</a:t>
            </a:r>
          </a:p>
        </p:txBody>
      </p:sp>
    </p:spTree>
    <p:extLst>
      <p:ext uri="{BB962C8B-B14F-4D97-AF65-F5344CB8AC3E}">
        <p14:creationId xmlns:p14="http://schemas.microsoft.com/office/powerpoint/2010/main" val="2105882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9501B2-368D-5576-93BB-373A8B07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8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Next Steps and Suggestions </a:t>
            </a:r>
          </a:p>
        </p:txBody>
      </p:sp>
    </p:spTree>
    <p:extLst>
      <p:ext uri="{BB962C8B-B14F-4D97-AF65-F5344CB8AC3E}">
        <p14:creationId xmlns:p14="http://schemas.microsoft.com/office/powerpoint/2010/main" val="103107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DD027AC-37F7-6948-A0C4-F91AE41D7B40}"/>
              </a:ext>
            </a:extLst>
          </p:cNvPr>
          <p:cNvCxnSpPr>
            <a:cxnSpLocks/>
          </p:cNvCxnSpPr>
          <p:nvPr/>
        </p:nvCxnSpPr>
        <p:spPr>
          <a:xfrm>
            <a:off x="6207224" y="449036"/>
            <a:ext cx="0" cy="6204857"/>
          </a:xfrm>
          <a:prstGeom prst="line">
            <a:avLst/>
          </a:prstGeom>
          <a:ln w="127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350">
            <a:extLst>
              <a:ext uri="{FF2B5EF4-FFF2-40B4-BE49-F238E27FC236}">
                <a16:creationId xmlns:a16="http://schemas.microsoft.com/office/drawing/2014/main" id="{30E74405-4873-2945-8D63-379079FB7D3B}"/>
              </a:ext>
            </a:extLst>
          </p:cNvPr>
          <p:cNvSpPr txBox="1"/>
          <p:nvPr/>
        </p:nvSpPr>
        <p:spPr>
          <a:xfrm>
            <a:off x="501868" y="543060"/>
            <a:ext cx="5072305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What Causes Periodontal</a:t>
            </a:r>
            <a:br>
              <a:rPr lang="en-US" sz="2400" b="1" dirty="0"/>
            </a:br>
            <a:r>
              <a:rPr lang="en-US" sz="2400" b="1" dirty="0"/>
              <a:t> Disease in Dogs?</a:t>
            </a:r>
            <a:endParaRPr lang="en-US" sz="2400" b="1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37D8E4-8203-D4F9-63C2-A1A6F5400E6A}"/>
              </a:ext>
            </a:extLst>
          </p:cNvPr>
          <p:cNvSpPr txBox="1"/>
          <p:nvPr/>
        </p:nvSpPr>
        <p:spPr>
          <a:xfrm>
            <a:off x="501868" y="2131290"/>
            <a:ext cx="526626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Plaque  accumulation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Plaque contains tons of harmful bacteria that cause periodontal disease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Plaque forms in a clean mouth after 24 hours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After 72 hours, that plaque will become mineralized and turn into dental calculus—often referred to as tartar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Plaque on the teeth will cause inflammation of the gums (gingivitis, Stage 1) and then it will make its way down to deeper structures around the tooth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body’s own inflammatory response to the plaque will then lead to destruction of the soft tissues and bone that support the teeth (periodontitis, Stages 2 through 4).</a:t>
            </a:r>
          </a:p>
          <a:p>
            <a:endParaRPr lang="en-US" dirty="0"/>
          </a:p>
        </p:txBody>
      </p:sp>
      <p:sp>
        <p:nvSpPr>
          <p:cNvPr id="10" name="CuadroTexto 350">
            <a:extLst>
              <a:ext uri="{FF2B5EF4-FFF2-40B4-BE49-F238E27FC236}">
                <a16:creationId xmlns:a16="http://schemas.microsoft.com/office/drawing/2014/main" id="{BBC51699-6FBE-BFC8-5174-0B53732CC646}"/>
              </a:ext>
            </a:extLst>
          </p:cNvPr>
          <p:cNvSpPr txBox="1"/>
          <p:nvPr/>
        </p:nvSpPr>
        <p:spPr>
          <a:xfrm>
            <a:off x="6617827" y="543060"/>
            <a:ext cx="5072305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What Can Happen if You Don’t Treat Gum Disease in Dogs?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14D9A-25A6-A51B-163E-2B1F17FC2A49}"/>
              </a:ext>
            </a:extLst>
          </p:cNvPr>
          <p:cNvSpPr txBox="1"/>
          <p:nvPr/>
        </p:nvSpPr>
        <p:spPr>
          <a:xfrm>
            <a:off x="6449185" y="2131290"/>
            <a:ext cx="55517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When </a:t>
            </a:r>
            <a:r>
              <a:rPr lang="en-US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gum disease goes untreated</a:t>
            </a:r>
            <a:r>
              <a:rPr lang="en-US" sz="1400" dirty="0"/>
              <a:t>, not only is it painful to your dog, but it can wreak havoc on their entire body.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Jaw Fractures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Tooth Abscesses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Eye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Oral Cancers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Increased Risk of Organ Damage</a:t>
            </a:r>
          </a:p>
          <a:p>
            <a:r>
              <a:rPr lang="en-US" sz="1400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Periodontal disease is known to increase the risk of chronic kidney disease, </a:t>
            </a:r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liver disease</a:t>
            </a:r>
            <a:r>
              <a:rPr lang="en-US" sz="1400" dirty="0"/>
              <a:t>, and </a:t>
            </a:r>
            <a:r>
              <a:rPr lang="en-US" sz="1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heart disease</a:t>
            </a:r>
            <a:r>
              <a:rPr lang="en-US" sz="1400" dirty="0"/>
              <a:t> in dogs.</a:t>
            </a:r>
            <a:r>
              <a:rPr lang="en-US" sz="1400" baseline="30000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It can also make it harder to regulate blood sugar in </a:t>
            </a:r>
            <a:r>
              <a:rPr lang="en-US" sz="14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dogs with diabetes</a:t>
            </a:r>
            <a:r>
              <a:rPr lang="en-US" sz="1400" dirty="0"/>
              <a:t>.</a:t>
            </a:r>
            <a:r>
              <a:rPr lang="en-US" sz="1400" baseline="30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5674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501BDA32-37A1-B55E-48BF-66B662AE38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0" r="-1" b="1859"/>
          <a:stretch/>
        </p:blipFill>
        <p:spPr>
          <a:xfrm>
            <a:off x="1371218" y="4736655"/>
            <a:ext cx="3137706" cy="186008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DD027AC-37F7-6948-A0C4-F91AE41D7B40}"/>
              </a:ext>
            </a:extLst>
          </p:cNvPr>
          <p:cNvCxnSpPr>
            <a:cxnSpLocks/>
          </p:cNvCxnSpPr>
          <p:nvPr/>
        </p:nvCxnSpPr>
        <p:spPr>
          <a:xfrm>
            <a:off x="6207224" y="449036"/>
            <a:ext cx="0" cy="6204857"/>
          </a:xfrm>
          <a:prstGeom prst="line">
            <a:avLst/>
          </a:prstGeom>
          <a:ln w="127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350">
            <a:extLst>
              <a:ext uri="{FF2B5EF4-FFF2-40B4-BE49-F238E27FC236}">
                <a16:creationId xmlns:a16="http://schemas.microsoft.com/office/drawing/2014/main" id="{30E74405-4873-2945-8D63-379079FB7D3B}"/>
              </a:ext>
            </a:extLst>
          </p:cNvPr>
          <p:cNvSpPr txBox="1"/>
          <p:nvPr/>
        </p:nvSpPr>
        <p:spPr>
          <a:xfrm>
            <a:off x="967114" y="681571"/>
            <a:ext cx="4390958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Why a Vaccine for Periodontal Disease for Dogs?</a:t>
            </a:r>
            <a:endParaRPr lang="en-US" sz="2400" b="1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CuadroTexto 350">
            <a:extLst>
              <a:ext uri="{FF2B5EF4-FFF2-40B4-BE49-F238E27FC236}">
                <a16:creationId xmlns:a16="http://schemas.microsoft.com/office/drawing/2014/main" id="{BBC51699-6FBE-BFC8-5174-0B53732CC646}"/>
              </a:ext>
            </a:extLst>
          </p:cNvPr>
          <p:cNvSpPr txBox="1"/>
          <p:nvPr/>
        </p:nvSpPr>
        <p:spPr>
          <a:xfrm>
            <a:off x="6642320" y="718504"/>
            <a:ext cx="5072305" cy="7571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/>
              <a:t>How Much Does Periodontal Disease Cost in Dogs ?</a:t>
            </a:r>
          </a:p>
        </p:txBody>
      </p:sp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9EA00F9-78BC-7B53-4BBF-4657B1AFA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16" y="1712623"/>
            <a:ext cx="4390958" cy="27114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66242D-B27A-D359-00BB-8624DC61AE6F}"/>
              </a:ext>
            </a:extLst>
          </p:cNvPr>
          <p:cNvSpPr txBox="1"/>
          <p:nvPr/>
        </p:nvSpPr>
        <p:spPr>
          <a:xfrm>
            <a:off x="967114" y="4424039"/>
            <a:ext cx="43909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https://www.petmd.com/dog/conditions/mouth/c_multi_periodontal_disease#periodontal-disease-dogs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44633-6167-9510-85B6-281314DF8D55}"/>
              </a:ext>
            </a:extLst>
          </p:cNvPr>
          <p:cNvSpPr txBox="1"/>
          <p:nvPr/>
        </p:nvSpPr>
        <p:spPr>
          <a:xfrm>
            <a:off x="6499190" y="2349067"/>
            <a:ext cx="5215435" cy="291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Any dental procedure include:</a:t>
            </a:r>
            <a:endParaRPr lang="en-US" sz="1400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Pre-anesthesia blood work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 complete set of dental x-rays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IV catheter and IV fluids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Circulating warm air to ensure patient stays warm while under anesthesia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Endotracheal intubation, oxygen and inhaled anesthetic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Scaling, polishing and lavage of gingival areas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Local anesthetic such as novocaine, if any extractions are needed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Anesthesia monitoring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Pain medication during and after procedure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A8ACC8-2204-B635-8809-2E5314BF1E00}"/>
              </a:ext>
            </a:extLst>
          </p:cNvPr>
          <p:cNvSpPr txBox="1"/>
          <p:nvPr/>
        </p:nvSpPr>
        <p:spPr>
          <a:xfrm>
            <a:off x="6347506" y="5496665"/>
            <a:ext cx="5661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“Root canals are charged by the root,” says </a:t>
            </a:r>
            <a:r>
              <a:rPr lang="en-US" sz="1200" dirty="0">
                <a:hlinkClick r:id="rId4"/>
              </a:rPr>
              <a:t>Dr. Jeff Werber</a:t>
            </a:r>
            <a:r>
              <a:rPr lang="en-US" sz="1200" dirty="0"/>
              <a:t>, DVM. “A three-rooted tooth could range between $1,000-$3,000, depending on the root. Teeth like the upper fourth premolar, which is a three-rooted tooth, would essentially be considered three root canals.”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2C00E3-0A80-40F3-D193-D5D47084148C}"/>
              </a:ext>
            </a:extLst>
          </p:cNvPr>
          <p:cNvSpPr txBox="1"/>
          <p:nvPr/>
        </p:nvSpPr>
        <p:spPr>
          <a:xfrm>
            <a:off x="6441269" y="1623543"/>
            <a:ext cx="53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“Visits to veterinary dental specialists for cleaning and extractions costs anywhere from $2,000-$3,000”</a:t>
            </a:r>
          </a:p>
        </p:txBody>
      </p:sp>
    </p:spTree>
    <p:extLst>
      <p:ext uri="{BB962C8B-B14F-4D97-AF65-F5344CB8AC3E}">
        <p14:creationId xmlns:p14="http://schemas.microsoft.com/office/powerpoint/2010/main" val="158986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AC0EBE6-8629-515C-2B7E-D6B7F9BBAE33}"/>
              </a:ext>
            </a:extLst>
          </p:cNvPr>
          <p:cNvGrpSpPr/>
          <p:nvPr/>
        </p:nvGrpSpPr>
        <p:grpSpPr>
          <a:xfrm>
            <a:off x="1074568" y="562164"/>
            <a:ext cx="10246061" cy="3432066"/>
            <a:chOff x="982017" y="570630"/>
            <a:chExt cx="10246061" cy="3432066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4411916" y="570630"/>
              <a:ext cx="33489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dirty="0"/>
                <a:t>Study Design 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686AFB1-F75B-834A-B7BE-15BF9F7F86D7}"/>
                </a:ext>
              </a:extLst>
            </p:cNvPr>
            <p:cNvSpPr/>
            <p:nvPr/>
          </p:nvSpPr>
          <p:spPr>
            <a:xfrm>
              <a:off x="983397" y="2334868"/>
              <a:ext cx="2365989" cy="16569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2" name="Chevron 1">
              <a:extLst>
                <a:ext uri="{FF2B5EF4-FFF2-40B4-BE49-F238E27FC236}">
                  <a16:creationId xmlns:a16="http://schemas.microsoft.com/office/drawing/2014/main" id="{99A2F8BD-83D9-F84E-AC3E-05E744EF1598}"/>
                </a:ext>
              </a:extLst>
            </p:cNvPr>
            <p:cNvSpPr/>
            <p:nvPr/>
          </p:nvSpPr>
          <p:spPr>
            <a:xfrm>
              <a:off x="982017" y="1798206"/>
              <a:ext cx="2629643" cy="53666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2E162DB-CA1F-4840-BEE8-5965D2165046}"/>
                </a:ext>
              </a:extLst>
            </p:cNvPr>
            <p:cNvSpPr/>
            <p:nvPr/>
          </p:nvSpPr>
          <p:spPr>
            <a:xfrm>
              <a:off x="1326090" y="1619360"/>
              <a:ext cx="894353" cy="89435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E6D42D9-7129-4449-9EE0-4898F85E6CD2}"/>
                </a:ext>
              </a:extLst>
            </p:cNvPr>
            <p:cNvSpPr/>
            <p:nvPr/>
          </p:nvSpPr>
          <p:spPr>
            <a:xfrm>
              <a:off x="1398732" y="1695348"/>
              <a:ext cx="749069" cy="7490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Arial Rounded MT Bold" panose="020F0704030504030204" pitchFamily="34" charset="77"/>
                  <a:ea typeface="Roboto Medium" panose="02000000000000000000" pitchFamily="2" charset="0"/>
                  <a:cs typeface="Aharoni" panose="02010803020104030203" pitchFamily="2" charset="-79"/>
                </a:rPr>
                <a:t>1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B130561-4788-8246-85C5-FE2F75D1D8D5}"/>
                </a:ext>
              </a:extLst>
            </p:cNvPr>
            <p:cNvSpPr/>
            <p:nvPr/>
          </p:nvSpPr>
          <p:spPr>
            <a:xfrm>
              <a:off x="4028375" y="1695348"/>
              <a:ext cx="749069" cy="7490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0B1E6BE-568B-8141-866E-40D532978EE1}"/>
                </a:ext>
              </a:extLst>
            </p:cNvPr>
            <p:cNvSpPr/>
            <p:nvPr/>
          </p:nvSpPr>
          <p:spPr>
            <a:xfrm>
              <a:off x="3964454" y="1876926"/>
              <a:ext cx="85733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02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86B5706-B36A-BD45-A810-9D993A8EE8F5}"/>
                </a:ext>
              </a:extLst>
            </p:cNvPr>
            <p:cNvGrpSpPr/>
            <p:nvPr/>
          </p:nvGrpSpPr>
          <p:grpSpPr>
            <a:xfrm>
              <a:off x="982017" y="2638955"/>
              <a:ext cx="2323677" cy="1306702"/>
              <a:chOff x="1538909" y="7247567"/>
              <a:chExt cx="5221146" cy="1375849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A895570-E00B-D043-A03A-E09B905483F9}"/>
                  </a:ext>
                </a:extLst>
              </p:cNvPr>
              <p:cNvSpPr/>
              <p:nvPr/>
            </p:nvSpPr>
            <p:spPr>
              <a:xfrm>
                <a:off x="1618320" y="7247567"/>
                <a:ext cx="4988743" cy="5509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/>
                  <a:t>Initial question and precise formulation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082D9CB-45E6-5642-98DD-7C82947405A4}"/>
                  </a:ext>
                </a:extLst>
              </p:cNvPr>
              <p:cNvSpPr txBox="1"/>
              <p:nvPr/>
            </p:nvSpPr>
            <p:spPr>
              <a:xfrm>
                <a:off x="1538909" y="7748445"/>
                <a:ext cx="5221146" cy="874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ea typeface="Lato Light" panose="020F0502020204030203" pitchFamily="34" charset="0"/>
                    <a:cs typeface="Lato Light" panose="020F0502020204030203" pitchFamily="34" charset="0"/>
                  </a:rPr>
                  <a:t>What is the question we want to answer?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ea typeface="Lato Light" panose="020F0502020204030203" pitchFamily="34" charset="0"/>
                    <a:cs typeface="Lato Light" panose="020F0502020204030203" pitchFamily="34" charset="0"/>
                  </a:rPr>
                  <a:t>Formulate a hypothesis for testing</a:t>
                </a:r>
              </a:p>
            </p:txBody>
          </p:sp>
        </p:grp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11526D4-7187-1647-B1A7-B1717484032E}"/>
                </a:ext>
              </a:extLst>
            </p:cNvPr>
            <p:cNvSpPr/>
            <p:nvPr/>
          </p:nvSpPr>
          <p:spPr>
            <a:xfrm>
              <a:off x="3955733" y="1619360"/>
              <a:ext cx="894353" cy="8943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DF3CBA9-A38B-BEF8-5ECF-DF2C3175DEFD}"/>
                </a:ext>
              </a:extLst>
            </p:cNvPr>
            <p:cNvSpPr/>
            <p:nvPr/>
          </p:nvSpPr>
          <p:spPr>
            <a:xfrm>
              <a:off x="3528271" y="2334868"/>
              <a:ext cx="2362966" cy="16569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7" name="Chevron 46">
              <a:extLst>
                <a:ext uri="{FF2B5EF4-FFF2-40B4-BE49-F238E27FC236}">
                  <a16:creationId xmlns:a16="http://schemas.microsoft.com/office/drawing/2014/main" id="{4712864F-6144-76C5-1F72-34DEC2D304A5}"/>
                </a:ext>
              </a:extLst>
            </p:cNvPr>
            <p:cNvSpPr/>
            <p:nvPr/>
          </p:nvSpPr>
          <p:spPr>
            <a:xfrm>
              <a:off x="3526890" y="1798206"/>
              <a:ext cx="2629643" cy="53666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01278F6-4DA4-9436-A3B3-F050243FFFD6}"/>
                </a:ext>
              </a:extLst>
            </p:cNvPr>
            <p:cNvSpPr/>
            <p:nvPr/>
          </p:nvSpPr>
          <p:spPr>
            <a:xfrm>
              <a:off x="3870963" y="1619360"/>
              <a:ext cx="894353" cy="89435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3766FB8-5D25-D2C1-F310-719D69126CCF}"/>
                </a:ext>
              </a:extLst>
            </p:cNvPr>
            <p:cNvSpPr/>
            <p:nvPr/>
          </p:nvSpPr>
          <p:spPr>
            <a:xfrm>
              <a:off x="3943605" y="1695348"/>
              <a:ext cx="749069" cy="7490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5CAE68C-9A90-734A-A646-99E93C339A67}"/>
                </a:ext>
              </a:extLst>
            </p:cNvPr>
            <p:cNvSpPr/>
            <p:nvPr/>
          </p:nvSpPr>
          <p:spPr>
            <a:xfrm>
              <a:off x="3905617" y="1839478"/>
              <a:ext cx="85733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Arial Rounded MT Bold" panose="020F0704030504030204" pitchFamily="34" charset="77"/>
                  <a:ea typeface="Roboto Medium" panose="02000000000000000000" pitchFamily="2" charset="0"/>
                  <a:cs typeface="Montserrat" charset="0"/>
                </a:rPr>
                <a:t>2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1907C46-44EC-2474-C69F-1D080E68EAF2}"/>
                </a:ext>
              </a:extLst>
            </p:cNvPr>
            <p:cNvGrpSpPr/>
            <p:nvPr/>
          </p:nvGrpSpPr>
          <p:grpSpPr>
            <a:xfrm>
              <a:off x="3564439" y="2581096"/>
              <a:ext cx="2296970" cy="1421600"/>
              <a:chOff x="1275015" y="7163172"/>
              <a:chExt cx="5516871" cy="134692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41109F4-D7E4-EBB1-7532-CF84E7405F56}"/>
                  </a:ext>
                </a:extLst>
              </p:cNvPr>
              <p:cNvSpPr/>
              <p:nvPr/>
            </p:nvSpPr>
            <p:spPr>
              <a:xfrm>
                <a:off x="1314967" y="7163172"/>
                <a:ext cx="5014140" cy="4957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/>
                  <a:t>Sampling procedure/Design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435A6BF-3D03-E8E9-9E86-397A6CBBD432}"/>
                  </a:ext>
                </a:extLst>
              </p:cNvPr>
              <p:cNvSpPr txBox="1"/>
              <p:nvPr/>
            </p:nvSpPr>
            <p:spPr>
              <a:xfrm>
                <a:off x="1275015" y="7722751"/>
                <a:ext cx="5516871" cy="787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ea typeface="Lato Light" panose="020F0502020204030203" pitchFamily="34" charset="0"/>
                    <a:cs typeface="Lato Light" panose="020F0502020204030203" pitchFamily="34" charset="0"/>
                  </a:rPr>
                  <a:t>Take a representative example of the population of interest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ea typeface="Lato Light" panose="020F0502020204030203" pitchFamily="34" charset="0"/>
                    <a:cs typeface="Lato Light" panose="020F0502020204030203" pitchFamily="34" charset="0"/>
                  </a:rPr>
                  <a:t>Execution</a:t>
                </a: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A538DA7-25B3-2B8E-0F6A-5628B2C3FB60}"/>
                </a:ext>
              </a:extLst>
            </p:cNvPr>
            <p:cNvSpPr/>
            <p:nvPr/>
          </p:nvSpPr>
          <p:spPr>
            <a:xfrm>
              <a:off x="6086413" y="2341711"/>
              <a:ext cx="2333138" cy="16569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6" name="Chevron 55">
              <a:extLst>
                <a:ext uri="{FF2B5EF4-FFF2-40B4-BE49-F238E27FC236}">
                  <a16:creationId xmlns:a16="http://schemas.microsoft.com/office/drawing/2014/main" id="{019046AD-901B-EA64-262D-B8AB86F2F6C7}"/>
                </a:ext>
              </a:extLst>
            </p:cNvPr>
            <p:cNvSpPr/>
            <p:nvPr/>
          </p:nvSpPr>
          <p:spPr>
            <a:xfrm>
              <a:off x="6053562" y="1798200"/>
              <a:ext cx="2629643" cy="53666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7985F4F-F6D4-D8EB-3EB3-27C6042000CD}"/>
                </a:ext>
              </a:extLst>
            </p:cNvPr>
            <p:cNvSpPr/>
            <p:nvPr/>
          </p:nvSpPr>
          <p:spPr>
            <a:xfrm>
              <a:off x="6397635" y="1619354"/>
              <a:ext cx="894353" cy="89435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08B48D1-DB22-D062-7DF9-77DF77FE928F}"/>
                </a:ext>
              </a:extLst>
            </p:cNvPr>
            <p:cNvSpPr/>
            <p:nvPr/>
          </p:nvSpPr>
          <p:spPr>
            <a:xfrm>
              <a:off x="6470277" y="1695342"/>
              <a:ext cx="749069" cy="7490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ACCDDAA-18D9-9B3A-C4E2-DF3AD4C9C053}"/>
                </a:ext>
              </a:extLst>
            </p:cNvPr>
            <p:cNvSpPr/>
            <p:nvPr/>
          </p:nvSpPr>
          <p:spPr>
            <a:xfrm>
              <a:off x="9099920" y="1695342"/>
              <a:ext cx="749069" cy="7490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2DB7367-0C3A-0FCA-D73D-4657D6CC6401}"/>
                </a:ext>
              </a:extLst>
            </p:cNvPr>
            <p:cNvSpPr/>
            <p:nvPr/>
          </p:nvSpPr>
          <p:spPr>
            <a:xfrm>
              <a:off x="6440716" y="1835697"/>
              <a:ext cx="85733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Arial Rounded MT Bold" panose="020F0704030504030204" pitchFamily="34" charset="77"/>
                  <a:ea typeface="Roboto Medium" panose="02000000000000000000" pitchFamily="2" charset="0"/>
                  <a:cs typeface="Montserrat" charset="0"/>
                </a:rPr>
                <a:t>3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694F405-C4BA-B288-E0E5-9234C2279863}"/>
                </a:ext>
              </a:extLst>
            </p:cNvPr>
            <p:cNvSpPr/>
            <p:nvPr/>
          </p:nvSpPr>
          <p:spPr>
            <a:xfrm>
              <a:off x="9035999" y="1876920"/>
              <a:ext cx="85733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02</a:t>
              </a: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41DA6E8-203F-5620-D1EF-6AE776BD1CE7}"/>
                </a:ext>
              </a:extLst>
            </p:cNvPr>
            <p:cNvGrpSpPr/>
            <p:nvPr/>
          </p:nvGrpSpPr>
          <p:grpSpPr>
            <a:xfrm>
              <a:off x="6106290" y="2587454"/>
              <a:ext cx="2437904" cy="1384995"/>
              <a:chOff x="1049138" y="7528285"/>
              <a:chExt cx="6181043" cy="2433273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02C2BD0-C051-7631-D975-9620D9C51E68}"/>
                  </a:ext>
                </a:extLst>
              </p:cNvPr>
              <p:cNvSpPr/>
              <p:nvPr/>
            </p:nvSpPr>
            <p:spPr>
              <a:xfrm>
                <a:off x="1447968" y="7528285"/>
                <a:ext cx="5245506" cy="8004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/>
                  <a:t>Measurements</a:t>
                </a:r>
                <a:r>
                  <a:rPr lang="en-US" sz="2000" b="1" dirty="0">
                    <a:solidFill>
                      <a:schemeClr val="tx2"/>
                    </a:solidFill>
                    <a:ea typeface="Roboto Medium" panose="02000000000000000000" pitchFamily="2" charset="0"/>
                    <a:cs typeface="Montserrat" charset="0"/>
                  </a:rPr>
                  <a:t> 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0E34EFA-2E13-3E11-52C0-90E22513F6D2}"/>
                  </a:ext>
                </a:extLst>
              </p:cNvPr>
              <p:cNvSpPr txBox="1"/>
              <p:nvPr/>
            </p:nvSpPr>
            <p:spPr>
              <a:xfrm>
                <a:off x="1049138" y="7528285"/>
                <a:ext cx="6181043" cy="2433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400" b="1" dirty="0"/>
              </a:p>
              <a:p>
                <a:endParaRPr lang="en-US" sz="1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ea typeface="Lato Light" panose="020F0502020204030203" pitchFamily="34" charset="0"/>
                    <a:cs typeface="Lato Light" panose="020F0502020204030203" pitchFamily="34" charset="0"/>
                  </a:rPr>
                  <a:t>Process of collecting measurement for analysis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ea typeface="Lato Light" panose="020F0502020204030203" pitchFamily="34" charset="0"/>
                    <a:cs typeface="Lato Light" panose="020F0502020204030203" pitchFamily="34" charset="0"/>
                  </a:rPr>
                  <a:t>Blood collection/pocket measurements (mm)</a:t>
                </a:r>
                <a:endParaRPr lang="en-US" sz="1600" dirty="0"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D8424A8-54E7-5B4F-17E0-0EE3C8D26B24}"/>
                </a:ext>
              </a:extLst>
            </p:cNvPr>
            <p:cNvSpPr/>
            <p:nvPr/>
          </p:nvSpPr>
          <p:spPr>
            <a:xfrm>
              <a:off x="9027278" y="1619354"/>
              <a:ext cx="894353" cy="8943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F29E02B-49A5-464E-BC93-A532B86C60B2}"/>
                </a:ext>
              </a:extLst>
            </p:cNvPr>
            <p:cNvSpPr/>
            <p:nvPr/>
          </p:nvSpPr>
          <p:spPr>
            <a:xfrm>
              <a:off x="8599816" y="2334862"/>
              <a:ext cx="2333138" cy="16569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0" name="Chevron 69">
              <a:extLst>
                <a:ext uri="{FF2B5EF4-FFF2-40B4-BE49-F238E27FC236}">
                  <a16:creationId xmlns:a16="http://schemas.microsoft.com/office/drawing/2014/main" id="{30535034-0865-2D5C-33FA-12111D80BA8A}"/>
                </a:ext>
              </a:extLst>
            </p:cNvPr>
            <p:cNvSpPr/>
            <p:nvPr/>
          </p:nvSpPr>
          <p:spPr>
            <a:xfrm>
              <a:off x="8598435" y="1798200"/>
              <a:ext cx="2629643" cy="53666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CB1C047-9E86-1669-1FE8-C3DC081912B5}"/>
                </a:ext>
              </a:extLst>
            </p:cNvPr>
            <p:cNvSpPr/>
            <p:nvPr/>
          </p:nvSpPr>
          <p:spPr>
            <a:xfrm>
              <a:off x="8942508" y="1619354"/>
              <a:ext cx="894353" cy="89435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82DC18F-8044-303C-0C58-9EFB51716B80}"/>
                </a:ext>
              </a:extLst>
            </p:cNvPr>
            <p:cNvSpPr/>
            <p:nvPr/>
          </p:nvSpPr>
          <p:spPr>
            <a:xfrm>
              <a:off x="9015150" y="1695342"/>
              <a:ext cx="749069" cy="7490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7359930-AF5B-8526-E541-0E45769490C0}"/>
                </a:ext>
              </a:extLst>
            </p:cNvPr>
            <p:cNvSpPr/>
            <p:nvPr/>
          </p:nvSpPr>
          <p:spPr>
            <a:xfrm>
              <a:off x="8961016" y="1823071"/>
              <a:ext cx="85733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Arial Rounded MT Bold" panose="020F0704030504030204" pitchFamily="34" charset="77"/>
                  <a:ea typeface="Roboto Medium" panose="02000000000000000000" pitchFamily="2" charset="0"/>
                  <a:cs typeface="Montserrat" charset="0"/>
                </a:rPr>
                <a:t>4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5D69C8D-CED4-7CFA-C552-0CCB3562D1AE}"/>
                </a:ext>
              </a:extLst>
            </p:cNvPr>
            <p:cNvSpPr txBox="1"/>
            <p:nvPr/>
          </p:nvSpPr>
          <p:spPr>
            <a:xfrm>
              <a:off x="8778848" y="2686286"/>
              <a:ext cx="230166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b="1" dirty="0"/>
            </a:p>
            <a:p>
              <a:endParaRPr lang="en-US" sz="14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Analyze the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 Read off the answer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ea typeface="Lato Light" panose="020F0502020204030203" pitchFamily="34" charset="0"/>
                  <a:cs typeface="Lato Light" panose="020F0502020204030203" pitchFamily="34" charset="0"/>
                </a:rPr>
                <a:t>Make a conclusion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11CDBAF-856C-E14B-23F2-695EE5E862B0}"/>
                </a:ext>
              </a:extLst>
            </p:cNvPr>
            <p:cNvSpPr/>
            <p:nvPr/>
          </p:nvSpPr>
          <p:spPr>
            <a:xfrm>
              <a:off x="8517622" y="2660271"/>
              <a:ext cx="23345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Data analysis </a:t>
              </a:r>
            </a:p>
          </p:txBody>
        </p:sp>
      </p:grp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250F65D-217C-0E91-5DE2-253DCF0347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7" t="1696" r="1385" b="2798"/>
          <a:stretch/>
        </p:blipFill>
        <p:spPr>
          <a:xfrm>
            <a:off x="6197599" y="4184533"/>
            <a:ext cx="2323551" cy="2237608"/>
          </a:xfrm>
          <a:prstGeom prst="rect">
            <a:avLst/>
          </a:prstGeom>
        </p:spPr>
      </p:pic>
      <p:pic>
        <p:nvPicPr>
          <p:cNvPr id="8" name="Picture 7" descr="A group of puppies&#10;&#10;Description automatically generated with medium confidence">
            <a:extLst>
              <a:ext uri="{FF2B5EF4-FFF2-40B4-BE49-F238E27FC236}">
                <a16:creationId xmlns:a16="http://schemas.microsoft.com/office/drawing/2014/main" id="{94C35A8F-04B5-0AE0-9336-56CF06ABA5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71"/>
          <a:stretch/>
        </p:blipFill>
        <p:spPr>
          <a:xfrm>
            <a:off x="3628490" y="4175404"/>
            <a:ext cx="2364343" cy="2246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8020BD-384C-F514-6B13-EA6677595553}"/>
              </a:ext>
            </a:extLst>
          </p:cNvPr>
          <p:cNvSpPr txBox="1"/>
          <p:nvPr/>
        </p:nvSpPr>
        <p:spPr>
          <a:xfrm>
            <a:off x="1065522" y="4184533"/>
            <a:ext cx="2359865" cy="2246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Aa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aaaa</a:t>
            </a:r>
          </a:p>
          <a:p>
            <a:r>
              <a:rPr lang="en-US" sz="1400" dirty="0"/>
              <a:t>Does the the vaccine provide active acquired immunity?</a:t>
            </a:r>
          </a:p>
          <a:p>
            <a:endParaRPr lang="en-US" sz="1400" dirty="0"/>
          </a:p>
          <a:p>
            <a:r>
              <a:rPr lang="en-US" sz="1400" dirty="0"/>
              <a:t>Protective immunity to periodontal disease caused by P. gulae is conferred by the vaccine </a:t>
            </a:r>
          </a:p>
          <a:p>
            <a:endParaRPr lang="en-US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E0F8B66-F44C-05A3-B7A1-062C91F48664}"/>
              </a:ext>
            </a:extLst>
          </p:cNvPr>
          <p:cNvSpPr txBox="1"/>
          <p:nvPr/>
        </p:nvSpPr>
        <p:spPr>
          <a:xfrm>
            <a:off x="8727192" y="4175373"/>
            <a:ext cx="2359865" cy="2246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/>
              <a:t>ETL </a:t>
            </a:r>
            <a:r>
              <a:rPr lang="en-US" sz="1400" dirty="0">
                <a:sym typeface="Wingdings" pitchFamily="2" charset="2"/>
              </a:rPr>
              <a:t> Python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Tableau </a:t>
            </a:r>
            <a:r>
              <a:rPr lang="en-US" sz="1400" dirty="0">
                <a:sym typeface="Wingdings" pitchFamily="2" charset="2"/>
              </a:rPr>
              <a:t> Visualization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bg1"/>
                </a:solidFill>
              </a:rPr>
              <a:t>Store the transformed data in a database (PostgreSQL)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Data is retrieved by ML-model</a:t>
            </a:r>
          </a:p>
        </p:txBody>
      </p:sp>
    </p:spTree>
    <p:extLst>
      <p:ext uri="{BB962C8B-B14F-4D97-AF65-F5344CB8AC3E}">
        <p14:creationId xmlns:p14="http://schemas.microsoft.com/office/powerpoint/2010/main" val="139248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3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: Shape 14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172908A2-24CD-6F10-EE3F-531600E553D1}"/>
              </a:ext>
            </a:extLst>
          </p:cNvPr>
          <p:cNvSpPr txBox="1"/>
          <p:nvPr/>
        </p:nvSpPr>
        <p:spPr>
          <a:xfrm>
            <a:off x="773408" y="992094"/>
            <a:ext cx="3616913" cy="2795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Specifics of Our Study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1C7E02A-6C98-7AF8-BC4C-81D27690CD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8"/>
          <a:stretch/>
        </p:blipFill>
        <p:spPr>
          <a:xfrm>
            <a:off x="5895751" y="1008902"/>
            <a:ext cx="5708649" cy="48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18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B8692EA-5965-E3A2-655E-08CF88BAC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1991" y="1802147"/>
            <a:ext cx="2520250" cy="245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2AE5452D-CB8B-86A3-D318-3096B23A4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51" y="1678055"/>
            <a:ext cx="2645833" cy="14295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F2DF7F71-34B3-6963-EE0B-667848F86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4150" y="1915525"/>
            <a:ext cx="2520250" cy="1293353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CAB807E-9D44-A22B-78B0-0520E4C750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50" y="3258721"/>
            <a:ext cx="2645834" cy="14309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3A280AC3-9C20-B82F-6370-AC0959F8B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4453" y="5655597"/>
            <a:ext cx="6595576" cy="9908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0FDA98-D449-E4BF-8046-BD2066D1DC20}"/>
              </a:ext>
            </a:extLst>
          </p:cNvPr>
          <p:cNvSpPr txBox="1"/>
          <p:nvPr/>
        </p:nvSpPr>
        <p:spPr>
          <a:xfrm>
            <a:off x="794950" y="4840782"/>
            <a:ext cx="3135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Several CSVs needed to be cleaned and merger before analysis: Tableau  + ML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B216FFC-3478-AB2E-D832-23D6E1548410}"/>
              </a:ext>
            </a:extLst>
          </p:cNvPr>
          <p:cNvSpPr/>
          <p:nvPr/>
        </p:nvSpPr>
        <p:spPr>
          <a:xfrm>
            <a:off x="3771687" y="2872473"/>
            <a:ext cx="1625600" cy="601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055497-CABB-5457-CF51-83536482C9E9}"/>
              </a:ext>
            </a:extLst>
          </p:cNvPr>
          <p:cNvSpPr txBox="1"/>
          <p:nvPr/>
        </p:nvSpPr>
        <p:spPr>
          <a:xfrm>
            <a:off x="8514150" y="3342302"/>
            <a:ext cx="32604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Data was moved to the database</a:t>
            </a:r>
          </a:p>
          <a:p>
            <a:r>
              <a:rPr lang="en-US" sz="1400" dirty="0">
                <a:solidFill>
                  <a:srgbClr val="0070C0"/>
                </a:solidFill>
              </a:rPr>
              <a:t>Connection was confirmed</a:t>
            </a:r>
          </a:p>
          <a:p>
            <a:r>
              <a:rPr lang="en-US" sz="1400" dirty="0">
                <a:solidFill>
                  <a:srgbClr val="0070C0"/>
                </a:solidFill>
              </a:rPr>
              <a:t>Data was exported for use in tableau + ML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EB5B512D-7E9A-8B24-BFF5-62C78F3D3C65}"/>
              </a:ext>
            </a:extLst>
          </p:cNvPr>
          <p:cNvSpPr/>
          <p:nvPr/>
        </p:nvSpPr>
        <p:spPr>
          <a:xfrm rot="5400000">
            <a:off x="7982156" y="4747564"/>
            <a:ext cx="895626" cy="33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7F5192-13EC-E12D-1222-04719D6F6E52}"/>
              </a:ext>
            </a:extLst>
          </p:cNvPr>
          <p:cNvSpPr txBox="1"/>
          <p:nvPr/>
        </p:nvSpPr>
        <p:spPr>
          <a:xfrm>
            <a:off x="6591505" y="1530761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05B32A-66CB-2841-A820-2C62390E36AC}"/>
              </a:ext>
            </a:extLst>
          </p:cNvPr>
          <p:cNvSpPr txBox="1"/>
          <p:nvPr/>
        </p:nvSpPr>
        <p:spPr>
          <a:xfrm>
            <a:off x="3199469" y="526253"/>
            <a:ext cx="5793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Preparation Prior to Analysis</a:t>
            </a:r>
          </a:p>
        </p:txBody>
      </p:sp>
    </p:spTree>
    <p:extLst>
      <p:ext uri="{BB962C8B-B14F-4D97-AF65-F5344CB8AC3E}">
        <p14:creationId xmlns:p14="http://schemas.microsoft.com/office/powerpoint/2010/main" val="63030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350">
            <a:extLst>
              <a:ext uri="{FF2B5EF4-FFF2-40B4-BE49-F238E27FC236}">
                <a16:creationId xmlns:a16="http://schemas.microsoft.com/office/drawing/2014/main" id="{30E74405-4873-2945-8D63-379079FB7D3B}"/>
              </a:ext>
            </a:extLst>
          </p:cNvPr>
          <p:cNvSpPr txBox="1"/>
          <p:nvPr/>
        </p:nvSpPr>
        <p:spPr>
          <a:xfrm>
            <a:off x="0" y="65931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Buccal Position: Control vs. Treatment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8232D0-BF0A-CFE0-40F1-6CB63F43D057}"/>
              </a:ext>
            </a:extLst>
          </p:cNvPr>
          <p:cNvGrpSpPr/>
          <p:nvPr/>
        </p:nvGrpSpPr>
        <p:grpSpPr>
          <a:xfrm>
            <a:off x="389393" y="1394984"/>
            <a:ext cx="11413214" cy="5077016"/>
            <a:chOff x="310589" y="1259517"/>
            <a:chExt cx="11413214" cy="507701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6F7F4B1-22F8-92CC-9FCC-F6B9AB5244A7}"/>
                </a:ext>
              </a:extLst>
            </p:cNvPr>
            <p:cNvGrpSpPr/>
            <p:nvPr/>
          </p:nvGrpSpPr>
          <p:grpSpPr>
            <a:xfrm>
              <a:off x="6198406" y="1727356"/>
              <a:ext cx="5525397" cy="4402678"/>
              <a:chOff x="6255002" y="1727808"/>
              <a:chExt cx="5647729" cy="4493283"/>
            </a:xfrm>
          </p:grpSpPr>
          <p:pic>
            <p:nvPicPr>
              <p:cNvPr id="131" name="Picture 130" descr="Chart, bar chart&#10;&#10;Description automatically generated">
                <a:extLst>
                  <a:ext uri="{FF2B5EF4-FFF2-40B4-BE49-F238E27FC236}">
                    <a16:creationId xmlns:a16="http://schemas.microsoft.com/office/drawing/2014/main" id="{E92CE311-609E-AEB9-C818-2BA40B7B44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63821" y="1841833"/>
                <a:ext cx="5408331" cy="425461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6572FEC1-BB24-CD6C-308C-F2F0F970E25F}"/>
                  </a:ext>
                </a:extLst>
              </p:cNvPr>
              <p:cNvSpPr txBox="1"/>
              <p:nvPr/>
            </p:nvSpPr>
            <p:spPr>
              <a:xfrm>
                <a:off x="6980615" y="1736636"/>
                <a:ext cx="460744" cy="251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Abby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788E09C-CF45-37CE-62AF-C6E585232BDB}"/>
                  </a:ext>
                </a:extLst>
              </p:cNvPr>
              <p:cNvSpPr txBox="1"/>
              <p:nvPr/>
            </p:nvSpPr>
            <p:spPr>
              <a:xfrm>
                <a:off x="8030264" y="1730750"/>
                <a:ext cx="547585" cy="251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Camila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3C1F4F0-8425-DAF2-66DD-38C98A984EC9}"/>
                  </a:ext>
                </a:extLst>
              </p:cNvPr>
              <p:cNvSpPr txBox="1"/>
              <p:nvPr/>
            </p:nvSpPr>
            <p:spPr>
              <a:xfrm>
                <a:off x="8981941" y="1730750"/>
                <a:ext cx="462383" cy="251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Duke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688420E-AC37-1B60-0EDA-0DD3DCA62E7B}"/>
                  </a:ext>
                </a:extLst>
              </p:cNvPr>
              <p:cNvSpPr txBox="1"/>
              <p:nvPr/>
            </p:nvSpPr>
            <p:spPr>
              <a:xfrm>
                <a:off x="10044652" y="1727808"/>
                <a:ext cx="359157" cy="251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Joy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DA795C4-AFC5-3D2C-38D4-357F83C558DF}"/>
                  </a:ext>
                </a:extLst>
              </p:cNvPr>
              <p:cNvSpPr txBox="1"/>
              <p:nvPr/>
            </p:nvSpPr>
            <p:spPr>
              <a:xfrm>
                <a:off x="11087130" y="1736636"/>
                <a:ext cx="460744" cy="251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Kirby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25BB9B39-6270-19DE-82CC-B4FD7326C53F}"/>
                  </a:ext>
                </a:extLst>
              </p:cNvPr>
              <p:cNvSpPr txBox="1"/>
              <p:nvPr/>
            </p:nvSpPr>
            <p:spPr>
              <a:xfrm rot="16200000">
                <a:off x="5566031" y="3719154"/>
                <a:ext cx="1624163" cy="2462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Pocket Depth Aver. in (mm)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17014BD-B641-B4B0-C7D0-5846B9D4FBC0}"/>
                  </a:ext>
                </a:extLst>
              </p:cNvPr>
              <p:cNvGrpSpPr/>
              <p:nvPr/>
            </p:nvGrpSpPr>
            <p:grpSpPr>
              <a:xfrm>
                <a:off x="6685360" y="5551140"/>
                <a:ext cx="5217371" cy="669951"/>
                <a:chOff x="6685360" y="5551140"/>
                <a:chExt cx="5217371" cy="669951"/>
              </a:xfrm>
            </p:grpSpPr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6F1746B-6141-6791-676B-5C7062408F86}"/>
                    </a:ext>
                  </a:extLst>
                </p:cNvPr>
                <p:cNvSpPr txBox="1"/>
                <p:nvPr/>
              </p:nvSpPr>
              <p:spPr>
                <a:xfrm>
                  <a:off x="6685360" y="5574760"/>
                  <a:ext cx="951783" cy="6463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A</a:t>
                  </a:r>
                </a:p>
                <a:p>
                  <a:endParaRPr lang="en-US" dirty="0"/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44AEE191-2CFB-5800-3CD6-7F09569C1292}"/>
                    </a:ext>
                  </a:extLst>
                </p:cNvPr>
                <p:cNvSpPr txBox="1"/>
                <p:nvPr/>
              </p:nvSpPr>
              <p:spPr>
                <a:xfrm>
                  <a:off x="7777526" y="5574760"/>
                  <a:ext cx="951783" cy="6463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A</a:t>
                  </a:r>
                </a:p>
                <a:p>
                  <a:endParaRPr lang="en-US" dirty="0"/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642BB4E5-22CB-33B2-E20C-075F87029BA9}"/>
                    </a:ext>
                  </a:extLst>
                </p:cNvPr>
                <p:cNvSpPr txBox="1"/>
                <p:nvPr/>
              </p:nvSpPr>
              <p:spPr>
                <a:xfrm>
                  <a:off x="8818254" y="5574760"/>
                  <a:ext cx="951783" cy="6463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A</a:t>
                  </a:r>
                </a:p>
                <a:p>
                  <a:endParaRPr lang="en-US" dirty="0"/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C75D5C44-2CA0-139A-43B1-820503F544EB}"/>
                    </a:ext>
                  </a:extLst>
                </p:cNvPr>
                <p:cNvSpPr txBox="1"/>
                <p:nvPr/>
              </p:nvSpPr>
              <p:spPr>
                <a:xfrm>
                  <a:off x="9809676" y="5574760"/>
                  <a:ext cx="951783" cy="6463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A</a:t>
                  </a:r>
                </a:p>
                <a:p>
                  <a:endParaRPr lang="en-US" dirty="0"/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987A6D40-3586-BF9C-26E4-A2AA8F51D014}"/>
                    </a:ext>
                  </a:extLst>
                </p:cNvPr>
                <p:cNvSpPr txBox="1"/>
                <p:nvPr/>
              </p:nvSpPr>
              <p:spPr>
                <a:xfrm>
                  <a:off x="10843859" y="5551140"/>
                  <a:ext cx="951783" cy="6463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A</a:t>
                  </a:r>
                </a:p>
                <a:p>
                  <a:endParaRPr lang="en-US" dirty="0"/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E8F72904-57E2-6848-A1D3-17FE877C93CF}"/>
                    </a:ext>
                  </a:extLst>
                </p:cNvPr>
                <p:cNvSpPr txBox="1"/>
                <p:nvPr/>
              </p:nvSpPr>
              <p:spPr>
                <a:xfrm>
                  <a:off x="6696954" y="5573041"/>
                  <a:ext cx="234826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0</a:t>
                  </a: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19F84F12-4DAC-A881-51F8-8D508BC10C07}"/>
                    </a:ext>
                  </a:extLst>
                </p:cNvPr>
                <p:cNvSpPr txBox="1"/>
                <p:nvPr/>
              </p:nvSpPr>
              <p:spPr>
                <a:xfrm>
                  <a:off x="7348096" y="5573041"/>
                  <a:ext cx="361149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 60</a:t>
                  </a:r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578CC789-4AD2-2B49-F140-CB6EF140D1C6}"/>
                    </a:ext>
                  </a:extLst>
                </p:cNvPr>
                <p:cNvSpPr txBox="1"/>
                <p:nvPr/>
              </p:nvSpPr>
              <p:spPr>
                <a:xfrm>
                  <a:off x="6980615" y="5573041"/>
                  <a:ext cx="361151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  30</a:t>
                  </a:r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CDFB92EC-2AE1-5308-700A-51AE91AD9457}"/>
                    </a:ext>
                  </a:extLst>
                </p:cNvPr>
                <p:cNvSpPr txBox="1"/>
                <p:nvPr/>
              </p:nvSpPr>
              <p:spPr>
                <a:xfrm>
                  <a:off x="7759260" y="5581505"/>
                  <a:ext cx="234826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0</a:t>
                  </a: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A757C5CD-3751-D149-6DCB-2287FA0E4BBE}"/>
                    </a:ext>
                  </a:extLst>
                </p:cNvPr>
                <p:cNvSpPr txBox="1"/>
                <p:nvPr/>
              </p:nvSpPr>
              <p:spPr>
                <a:xfrm>
                  <a:off x="8385001" y="5581505"/>
                  <a:ext cx="361149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  60</a:t>
                  </a: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20C224C-13F4-AA45-C3E1-663B13B912BB}"/>
                    </a:ext>
                  </a:extLst>
                </p:cNvPr>
                <p:cNvSpPr txBox="1"/>
                <p:nvPr/>
              </p:nvSpPr>
              <p:spPr>
                <a:xfrm>
                  <a:off x="8025987" y="5581505"/>
                  <a:ext cx="361151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  30</a:t>
                  </a:r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CB2F8935-837F-0FB4-943E-8E45A2C5A1A6}"/>
                    </a:ext>
                  </a:extLst>
                </p:cNvPr>
                <p:cNvSpPr txBox="1"/>
                <p:nvPr/>
              </p:nvSpPr>
              <p:spPr>
                <a:xfrm>
                  <a:off x="8801411" y="5573041"/>
                  <a:ext cx="234826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0</a:t>
                  </a: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0C2F585-F493-67D3-EB44-80F536E339E6}"/>
                    </a:ext>
                  </a:extLst>
                </p:cNvPr>
                <p:cNvSpPr txBox="1"/>
                <p:nvPr/>
              </p:nvSpPr>
              <p:spPr>
                <a:xfrm>
                  <a:off x="9474890" y="5581505"/>
                  <a:ext cx="361149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60</a:t>
                  </a: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3F8AF701-806B-FE30-CF8B-C8C0FB5F4974}"/>
                    </a:ext>
                  </a:extLst>
                </p:cNvPr>
                <p:cNvSpPr txBox="1"/>
                <p:nvPr/>
              </p:nvSpPr>
              <p:spPr>
                <a:xfrm>
                  <a:off x="9118947" y="5573041"/>
                  <a:ext cx="361151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30</a:t>
                  </a: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614C58B2-AECE-6711-4E00-0D22C824C27D}"/>
                    </a:ext>
                  </a:extLst>
                </p:cNvPr>
                <p:cNvSpPr txBox="1"/>
                <p:nvPr/>
              </p:nvSpPr>
              <p:spPr>
                <a:xfrm>
                  <a:off x="9823491" y="5567130"/>
                  <a:ext cx="234826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0</a:t>
                  </a:r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66477DA7-ECBF-B6CA-E6FF-187EE34A3701}"/>
                    </a:ext>
                  </a:extLst>
                </p:cNvPr>
                <p:cNvSpPr txBox="1"/>
                <p:nvPr/>
              </p:nvSpPr>
              <p:spPr>
                <a:xfrm>
                  <a:off x="10518318" y="5564745"/>
                  <a:ext cx="361149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60</a:t>
                  </a:r>
                </a:p>
              </p:txBody>
            </p: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8A137796-03F6-3518-8A52-C05B3F5BDF09}"/>
                    </a:ext>
                  </a:extLst>
                </p:cNvPr>
                <p:cNvSpPr txBox="1"/>
                <p:nvPr/>
              </p:nvSpPr>
              <p:spPr>
                <a:xfrm>
                  <a:off x="10157167" y="5577547"/>
                  <a:ext cx="361151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30</a:t>
                  </a:r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978D35BE-B308-2D70-9732-9A9BAC059847}"/>
                    </a:ext>
                  </a:extLst>
                </p:cNvPr>
                <p:cNvSpPr txBox="1"/>
                <p:nvPr/>
              </p:nvSpPr>
              <p:spPr>
                <a:xfrm>
                  <a:off x="10902635" y="5564744"/>
                  <a:ext cx="234826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0</a:t>
                  </a: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4F3E0B56-022E-F5B3-546F-435C3BEFBFD7}"/>
                    </a:ext>
                  </a:extLst>
                </p:cNvPr>
                <p:cNvSpPr txBox="1"/>
                <p:nvPr/>
              </p:nvSpPr>
              <p:spPr>
                <a:xfrm>
                  <a:off x="11541582" y="5564742"/>
                  <a:ext cx="361149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 60</a:t>
                  </a: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4DA1B3B9-FC6B-AB15-A245-C3DBC938E6C1}"/>
                    </a:ext>
                  </a:extLst>
                </p:cNvPr>
                <p:cNvSpPr txBox="1"/>
                <p:nvPr/>
              </p:nvSpPr>
              <p:spPr>
                <a:xfrm>
                  <a:off x="11176860" y="5564743"/>
                  <a:ext cx="361151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 30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B2A25B2-0518-362D-291A-AD51E7E7D903}"/>
                    </a:ext>
                  </a:extLst>
                </p:cNvPr>
                <p:cNvSpPr txBox="1"/>
                <p:nvPr/>
              </p:nvSpPr>
              <p:spPr>
                <a:xfrm>
                  <a:off x="7023158" y="5787724"/>
                  <a:ext cx="322524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Day</a:t>
                  </a:r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C35EE4F7-AEFB-376F-31A0-9F3A8F607743}"/>
                    </a:ext>
                  </a:extLst>
                </p:cNvPr>
                <p:cNvSpPr txBox="1"/>
                <p:nvPr/>
              </p:nvSpPr>
              <p:spPr>
                <a:xfrm>
                  <a:off x="8090099" y="5778324"/>
                  <a:ext cx="322524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Day</a:t>
                  </a:r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3C8295AC-9B8A-55ED-5EB3-9ABA6CE734F6}"/>
                    </a:ext>
                  </a:extLst>
                </p:cNvPr>
                <p:cNvSpPr txBox="1"/>
                <p:nvPr/>
              </p:nvSpPr>
              <p:spPr>
                <a:xfrm>
                  <a:off x="9097480" y="5764797"/>
                  <a:ext cx="322524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Day</a:t>
                  </a:r>
                </a:p>
              </p:txBody>
            </p: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543474AB-802D-4E9C-1046-D347189A36AE}"/>
                    </a:ext>
                  </a:extLst>
                </p:cNvPr>
                <p:cNvSpPr txBox="1"/>
                <p:nvPr/>
              </p:nvSpPr>
              <p:spPr>
                <a:xfrm>
                  <a:off x="10157167" y="5771582"/>
                  <a:ext cx="322524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Day</a:t>
                  </a: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C01720AE-DDCD-1309-B6B6-D7C7E563A057}"/>
                    </a:ext>
                  </a:extLst>
                </p:cNvPr>
                <p:cNvSpPr txBox="1"/>
                <p:nvPr/>
              </p:nvSpPr>
              <p:spPr>
                <a:xfrm>
                  <a:off x="11170638" y="5764796"/>
                  <a:ext cx="322524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Day</a:t>
                  </a: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8B530E-965B-781F-3429-70061A314C10}"/>
                </a:ext>
              </a:extLst>
            </p:cNvPr>
            <p:cNvGrpSpPr/>
            <p:nvPr/>
          </p:nvGrpSpPr>
          <p:grpSpPr>
            <a:xfrm>
              <a:off x="310589" y="1718723"/>
              <a:ext cx="5447807" cy="4402678"/>
              <a:chOff x="310589" y="1718723"/>
              <a:chExt cx="5677249" cy="4502368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60FFC16D-C515-DCB7-2106-60F13635FF65}"/>
                  </a:ext>
                </a:extLst>
              </p:cNvPr>
              <p:cNvGrpSpPr/>
              <p:nvPr/>
            </p:nvGrpSpPr>
            <p:grpSpPr>
              <a:xfrm>
                <a:off x="310589" y="1718723"/>
                <a:ext cx="5668782" cy="4393151"/>
                <a:chOff x="310589" y="1718723"/>
                <a:chExt cx="5668782" cy="4393151"/>
              </a:xfrm>
            </p:grpSpPr>
            <p:pic>
              <p:nvPicPr>
                <p:cNvPr id="119" name="Picture 118">
                  <a:extLst>
                    <a:ext uri="{FF2B5EF4-FFF2-40B4-BE49-F238E27FC236}">
                      <a16:creationId xmlns:a16="http://schemas.microsoft.com/office/drawing/2014/main" id="{32B220BC-75B8-6A2C-6B16-FFF4DE2500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0045" y="1841834"/>
                  <a:ext cx="5429326" cy="4270040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9149EB1C-8A31-A2B8-7568-F154671DF4FC}"/>
                    </a:ext>
                  </a:extLst>
                </p:cNvPr>
                <p:cNvSpPr txBox="1"/>
                <p:nvPr/>
              </p:nvSpPr>
              <p:spPr>
                <a:xfrm>
                  <a:off x="1044907" y="1727551"/>
                  <a:ext cx="459725" cy="2517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Baby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D088ADEA-0AB8-6946-7AFC-DA23FF1A7ADE}"/>
                    </a:ext>
                  </a:extLst>
                </p:cNvPr>
                <p:cNvSpPr txBox="1"/>
                <p:nvPr/>
              </p:nvSpPr>
              <p:spPr>
                <a:xfrm>
                  <a:off x="2094556" y="1721665"/>
                  <a:ext cx="432997" cy="2517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Blue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44A1264E-97F6-173D-81C6-FAA430B8436E}"/>
                    </a:ext>
                  </a:extLst>
                </p:cNvPr>
                <p:cNvSpPr txBox="1"/>
                <p:nvPr/>
              </p:nvSpPr>
              <p:spPr>
                <a:xfrm>
                  <a:off x="3046233" y="1721665"/>
                  <a:ext cx="523206" cy="2517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Bruno</a:t>
                  </a:r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817011F6-F630-6CEB-A918-485375E39CCA}"/>
                    </a:ext>
                  </a:extLst>
                </p:cNvPr>
                <p:cNvSpPr txBox="1"/>
                <p:nvPr/>
              </p:nvSpPr>
              <p:spPr>
                <a:xfrm>
                  <a:off x="4108944" y="1718723"/>
                  <a:ext cx="606732" cy="2517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Maddie</a:t>
                  </a: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24E5FD15-4BF2-17FA-113D-1CDF19DAA43E}"/>
                    </a:ext>
                  </a:extLst>
                </p:cNvPr>
                <p:cNvSpPr txBox="1"/>
                <p:nvPr/>
              </p:nvSpPr>
              <p:spPr>
                <a:xfrm>
                  <a:off x="5151422" y="1727551"/>
                  <a:ext cx="528218" cy="2517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Penny</a:t>
                  </a:r>
                </a:p>
              </p:txBody>
            </p: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D66D1A5F-4EE2-D4DE-F8AC-9E7F4666338F}"/>
                    </a:ext>
                  </a:extLst>
                </p:cNvPr>
                <p:cNvSpPr txBox="1"/>
                <p:nvPr/>
              </p:nvSpPr>
              <p:spPr>
                <a:xfrm rot="16200000">
                  <a:off x="-378382" y="3719155"/>
                  <a:ext cx="1624163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Pocket Depth Aver. in (mm)</a:t>
                  </a:r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AD840295-C38A-6349-4DD3-5A44C49B3226}"/>
                  </a:ext>
                </a:extLst>
              </p:cNvPr>
              <p:cNvGrpSpPr/>
              <p:nvPr/>
            </p:nvGrpSpPr>
            <p:grpSpPr>
              <a:xfrm>
                <a:off x="770467" y="5551140"/>
                <a:ext cx="5217371" cy="669951"/>
                <a:chOff x="770467" y="5551140"/>
                <a:chExt cx="5217371" cy="669951"/>
              </a:xfrm>
            </p:grpSpPr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4B3BAB29-3733-56F9-DDB9-BA5593446A4F}"/>
                    </a:ext>
                  </a:extLst>
                </p:cNvPr>
                <p:cNvSpPr txBox="1"/>
                <p:nvPr/>
              </p:nvSpPr>
              <p:spPr>
                <a:xfrm>
                  <a:off x="770467" y="5574760"/>
                  <a:ext cx="951783" cy="6463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A</a:t>
                  </a:r>
                </a:p>
                <a:p>
                  <a:endParaRPr lang="en-US" dirty="0"/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1A000C81-0607-BA32-3275-079AB4F13F3F}"/>
                    </a:ext>
                  </a:extLst>
                </p:cNvPr>
                <p:cNvSpPr txBox="1"/>
                <p:nvPr/>
              </p:nvSpPr>
              <p:spPr>
                <a:xfrm>
                  <a:off x="1862633" y="5574760"/>
                  <a:ext cx="951783" cy="6463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A</a:t>
                  </a:r>
                </a:p>
                <a:p>
                  <a:endParaRPr lang="en-US" dirty="0"/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742C585A-C00F-7F5F-F473-0E7CB7AEF67B}"/>
                    </a:ext>
                  </a:extLst>
                </p:cNvPr>
                <p:cNvSpPr txBox="1"/>
                <p:nvPr/>
              </p:nvSpPr>
              <p:spPr>
                <a:xfrm>
                  <a:off x="2903361" y="5574760"/>
                  <a:ext cx="951783" cy="6463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A</a:t>
                  </a:r>
                </a:p>
                <a:p>
                  <a:endParaRPr lang="en-US" dirty="0"/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99A1AB21-6C6F-7993-7853-47F30FE8367B}"/>
                    </a:ext>
                  </a:extLst>
                </p:cNvPr>
                <p:cNvSpPr txBox="1"/>
                <p:nvPr/>
              </p:nvSpPr>
              <p:spPr>
                <a:xfrm>
                  <a:off x="3894783" y="5574760"/>
                  <a:ext cx="951783" cy="6463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A</a:t>
                  </a:r>
                </a:p>
                <a:p>
                  <a:endParaRPr lang="en-US" dirty="0"/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9FD523C9-1F3B-823D-3CCD-F490A20CDB4F}"/>
                    </a:ext>
                  </a:extLst>
                </p:cNvPr>
                <p:cNvSpPr txBox="1"/>
                <p:nvPr/>
              </p:nvSpPr>
              <p:spPr>
                <a:xfrm>
                  <a:off x="4928966" y="5551140"/>
                  <a:ext cx="951783" cy="6463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A</a:t>
                  </a:r>
                </a:p>
                <a:p>
                  <a:endParaRPr lang="en-US" dirty="0"/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16CBB5D-56A9-D020-8AA6-9A759DA8AFA7}"/>
                    </a:ext>
                  </a:extLst>
                </p:cNvPr>
                <p:cNvSpPr txBox="1"/>
                <p:nvPr/>
              </p:nvSpPr>
              <p:spPr>
                <a:xfrm>
                  <a:off x="782061" y="5573041"/>
                  <a:ext cx="234826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0</a:t>
                  </a: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78E1F027-E8B1-A9F2-B787-BFBC31A316C3}"/>
                    </a:ext>
                  </a:extLst>
                </p:cNvPr>
                <p:cNvSpPr txBox="1"/>
                <p:nvPr/>
              </p:nvSpPr>
              <p:spPr>
                <a:xfrm>
                  <a:off x="1433203" y="5573041"/>
                  <a:ext cx="361149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 60</a:t>
                  </a: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2691CFC-74F5-0F51-157B-D6C91006D64D}"/>
                    </a:ext>
                  </a:extLst>
                </p:cNvPr>
                <p:cNvSpPr txBox="1"/>
                <p:nvPr/>
              </p:nvSpPr>
              <p:spPr>
                <a:xfrm>
                  <a:off x="1065722" y="5573041"/>
                  <a:ext cx="361151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  30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6A49293-A7F3-1D6B-2E3A-EC1BE470C79E}"/>
                    </a:ext>
                  </a:extLst>
                </p:cNvPr>
                <p:cNvSpPr txBox="1"/>
                <p:nvPr/>
              </p:nvSpPr>
              <p:spPr>
                <a:xfrm>
                  <a:off x="1844367" y="5581505"/>
                  <a:ext cx="234826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0</a:t>
                  </a: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E3B72FC9-C9D5-5BF0-24A2-5FFE618FDB80}"/>
                    </a:ext>
                  </a:extLst>
                </p:cNvPr>
                <p:cNvSpPr txBox="1"/>
                <p:nvPr/>
              </p:nvSpPr>
              <p:spPr>
                <a:xfrm>
                  <a:off x="2470108" y="5581505"/>
                  <a:ext cx="361149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  60</a:t>
                  </a: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88834671-A1FA-9B40-5E88-ADECA90D9087}"/>
                    </a:ext>
                  </a:extLst>
                </p:cNvPr>
                <p:cNvSpPr txBox="1"/>
                <p:nvPr/>
              </p:nvSpPr>
              <p:spPr>
                <a:xfrm>
                  <a:off x="2111094" y="5581505"/>
                  <a:ext cx="361150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  30</a:t>
                  </a: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94E87C1A-0BDA-EB96-2132-D7D4AE19D905}"/>
                    </a:ext>
                  </a:extLst>
                </p:cNvPr>
                <p:cNvSpPr txBox="1"/>
                <p:nvPr/>
              </p:nvSpPr>
              <p:spPr>
                <a:xfrm>
                  <a:off x="2886518" y="5573041"/>
                  <a:ext cx="234826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0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FC8F509-A9C7-90E0-245F-DAC5FD7E37FB}"/>
                    </a:ext>
                  </a:extLst>
                </p:cNvPr>
                <p:cNvSpPr txBox="1"/>
                <p:nvPr/>
              </p:nvSpPr>
              <p:spPr>
                <a:xfrm>
                  <a:off x="3559997" y="5581505"/>
                  <a:ext cx="361149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60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4B1C450C-28E6-D3F6-5333-F3E4FCD7AE36}"/>
                    </a:ext>
                  </a:extLst>
                </p:cNvPr>
                <p:cNvSpPr txBox="1"/>
                <p:nvPr/>
              </p:nvSpPr>
              <p:spPr>
                <a:xfrm>
                  <a:off x="3204054" y="5573041"/>
                  <a:ext cx="361151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30</a:t>
                  </a: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B635C90B-91A7-50DC-DC85-34A0C69B3FEC}"/>
                    </a:ext>
                  </a:extLst>
                </p:cNvPr>
                <p:cNvSpPr txBox="1"/>
                <p:nvPr/>
              </p:nvSpPr>
              <p:spPr>
                <a:xfrm>
                  <a:off x="3908598" y="5567130"/>
                  <a:ext cx="234826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0</a:t>
                  </a: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C661A3DA-E5FE-4D74-0FFF-F1E7D722E31B}"/>
                    </a:ext>
                  </a:extLst>
                </p:cNvPr>
                <p:cNvSpPr txBox="1"/>
                <p:nvPr/>
              </p:nvSpPr>
              <p:spPr>
                <a:xfrm>
                  <a:off x="4603425" y="5564745"/>
                  <a:ext cx="361149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60</a:t>
                  </a:r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256B94A0-CDF1-101B-4E2E-1BEE2BF8280B}"/>
                    </a:ext>
                  </a:extLst>
                </p:cNvPr>
                <p:cNvSpPr txBox="1"/>
                <p:nvPr/>
              </p:nvSpPr>
              <p:spPr>
                <a:xfrm>
                  <a:off x="4242274" y="5577547"/>
                  <a:ext cx="361151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30</a:t>
                  </a: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3519BC6C-5C3B-F1D7-E2EF-F7F1689CC501}"/>
                    </a:ext>
                  </a:extLst>
                </p:cNvPr>
                <p:cNvSpPr txBox="1"/>
                <p:nvPr/>
              </p:nvSpPr>
              <p:spPr>
                <a:xfrm>
                  <a:off x="4987742" y="5564744"/>
                  <a:ext cx="234826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0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9BBF897F-6E0B-5C01-5D5E-835935D57E08}"/>
                    </a:ext>
                  </a:extLst>
                </p:cNvPr>
                <p:cNvSpPr txBox="1"/>
                <p:nvPr/>
              </p:nvSpPr>
              <p:spPr>
                <a:xfrm>
                  <a:off x="5626689" y="5564742"/>
                  <a:ext cx="361149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 60</a:t>
                  </a:r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85BA83F-477D-938C-186C-C328C5F8AFD6}"/>
                    </a:ext>
                  </a:extLst>
                </p:cNvPr>
                <p:cNvSpPr txBox="1"/>
                <p:nvPr/>
              </p:nvSpPr>
              <p:spPr>
                <a:xfrm>
                  <a:off x="5261967" y="5564743"/>
                  <a:ext cx="361151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 30</a:t>
                  </a: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EDFC0C4F-E696-1DF2-7379-C763E79C02C8}"/>
                    </a:ext>
                  </a:extLst>
                </p:cNvPr>
                <p:cNvSpPr txBox="1"/>
                <p:nvPr/>
              </p:nvSpPr>
              <p:spPr>
                <a:xfrm>
                  <a:off x="1078790" y="5797493"/>
                  <a:ext cx="322524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Day</a:t>
                  </a:r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8AB43DD0-FDF5-1AC9-1A40-7B8F681D45D8}"/>
                    </a:ext>
                  </a:extLst>
                </p:cNvPr>
                <p:cNvSpPr txBox="1"/>
                <p:nvPr/>
              </p:nvSpPr>
              <p:spPr>
                <a:xfrm>
                  <a:off x="2145731" y="5788093"/>
                  <a:ext cx="322524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Day</a:t>
                  </a:r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0DB38D8F-6F34-09E2-C227-32C2EC9C5E20}"/>
                    </a:ext>
                  </a:extLst>
                </p:cNvPr>
                <p:cNvSpPr txBox="1"/>
                <p:nvPr/>
              </p:nvSpPr>
              <p:spPr>
                <a:xfrm>
                  <a:off x="3153112" y="5774566"/>
                  <a:ext cx="322524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Day</a:t>
                  </a:r>
                </a:p>
              </p:txBody>
            </p:sp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3CB3BB56-C513-EDB1-038E-6BC1EB608EEB}"/>
                    </a:ext>
                  </a:extLst>
                </p:cNvPr>
                <p:cNvSpPr txBox="1"/>
                <p:nvPr/>
              </p:nvSpPr>
              <p:spPr>
                <a:xfrm>
                  <a:off x="4212799" y="5781351"/>
                  <a:ext cx="322524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Day</a:t>
                  </a:r>
                </a:p>
              </p:txBody>
            </p:sp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3FD50D2F-F875-1F9C-0639-9335AFE7D591}"/>
                    </a:ext>
                  </a:extLst>
                </p:cNvPr>
                <p:cNvSpPr txBox="1"/>
                <p:nvPr/>
              </p:nvSpPr>
              <p:spPr>
                <a:xfrm>
                  <a:off x="5226270" y="5774565"/>
                  <a:ext cx="322524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Day</a:t>
                  </a:r>
                </a:p>
              </p:txBody>
            </p:sp>
          </p:grp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A7A709-2A4C-DFD0-B43C-88BC3B6C19A4}"/>
                </a:ext>
              </a:extLst>
            </p:cNvPr>
            <p:cNvSpPr txBox="1"/>
            <p:nvPr/>
          </p:nvSpPr>
          <p:spPr>
            <a:xfrm>
              <a:off x="2653469" y="1272443"/>
              <a:ext cx="1222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Control Group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3ADC675-DEF9-2318-153A-549BAECA27FC}"/>
                </a:ext>
              </a:extLst>
            </p:cNvPr>
            <p:cNvSpPr txBox="1"/>
            <p:nvPr/>
          </p:nvSpPr>
          <p:spPr>
            <a:xfrm>
              <a:off x="8414918" y="1259517"/>
              <a:ext cx="14409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Treatment Group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7D516B-33BC-F948-0D62-D682435B11E7}"/>
                </a:ext>
              </a:extLst>
            </p:cNvPr>
            <p:cNvSpPr txBox="1"/>
            <p:nvPr/>
          </p:nvSpPr>
          <p:spPr>
            <a:xfrm>
              <a:off x="1794276" y="6028756"/>
              <a:ext cx="26076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Pocket Depth Increases Overtime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2612D9-3FC5-FF7D-6336-1D70189A8592}"/>
                </a:ext>
              </a:extLst>
            </p:cNvPr>
            <p:cNvSpPr txBox="1"/>
            <p:nvPr/>
          </p:nvSpPr>
          <p:spPr>
            <a:xfrm>
              <a:off x="7534030" y="6028756"/>
              <a:ext cx="2668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Pocket Depth Decreases Overtime</a:t>
              </a:r>
            </a:p>
          </p:txBody>
        </p:sp>
      </p:grpSp>
      <p:sp>
        <p:nvSpPr>
          <p:cNvPr id="10" name="Right Arrow 9">
            <a:extLst>
              <a:ext uri="{FF2B5EF4-FFF2-40B4-BE49-F238E27FC236}">
                <a16:creationId xmlns:a16="http://schemas.microsoft.com/office/drawing/2014/main" id="{7364CF40-2611-DA7B-A11F-8B606E34DB0F}"/>
              </a:ext>
            </a:extLst>
          </p:cNvPr>
          <p:cNvSpPr/>
          <p:nvPr/>
        </p:nvSpPr>
        <p:spPr>
          <a:xfrm rot="18892278">
            <a:off x="2738947" y="3824893"/>
            <a:ext cx="1028023" cy="2116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BC8C46A2-078D-4814-1E11-DBDA2B44FC63}"/>
              </a:ext>
            </a:extLst>
          </p:cNvPr>
          <p:cNvSpPr/>
          <p:nvPr/>
        </p:nvSpPr>
        <p:spPr>
          <a:xfrm rot="2428918">
            <a:off x="8730023" y="2682117"/>
            <a:ext cx="1028023" cy="2116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0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6572-4DFC-D0F8-DF8A-32A1127B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" y="492204"/>
            <a:ext cx="12056534" cy="74400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latin typeface="+mn-lt"/>
                <a:ea typeface="+mn-ea"/>
                <a:cs typeface="+mn-cs"/>
              </a:rPr>
              <a:t>Buccal Teeth with Largest Pockets ay Day 60</a:t>
            </a:r>
            <a:br>
              <a:rPr lang="en-US" sz="2400" dirty="0">
                <a:latin typeface="+mn-lt"/>
                <a:ea typeface="+mn-ea"/>
                <a:cs typeface="+mn-cs"/>
              </a:rPr>
            </a:br>
            <a:r>
              <a:rPr lang="en-US" sz="2400" dirty="0">
                <a:latin typeface="+mn-lt"/>
                <a:ea typeface="+mn-ea"/>
                <a:cs typeface="+mn-cs"/>
              </a:rPr>
              <a:t>Control vs. Treatment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33403D-7670-A372-D1B2-117100A824D6}"/>
              </a:ext>
            </a:extLst>
          </p:cNvPr>
          <p:cNvGrpSpPr/>
          <p:nvPr/>
        </p:nvGrpSpPr>
        <p:grpSpPr>
          <a:xfrm>
            <a:off x="1224996" y="1907930"/>
            <a:ext cx="9742008" cy="4457866"/>
            <a:chOff x="485725" y="1266524"/>
            <a:chExt cx="11282941" cy="5358380"/>
          </a:xfrm>
        </p:grpSpPr>
        <p:pic>
          <p:nvPicPr>
            <p:cNvPr id="44" name="Picture 43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4AFD935F-C206-71D7-B9B7-CF4F07C58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3354" y="1266524"/>
              <a:ext cx="10134378" cy="2095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5BE6-5B54-B200-D393-8F563C312A90}"/>
                </a:ext>
              </a:extLst>
            </p:cNvPr>
            <p:cNvSpPr txBox="1"/>
            <p:nvPr/>
          </p:nvSpPr>
          <p:spPr>
            <a:xfrm>
              <a:off x="485725" y="2598132"/>
              <a:ext cx="645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Control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56E72B3-00C6-3B41-0AD6-EBA295AFAB0A}"/>
                </a:ext>
              </a:extLst>
            </p:cNvPr>
            <p:cNvSpPr txBox="1"/>
            <p:nvPr/>
          </p:nvSpPr>
          <p:spPr>
            <a:xfrm>
              <a:off x="1576332" y="3255739"/>
              <a:ext cx="36260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Baby</a:t>
              </a:r>
              <a:endParaRPr lang="en-US" sz="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755273-5373-3731-57B0-592F4F0FA994}"/>
                </a:ext>
              </a:extLst>
            </p:cNvPr>
            <p:cNvSpPr txBox="1"/>
            <p:nvPr/>
          </p:nvSpPr>
          <p:spPr>
            <a:xfrm>
              <a:off x="3870961" y="3241267"/>
              <a:ext cx="34496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Blue</a:t>
              </a:r>
              <a:endParaRPr lang="en-US" sz="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CC654A-34E1-D87B-F0A2-FA999565E5E9}"/>
                </a:ext>
              </a:extLst>
            </p:cNvPr>
            <p:cNvSpPr txBox="1"/>
            <p:nvPr/>
          </p:nvSpPr>
          <p:spPr>
            <a:xfrm>
              <a:off x="6114215" y="3055684"/>
              <a:ext cx="4058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Bruno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032823-1306-286F-ECE7-441704F6337F}"/>
                </a:ext>
              </a:extLst>
            </p:cNvPr>
            <p:cNvSpPr txBox="1"/>
            <p:nvPr/>
          </p:nvSpPr>
          <p:spPr>
            <a:xfrm>
              <a:off x="8081819" y="3026593"/>
              <a:ext cx="46358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Maddie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F250E8-F735-C487-A7BB-CC9640011CD8}"/>
                </a:ext>
              </a:extLst>
            </p:cNvPr>
            <p:cNvSpPr txBox="1"/>
            <p:nvPr/>
          </p:nvSpPr>
          <p:spPr>
            <a:xfrm>
              <a:off x="10253040" y="3055683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Penny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15A10E-664A-8AC7-7C4C-A2AFAD6AF658}"/>
                </a:ext>
              </a:extLst>
            </p:cNvPr>
            <p:cNvSpPr txBox="1"/>
            <p:nvPr/>
          </p:nvSpPr>
          <p:spPr>
            <a:xfrm>
              <a:off x="485725" y="4670193"/>
              <a:ext cx="8322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Treatment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3BA4467-9214-4A27-F260-4B1B3CAD391A}"/>
                </a:ext>
              </a:extLst>
            </p:cNvPr>
            <p:cNvGrpSpPr/>
            <p:nvPr/>
          </p:nvGrpSpPr>
          <p:grpSpPr>
            <a:xfrm>
              <a:off x="1684218" y="3581263"/>
              <a:ext cx="9813514" cy="2262606"/>
              <a:chOff x="1544654" y="3360800"/>
              <a:chExt cx="9813514" cy="2262606"/>
            </a:xfrm>
          </p:grpSpPr>
          <p:pic>
            <p:nvPicPr>
              <p:cNvPr id="39" name="Picture 38" descr="Chart, bubble chart&#10;&#10;Description automatically generated">
                <a:extLst>
                  <a:ext uri="{FF2B5EF4-FFF2-40B4-BE49-F238E27FC236}">
                    <a16:creationId xmlns:a16="http://schemas.microsoft.com/office/drawing/2014/main" id="{6C6132E5-96B3-6DA1-850C-0DE8E24BBA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4654" y="3360800"/>
                <a:ext cx="9813514" cy="1970554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2842FD5-BB83-974A-6703-B25EEECE3A42}"/>
                  </a:ext>
                </a:extLst>
              </p:cNvPr>
              <p:cNvSpPr txBox="1"/>
              <p:nvPr/>
            </p:nvSpPr>
            <p:spPr>
              <a:xfrm>
                <a:off x="1888582" y="5331354"/>
                <a:ext cx="36901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Abby</a:t>
                </a:r>
                <a:endPara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204E0C-47BA-5C97-9B1F-4300DB0708D2}"/>
                  </a:ext>
                </a:extLst>
              </p:cNvPr>
              <p:cNvSpPr txBox="1"/>
              <p:nvPr/>
            </p:nvSpPr>
            <p:spPr>
              <a:xfrm>
                <a:off x="3723867" y="5423351"/>
                <a:ext cx="43313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Camila</a:t>
                </a:r>
                <a:endPara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D3DBCA-1B81-E512-269C-20C93DC3B485}"/>
                  </a:ext>
                </a:extLst>
              </p:cNvPr>
              <p:cNvSpPr txBox="1"/>
              <p:nvPr/>
            </p:nvSpPr>
            <p:spPr>
              <a:xfrm>
                <a:off x="5992284" y="5423351"/>
                <a:ext cx="37061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Duke</a:t>
                </a:r>
                <a:endPara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0AB810B-8F5A-12C1-5D7A-B7020F3DCA87}"/>
                  </a:ext>
                </a:extLst>
              </p:cNvPr>
              <p:cNvSpPr txBox="1"/>
              <p:nvPr/>
            </p:nvSpPr>
            <p:spPr>
              <a:xfrm>
                <a:off x="8255000" y="5417560"/>
                <a:ext cx="30168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Joy</a:t>
                </a:r>
                <a:endPara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75F09F-D7FB-0676-5CC6-58E3C5786415}"/>
                  </a:ext>
                </a:extLst>
              </p:cNvPr>
              <p:cNvSpPr txBox="1"/>
              <p:nvPr/>
            </p:nvSpPr>
            <p:spPr>
              <a:xfrm>
                <a:off x="10154405" y="5417559"/>
                <a:ext cx="37061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Kirby</a:t>
                </a:r>
                <a:endPara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EFBFBBA-ECE9-4554-8AEA-5837CF1B06D1}"/>
                </a:ext>
              </a:extLst>
            </p:cNvPr>
            <p:cNvSpPr txBox="1"/>
            <p:nvPr/>
          </p:nvSpPr>
          <p:spPr>
            <a:xfrm>
              <a:off x="11235266" y="3099117"/>
              <a:ext cx="5334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0F9E694-70F9-A92C-CDEA-D2B8263B8FA2}"/>
                </a:ext>
              </a:extLst>
            </p:cNvPr>
            <p:cNvSpPr txBox="1"/>
            <p:nvPr/>
          </p:nvSpPr>
          <p:spPr>
            <a:xfrm>
              <a:off x="485725" y="6254954"/>
              <a:ext cx="11215208" cy="369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 much difference here both groups have similar teeth with large pockets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8508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{F05E1C16-368C-A548-8FAF-A1E09F1EDB2D}tf10001057</Template>
  <TotalTime>4223</TotalTime>
  <Words>1852</Words>
  <Application>Microsoft Macintosh PowerPoint</Application>
  <PresentationFormat>Widescreen</PresentationFormat>
  <Paragraphs>705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Rounded MT Bold</vt:lpstr>
      <vt:lpstr>Calibri</vt:lpstr>
      <vt:lpstr>Calibri Light</vt:lpstr>
      <vt:lpstr>Lato Light</vt:lpstr>
      <vt:lpstr>Poppins</vt:lpstr>
      <vt:lpstr>Poppins SemiBold</vt:lpstr>
      <vt:lpstr>Office Theme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Buccal Teeth with Largest Pockets ay Day 60 Control vs. Treatment</vt:lpstr>
      <vt:lpstr>Buccal Position Average Pocket Depth at Day 0, 30, and 60 Control vs Treatment</vt:lpstr>
      <vt:lpstr>PowerPoint Presentation</vt:lpstr>
      <vt:lpstr>Distal Teeth with Largest Pockets at Day 60 Control vs. Treatment</vt:lpstr>
      <vt:lpstr>Distal Position Average Pocket Depth at Day 0, 30, and 60 Control vs Treatment</vt:lpstr>
      <vt:lpstr>PowerPoint Presentation</vt:lpstr>
      <vt:lpstr>Palatal Teeth with Largest Pockets at Day 60 Control vs. Treatment</vt:lpstr>
      <vt:lpstr>Palatal Position Average Pocket Depth at Day 0, 30, and 60 Control vs Treatment</vt:lpstr>
      <vt:lpstr>PowerPoint Presentation</vt:lpstr>
      <vt:lpstr>Rostral Teeth with Largest Pockets at Day 60 Control vs. Treatment</vt:lpstr>
      <vt:lpstr>Rostral Position Average Pocket Depth at Day 0, 30, and 60 Control vs Treatment</vt:lpstr>
      <vt:lpstr>PowerPoint Presentation</vt:lpstr>
      <vt:lpstr>Rostral and Distal Position: Control vs Treatment at Day 0, 30, and 60</vt:lpstr>
      <vt:lpstr>Machine Learning Model</vt:lpstr>
      <vt:lpstr>Summary</vt:lpstr>
      <vt:lpstr>Next Steps and Suggestions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Pill</dc:creator>
  <cp:lastModifiedBy>Lucy Pill</cp:lastModifiedBy>
  <cp:revision>100</cp:revision>
  <dcterms:created xsi:type="dcterms:W3CDTF">2022-05-19T04:04:53Z</dcterms:created>
  <dcterms:modified xsi:type="dcterms:W3CDTF">2022-05-28T22:31:27Z</dcterms:modified>
</cp:coreProperties>
</file>