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8" r:id="rId4"/>
    <p:sldId id="269" r:id="rId5"/>
    <p:sldId id="264" r:id="rId6"/>
    <p:sldId id="266" r:id="rId7"/>
    <p:sldId id="262" r:id="rId8"/>
  </p:sldIdLst>
  <p:sldSz cx="9144000" cy="6858000" type="screen4x3"/>
  <p:notesSz cx="6669088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Lucy Xiaolu" initials="WLX" lastIdx="1" clrIdx="0">
    <p:extLst>
      <p:ext uri="{19B8F6BF-5375-455C-9EA6-DF929625EA0E}">
        <p15:presenceInfo xmlns:p15="http://schemas.microsoft.com/office/powerpoint/2012/main" userId="S-1-5-21-1140163179-2913948690-3102894805-281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E3E3E3"/>
    <a:srgbClr val="CCCDCC"/>
    <a:srgbClr val="636463"/>
    <a:srgbClr val="898989"/>
    <a:srgbClr val="014A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4"/>
    <p:restoredTop sz="95097" autoAdjust="0"/>
  </p:normalViewPr>
  <p:slideViewPr>
    <p:cSldViewPr>
      <p:cViewPr varScale="1">
        <p:scale>
          <a:sx n="76" d="100"/>
          <a:sy n="76" d="100"/>
        </p:scale>
        <p:origin x="162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44D5C-31C3-43A7-B42D-D973FE0FEE2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1233488"/>
            <a:ext cx="4443412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750" y="4751388"/>
            <a:ext cx="5335588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88925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8250" y="9377363"/>
            <a:ext cx="288925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8661B-4992-4AFC-A4E5-1B35B99B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63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661B-4992-4AFC-A4E5-1B35B99BF7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0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</a:t>
            </a:r>
            <a:r>
              <a:rPr lang="en-US" baseline="0" dirty="0"/>
              <a:t> relevant source to check: https://rethinkresearch.biz/articles/third-vvc-patent-pool-probable-as-world-digests-mpeg-la-terms/</a:t>
            </a:r>
          </a:p>
          <a:p>
            <a:r>
              <a:rPr lang="en-US" baseline="0" dirty="0"/>
              <a:t>Would be nice to mention market size to emphasize the economic significance.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8661B-4992-4AFC-A4E5-1B35B99BF7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2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2400" y="4077072"/>
            <a:ext cx="8352928" cy="8400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-4073" y="6124800"/>
            <a:ext cx="9148073" cy="7488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PT Sans" panose="020B0503020203020204" pitchFamily="34" charset="0"/>
            </a:endParaRPr>
          </a:p>
        </p:txBody>
      </p:sp>
      <p:sp>
        <p:nvSpPr>
          <p:cNvPr id="10" name="Fußzeilenplatzhalter 23"/>
          <p:cNvSpPr>
            <a:spLocks noGrp="1"/>
          </p:cNvSpPr>
          <p:nvPr>
            <p:ph type="ftr" sz="quarter" idx="3"/>
          </p:nvPr>
        </p:nvSpPr>
        <p:spPr>
          <a:xfrm>
            <a:off x="187199" y="6314909"/>
            <a:ext cx="4382763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636463"/>
                </a:solidFill>
                <a:latin typeface="+mn-lt"/>
              </a:defRPr>
            </a:lvl1pPr>
          </a:lstStyle>
          <a:p>
            <a:r>
              <a:rPr lang="de-DE" dirty="0"/>
              <a:t>Date| Event/Conference/Seminar| Location</a:t>
            </a:r>
          </a:p>
        </p:txBody>
      </p:sp>
      <p:sp>
        <p:nvSpPr>
          <p:cNvPr id="11" name="Foliennummernplatzhalter 24"/>
          <p:cNvSpPr>
            <a:spLocks noGrp="1"/>
          </p:cNvSpPr>
          <p:nvPr>
            <p:ph type="sldNum" sz="quarter" idx="4"/>
          </p:nvPr>
        </p:nvSpPr>
        <p:spPr>
          <a:xfrm>
            <a:off x="6804000" y="6326401"/>
            <a:ext cx="19440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636463"/>
                </a:solidFill>
                <a:latin typeface="+mn-lt"/>
              </a:defRPr>
            </a:lvl1pPr>
          </a:lstStyle>
          <a:p>
            <a:r>
              <a:rPr lang="de-DE" dirty="0"/>
              <a:t>Speaker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2400" y="2844000"/>
            <a:ext cx="8352928" cy="1176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3600" b="1" cap="none">
                <a:solidFill>
                  <a:srgbClr val="014A8F"/>
                </a:solidFill>
                <a:latin typeface="+mn-lt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83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FFE64-384B-44F1-B562-E01D9106D3C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2" hasCustomPrompt="1"/>
          </p:nvPr>
        </p:nvSpPr>
        <p:spPr>
          <a:xfrm>
            <a:off x="468313" y="1195200"/>
            <a:ext cx="8280400" cy="43220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(s)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457200" y="1087200"/>
            <a:ext cx="8244000" cy="0"/>
          </a:xfrm>
          <a:prstGeom prst="line">
            <a:avLst/>
          </a:prstGeom>
          <a:ln w="25400">
            <a:solidFill>
              <a:srgbClr val="014A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661248"/>
            <a:ext cx="8291513" cy="50405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636463"/>
                </a:solidFill>
              </a:defRPr>
            </a:lvl1pPr>
          </a:lstStyle>
          <a:p>
            <a:pPr lvl="0"/>
            <a:r>
              <a:rPr lang="de-DE" dirty="0"/>
              <a:t>Caption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speaker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1407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FFE64-384B-44F1-B562-E01D9106D3C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Name of speaker and/or topic of presentation etc.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41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FFE64-384B-44F1-B562-E01D9106D3C3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457200" y="1087200"/>
            <a:ext cx="8244000" cy="0"/>
          </a:xfrm>
          <a:prstGeom prst="line">
            <a:avLst/>
          </a:prstGeom>
          <a:ln w="25400">
            <a:solidFill>
              <a:srgbClr val="014A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57200" y="1196752"/>
            <a:ext cx="8244000" cy="3240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rgbClr val="898989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28800"/>
            <a:ext cx="8244000" cy="4536504"/>
          </a:xfrm>
        </p:spPr>
        <p:txBody>
          <a:bodyPr/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Name of speaker and/or topic of presentation etc.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852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FFE64-384B-44F1-B562-E01D9106D3C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57200" y="1087200"/>
            <a:ext cx="8244000" cy="0"/>
          </a:xfrm>
          <a:prstGeom prst="line">
            <a:avLst/>
          </a:prstGeom>
          <a:ln w="25400">
            <a:solidFill>
              <a:srgbClr val="014A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95200"/>
            <a:ext cx="8244000" cy="4970104"/>
          </a:xfrm>
        </p:spPr>
        <p:txBody>
          <a:bodyPr/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Name of speaker and/or topic of presentation etc.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056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651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651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FFE64-384B-44F1-B562-E01D9106D3C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457200" y="1087200"/>
            <a:ext cx="8244000" cy="0"/>
          </a:xfrm>
          <a:prstGeom prst="line">
            <a:avLst/>
          </a:prstGeom>
          <a:ln w="25400">
            <a:solidFill>
              <a:srgbClr val="014A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Untertitel 2"/>
          <p:cNvSpPr>
            <a:spLocks noGrp="1"/>
          </p:cNvSpPr>
          <p:nvPr>
            <p:ph type="subTitle" idx="12" hasCustomPrompt="1"/>
          </p:nvPr>
        </p:nvSpPr>
        <p:spPr>
          <a:xfrm>
            <a:off x="457200" y="1196752"/>
            <a:ext cx="4039200" cy="3240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rgbClr val="898989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662000" y="1196752"/>
            <a:ext cx="4039200" cy="324000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lang="de-DE" sz="2000" b="1" kern="1200" dirty="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Name of speaker and/or topic of presentation etc.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202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195200"/>
            <a:ext cx="4038600" cy="49701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195200"/>
            <a:ext cx="4038600" cy="49701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FFE64-384B-44F1-B562-E01D9106D3C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457200" y="1087200"/>
            <a:ext cx="8244000" cy="0"/>
          </a:xfrm>
          <a:prstGeom prst="line">
            <a:avLst/>
          </a:prstGeom>
          <a:ln w="25400">
            <a:solidFill>
              <a:srgbClr val="014A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Name of speaker and/or topic of presentation etc.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773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2204864"/>
            <a:ext cx="3178696" cy="39619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779912" y="1195200"/>
            <a:ext cx="4906888" cy="497010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FFE64-384B-44F1-B562-E01D9106D3C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457200" y="1087200"/>
            <a:ext cx="8244000" cy="0"/>
          </a:xfrm>
          <a:prstGeom prst="line">
            <a:avLst/>
          </a:prstGeom>
          <a:ln w="25400">
            <a:solidFill>
              <a:srgbClr val="014A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Untertitel 2"/>
          <p:cNvSpPr>
            <a:spLocks noGrp="1"/>
          </p:cNvSpPr>
          <p:nvPr>
            <p:ph type="subTitle" idx="12" hasCustomPrompt="1"/>
          </p:nvPr>
        </p:nvSpPr>
        <p:spPr>
          <a:xfrm>
            <a:off x="457200" y="1196752"/>
            <a:ext cx="3178696" cy="86409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898989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Name of speaker and/or topic of presentation etc.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49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196752"/>
            <a:ext cx="3178696" cy="49700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779912" y="1195200"/>
            <a:ext cx="4906888" cy="497010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FFE64-384B-44F1-B562-E01D9106D3C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457200" y="1087200"/>
            <a:ext cx="8244000" cy="0"/>
          </a:xfrm>
          <a:prstGeom prst="line">
            <a:avLst/>
          </a:prstGeom>
          <a:ln w="25400">
            <a:solidFill>
              <a:srgbClr val="014A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Name of speaker and/or topic of presentation etc.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57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522504" y="2206800"/>
            <a:ext cx="3178696" cy="396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1516" y="1196752"/>
            <a:ext cx="4906888" cy="497010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FFE64-384B-44F1-B562-E01D9106D3C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457200" y="1087200"/>
            <a:ext cx="8244000" cy="0"/>
          </a:xfrm>
          <a:prstGeom prst="line">
            <a:avLst/>
          </a:prstGeom>
          <a:ln w="25400">
            <a:solidFill>
              <a:srgbClr val="014A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5" y="1195200"/>
            <a:ext cx="3167063" cy="864000"/>
          </a:xfrm>
        </p:spPr>
        <p:txBody>
          <a:bodyPr anchor="t">
            <a:normAutofit/>
          </a:bodyPr>
          <a:lstStyle>
            <a:lvl1pPr marL="0" indent="0">
              <a:buNone/>
              <a:defRPr sz="2400" b="1" baseline="0">
                <a:solidFill>
                  <a:srgbClr val="898989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Name of speaker and/or topic of presentation etc.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120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522504" y="1196752"/>
            <a:ext cx="3178696" cy="49700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1516" y="1196752"/>
            <a:ext cx="4906888" cy="497010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0FFE64-384B-44F1-B562-E01D9106D3C3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457200" y="1087200"/>
            <a:ext cx="8244000" cy="0"/>
          </a:xfrm>
          <a:prstGeom prst="line">
            <a:avLst/>
          </a:prstGeom>
          <a:ln w="25400">
            <a:solidFill>
              <a:srgbClr val="014A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Name of speaker and/or topic of presentation etc.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554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1" y="6453336"/>
            <a:ext cx="9144000" cy="40466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+mn-lt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716016" y="6453336"/>
            <a:ext cx="3528392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636463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speaker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etc.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6457866"/>
            <a:ext cx="376208" cy="273600"/>
          </a:xfrm>
          <a:prstGeom prst="rect">
            <a:avLst/>
          </a:prstGeom>
        </p:spPr>
        <p:txBody>
          <a:bodyPr vert="horz" lIns="46800" tIns="45720" rIns="46800" bIns="45720" rtlCol="0" anchor="ctr"/>
          <a:lstStyle>
            <a:lvl1pPr algn="r">
              <a:defRPr sz="1100">
                <a:solidFill>
                  <a:srgbClr val="636463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fld id="{730FFE64-384B-44F1-B562-E01D9106D3C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43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52" r:id="rId4"/>
    <p:sldLayoutId id="2147483662" r:id="rId5"/>
    <p:sldLayoutId id="2147483663" r:id="rId6"/>
    <p:sldLayoutId id="2147483665" r:id="rId7"/>
    <p:sldLayoutId id="2147483668" r:id="rId8"/>
    <p:sldLayoutId id="2147483667" r:id="rId9"/>
    <p:sldLayoutId id="2147483654" r:id="rId10"/>
    <p:sldLayoutId id="21474836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14A8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516" y="1733992"/>
            <a:ext cx="8712968" cy="857212"/>
          </a:xfrm>
        </p:spPr>
        <p:txBody>
          <a:bodyPr>
            <a:noAutofit/>
          </a:bodyPr>
          <a:lstStyle/>
          <a:p>
            <a:r>
              <a:rPr lang="en-US" sz="4200" dirty="0">
                <a:latin typeface="Palatino Linotype" panose="02040502050505030304" pitchFamily="18" charset="0"/>
              </a:rPr>
              <a:t>The Co-existence of Patent Pools</a:t>
            </a:r>
            <a:endParaRPr lang="de-DE" sz="4200" dirty="0">
              <a:latin typeface="Palatino Linotype" panose="02040502050505030304" pitchFamily="18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414008" y="3284984"/>
            <a:ext cx="8424936" cy="34925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Stefan </a:t>
            </a:r>
            <a:r>
              <a:rPr lang="de-DE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Lobin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</a:rPr>
              <a:t>, Uwe Walz</a:t>
            </a:r>
          </a:p>
          <a:p>
            <a:pPr marL="0" indent="0" algn="ctr">
              <a:buNone/>
            </a:pPr>
            <a:endParaRPr lang="de-DE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r>
              <a:rPr lang="en-US" b="0" u="none" strike="noStrike" baseline="0" dirty="0" err="1">
                <a:latin typeface="TimesNewRomanPS-ItalicMT"/>
              </a:rPr>
              <a:t>Geothe</a:t>
            </a:r>
            <a:r>
              <a:rPr lang="en-US" b="0" u="none" strike="noStrike" dirty="0">
                <a:latin typeface="TimesNewRomanPS-ItalicMT"/>
              </a:rPr>
              <a:t> University Frankfurt</a:t>
            </a:r>
            <a:r>
              <a:rPr lang="en-US" b="0" u="none" strike="noStrike" baseline="0" dirty="0">
                <a:latin typeface="TimesNewRomanPS-ItalicMT"/>
              </a:rPr>
              <a:t>, Goethe</a:t>
            </a:r>
            <a:r>
              <a:rPr lang="en-US" b="0" u="none" strike="noStrike" dirty="0">
                <a:latin typeface="TimesNewRomanPS-ItalicMT"/>
              </a:rPr>
              <a:t> University Frankfurt and LIF-SAFE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r>
              <a:rPr lang="de-DE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Discussant</a:t>
            </a: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: Lucy Xiaolu Wang</a:t>
            </a:r>
          </a:p>
          <a:p>
            <a:pPr marL="0" indent="0" algn="ctr">
              <a:buNone/>
            </a:pPr>
            <a:endParaRPr lang="de-DE" sz="300" dirty="0">
              <a:solidFill>
                <a:schemeClr val="tx1">
                  <a:lumMod val="50000"/>
                  <a:lumOff val="50000"/>
                </a:schemeClr>
              </a:solidFill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r>
              <a:rPr lang="de-DE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University of Massachusetts Amherst; MPI - innovation; CCHE</a:t>
            </a:r>
          </a:p>
          <a:p>
            <a:pPr marL="0" indent="0" algn="ctr">
              <a:buNone/>
            </a:pPr>
            <a:endParaRPr lang="de-DE" sz="22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21st Annual International Industrial Organization Conference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   2023.4.23</a:t>
            </a:r>
          </a:p>
        </p:txBody>
      </p:sp>
    </p:spTree>
    <p:extLst>
      <p:ext uri="{BB962C8B-B14F-4D97-AF65-F5344CB8AC3E}">
        <p14:creationId xmlns:p14="http://schemas.microsoft.com/office/powerpoint/2010/main" val="384945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Palatino Linotype" panose="02040502050505030304" pitchFamily="18" charset="0"/>
              </a:rPr>
              <a:t>Main message and contribution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43508" y="1340768"/>
            <a:ext cx="8856984" cy="4896544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Palatino Linotype" charset="0"/>
                <a:ea typeface="Palatino Linotype" charset="0"/>
                <a:cs typeface="Palatino Linotype" charset="0"/>
              </a:rPr>
              <a:t>Research question: </a:t>
            </a:r>
          </a:p>
          <a:p>
            <a:pPr marL="457200" lvl="1" indent="0">
              <a:buNone/>
            </a:pPr>
            <a:r>
              <a:rPr lang="en-US" sz="2300" dirty="0">
                <a:latin typeface="Palatino Linotype" charset="0"/>
                <a:ea typeface="Palatino Linotype" charset="0"/>
                <a:cs typeface="Palatino Linotype" charset="0"/>
              </a:rPr>
              <a:t>What are the main determinants of co-existing patent pools?</a:t>
            </a:r>
          </a:p>
          <a:p>
            <a:endParaRPr lang="en-US" sz="1800" dirty="0">
              <a:latin typeface="Palatino Linotype" charset="0"/>
              <a:ea typeface="Palatino Linotype" charset="0"/>
              <a:cs typeface="Palatino Linotype" charset="0"/>
            </a:endParaRPr>
          </a:p>
          <a:p>
            <a:r>
              <a:rPr lang="en-US" sz="2300" dirty="0">
                <a:latin typeface="Palatino Linotype" charset="0"/>
                <a:ea typeface="Palatino Linotype" charset="0"/>
                <a:cs typeface="Palatino Linotype" charset="0"/>
              </a:rPr>
              <a:t>Approach: theoretical modeling 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Vertically segmented mkt w/ homogeneous/heterogeneous downstream firms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Palatino Linotype" charset="0"/>
              <a:ea typeface="Palatino Linotype" charset="0"/>
              <a:cs typeface="Palatino Linotype" charset="0"/>
            </a:endParaRPr>
          </a:p>
          <a:p>
            <a:r>
              <a:rPr lang="en-US" sz="2300" dirty="0">
                <a:latin typeface="Palatino Linotype" charset="0"/>
                <a:ea typeface="Palatino Linotype" charset="0"/>
                <a:cs typeface="Palatino Linotype" charset="0"/>
              </a:rPr>
              <a:t>Results: coexist &amp; competing pools allows market segmentation </a:t>
            </a:r>
          </a:p>
          <a:p>
            <a:pPr lvl="1"/>
            <a:r>
              <a:rPr lang="en-US" sz="1900" dirty="0">
                <a:solidFill>
                  <a:srgbClr val="0070C0"/>
                </a:solidFill>
                <a:latin typeface="Palatino Linotype" charset="0"/>
                <a:ea typeface="Palatino Linotype" charset="0"/>
                <a:cs typeface="Palatino Linotype" charset="0"/>
              </a:rPr>
              <a:t>co-existing pools in equilibrium always dominate a common pool</a:t>
            </a:r>
          </a:p>
          <a:p>
            <a:endParaRPr lang="en-US" sz="1800" dirty="0">
              <a:latin typeface="Palatino Linotype" charset="0"/>
              <a:ea typeface="Palatino Linotype" charset="0"/>
              <a:cs typeface="Palatino Linotype" charset="0"/>
            </a:endParaRPr>
          </a:p>
          <a:p>
            <a:r>
              <a:rPr lang="en-US" sz="2300" dirty="0">
                <a:latin typeface="Palatino Linotype" charset="0"/>
                <a:ea typeface="Palatino Linotype" charset="0"/>
                <a:cs typeface="Palatino Linotype" charset="0"/>
              </a:rPr>
              <a:t>Contribution: the first analysis on co-existing patent pools!</a:t>
            </a:r>
          </a:p>
          <a:p>
            <a:endParaRPr lang="en-US" sz="1800" dirty="0">
              <a:latin typeface="Palatino Linotype" charset="0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charset="0"/>
              </a:rPr>
              <a:t>Suggestions: ideas on motivation/interpretation and model extensions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9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60C9-D92C-DB5B-1721-CFF35D6A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1" y="274638"/>
            <a:ext cx="9144000" cy="706090"/>
          </a:xfrm>
        </p:spPr>
        <p:txBody>
          <a:bodyPr>
            <a:noAutofit/>
          </a:bodyPr>
          <a:lstStyle/>
          <a:p>
            <a:r>
              <a:rPr lang="en-US" sz="2750" dirty="0">
                <a:latin typeface="Palatino Linotype" panose="02040502050505030304" pitchFamily="18" charset="0"/>
              </a:rPr>
              <a:t>Co-existing patent pools are common &amp; very important!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8FA00-5CD2-AF60-72CD-72EACB15D0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1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7" y="1405420"/>
            <a:ext cx="9022301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76060" y="1244079"/>
            <a:ext cx="2207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Palatino Linotype" panose="02040502050505030304" pitchFamily="18" charset="0"/>
              </a:rPr>
              <a:t>BUT very understudied!!!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8360" y="6538624"/>
            <a:ext cx="6945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https://www.iam-media.com/article/who-leading-the-vvc-technology-race </a:t>
            </a:r>
          </a:p>
        </p:txBody>
      </p:sp>
    </p:spTree>
    <p:extLst>
      <p:ext uri="{BB962C8B-B14F-4D97-AF65-F5344CB8AC3E}">
        <p14:creationId xmlns:p14="http://schemas.microsoft.com/office/powerpoint/2010/main" val="394848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6812-3AB9-58A4-1F3E-A27CAC54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Some big picture antitrust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153FD-010A-7088-F559-72E94BE99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00399-B960-3D3A-3DDA-FC361A380E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0152" y="1581748"/>
            <a:ext cx="8640960" cy="4860540"/>
          </a:xfrm>
        </p:spPr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Patent pools as joint marketing agreements: a key theme is to design “info-free” requirements to guarantee that pools improve welfare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Restoring competition (static environment)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Addressing tacit collusion (repeated games)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Standardization: price regulation (standard essential patents)</a:t>
            </a:r>
          </a:p>
          <a:p>
            <a:endParaRPr lang="en-US" sz="1800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Antitrust IP guidelines: European Commission (2004), Japanese Fair Trade Commission (2005), and US DOJ (2007). DOJ example:</a:t>
            </a:r>
          </a:p>
          <a:p>
            <a:pPr lvl="1"/>
            <a:r>
              <a:rPr lang="en-US" i="1" dirty="0">
                <a:latin typeface="Palatino Linotype" panose="02040502050505030304" pitchFamily="18" charset="0"/>
              </a:rPr>
              <a:t>Info light</a:t>
            </a:r>
            <a:r>
              <a:rPr lang="en-US" dirty="0">
                <a:latin typeface="Palatino Linotype" panose="02040502050505030304" pitchFamily="18" charset="0"/>
              </a:rPr>
              <a:t>: allows independent licensing; </a:t>
            </a:r>
            <a:r>
              <a:rPr lang="en-US" dirty="0" err="1">
                <a:latin typeface="Palatino Linotype" panose="02040502050505030304" pitchFamily="18" charset="0"/>
              </a:rPr>
              <a:t>grantback</a:t>
            </a:r>
            <a:r>
              <a:rPr lang="en-US" dirty="0">
                <a:latin typeface="Palatino Linotype" panose="02040502050505030304" pitchFamily="18" charset="0"/>
              </a:rPr>
              <a:t> provisions; …</a:t>
            </a:r>
          </a:p>
          <a:p>
            <a:pPr lvl="1"/>
            <a:r>
              <a:rPr lang="en-US" i="1" dirty="0">
                <a:latin typeface="Palatino Linotype" panose="02040502050505030304" pitchFamily="18" charset="0"/>
              </a:rPr>
              <a:t>Info intensive</a:t>
            </a:r>
            <a:r>
              <a:rPr lang="en-US" dirty="0">
                <a:latin typeface="Palatino Linotype" panose="02040502050505030304" pitchFamily="18" charset="0"/>
              </a:rPr>
              <a:t>: pool includes only “essential” patents (w/o substitutes); … 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Understanding all existing Qs with co-existing patent pools is hard!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Nuances: relationship btw pools and the coverage of patents within a pool</a:t>
            </a:r>
          </a:p>
        </p:txBody>
      </p:sp>
    </p:spTree>
    <p:extLst>
      <p:ext uri="{BB962C8B-B14F-4D97-AF65-F5344CB8AC3E}">
        <p14:creationId xmlns:p14="http://schemas.microsoft.com/office/powerpoint/2010/main" val="298161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40960" cy="706090"/>
          </a:xfrm>
        </p:spPr>
        <p:txBody>
          <a:bodyPr>
            <a:normAutofit/>
          </a:bodyPr>
          <a:lstStyle/>
          <a:p>
            <a:r>
              <a:rPr lang="en-US" sz="2900" dirty="0">
                <a:latin typeface="Palatino Linotype" panose="02040502050505030304" pitchFamily="18" charset="0"/>
              </a:rPr>
              <a:t>1. Tie closer with antitrust issues in patent pools</a:t>
            </a:r>
            <a:endParaRPr lang="en-US" sz="2900" i="1" u="sng" dirty="0">
              <a:latin typeface="Palatino Linotype" panose="0204050205050503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79512" y="1124744"/>
            <a:ext cx="8784976" cy="5472608"/>
          </a:xfrm>
        </p:spPr>
        <p:txBody>
          <a:bodyPr>
            <a:norm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Q1: the paper excludes the case of perfect substitutes and abstract away from the relationships of patents in the pool (and across pools)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V’&gt;0, V’’&lt;0 has a good capture of “more is better” (not perfect substitute), and diminishing return to patents; yet may not capture which patents are more valuable (standard essential), which are useful for high-tech pools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Depends on downstream technologies needs, the relationships of pool can also vary</a:t>
            </a:r>
          </a:p>
          <a:p>
            <a:pPr lvl="1"/>
            <a:r>
              <a:rPr lang="en-US" b="1" u="sng" dirty="0">
                <a:solidFill>
                  <a:schemeClr val="accent1"/>
                </a:solidFill>
                <a:latin typeface="Palatino Linotype" panose="02040502050505030304" pitchFamily="18" charset="0"/>
              </a:rPr>
              <a:t>Ideas</a:t>
            </a:r>
            <a:r>
              <a:rPr lang="en-US" dirty="0">
                <a:solidFill>
                  <a:schemeClr val="accent1"/>
                </a:solidFill>
                <a:latin typeface="Palatino Linotype" panose="02040502050505030304" pitchFamily="18" charset="0"/>
              </a:rPr>
              <a:t>: 1) can potentially replace V to V-e to use e as an essentiality parameter, where e~[0,V], where e closer to V means more complementary patents; 2) may want to consider V(N</a:t>
            </a:r>
            <a:r>
              <a:rPr lang="en-US" baseline="-25000" dirty="0">
                <a:solidFill>
                  <a:schemeClr val="accent1"/>
                </a:solidFill>
                <a:latin typeface="Palatino Linotype" panose="02040502050505030304" pitchFamily="18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Palatino Linotype" panose="02040502050505030304" pitchFamily="18" charset="0"/>
              </a:rPr>
              <a:t>+N</a:t>
            </a:r>
            <a:r>
              <a:rPr lang="en-US" baseline="-25000" dirty="0">
                <a:solidFill>
                  <a:schemeClr val="accent1"/>
                </a:solidFill>
                <a:latin typeface="Palatino Linotype" panose="02040502050505030304" pitchFamily="18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Palatino Linotype" panose="02040502050505030304" pitchFamily="18" charset="0"/>
              </a:rPr>
              <a:t>-n) to use n to proxy for complementarity btw pools (n ~ [0, min{N</a:t>
            </a:r>
            <a:r>
              <a:rPr lang="en-US" baseline="-25000" dirty="0">
                <a:solidFill>
                  <a:schemeClr val="accent1"/>
                </a:solidFill>
                <a:latin typeface="Palatino Linotype" panose="02040502050505030304" pitchFamily="18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Palatino Linotype" panose="02040502050505030304" pitchFamily="18" charset="0"/>
              </a:rPr>
              <a:t>,N</a:t>
            </a:r>
            <a:r>
              <a:rPr lang="en-US" baseline="-25000" dirty="0">
                <a:solidFill>
                  <a:schemeClr val="accent1"/>
                </a:solidFill>
                <a:latin typeface="Palatino Linotype" panose="02040502050505030304" pitchFamily="18" charset="0"/>
              </a:rPr>
              <a:t>2</a:t>
            </a:r>
            <a:r>
              <a:rPr lang="en-US" dirty="0">
                <a:solidFill>
                  <a:schemeClr val="accent1"/>
                </a:solidFill>
                <a:latin typeface="Palatino Linotype" panose="02040502050505030304" pitchFamily="18" charset="0"/>
              </a:rPr>
              <a:t>]), the idea may extent to common ownership.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Q2: the model predicts all standalone firms would have incentives to join a pool, &amp; abstract away from independent licensing by firms in the pool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Independent licensing is often considered collusion shield in repeated interactions (Rey-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Tirole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, 2019), among others (e.g., price cap)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Palatino Linotype" panose="02040502050505030304" pitchFamily="18" charset="0"/>
            </a:endParaRPr>
          </a:p>
          <a:p>
            <a:pPr lvl="1"/>
            <a:r>
              <a:rPr lang="en-US" b="1" u="sng" dirty="0">
                <a:solidFill>
                  <a:schemeClr val="accent1"/>
                </a:solidFill>
                <a:latin typeface="Palatino Linotype" panose="02040502050505030304" pitchFamily="18" charset="0"/>
              </a:rPr>
              <a:t>Ideas</a:t>
            </a:r>
            <a:r>
              <a:rPr lang="en-US" dirty="0">
                <a:solidFill>
                  <a:schemeClr val="accent1"/>
                </a:solidFill>
                <a:latin typeface="Palatino Linotype" panose="02040502050505030304" pitchFamily="18" charset="0"/>
              </a:rPr>
              <a:t>: 1) would be helpful to add a discussion on </a:t>
            </a:r>
            <a:r>
              <a:rPr lang="en-US" dirty="0" err="1">
                <a:solidFill>
                  <a:schemeClr val="accent1"/>
                </a:solidFill>
                <a:latin typeface="Palatino Linotype" panose="02040502050505030304" pitchFamily="18" charset="0"/>
              </a:rPr>
              <a:t>indept</a:t>
            </a:r>
            <a:r>
              <a:rPr lang="en-US" dirty="0">
                <a:solidFill>
                  <a:schemeClr val="accent1"/>
                </a:solidFill>
                <a:latin typeface="Palatino Linotype" panose="02040502050505030304" pitchFamily="18" charset="0"/>
              </a:rPr>
              <a:t> licensing ; 2) maybe another paper on theoretical determinants of firm’s participation decisions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94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43F6-9D86-2D1D-4487-6D5E1F30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706090"/>
          </a:xfrm>
        </p:spPr>
        <p:txBody>
          <a:bodyPr>
            <a:normAutofit/>
          </a:bodyPr>
          <a:lstStyle/>
          <a:p>
            <a:r>
              <a:rPr lang="en-US" sz="2900" dirty="0">
                <a:latin typeface="Palatino Linotype" panose="02040502050505030304" pitchFamily="18" charset="0"/>
              </a:rPr>
              <a:t>2. Potential empirical tests in tech patent pools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01110-0EEC-D721-6130-EF34D43CF1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2888" y="1340768"/>
            <a:ext cx="8640960" cy="5242594"/>
          </a:xfrm>
        </p:spPr>
        <p:txBody>
          <a:bodyPr>
            <a:no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It would be great to enrich theoretical predictions with observations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Policy discussions usually center around individual pool designs, and do we miss anything important when ignoring the welfare benefits from co-existing pools?</a:t>
            </a:r>
          </a:p>
          <a:p>
            <a:pPr lvl="1"/>
            <a:r>
              <a:rPr lang="en-US" b="1" u="sng" dirty="0">
                <a:solidFill>
                  <a:schemeClr val="accent1"/>
                </a:solidFill>
                <a:latin typeface="Palatino Linotype" panose="02040502050505030304" pitchFamily="18" charset="0"/>
              </a:rPr>
              <a:t>Ideas</a:t>
            </a:r>
            <a:r>
              <a:rPr lang="en-US" dirty="0">
                <a:solidFill>
                  <a:schemeClr val="accent1"/>
                </a:solidFill>
                <a:latin typeface="Palatino Linotype" panose="02040502050505030304" pitchFamily="18" charset="0"/>
              </a:rPr>
              <a:t>: can interpret theoretical predictions with empirical observations in early co-existing pools, e.g., MPEG-2, DVD 3C &amp; 6C pools </a:t>
            </a:r>
            <a:r>
              <a:rPr lang="en-US" sz="1200" dirty="0">
                <a:solidFill>
                  <a:schemeClr val="accent1"/>
                </a:solidFill>
                <a:latin typeface="Palatino Linotype" panose="02040502050505030304" pitchFamily="18" charset="0"/>
              </a:rPr>
              <a:t>(link: https://www.justice.gov/atr/chapter-3-antitrust-analysis-portfolio-cross-licensing-agreements-and-patent-pools)</a:t>
            </a:r>
          </a:p>
          <a:p>
            <a:pPr lvl="1"/>
            <a:endParaRPr lang="en-US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Test the prediction using empirical data? (esp. if can expand to N pools)</a:t>
            </a:r>
          </a:p>
          <a:p>
            <a:pPr lvl="1"/>
            <a:r>
              <a:rPr lang="en-US" b="1" u="sng" dirty="0">
                <a:solidFill>
                  <a:schemeClr val="accent1"/>
                </a:solidFill>
                <a:latin typeface="Palatino Linotype" panose="02040502050505030304" pitchFamily="18" charset="0"/>
              </a:rPr>
              <a:t>Ideas</a:t>
            </a:r>
            <a:r>
              <a:rPr lang="en-US" dirty="0">
                <a:solidFill>
                  <a:schemeClr val="accent1"/>
                </a:solidFill>
                <a:latin typeface="Palatino Linotype" panose="02040502050505030304" pitchFamily="18" charset="0"/>
              </a:rPr>
              <a:t>: Data on Technology Standards, Industry Consortia, and Innovation has data on many pools launched for different technologies </a:t>
            </a:r>
            <a:r>
              <a:rPr lang="en-US" sz="1250" dirty="0">
                <a:solidFill>
                  <a:schemeClr val="accent1"/>
                </a:solidFill>
                <a:latin typeface="Palatino Linotype" panose="02040502050505030304" pitchFamily="18" charset="0"/>
              </a:rPr>
              <a:t>(link: https://www.law.northwestern.edu/research-faculty/clbe/innovationeconomics/data/technologystandards/)</a:t>
            </a:r>
            <a:endParaRPr lang="en-US" sz="1250" dirty="0"/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Ideas on empirical measures of complementarity across patents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Palatino Linotype" panose="02040502050505030304" pitchFamily="18" charset="0"/>
              </a:rPr>
              <a:t>Ex ante: listed as standard essential by SSOs, not continuation patents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Palatino Linotype" panose="02040502050505030304" pitchFamily="18" charset="0"/>
              </a:rPr>
              <a:t>Ex post: litigation (PACER/Docket Navigator/USPTO litigation data -2016)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</a:b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6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Palatino Linotype" panose="02040502050505030304" pitchFamily="18" charset="0"/>
              </a:rPr>
              <a:t>Final thoughts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37984" y="1797960"/>
            <a:ext cx="8823840" cy="424847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Palatino Linotype" panose="02040502050505030304" pitchFamily="18" charset="0"/>
              </a:rPr>
              <a:t>Very interesting topic, lots of fruit for thought</a:t>
            </a:r>
          </a:p>
          <a:p>
            <a:endParaRPr lang="en-US" sz="2200" dirty="0">
              <a:latin typeface="Palatino Linotype" panose="02040502050505030304" pitchFamily="18" charset="0"/>
            </a:endParaRPr>
          </a:p>
          <a:p>
            <a:r>
              <a:rPr lang="en-US" sz="2200" dirty="0">
                <a:latin typeface="Palatino Linotype" panose="02040502050505030304" pitchFamily="18" charset="0"/>
              </a:rPr>
              <a:t>Key takeaway: pools should be differentiated by size &amp; downstream firms should have sufficiently dispersed technologies</a:t>
            </a:r>
          </a:p>
          <a:p>
            <a:endParaRPr lang="en-US" sz="2200" dirty="0">
              <a:latin typeface="Palatino Linotype" panose="02040502050505030304" pitchFamily="18" charset="0"/>
            </a:endParaRPr>
          </a:p>
          <a:p>
            <a:r>
              <a:rPr lang="en-US" sz="2200" dirty="0">
                <a:latin typeface="Palatino Linotype" panose="02040502050505030304" pitchFamily="18" charset="0"/>
              </a:rPr>
              <a:t>Main thoughts: tie the motivation closer with antitrust and tech pool current issues, with future extensions &amp; empirical tests!</a:t>
            </a:r>
            <a:endParaRPr lang="en-US" sz="2200" dirty="0">
              <a:highlight>
                <a:srgbClr val="FFFF00"/>
              </a:highlight>
              <a:latin typeface="Palatino Linotype" panose="02040502050505030304" pitchFamily="18" charset="0"/>
            </a:endParaRPr>
          </a:p>
          <a:p>
            <a:endParaRPr lang="en-US" sz="2200" dirty="0">
              <a:latin typeface="Palatino Linotype" panose="02040502050505030304" pitchFamily="18" charset="0"/>
            </a:endParaRPr>
          </a:p>
          <a:p>
            <a:r>
              <a:rPr lang="en-US" sz="2200" dirty="0">
                <a:latin typeface="Palatino Linotype" panose="02040502050505030304" pitchFamily="18" charset="0"/>
              </a:rPr>
              <a:t>Already very polished. Looking forward to the final version!</a:t>
            </a:r>
          </a:p>
        </p:txBody>
      </p:sp>
    </p:spTree>
    <p:extLst>
      <p:ext uri="{BB962C8B-B14F-4D97-AF65-F5344CB8AC3E}">
        <p14:creationId xmlns:p14="http://schemas.microsoft.com/office/powerpoint/2010/main" val="68459609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3404</TotalTime>
  <Words>788</Words>
  <Application>Microsoft Office PowerPoint</Application>
  <PresentationFormat>On-screen Show (4:3)</PresentationFormat>
  <Paragraphs>73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TimesNewRomanPS-ItalicMT</vt:lpstr>
      <vt:lpstr>Arial</vt:lpstr>
      <vt:lpstr>Calibri</vt:lpstr>
      <vt:lpstr>Palatino Linotype</vt:lpstr>
      <vt:lpstr>PT Sans</vt:lpstr>
      <vt:lpstr>Times New Roman</vt:lpstr>
      <vt:lpstr>Larissa</vt:lpstr>
      <vt:lpstr>The Co-existence of Patent Pools</vt:lpstr>
      <vt:lpstr>Main message and contribution</vt:lpstr>
      <vt:lpstr>Co-existing patent pools are common &amp; very important!</vt:lpstr>
      <vt:lpstr>Some big picture antitrust questions</vt:lpstr>
      <vt:lpstr>1. Tie closer with antitrust issues in patent pools</vt:lpstr>
      <vt:lpstr>2. Potential empirical tests in tech patent pools </vt:lpstr>
      <vt:lpstr>Final thoughts</vt:lpstr>
    </vt:vector>
  </TitlesOfParts>
  <Company>MPI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Lendle Sarah</dc:creator>
  <cp:lastModifiedBy>Lucy Xiaolu Wang</cp:lastModifiedBy>
  <cp:revision>548</cp:revision>
  <dcterms:created xsi:type="dcterms:W3CDTF">2018-05-02T08:16:08Z</dcterms:created>
  <dcterms:modified xsi:type="dcterms:W3CDTF">2023-04-22T04:07:53Z</dcterms:modified>
</cp:coreProperties>
</file>