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926" r:id="rId5"/>
    <p:sldMasterId id="2147483928" r:id="rId6"/>
  </p:sldMasterIdLst>
  <p:notesMasterIdLst>
    <p:notesMasterId r:id="rId30"/>
  </p:notesMasterIdLst>
  <p:handoutMasterIdLst>
    <p:handoutMasterId r:id="rId31"/>
  </p:handoutMasterIdLst>
  <p:sldIdLst>
    <p:sldId id="2503" r:id="rId7"/>
    <p:sldId id="2505" r:id="rId8"/>
    <p:sldId id="2506" r:id="rId9"/>
    <p:sldId id="2507" r:id="rId10"/>
    <p:sldId id="2509" r:id="rId11"/>
    <p:sldId id="2518" r:id="rId12"/>
    <p:sldId id="2526" r:id="rId13"/>
    <p:sldId id="2512" r:id="rId14"/>
    <p:sldId id="2529" r:id="rId15"/>
    <p:sldId id="2517" r:id="rId16"/>
    <p:sldId id="2520" r:id="rId17"/>
    <p:sldId id="2522" r:id="rId18"/>
    <p:sldId id="2530" r:id="rId19"/>
    <p:sldId id="2562" r:id="rId20"/>
    <p:sldId id="2563" r:id="rId21"/>
    <p:sldId id="2535" r:id="rId22"/>
    <p:sldId id="2564" r:id="rId23"/>
    <p:sldId id="2525" r:id="rId24"/>
    <p:sldId id="2565" r:id="rId25"/>
    <p:sldId id="2540" r:id="rId26"/>
    <p:sldId id="2555" r:id="rId27"/>
    <p:sldId id="2538" r:id="rId28"/>
    <p:sldId id="2558" r:id="rId29"/>
  </p:sldIdLst>
  <p:sldSz cx="9144000" cy="6858000" type="screen4x3"/>
  <p:notesSz cx="7010400" cy="92964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 userDrawn="1">
          <p15:clr>
            <a:srgbClr val="A4A3A4"/>
          </p15:clr>
        </p15:guide>
        <p15:guide id="2" pos="209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ard, Mark" initials="SM" lastIdx="5" clrIdx="0"/>
  <p:cmAuthor id="2" name="Mark Shepard" initials="MS" lastIdx="2" clrIdx="1"/>
  <p:cmAuthor id="3" name="Layton, Tim J." initials="LTJ" lastIdx="3" clrIdx="2"/>
  <p:cmAuthor id="4" name="Tim Layton" initials="TJL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99FF"/>
    <a:srgbClr val="003FBC"/>
    <a:srgbClr val="003399"/>
    <a:srgbClr val="0033CC"/>
    <a:srgbClr val="0000CC"/>
    <a:srgbClr val="003366"/>
    <a:srgbClr val="EF8321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5097" autoAdjust="0"/>
  </p:normalViewPr>
  <p:slideViewPr>
    <p:cSldViewPr>
      <p:cViewPr varScale="1">
        <p:scale>
          <a:sx n="80" d="100"/>
          <a:sy n="80" d="100"/>
        </p:scale>
        <p:origin x="17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16"/>
        <p:guide pos="2098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r">
              <a:defRPr sz="1200"/>
            </a:lvl1pPr>
          </a:lstStyle>
          <a:p>
            <a:fld id="{82E9C598-3BF1-4694-A618-906526EBDB0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r">
              <a:defRPr sz="1200"/>
            </a:lvl1pPr>
          </a:lstStyle>
          <a:p>
            <a:fld id="{AE281EA1-3E15-4CE9-A336-3B9FA06D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Mayo v. Prometheus (2012):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adjust drug dosage based on metabolite levels – not patent-eligible</a:t>
            </a:r>
            <a:r>
              <a:rPr lang="en-US" dirty="0"/>
              <a:t>; </a:t>
            </a:r>
          </a:p>
          <a:p>
            <a:r>
              <a:rPr lang="en-US" dirty="0"/>
              <a:t>Association for Molecular Pathology v. Myriad Genetics, Inc. (2013): naturally occur genes are not patent eligible. </a:t>
            </a:r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8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Juniors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in HBP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asked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at </a:t>
            </a:r>
            <a:r>
              <a:rPr lang="de-DE" dirty="0" err="1"/>
              <a:t>seniors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publish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but </a:t>
            </a:r>
            <a:r>
              <a:rPr lang="de-DE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coeff</a:t>
            </a:r>
            <a:r>
              <a:rPr lang="de-DE" baseline="0" dirty="0"/>
              <a:t>.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smaller</a:t>
            </a:r>
            <a:r>
              <a:rPr lang="de-DE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92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EEA = </a:t>
            </a:r>
            <a:r>
              <a:rPr lang="en-US" sz="1800" b="0" i="0" u="none" strike="noStrike" baseline="0" dirty="0">
                <a:latin typeface="NimbusRomNo9L-Regu"/>
              </a:rPr>
              <a:t>European Union member states, Iceland, Liechtenstein, and Norway.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Less pubs </a:t>
            </a:r>
            <a:r>
              <a:rPr lang="en-US" sz="1800" b="0" i="0" u="none" strike="noStrike" baseline="0" dirty="0" err="1">
                <a:latin typeface="NimbusRomNo9L-Regu"/>
              </a:rPr>
              <a:t>bc</a:t>
            </a:r>
            <a:r>
              <a:rPr lang="en-US" sz="1800" b="0" i="0" u="none" strike="noStrike" baseline="0" dirty="0">
                <a:latin typeface="NimbusRomNo9L-Regu"/>
              </a:rPr>
              <a:t> (1) adjustment time to learn new knowledge , (2) multidisciplinary teams require more coordination</a:t>
            </a:r>
            <a:br>
              <a:rPr lang="en-US" sz="1800" b="0" i="0" u="none" strike="noStrike" baseline="0" dirty="0">
                <a:latin typeface="NimbusRomNo9L-Regu"/>
              </a:rPr>
            </a:br>
            <a:r>
              <a:rPr lang="en-US" sz="1800" b="0" i="0" u="none" strike="noStrike" baseline="0" dirty="0">
                <a:latin typeface="NimbusRomNo9L-Regu"/>
              </a:rPr>
              <a:t>Systematically capturing brain simulation and other topics w/ pubs as immediately shareable knowledge </a:t>
            </a:r>
          </a:p>
        </p:txBody>
      </p:sp>
    </p:spTree>
    <p:extLst>
      <p:ext uri="{BB962C8B-B14F-4D97-AF65-F5344CB8AC3E}">
        <p14:creationId xmlns:p14="http://schemas.microsoft.com/office/powerpoint/2010/main" val="1495084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Large </a:t>
            </a:r>
            <a:r>
              <a:rPr lang="de-DE" dirty="0" err="1"/>
              <a:t>teams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 </a:t>
            </a:r>
            <a:r>
              <a:rPr lang="de-DE" dirty="0" err="1"/>
              <a:t>disrupt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Lag in </a:t>
            </a:r>
            <a:r>
              <a:rPr lang="de-DE" dirty="0" err="1"/>
              <a:t>pubs</a:t>
            </a:r>
            <a:r>
              <a:rPr lang="de-DE" dirty="0"/>
              <a:t>: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fields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talking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very</a:t>
            </a:r>
            <a:r>
              <a:rPr lang="de-DE" baseline="0" dirty="0"/>
              <a:t> fast (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later</a:t>
            </a:r>
            <a:r>
              <a:rPr lang="de-DE" baseline="0" dirty="0"/>
              <a:t>, 4 </a:t>
            </a:r>
            <a:r>
              <a:rPr lang="de-DE" baseline="0" dirty="0" err="1"/>
              <a:t>pubs</a:t>
            </a:r>
            <a:r>
              <a:rPr lang="de-DE" baseline="0" dirty="0"/>
              <a:t> per </a:t>
            </a:r>
            <a:r>
              <a:rPr lang="de-DE" baseline="0" dirty="0" err="1"/>
              <a:t>year</a:t>
            </a:r>
            <a:r>
              <a:rPr lang="de-DE" baseline="0" dirty="0"/>
              <a:t> on </a:t>
            </a:r>
            <a:r>
              <a:rPr lang="de-DE" baseline="0" dirty="0" err="1"/>
              <a:t>averge</a:t>
            </a:r>
            <a:r>
              <a:rPr lang="de-DE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Lags</a:t>
            </a:r>
            <a:r>
              <a:rPr lang="de-DE" baseline="0" dirty="0"/>
              <a:t> </a:t>
            </a:r>
            <a:r>
              <a:rPr lang="de-DE" baseline="0" dirty="0" err="1"/>
              <a:t>would</a:t>
            </a:r>
            <a:r>
              <a:rPr lang="de-DE" baseline="0" dirty="0"/>
              <a:t> </a:t>
            </a:r>
            <a:r>
              <a:rPr lang="de-DE" baseline="0" dirty="0" err="1"/>
              <a:t>underestimate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effect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doing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standard</a:t>
            </a:r>
            <a:r>
              <a:rPr lang="de-DE" baseline="0" dirty="0"/>
              <a:t> </a:t>
            </a:r>
            <a:r>
              <a:rPr lang="de-DE" baseline="0" dirty="0" err="1"/>
              <a:t>approach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literature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No</a:t>
            </a:r>
            <a:r>
              <a:rPr lang="de-DE" baseline="0" dirty="0"/>
              <a:t> additional </a:t>
            </a:r>
            <a:r>
              <a:rPr lang="de-DE" baseline="0" dirty="0" err="1"/>
              <a:t>controls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benchmark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r>
              <a:rPr lang="de-DE" baseline="0" dirty="0"/>
              <a:t> b/c </a:t>
            </a:r>
            <a:r>
              <a:rPr lang="de-DE" baseline="0" dirty="0" err="1"/>
              <a:t>new</a:t>
            </a:r>
            <a:r>
              <a:rPr lang="de-DE" baseline="0" dirty="0"/>
              <a:t> DID </a:t>
            </a:r>
            <a:r>
              <a:rPr lang="de-DE" baseline="0" dirty="0" err="1"/>
              <a:t>lit</a:t>
            </a:r>
            <a:r>
              <a:rPr lang="de-DE" baseline="0" dirty="0"/>
              <a:t> </a:t>
            </a:r>
            <a:r>
              <a:rPr lang="de-DE" baseline="0" dirty="0" err="1"/>
              <a:t>cautions</a:t>
            </a:r>
            <a:r>
              <a:rPr lang="de-DE" baseline="0" dirty="0"/>
              <a:t> </a:t>
            </a:r>
            <a:r>
              <a:rPr lang="de-DE" baseline="0" dirty="0" err="1"/>
              <a:t>against</a:t>
            </a:r>
            <a:r>
              <a:rPr lang="de-DE" baseline="0" dirty="0"/>
              <a:t> additional </a:t>
            </a:r>
            <a:r>
              <a:rPr lang="de-DE" baseline="0" dirty="0" err="1"/>
              <a:t>controls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affected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policy</a:t>
            </a:r>
            <a:r>
              <a:rPr lang="de-DE" baseline="0" dirty="0"/>
              <a:t> -&gt; </a:t>
            </a:r>
            <a:r>
              <a:rPr lang="de-DE" baseline="0" dirty="0" err="1"/>
              <a:t>standard</a:t>
            </a:r>
            <a:r>
              <a:rPr lang="de-DE" baseline="0" dirty="0"/>
              <a:t> </a:t>
            </a:r>
            <a:r>
              <a:rPr lang="de-DE" baseline="0" dirty="0" err="1"/>
              <a:t>strategy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control</a:t>
            </a:r>
            <a:r>
              <a:rPr lang="de-DE" baseline="0" dirty="0"/>
              <a:t> </a:t>
            </a:r>
            <a:r>
              <a:rPr lang="de-DE" baseline="0" dirty="0" err="1"/>
              <a:t>any</a:t>
            </a:r>
            <a:r>
              <a:rPr lang="de-DE" baseline="0" dirty="0"/>
              <a:t> X but do so </a:t>
            </a:r>
            <a:r>
              <a:rPr lang="de-DE" baseline="0" dirty="0" err="1"/>
              <a:t>later</a:t>
            </a:r>
            <a:r>
              <a:rPr lang="de-DE" baseline="0" dirty="0"/>
              <a:t> in </a:t>
            </a:r>
            <a:r>
              <a:rPr lang="de-DE" baseline="0" dirty="0" err="1"/>
              <a:t>robustness</a:t>
            </a:r>
            <a:r>
              <a:rPr lang="de-DE" baseline="0" dirty="0"/>
              <a:t> </a:t>
            </a:r>
            <a:r>
              <a:rPr lang="de-DE" baseline="0" dirty="0" err="1"/>
              <a:t>checks</a:t>
            </a: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Pub-level: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want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affected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thus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direct</a:t>
            </a:r>
            <a:r>
              <a:rPr lang="de-DE" baseline="0" dirty="0"/>
              <a:t> </a:t>
            </a:r>
            <a:r>
              <a:rPr lang="de-DE" baseline="0" dirty="0" err="1"/>
              <a:t>effect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such a </a:t>
            </a:r>
            <a:r>
              <a:rPr lang="de-DE" baseline="0" dirty="0" err="1"/>
              <a:t>project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- </a:t>
            </a:r>
            <a:r>
              <a:rPr lang="de-DE" baseline="0" dirty="0" err="1"/>
              <a:t>Inidviduals</a:t>
            </a:r>
            <a:r>
              <a:rPr lang="de-DE" baseline="0" dirty="0"/>
              <a:t> w/ </a:t>
            </a:r>
            <a:r>
              <a:rPr lang="de-DE" baseline="0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pubs</a:t>
            </a:r>
            <a:r>
              <a:rPr lang="de-DE" baseline="0" dirty="0"/>
              <a:t> </a:t>
            </a:r>
            <a:r>
              <a:rPr lang="de-DE" baseline="0" dirty="0" err="1"/>
              <a:t>get</a:t>
            </a:r>
            <a:r>
              <a:rPr lang="de-DE" baseline="0" dirty="0"/>
              <a:t> </a:t>
            </a:r>
            <a:r>
              <a:rPr lang="de-DE" baseline="0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weights</a:t>
            </a:r>
            <a:r>
              <a:rPr lang="de-DE" baseline="0" dirty="0"/>
              <a:t> in </a:t>
            </a:r>
            <a:r>
              <a:rPr lang="de-DE" baseline="0" dirty="0" err="1"/>
              <a:t>estimation</a:t>
            </a:r>
            <a:r>
              <a:rPr lang="de-DE" baseline="0" dirty="0"/>
              <a:t> </a:t>
            </a:r>
            <a:r>
              <a:rPr lang="de-DE" baseline="0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would</a:t>
            </a:r>
            <a:r>
              <a:rPr lang="de-DE" baseline="0" dirty="0"/>
              <a:t> not </a:t>
            </a:r>
            <a:r>
              <a:rPr lang="de-DE" baseline="0" dirty="0" err="1"/>
              <a:t>want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endParaRPr lang="de-DE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collected!</a:t>
            </a:r>
          </a:p>
        </p:txBody>
      </p:sp>
    </p:spTree>
    <p:extLst>
      <p:ext uri="{BB962C8B-B14F-4D97-AF65-F5344CB8AC3E}">
        <p14:creationId xmlns:p14="http://schemas.microsoft.com/office/powerpoint/2010/main" val="429316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75048"/>
            <a:ext cx="8321675" cy="15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000"/>
              </a:spcAft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83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08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037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49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60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36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62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7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989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08C7-66E7-46A8-9F1D-B8DE7418C065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4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624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324225"/>
            <a:ext cx="7496176" cy="2819400"/>
          </a:xfrm>
        </p:spPr>
        <p:txBody>
          <a:bodyPr/>
          <a:lstStyle/>
          <a:p>
            <a:r>
              <a:rPr lang="en-US" dirty="0"/>
              <a:t>Dennis Byrski</a:t>
            </a:r>
            <a:r>
              <a:rPr lang="en-US" baseline="30000" dirty="0"/>
              <a:t>1</a:t>
            </a:r>
            <a:r>
              <a:rPr lang="en-US" dirty="0"/>
              <a:t> and Lucy Xiaolu Wang</a:t>
            </a:r>
            <a:r>
              <a:rPr lang="en-US" baseline="30000" dirty="0"/>
              <a:t>2,1,3</a:t>
            </a:r>
            <a:endParaRPr lang="en-US" dirty="0"/>
          </a:p>
          <a:p>
            <a:endParaRPr lang="en-US" dirty="0"/>
          </a:p>
          <a:p>
            <a:r>
              <a:rPr lang="en-US" baseline="30000" dirty="0"/>
              <a:t>1</a:t>
            </a:r>
            <a:r>
              <a:rPr lang="en-US" dirty="0"/>
              <a:t> Max Planck Institute for Innovation and Competition</a:t>
            </a:r>
          </a:p>
          <a:p>
            <a:r>
              <a:rPr lang="en-US" baseline="30000" dirty="0"/>
              <a:t>2</a:t>
            </a:r>
            <a:r>
              <a:rPr lang="en-US" dirty="0"/>
              <a:t> University of Massachusetts Amherst</a:t>
            </a:r>
          </a:p>
          <a:p>
            <a:r>
              <a:rPr lang="en-US" baseline="30000" dirty="0"/>
              <a:t>3</a:t>
            </a:r>
            <a:r>
              <a:rPr lang="en-US" dirty="0"/>
              <a:t> Canadian Centre for Health Economics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AEA “tech. and innovation” lightening round session, 2025.1.5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219200"/>
            <a:ext cx="8458200" cy="1295400"/>
          </a:xfrm>
        </p:spPr>
        <p:txBody>
          <a:bodyPr/>
          <a:lstStyle/>
          <a:p>
            <a:r>
              <a:rPr lang="en-US" sz="3000" dirty="0"/>
              <a:t>Marketing Authorization and Strategic Patenting:</a:t>
            </a:r>
            <a:br>
              <a:rPr lang="en-US" sz="3000" dirty="0"/>
            </a:br>
            <a:r>
              <a:rPr lang="en-US" sz="2900" dirty="0"/>
              <a:t>Evidence from 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373810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702C-69B8-181F-B4D3-8C63812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" y="152400"/>
            <a:ext cx="9144000" cy="533400"/>
          </a:xfrm>
        </p:spPr>
        <p:txBody>
          <a:bodyPr/>
          <a:lstStyle/>
          <a:p>
            <a:r>
              <a:rPr lang="en-US" sz="2900" dirty="0"/>
              <a:t>Marketing authorization &amp; self-citations: by source/type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F5E13-3A03-304D-0E56-C402C2CB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" y="1064486"/>
            <a:ext cx="8903595" cy="541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34CEA-24C4-204B-A8A8-49A4E9023824}"/>
              </a:ext>
            </a:extLst>
          </p:cNvPr>
          <p:cNvSpPr txBox="1"/>
          <p:nvPr/>
        </p:nvSpPr>
        <p:spPr>
          <a:xfrm>
            <a:off x="594360" y="13179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Self-citations added by examiners (high quality)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E9EAE-CC9F-F8FA-4230-C35348658088}"/>
              </a:ext>
            </a:extLst>
          </p:cNvPr>
          <p:cNvSpPr txBox="1"/>
          <p:nvPr/>
        </p:nvSpPr>
        <p:spPr>
          <a:xfrm>
            <a:off x="5334000" y="132184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Self-citations added by applicants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0905C-E336-1743-FBAF-78815B323036}"/>
              </a:ext>
            </a:extLst>
          </p:cNvPr>
          <p:cNvSpPr txBox="1"/>
          <p:nvPr/>
        </p:nvSpPr>
        <p:spPr>
          <a:xfrm>
            <a:off x="-3207" y="6461511"/>
            <a:ext cx="901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</a:rPr>
              <a:t>(X: a single prior patent doc can undermine the novelty/inventiveness of claimed invention; Y: do so in combination w/ other docs)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94A0E-869B-F7D8-C22E-F410BCDB76F3}"/>
              </a:ext>
            </a:extLst>
          </p:cNvPr>
          <p:cNvSpPr txBox="1"/>
          <p:nvPr/>
        </p:nvSpPr>
        <p:spPr>
          <a:xfrm>
            <a:off x="9524" y="4176858"/>
            <a:ext cx="914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X/Y-ref.: suggest legally “weak” patents as they increase the likelihood of a post-grant validity challenge</a:t>
            </a:r>
            <a:r>
              <a:rPr lang="en-US" sz="1000" dirty="0">
                <a:solidFill>
                  <a:schemeClr val="bg2"/>
                </a:solidFill>
              </a:rPr>
              <a:t> (Wagner &amp; Wakeman, 2016)</a:t>
            </a:r>
          </a:p>
        </p:txBody>
      </p:sp>
    </p:spTree>
    <p:extLst>
      <p:ext uri="{BB962C8B-B14F-4D97-AF65-F5344CB8AC3E}">
        <p14:creationId xmlns:p14="http://schemas.microsoft.com/office/powerpoint/2010/main" val="29701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D4BA-B49D-E6B0-AC2C-8E95EE5C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self-citations: by disease; &amp; placebo events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7EB9AD-7584-9295-9DD8-3ED037107AC7}"/>
              </a:ext>
            </a:extLst>
          </p:cNvPr>
          <p:cNvGrpSpPr/>
          <p:nvPr/>
        </p:nvGrpSpPr>
        <p:grpSpPr>
          <a:xfrm>
            <a:off x="209550" y="928334"/>
            <a:ext cx="8768080" cy="5441451"/>
            <a:chOff x="228600" y="1033109"/>
            <a:chExt cx="8768080" cy="54414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E03D5E-ECC5-41AF-9810-45098347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033109"/>
              <a:ext cx="8686800" cy="54414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9B97CA-92B1-1827-B933-804E247EA7F2}"/>
                </a:ext>
              </a:extLst>
            </p:cNvPr>
            <p:cNvSpPr txBox="1"/>
            <p:nvPr/>
          </p:nvSpPr>
          <p:spPr>
            <a:xfrm>
              <a:off x="706120" y="1264124"/>
              <a:ext cx="371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Same disease area/indication as approved drug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02663-F5D9-2381-5AFD-F094FA8F211E}"/>
                </a:ext>
              </a:extLst>
            </p:cNvPr>
            <p:cNvSpPr txBox="1"/>
            <p:nvPr/>
          </p:nvSpPr>
          <p:spPr>
            <a:xfrm>
              <a:off x="5140960" y="1264124"/>
              <a:ext cx="3586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Explore new treatment options for a focal drug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AE440-D093-FD48-FD34-2FE2203D4C45}"/>
                </a:ext>
              </a:extLst>
            </p:cNvPr>
            <p:cNvSpPr txBox="1"/>
            <p:nvPr/>
          </p:nvSpPr>
          <p:spPr>
            <a:xfrm>
              <a:off x="513080" y="4153717"/>
              <a:ext cx="848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Use end of phase II/start of phase III as a major milestone event to test the mechanism (disclosure/enforceability)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51E993-BC5D-4D9B-E977-8C7A3E9B1FF0}"/>
              </a:ext>
            </a:extLst>
          </p:cNvPr>
          <p:cNvSpPr txBox="1"/>
          <p:nvPr/>
        </p:nvSpPr>
        <p:spPr>
          <a:xfrm>
            <a:off x="342900" y="6448425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Others’ citations</a:t>
            </a:r>
            <a:r>
              <a:rPr lang="en-US" dirty="0"/>
              <a:t> broadly follow a similar pattern, but with about 2 years lags</a:t>
            </a:r>
          </a:p>
        </p:txBody>
      </p:sp>
    </p:spTree>
    <p:extLst>
      <p:ext uri="{BB962C8B-B14F-4D97-AF65-F5344CB8AC3E}">
        <p14:creationId xmlns:p14="http://schemas.microsoft.com/office/powerpoint/2010/main" val="282630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373-4D81-9F2F-30F1-E3A0F92C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Checks, Conclusion,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BC0-4AF6-0EF5-3FA7-4C8BE50B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2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Market exclusivity </a:t>
            </a:r>
            <a:r>
              <a:rPr lang="en-US" b="1" dirty="0"/>
              <a:t>&amp; incentives for competitive entry</a:t>
            </a:r>
            <a:r>
              <a:rPr lang="en-US" dirty="0"/>
              <a:t>: </a:t>
            </a:r>
            <a:endParaRPr lang="en-US" sz="2000" dirty="0"/>
          </a:p>
          <a:p>
            <a:pPr lvl="1"/>
            <a:r>
              <a:rPr lang="en-US" sz="1800" dirty="0"/>
              <a:t>earlier MA -&gt; longer market exclusivity</a:t>
            </a:r>
            <a:r>
              <a:rPr lang="en-US" dirty="0"/>
              <a:t> -&gt;</a:t>
            </a:r>
            <a:r>
              <a:rPr lang="en-US" sz="1800" dirty="0"/>
              <a:t> + competitive entry -&gt; under-est.</a:t>
            </a:r>
            <a:endParaRPr lang="en-US" dirty="0"/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Strategy: Zoom in a subset with constant ME due to a kink in SPC regime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Unobserved </a:t>
            </a:r>
            <a:r>
              <a:rPr lang="en-US" b="1" dirty="0"/>
              <a:t>quality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1800" dirty="0"/>
              <a:t>if + unobserved value w/ – approval lag -&gt; upward bias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Strategy: instrumental variable approach (IV: time-to-phase I)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Field of application</a:t>
            </a:r>
            <a:r>
              <a:rPr lang="en-US" sz="2000" dirty="0"/>
              <a:t>: </a:t>
            </a:r>
            <a:r>
              <a:rPr lang="en-US" dirty="0"/>
              <a:t>whether results are driven by a few disease areas</a:t>
            </a:r>
            <a:endParaRPr 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Strategy: leave-one-out ICD-9 disease area specific analyses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0DE1A1-8CE1-11B5-B080-76C5ED99C00E}"/>
              </a:ext>
            </a:extLst>
          </p:cNvPr>
          <p:cNvSpPr txBox="1">
            <a:spLocks/>
          </p:cNvSpPr>
          <p:nvPr/>
        </p:nvSpPr>
        <p:spPr bwMode="auto">
          <a:xfrm>
            <a:off x="304800" y="3952875"/>
            <a:ext cx="85344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/>
              <a:t>We find that </a:t>
            </a:r>
            <a:r>
              <a:rPr lang="en-US" kern="0" dirty="0">
                <a:solidFill>
                  <a:srgbClr val="0070C0"/>
                </a:solidFill>
              </a:rPr>
              <a:t>strategic follow-on patenting </a:t>
            </a:r>
            <a:r>
              <a:rPr lang="en-US" b="1" kern="0" dirty="0">
                <a:solidFill>
                  <a:srgbClr val="0070C0"/>
                </a:solidFill>
              </a:rPr>
              <a:t>decreases</a:t>
            </a:r>
            <a:r>
              <a:rPr lang="en-US" kern="0" dirty="0"/>
              <a:t> after a drug’s market authorization, when follow-on drug patents are harder to obtain</a:t>
            </a:r>
          </a:p>
          <a:p>
            <a:pPr lvl="1"/>
            <a:r>
              <a:rPr lang="en-US" kern="0" dirty="0">
                <a:solidFill>
                  <a:srgbClr val="0070C0"/>
                </a:solidFill>
              </a:rPr>
              <a:t>More drop </a:t>
            </a:r>
            <a:r>
              <a:rPr lang="en-US" kern="0" dirty="0"/>
              <a:t>for </a:t>
            </a:r>
            <a:r>
              <a:rPr lang="en-US" kern="0" dirty="0">
                <a:solidFill>
                  <a:srgbClr val="0070C0"/>
                </a:solidFill>
              </a:rPr>
              <a:t>less novel </a:t>
            </a:r>
            <a:r>
              <a:rPr lang="en-US" kern="0" dirty="0"/>
              <a:t>patents; </a:t>
            </a:r>
            <a:r>
              <a:rPr lang="en-US" kern="0" dirty="0">
                <a:solidFill>
                  <a:srgbClr val="0070C0"/>
                </a:solidFill>
              </a:rPr>
              <a:t>No change </a:t>
            </a:r>
            <a:r>
              <a:rPr lang="en-US" kern="0" dirty="0"/>
              <a:t>in </a:t>
            </a:r>
            <a:r>
              <a:rPr lang="en-US" kern="0" dirty="0">
                <a:solidFill>
                  <a:srgbClr val="0070C0"/>
                </a:solidFill>
              </a:rPr>
              <a:t>meaningful</a:t>
            </a:r>
            <a:r>
              <a:rPr lang="en-US" kern="0" dirty="0"/>
              <a:t> patents</a:t>
            </a:r>
          </a:p>
          <a:p>
            <a:pPr lvl="1"/>
            <a:r>
              <a:rPr lang="en-US" kern="0" dirty="0"/>
              <a:t>Empirical test indicates it’s harder to obtain enforceable patents post-MA</a:t>
            </a:r>
            <a:endParaRPr lang="en-US" sz="1400" kern="0" dirty="0">
              <a:solidFill>
                <a:schemeClr val="bg2"/>
              </a:solidFill>
            </a:endParaRPr>
          </a:p>
          <a:p>
            <a:pPr marL="0" indent="0">
              <a:buFontTx/>
              <a:buNone/>
            </a:pPr>
            <a:endParaRPr lang="en-US" sz="300" kern="0" dirty="0"/>
          </a:p>
          <a:p>
            <a:pPr>
              <a:spcAft>
                <a:spcPts val="1600"/>
              </a:spcAft>
            </a:pPr>
            <a:r>
              <a:rPr lang="en-US" i="1" kern="0" dirty="0"/>
              <a:t>Policy implications</a:t>
            </a:r>
            <a:r>
              <a:rPr lang="en-US" kern="0" dirty="0"/>
              <a:t>: leveraging existing regulatory disclosure requirements may provide a practical approach to improving patent examination without changing formal patentability standards</a:t>
            </a:r>
          </a:p>
        </p:txBody>
      </p:sp>
    </p:spTree>
    <p:extLst>
      <p:ext uri="{BB962C8B-B14F-4D97-AF65-F5344CB8AC3E}">
        <p14:creationId xmlns:p14="http://schemas.microsoft.com/office/powerpoint/2010/main" val="18873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7620000" cy="2819400"/>
          </a:xfrm>
        </p:spPr>
        <p:txBody>
          <a:bodyPr/>
          <a:lstStyle/>
          <a:p>
            <a:r>
              <a:rPr lang="en-US" dirty="0"/>
              <a:t>Ann-Christin Kreyer</a:t>
            </a:r>
            <a:r>
              <a:rPr lang="en-US" baseline="30000" dirty="0"/>
              <a:t>1</a:t>
            </a:r>
            <a:r>
              <a:rPr lang="en-US" dirty="0"/>
              <a:t> and Lucy Xiaolu Wang</a:t>
            </a:r>
            <a:r>
              <a:rPr lang="en-US" baseline="30000" dirty="0"/>
              <a:t>2,1,3</a:t>
            </a:r>
            <a:endParaRPr lang="en-US" dirty="0"/>
          </a:p>
          <a:p>
            <a:endParaRPr lang="en-US" dirty="0"/>
          </a:p>
          <a:p>
            <a:r>
              <a:rPr lang="en-US" baseline="30000" dirty="0"/>
              <a:t>1</a:t>
            </a:r>
            <a:r>
              <a:rPr lang="en-US" dirty="0"/>
              <a:t> Max Planck Institute for Innovation and Competition</a:t>
            </a:r>
          </a:p>
          <a:p>
            <a:r>
              <a:rPr lang="en-US" baseline="30000" dirty="0"/>
              <a:t>2</a:t>
            </a:r>
            <a:r>
              <a:rPr lang="en-US" dirty="0"/>
              <a:t> University of Massachusetts Amherst</a:t>
            </a:r>
          </a:p>
          <a:p>
            <a:r>
              <a:rPr lang="en-US" baseline="30000" dirty="0"/>
              <a:t>3</a:t>
            </a:r>
            <a:r>
              <a:rPr lang="en-US" dirty="0"/>
              <a:t> Canadian Centre for Health Economics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AEA “tech. and innovation” lightening round session, 2025.1.5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219200"/>
            <a:ext cx="8458200" cy="1295400"/>
          </a:xfrm>
        </p:spPr>
        <p:txBody>
          <a:bodyPr/>
          <a:lstStyle/>
          <a:p>
            <a:r>
              <a:rPr lang="en-US" sz="3000" dirty="0"/>
              <a:t>Megaprojects, Digital Platforms, &amp; Productivity:</a:t>
            </a:r>
            <a:br>
              <a:rPr lang="en-US" sz="3000" dirty="0"/>
            </a:br>
            <a:r>
              <a:rPr lang="en-US" sz="2900" dirty="0"/>
              <a:t>Evidence from the Human Brain Project</a:t>
            </a:r>
          </a:p>
        </p:txBody>
      </p:sp>
    </p:spTree>
    <p:extLst>
      <p:ext uri="{BB962C8B-B14F-4D97-AF65-F5344CB8AC3E}">
        <p14:creationId xmlns:p14="http://schemas.microsoft.com/office/powerpoint/2010/main" val="84712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19200"/>
            <a:ext cx="8762999" cy="56768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Declining productivity in biomedical science </a:t>
            </a:r>
            <a:r>
              <a:rPr lang="en-US" sz="1800" dirty="0">
                <a:solidFill>
                  <a:schemeClr val="bg2"/>
                </a:solidFill>
              </a:rPr>
              <a:t>(Bloom et al. 2020)</a:t>
            </a:r>
            <a:r>
              <a:rPr lang="en-US" dirty="0"/>
              <a:t>; AI showed potential in life sciences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drug development).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But integrating AI with lab science is not always easy 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paper: how does a ten-year megaproject affect AI-brain sciences?</a:t>
            </a:r>
          </a:p>
          <a:p>
            <a:pPr lvl="1">
              <a:lnSpc>
                <a:spcPct val="13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Launched in 2013, the HBP aims to advance brain science in 10 years </a:t>
            </a:r>
          </a:p>
          <a:p>
            <a:pPr lvl="1">
              <a:lnSpc>
                <a:spcPct val="13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€1B grants &amp; AI-powered research infrastructure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Research Q: How does the HBP affect the rate and direction of R&amp;D? </a:t>
            </a:r>
          </a:p>
          <a:p>
            <a:pPr lvl="1">
              <a:lnSpc>
                <a:spcPct val="12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accessing to the HBP network matter across research types &amp; career stages? More collaboration/interdisciplinary/novel output?</a:t>
            </a:r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702DD546-B4CE-B22F-A9AF-AF012527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17" y="5327981"/>
            <a:ext cx="5379965" cy="13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0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6A59-FDA8-4032-5E88-274C3FB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72A-48C4-1BB0-85D7-A2182E08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667000"/>
            <a:ext cx="8305800" cy="40671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Ideas are harder to get. Large teams w complementary skills can help</a:t>
            </a:r>
            <a:r>
              <a:rPr lang="en-US" dirty="0">
                <a:solidFill>
                  <a:schemeClr val="bg2"/>
                </a:solidFill>
              </a:rPr>
              <a:t> (Jones 2009)</a:t>
            </a:r>
            <a:r>
              <a:rPr lang="en-US" dirty="0"/>
              <a:t>. But large teams can be inefficient &amp; non-creative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Moral hazard with credit sharing </a:t>
            </a:r>
            <a:r>
              <a:rPr lang="en-US" dirty="0">
                <a:solidFill>
                  <a:schemeClr val="bg2"/>
                </a:solidFill>
              </a:rPr>
              <a:t>(Che &amp; Yoo 2001)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/>
              <a:t>Intuitively, productivity can go different ways (an empirical Q):</a:t>
            </a:r>
          </a:p>
          <a:p>
            <a:pPr lvl="1">
              <a:spcBef>
                <a:spcPts val="400"/>
              </a:spcBef>
            </a:pPr>
            <a:r>
              <a:rPr lang="en-US" sz="1850" dirty="0">
                <a:solidFill>
                  <a:schemeClr val="bg2"/>
                </a:solidFill>
              </a:rPr>
              <a:t>More: “Time to explore new areas and expand the network!”</a:t>
            </a:r>
          </a:p>
          <a:p>
            <a:pPr lvl="1">
              <a:spcBef>
                <a:spcPts val="400"/>
              </a:spcBef>
            </a:pPr>
            <a:r>
              <a:rPr lang="en-US" sz="1850" dirty="0">
                <a:solidFill>
                  <a:schemeClr val="bg2"/>
                </a:solidFill>
              </a:rPr>
              <a:t>Less: “Time to take more risks and invest in new yet slower areas!”</a:t>
            </a:r>
          </a:p>
          <a:p>
            <a:pPr lvl="1">
              <a:spcBef>
                <a:spcPts val="400"/>
              </a:spcBef>
            </a:pPr>
            <a:r>
              <a:rPr lang="en-US" sz="1850" dirty="0">
                <a:solidFill>
                  <a:schemeClr val="bg2"/>
                </a:solidFill>
              </a:rPr>
              <a:t>Similar: “Time to change $ source, but I still only have 24 hours/day!” 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/>
              <a:t>Q: quantity, quality; network expansion; career/gender; topic areas</a:t>
            </a:r>
            <a:endParaRPr lang="en-US" sz="185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762000" y="1157252"/>
            <a:ext cx="7848600" cy="1043023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Q: How does the HBP affect the rate and direction of research publications? (in neurosciences/AI/joint)</a:t>
            </a:r>
          </a:p>
        </p:txBody>
      </p:sp>
    </p:spTree>
    <p:extLst>
      <p:ext uri="{BB962C8B-B14F-4D97-AF65-F5344CB8AC3E}">
        <p14:creationId xmlns:p14="http://schemas.microsoft.com/office/powerpoint/2010/main" val="19269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67D3-652F-8575-4C87-D6DFD7C01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62F3-B1C3-E99A-F0E2-9369163F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DA6-D55A-D7F2-D73A-6F395898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43000"/>
            <a:ext cx="8763000" cy="5448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Data: HBP audited reports, official sites, online forum, CORDIS, Scopus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Details on 639 individual researchers actively participated in the HBP (2013-2020) from about 180 institutions in 20+ countries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publication record of these HBP individuals and control group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Matching-based control pool and corresponding research profiles</a:t>
            </a:r>
          </a:p>
          <a:p>
            <a:pPr lvl="1"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Aggregate to individual-year panel for main analyses 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en-US" sz="15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Measures: publications, citations, text-based research topic areas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publications, # pubs as the first or last authors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pubs in top CS outlets, # of pubs top neuroscience journals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coauthors, # of citations</a:t>
            </a:r>
          </a:p>
          <a:p>
            <a:pPr lvl="1"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pubs by topic groups, and # pubs by topics and journal quality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en-US" sz="15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Topic classification: use neural, prompt-based, LLMs (GPT3.5turbo/4)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Neurobiology, neurotechnology, AI-robotics, clinical focus, others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In-progress: annotation &amp; fine-tuning using GPT4o-mini, cross-validation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206-167F-803C-5F67-351BB2A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TWFE, staggered &amp; matching-based </a:t>
            </a:r>
            <a:r>
              <a:rPr lang="en-US" dirty="0" err="1"/>
              <a:t>DiD</a:t>
            </a:r>
            <a:endParaRPr 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799"/>
                <a:ext cx="8686799" cy="578167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dirty="0"/>
                  <a:t>Start with TWFE </a:t>
                </a:r>
                <a:r>
                  <a:rPr lang="en-US" dirty="0" err="1"/>
                  <a:t>DiD</a:t>
                </a:r>
                <a:r>
                  <a:rPr lang="en-US" dirty="0"/>
                  <a:t> for ever-HBP sample: exploit the staggered access</a:t>
                </a:r>
              </a:p>
              <a:p>
                <a:pPr marL="0" indent="0">
                  <a:spcBef>
                    <a:spcPts val="0"/>
                  </a:spcBef>
                  <a:spcAft>
                    <a:spcPts val="400"/>
                  </a:spcAft>
                  <a:buNone/>
                </a:pPr>
                <a:endParaRPr 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GB" sz="2000" dirty="0"/>
                  <a:t>Individuals fixed effects: comparison within the same person over time</a:t>
                </a:r>
                <a:endParaRPr lang="en-GB" sz="17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: outcome variables at the author-year-level (log +1, numbers)</a:t>
                </a:r>
                <a:endParaRPr lang="en-US" sz="160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𝐻𝐵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: indicates if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has actively participated in HBP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: individual and year fixed effects; </a:t>
                </a:r>
                <a:r>
                  <a:rPr lang="en-US" dirty="0" err="1">
                    <a:solidFill>
                      <a:schemeClr val="bg2"/>
                    </a:solidFill>
                  </a:rPr>
                  <a:t>s.e.</a:t>
                </a:r>
                <a:r>
                  <a:rPr lang="en-US" dirty="0">
                    <a:solidFill>
                      <a:schemeClr val="bg2"/>
                    </a:solidFill>
                  </a:rPr>
                  <a:t> clustered at individual level</a:t>
                </a:r>
              </a:p>
              <a:p>
                <a:pPr lvl="1"/>
                <a:r>
                  <a:rPr lang="en-US" dirty="0">
                    <a:solidFill>
                      <a:schemeClr val="bg2"/>
                    </a:solidFill>
                  </a:rPr>
                  <a:t>Apply current methods (e.g., Callaway &amp; </a:t>
                </a:r>
                <a:r>
                  <a:rPr lang="en-US" dirty="0" err="1">
                    <a:solidFill>
                      <a:schemeClr val="bg2"/>
                    </a:solidFill>
                  </a:rPr>
                  <a:t>Sant’Anna</a:t>
                </a:r>
                <a:r>
                  <a:rPr lang="en-US" dirty="0">
                    <a:solidFill>
                      <a:schemeClr val="bg2"/>
                    </a:solidFill>
                  </a:rPr>
                  <a:t> 2021; stacked DID,…)</a:t>
                </a:r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Ongoing: matching-based DiD w doppelgängers</a:t>
                </a:r>
                <a:r>
                  <a:rPr lang="en-US" sz="1400" dirty="0">
                    <a:solidFill>
                      <a:schemeClr val="bg2"/>
                    </a:solidFill>
                  </a:rPr>
                  <a:t> (Sosia, Rose &amp; </a:t>
                </a:r>
                <a:r>
                  <a:rPr lang="en-US" sz="1400" dirty="0" err="1">
                    <a:solidFill>
                      <a:schemeClr val="bg2"/>
                    </a:solidFill>
                  </a:rPr>
                  <a:t>Baruffaldi</a:t>
                </a:r>
                <a:r>
                  <a:rPr lang="en-US" sz="1400" dirty="0">
                    <a:solidFill>
                      <a:schemeClr val="bg2"/>
                    </a:solidFill>
                  </a:rPr>
                  <a:t> 2020)</a:t>
                </a:r>
              </a:p>
              <a:p>
                <a:pPr lvl="1">
                  <a:lnSpc>
                    <a:spcPct val="114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sz="1900" dirty="0"/>
                  <a:t>Identify HBP “doppelgänger” (academic twins) based on first year publishing, #co-authors, #pubs, #citations (pre-treatment, +/- margins)</a:t>
                </a:r>
                <a:endParaRPr lang="en-US" sz="1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Implementation using </a:t>
                </a:r>
                <a:r>
                  <a:rPr lang="en-US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socia</a:t>
                </a: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:r>
                  <a:rPr lang="en-US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pybliometrics</a:t>
                </a: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over entire Scopus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 then refine the control pool by training, institutions, and topics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 group: propensity score matching or coarsen exact matching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799"/>
                <a:ext cx="8686799" cy="5781675"/>
              </a:xfrm>
              <a:blipFill>
                <a:blip r:embed="rId3"/>
                <a:stretch>
                  <a:fillRect t="-527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788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2F1B-786D-0FA2-10FE-CA26966F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Descriptive: participants by phase &amp; seniority level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" b="5064"/>
          <a:stretch/>
        </p:blipFill>
        <p:spPr>
          <a:xfrm>
            <a:off x="819150" y="962025"/>
            <a:ext cx="7536180" cy="5803177"/>
          </a:xfrm>
        </p:spPr>
      </p:pic>
    </p:spTree>
    <p:extLst>
      <p:ext uri="{BB962C8B-B14F-4D97-AF65-F5344CB8AC3E}">
        <p14:creationId xmlns:p14="http://schemas.microsoft.com/office/powerpoint/2010/main" val="99377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2A0-A7B2-410F-0C3D-29BDC2C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author-year panel, log 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6D0-8664-46BB-645E-9E477727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57275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/>
              <a:t>Do researchers actively engaged in the HBP produce more work?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Researchers show a higher productivity and receive more citations after HBP participation (note: w/ individual fixed effects)</a:t>
            </a:r>
          </a:p>
          <a:p>
            <a:r>
              <a:rPr lang="en-US" dirty="0"/>
              <a:t>Participation in the HBP expands researchers’ networks (# of distinct co-authors per author-year in revealed publications)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54D2E-49F1-642D-979A-57C8F4EC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38300"/>
            <a:ext cx="8401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6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Drugs save lives, but too costly with many patents!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923925"/>
            <a:ext cx="8696325" cy="560069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100" dirty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Patent systems are designed to promote innovation </a:t>
            </a:r>
            <a:r>
              <a:rPr lang="en-US" dirty="0">
                <a:solidFill>
                  <a:schemeClr val="bg2"/>
                </a:solidFill>
              </a:rPr>
              <a:t>(Mansfield 1986; Lakdawalla 2018)</a:t>
            </a:r>
            <a:r>
              <a:rPr lang="en-US" dirty="0"/>
              <a:t>, but strategic patenting limits drug access </a:t>
            </a:r>
            <a:r>
              <a:rPr lang="en-US" dirty="0">
                <a:solidFill>
                  <a:schemeClr val="bg2"/>
                </a:solidFill>
              </a:rPr>
              <a:t>(EC 2009)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E.g., evergreening (extends length) and fencing (extends breadth)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Trade-off: static efficiency vs. R&amp;D incentives -&gt; debates on patentability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2"/>
                </a:solidFill>
              </a:rPr>
              <a:t>US Supreme Court cases: Mayo 2012, Myriad Genetics 2013</a:t>
            </a:r>
            <a:endParaRPr lang="en-US" sz="600" dirty="0"/>
          </a:p>
          <a:p>
            <a:pPr>
              <a:spcAft>
                <a:spcPts val="600"/>
              </a:spcAft>
            </a:pPr>
            <a:r>
              <a:rPr lang="en-US" dirty="0"/>
              <a:t>This paper: how info disclosure in market authorization (MA) affect follow-on patenting </a:t>
            </a:r>
            <a:r>
              <a:rPr lang="en-US" sz="1800" dirty="0">
                <a:solidFill>
                  <a:schemeClr val="bg2"/>
                </a:solidFill>
              </a:rPr>
              <a:t>(Trial docs disclosed can function as new “prior arts”)</a:t>
            </a:r>
          </a:p>
        </p:txBody>
      </p:sp>
      <p:cxnSp>
        <p:nvCxnSpPr>
          <p:cNvPr id="4" name="Gerade Verbindung mit Pfeil 8">
            <a:extLst>
              <a:ext uri="{FF2B5EF4-FFF2-40B4-BE49-F238E27FC236}">
                <a16:creationId xmlns:a16="http://schemas.microsoft.com/office/drawing/2014/main" id="{44FC56C2-95D1-9E4B-0990-90447EB57997}"/>
              </a:ext>
            </a:extLst>
          </p:cNvPr>
          <p:cNvCxnSpPr/>
          <p:nvPr/>
        </p:nvCxnSpPr>
        <p:spPr>
          <a:xfrm flipH="1">
            <a:off x="4116710" y="4658122"/>
            <a:ext cx="1296144" cy="38985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" name="Rechteck 11">
            <a:extLst>
              <a:ext uri="{FF2B5EF4-FFF2-40B4-BE49-F238E27FC236}">
                <a16:creationId xmlns:a16="http://schemas.microsoft.com/office/drawing/2014/main" id="{7850DF59-B4BD-6E48-FDC1-B1A9FC6B4A62}"/>
              </a:ext>
            </a:extLst>
          </p:cNvPr>
          <p:cNvSpPr/>
          <p:nvPr/>
        </p:nvSpPr>
        <p:spPr>
          <a:xfrm>
            <a:off x="5576546" y="4370090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B</a:t>
            </a:r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E7BD9E5C-511B-FA65-F611-4017E8CE25C4}"/>
              </a:ext>
            </a:extLst>
          </p:cNvPr>
          <p:cNvSpPr/>
          <p:nvPr/>
        </p:nvSpPr>
        <p:spPr>
          <a:xfrm>
            <a:off x="7141046" y="4370090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B</a:t>
            </a: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1B6C3AE9-8DB7-9F2A-8842-64953D251BF9}"/>
              </a:ext>
            </a:extLst>
          </p:cNvPr>
          <p:cNvSpPr/>
          <p:nvPr/>
        </p:nvSpPr>
        <p:spPr>
          <a:xfrm>
            <a:off x="372295" y="4795807"/>
            <a:ext cx="1276468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A</a:t>
            </a:r>
          </a:p>
        </p:txBody>
      </p:sp>
      <p:sp>
        <p:nvSpPr>
          <p:cNvPr id="8" name="Rechteck 18">
            <a:extLst>
              <a:ext uri="{FF2B5EF4-FFF2-40B4-BE49-F238E27FC236}">
                <a16:creationId xmlns:a16="http://schemas.microsoft.com/office/drawing/2014/main" id="{9676F912-951F-E923-EA3C-F5CB4724E994}"/>
              </a:ext>
            </a:extLst>
          </p:cNvPr>
          <p:cNvSpPr/>
          <p:nvPr/>
        </p:nvSpPr>
        <p:spPr>
          <a:xfrm>
            <a:off x="1812455" y="4795807"/>
            <a:ext cx="1008112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A</a:t>
            </a:r>
          </a:p>
        </p:txBody>
      </p:sp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24929704-CB29-0B1F-D2C1-1B2E4AACDFDF}"/>
              </a:ext>
            </a:extLst>
          </p:cNvPr>
          <p:cNvCxnSpPr/>
          <p:nvPr/>
        </p:nvCxnSpPr>
        <p:spPr>
          <a:xfrm flipH="1" flipV="1">
            <a:off x="4116710" y="5162178"/>
            <a:ext cx="1296144" cy="50405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" name="Rechteck 20">
            <a:extLst>
              <a:ext uri="{FF2B5EF4-FFF2-40B4-BE49-F238E27FC236}">
                <a16:creationId xmlns:a16="http://schemas.microsoft.com/office/drawing/2014/main" id="{6EDEDE8D-E1D5-B85E-1880-AA7826FCB3F5}"/>
              </a:ext>
            </a:extLst>
          </p:cNvPr>
          <p:cNvSpPr/>
          <p:nvPr/>
        </p:nvSpPr>
        <p:spPr>
          <a:xfrm>
            <a:off x="5576546" y="5378202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C</a:t>
            </a:r>
          </a:p>
        </p:txBody>
      </p:sp>
      <p:sp>
        <p:nvSpPr>
          <p:cNvPr id="11" name="Rechteck 21">
            <a:extLst>
              <a:ext uri="{FF2B5EF4-FFF2-40B4-BE49-F238E27FC236}">
                <a16:creationId xmlns:a16="http://schemas.microsoft.com/office/drawing/2014/main" id="{C8D05D28-5800-663B-5750-13A9D626A13E}"/>
              </a:ext>
            </a:extLst>
          </p:cNvPr>
          <p:cNvSpPr/>
          <p:nvPr/>
        </p:nvSpPr>
        <p:spPr>
          <a:xfrm>
            <a:off x="7141046" y="5378202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C</a:t>
            </a:r>
          </a:p>
        </p:txBody>
      </p:sp>
      <p:sp>
        <p:nvSpPr>
          <p:cNvPr id="12" name="Rechteck 15">
            <a:extLst>
              <a:ext uri="{FF2B5EF4-FFF2-40B4-BE49-F238E27FC236}">
                <a16:creationId xmlns:a16="http://schemas.microsoft.com/office/drawing/2014/main" id="{D03762F9-8A48-7304-FB7D-CF1FA4D46B59}"/>
              </a:ext>
            </a:extLst>
          </p:cNvPr>
          <p:cNvSpPr/>
          <p:nvPr/>
        </p:nvSpPr>
        <p:spPr>
          <a:xfrm>
            <a:off x="2984259" y="4795807"/>
            <a:ext cx="1060443" cy="576064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B2A7D2-3EBE-E63A-5B44-FD8CBE526575}"/>
              </a:ext>
            </a:extLst>
          </p:cNvPr>
          <p:cNvGrpSpPr/>
          <p:nvPr/>
        </p:nvGrpSpPr>
        <p:grpSpPr>
          <a:xfrm>
            <a:off x="5484862" y="5234186"/>
            <a:ext cx="3495686" cy="888842"/>
            <a:chOff x="5484862" y="1967111"/>
            <a:chExt cx="3495686" cy="888842"/>
          </a:xfrm>
        </p:grpSpPr>
        <p:sp>
          <p:nvSpPr>
            <p:cNvPr id="14" name="Eckige Klammer links 2">
              <a:extLst>
                <a:ext uri="{FF2B5EF4-FFF2-40B4-BE49-F238E27FC236}">
                  <a16:creationId xmlns:a16="http://schemas.microsoft.com/office/drawing/2014/main" id="{55D2B35B-A1C9-AC6C-BA43-366920023BC4}"/>
                </a:ext>
              </a:extLst>
            </p:cNvPr>
            <p:cNvSpPr/>
            <p:nvPr/>
          </p:nvSpPr>
          <p:spPr>
            <a:xfrm>
              <a:off x="5484862" y="1991857"/>
              <a:ext cx="163692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Eckige Klammer links 17">
              <a:extLst>
                <a:ext uri="{FF2B5EF4-FFF2-40B4-BE49-F238E27FC236}">
                  <a16:creationId xmlns:a16="http://schemas.microsoft.com/office/drawing/2014/main" id="{ECC6D3F7-AE87-DB39-3963-E5B5209D4BCB}"/>
                </a:ext>
              </a:extLst>
            </p:cNvPr>
            <p:cNvSpPr/>
            <p:nvPr/>
          </p:nvSpPr>
          <p:spPr>
            <a:xfrm flipH="1">
              <a:off x="8509198" y="1967111"/>
              <a:ext cx="144016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feld 3">
              <a:extLst>
                <a:ext uri="{FF2B5EF4-FFF2-40B4-BE49-F238E27FC236}">
                  <a16:creationId xmlns:a16="http://schemas.microsoft.com/office/drawing/2014/main" id="{A6CC527D-5AD8-B267-C36F-7CBDE98495ED}"/>
                </a:ext>
              </a:extLst>
            </p:cNvPr>
            <p:cNvSpPr txBox="1"/>
            <p:nvPr/>
          </p:nvSpPr>
          <p:spPr>
            <a:xfrm>
              <a:off x="8653214" y="216832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79646"/>
                  </a:solidFill>
                  <a:latin typeface="Calibri"/>
                </a:rPr>
                <a:t>?</a:t>
              </a:r>
              <a:endParaRPr lang="de-DE" b="1" dirty="0">
                <a:solidFill>
                  <a:srgbClr val="F79646"/>
                </a:solidFill>
                <a:latin typeface="Calibri"/>
              </a:endParaRPr>
            </a:p>
          </p:txBody>
        </p:sp>
      </p:grpSp>
      <p:sp>
        <p:nvSpPr>
          <p:cNvPr id="22" name="Textfeld 15">
            <a:extLst>
              <a:ext uri="{FF2B5EF4-FFF2-40B4-BE49-F238E27FC236}">
                <a16:creationId xmlns:a16="http://schemas.microsoft.com/office/drawing/2014/main" id="{D4C80340-22BF-1FF4-0298-8AF4E7E9D6C4}"/>
              </a:ext>
            </a:extLst>
          </p:cNvPr>
          <p:cNvSpPr txBox="1"/>
          <p:nvPr/>
        </p:nvSpPr>
        <p:spPr>
          <a:xfrm>
            <a:off x="4306211" y="4824114"/>
            <a:ext cx="1276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cited by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(forward citation)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A2723-7CD6-BC5D-F7EE-E2DA85118BB3}"/>
              </a:ext>
            </a:extLst>
          </p:cNvPr>
          <p:cNvSpPr txBox="1"/>
          <p:nvPr/>
        </p:nvSpPr>
        <p:spPr>
          <a:xfrm>
            <a:off x="363726" y="6360156"/>
            <a:ext cx="8326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EPO “gold standard” examination quality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(Chien 2018)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patent citation: follow-on patenting</a:t>
            </a:r>
          </a:p>
        </p:txBody>
      </p:sp>
    </p:spTree>
    <p:extLst>
      <p:ext uri="{BB962C8B-B14F-4D97-AF65-F5344CB8AC3E}">
        <p14:creationId xmlns:p14="http://schemas.microsoft.com/office/powerpoint/2010/main" val="7338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22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7569-F0F1-347C-7D68-1B9FE89A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Junior/female subsample: author-year, 2008-2022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71164C-2603-5A95-614E-9713E4B63349}"/>
              </a:ext>
            </a:extLst>
          </p:cNvPr>
          <p:cNvSpPr txBox="1">
            <a:spLocks/>
          </p:cNvSpPr>
          <p:nvPr/>
        </p:nvSpPr>
        <p:spPr bwMode="auto">
          <a:xfrm>
            <a:off x="419100" y="990600"/>
            <a:ext cx="85725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Does </a:t>
            </a:r>
            <a:r>
              <a:rPr lang="en-US" dirty="0"/>
              <a:t>the HBP’s impact differ by researchers’ career stage and gender</a:t>
            </a:r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sz="1000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Juniors (junior faculties and graduate students) benefit the most from the HBP research infrastructure and collaboration </a:t>
            </a:r>
          </a:p>
          <a:p>
            <a:r>
              <a:rPr lang="en-US" kern="0" dirty="0"/>
              <a:t>Female researchers experience a significant productivity increase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616E9-7AB7-2C82-3F2D-29723096D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1531361"/>
            <a:ext cx="4562475" cy="3681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4E5C16-D789-0347-485A-CBFA32E1E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756" y="1537737"/>
            <a:ext cx="4533900" cy="36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F19F-93AA-89C4-7763-45FF3529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by journal quality and topic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D46D-66FD-D73D-D428-9A089F89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238250"/>
            <a:ext cx="8496300" cy="5429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Higher probability of publishing in top neuroscience journals.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Increased probability of publishing esp. in topics of neurotechnology. 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885825" y="1162050"/>
            <a:ext cx="7305675" cy="4324350"/>
            <a:chOff x="1347787" y="119063"/>
            <a:chExt cx="6448425" cy="38455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/>
            <a:srcRect b="52302"/>
            <a:stretch/>
          </p:blipFill>
          <p:spPr>
            <a:xfrm>
              <a:off x="1347787" y="119063"/>
              <a:ext cx="6448425" cy="3157538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2"/>
            <a:srcRect t="89424"/>
            <a:stretch/>
          </p:blipFill>
          <p:spPr>
            <a:xfrm>
              <a:off x="1347787" y="3264519"/>
              <a:ext cx="6448425" cy="70008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A959D4-BD2F-71D4-93FA-8DC9814AD6A4}"/>
              </a:ext>
            </a:extLst>
          </p:cNvPr>
          <p:cNvSpPr/>
          <p:nvPr/>
        </p:nvSpPr>
        <p:spPr>
          <a:xfrm>
            <a:off x="2619375" y="1905000"/>
            <a:ext cx="1200149" cy="9810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223E25-FD58-A8B1-8C18-7CEFE4D9ADD6}"/>
              </a:ext>
            </a:extLst>
          </p:cNvPr>
          <p:cNvSpPr/>
          <p:nvPr/>
        </p:nvSpPr>
        <p:spPr>
          <a:xfrm>
            <a:off x="3962400" y="3467100"/>
            <a:ext cx="1200149" cy="9810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03A669-40F2-0400-6E46-CDF7D949EB95}"/>
              </a:ext>
            </a:extLst>
          </p:cNvPr>
          <p:cNvSpPr/>
          <p:nvPr/>
        </p:nvSpPr>
        <p:spPr>
          <a:xfrm>
            <a:off x="6858000" y="1905000"/>
            <a:ext cx="1200149" cy="9810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2D72-543E-46A5-0F06-0272D07D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42875"/>
            <a:ext cx="8839200" cy="533400"/>
          </a:xfrm>
        </p:spPr>
        <p:txBody>
          <a:bodyPr/>
          <a:lstStyle/>
          <a:p>
            <a:r>
              <a:rPr lang="en-US" dirty="0"/>
              <a:t>Junior/female quality: author-year, 2008-2022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20C3-F355-51B9-FDED-FDCB770E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14425"/>
            <a:ext cx="8305800" cy="54673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Juniors increases research across topics, especially neurotech areas</a:t>
            </a:r>
          </a:p>
          <a:p>
            <a:r>
              <a:rPr lang="en-US" dirty="0"/>
              <a:t>Female yield more top neuro research, &amp; more in neurotech/AI areas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287EC-207A-9503-0021-DF33E83C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4666"/>
            <a:ext cx="4671158" cy="372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81BAA-80E5-6C40-CEB2-0C5526FF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6" y="1344667"/>
            <a:ext cx="4638674" cy="37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DEF1-6F75-7F6D-B672-77BC0E33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71F-7662-FEEB-20F8-B15631C3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066800"/>
            <a:ext cx="8610600" cy="5562600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1600"/>
              </a:spcAft>
              <a:buNone/>
            </a:pPr>
            <a:r>
              <a:rPr lang="en-US" b="1" dirty="0"/>
              <a:t>The HBP appear to yield positive synergy among AI-neuroscience scholars, and pushed more high-quality interdisciplinary research</a:t>
            </a:r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dirty="0"/>
              <a:t>Active i</a:t>
            </a:r>
            <a:r>
              <a:rPr lang="en-US" b="0" i="0" dirty="0">
                <a:effectLst/>
                <a:latin typeface="Arial" panose="020B0604020202020204" pitchFamily="34" charset="0"/>
              </a:rPr>
              <a:t>nvolvement in the HBP appears to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increase productivity and citations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esp. for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juniors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(to a lesser extent)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researchers.</a:t>
            </a:r>
            <a:endParaRPr lang="en-US" dirty="0"/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dirty="0"/>
              <a:t>Researchers have a </a:t>
            </a:r>
            <a:r>
              <a:rPr lang="en-US" dirty="0">
                <a:solidFill>
                  <a:srgbClr val="0070C0"/>
                </a:solidFill>
              </a:rPr>
              <a:t>higher likelihood </a:t>
            </a:r>
            <a:r>
              <a:rPr lang="en-US" dirty="0"/>
              <a:t>of publishing in </a:t>
            </a:r>
            <a:r>
              <a:rPr lang="en-US" dirty="0">
                <a:solidFill>
                  <a:srgbClr val="0070C0"/>
                </a:solidFill>
              </a:rPr>
              <a:t>top neuro </a:t>
            </a:r>
            <a:r>
              <a:rPr lang="en-US" dirty="0"/>
              <a:t>journals, esp. within the area of AI-neuro intersection: </a:t>
            </a:r>
            <a:r>
              <a:rPr lang="en-US" dirty="0">
                <a:solidFill>
                  <a:srgbClr val="0070C0"/>
                </a:solidFill>
              </a:rPr>
              <a:t>neurotechnology</a:t>
            </a:r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dirty="0"/>
              <a:t>Scholars benefit regardless of their </a:t>
            </a:r>
            <a:r>
              <a:rPr lang="en-US" i="1" dirty="0"/>
              <a:t>affiliated country </a:t>
            </a:r>
            <a:r>
              <a:rPr lang="en-US" dirty="0"/>
              <a:t>at the beginning of HBP participation, more for German, Italian, &amp; Belgian-based scholars</a:t>
            </a:r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dirty="0"/>
              <a:t>Some evidence that a </a:t>
            </a:r>
            <a:r>
              <a:rPr lang="en-US" i="1" dirty="0"/>
              <a:t>combination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training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expanded network</a:t>
            </a:r>
            <a:r>
              <a:rPr lang="en-US" dirty="0"/>
              <a:t> at the beginning of one’s career is most crucial for productivity gains</a:t>
            </a:r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Lots of work-in-progress, aim to release a draft by summer 2025!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24A73-80C4-60E5-D810-39DB6BB9D962}"/>
              </a:ext>
            </a:extLst>
          </p:cNvPr>
          <p:cNvSpPr txBox="1"/>
          <p:nvPr/>
        </p:nvSpPr>
        <p:spPr>
          <a:xfrm>
            <a:off x="381000" y="62600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 Contact: xiaoluwang@umass.edu; ann-christin.kreyer@ip.mpg.de </a:t>
            </a:r>
          </a:p>
        </p:txBody>
      </p:sp>
    </p:spTree>
    <p:extLst>
      <p:ext uri="{BB962C8B-B14F-4D97-AF65-F5344CB8AC3E}">
        <p14:creationId xmlns:p14="http://schemas.microsoft.com/office/powerpoint/2010/main" val="24207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6A59-FDA8-4032-5E88-274C3FB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72A-48C4-1BB0-85D7-A2182E08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667000"/>
            <a:ext cx="8686800" cy="395287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Intuitively, follow-on patenting can go either way (an empirical Q):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More: “Time to explore other new indications and expand the market!”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Less: “Time to lay flat and relax, as profit is coming in our way!”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Same: “I cannot decide, so maybe just good to patent as usual?”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dirty="0"/>
              <a:t>Exploit the authorization of new drugs to the (EU/EEA) market, utilize the variation in approval lags (that do not differ by ex-ante patent char.)</a:t>
            </a:r>
          </a:p>
          <a:p>
            <a:r>
              <a:rPr lang="en-US" dirty="0"/>
              <a:t>Examine how a drug’s marketing authorization affects the rate &amp; direction on follow-on patenting by firms (selves, related parties, others)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704850" y="1171575"/>
            <a:ext cx="7848600" cy="1066800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Q: How does marketing authorization of a new drug (new NME) affect follow-on innovation building upon focal drug?</a:t>
            </a:r>
          </a:p>
        </p:txBody>
      </p:sp>
    </p:spTree>
    <p:extLst>
      <p:ext uri="{BB962C8B-B14F-4D97-AF65-F5344CB8AC3E}">
        <p14:creationId xmlns:p14="http://schemas.microsoft.com/office/powerpoint/2010/main" val="225165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A769-9C94-AD3A-B843-CBF89E6C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Drug Development Process in EU (EEA)</a:t>
            </a:r>
          </a:p>
        </p:txBody>
      </p:sp>
      <p:pic>
        <p:nvPicPr>
          <p:cNvPr id="40" name="Content Placeholder 3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D031DAF-6120-89DD-BAA1-726E47A2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" y="1179830"/>
            <a:ext cx="8791722" cy="34660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203-27B7-76FD-0DAC-7B08314B51D1}"/>
              </a:ext>
            </a:extLst>
          </p:cNvPr>
          <p:cNvSpPr txBox="1">
            <a:spLocks/>
          </p:cNvSpPr>
          <p:nvPr/>
        </p:nvSpPr>
        <p:spPr bwMode="auto">
          <a:xfrm>
            <a:off x="38100" y="5216091"/>
            <a:ext cx="9037320" cy="171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In European Economic Area</a:t>
            </a:r>
            <a:r>
              <a:rPr lang="en-US" sz="1500" kern="0" dirty="0">
                <a:solidFill>
                  <a:schemeClr val="bg2"/>
                </a:solidFill>
              </a:rPr>
              <a:t> (EU+Iceland, Liechtenstein, Norway)</a:t>
            </a:r>
            <a:r>
              <a:rPr lang="en-US" kern="0" dirty="0"/>
              <a:t>, originators submit applications for market authorization to European Medicines Agency</a:t>
            </a:r>
            <a:r>
              <a:rPr lang="en-US" kern="0" dirty="0">
                <a:solidFill>
                  <a:schemeClr val="bg2"/>
                </a:solidFill>
              </a:rPr>
              <a:t> </a:t>
            </a:r>
            <a:r>
              <a:rPr lang="en-US" sz="1300" kern="0" dirty="0">
                <a:solidFill>
                  <a:schemeClr val="bg2"/>
                </a:solidFill>
              </a:rPr>
              <a:t>(/national)</a:t>
            </a:r>
          </a:p>
          <a:p>
            <a:pPr lvl="1">
              <a:spcBef>
                <a:spcPts val="0"/>
              </a:spcBef>
            </a:pPr>
            <a:r>
              <a:rPr lang="en-US" kern="0" dirty="0">
                <a:solidFill>
                  <a:schemeClr val="bg2"/>
                </a:solidFill>
              </a:rPr>
              <a:t>verifies safety, efficacy, quality; drugs can then be sold for approved indications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kern="0" dirty="0"/>
          </a:p>
          <a:p>
            <a:pPr>
              <a:spcBef>
                <a:spcPts val="0"/>
              </a:spcBef>
            </a:pPr>
            <a:r>
              <a:rPr lang="en-US" kern="0" dirty="0"/>
              <a:t>Market exclusivity: firms hold exclusive right to market/sell a patented drug</a:t>
            </a:r>
          </a:p>
        </p:txBody>
      </p:sp>
    </p:spTree>
    <p:extLst>
      <p:ext uri="{BB962C8B-B14F-4D97-AF65-F5344CB8AC3E}">
        <p14:creationId xmlns:p14="http://schemas.microsoft.com/office/powerpoint/2010/main" val="23629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4920-DD7F-9AF7-A489-B86AD95F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Patent Term Extension (SPC Regime)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D044C8-B00D-BD68-5C8D-DBE37D95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" y="2209800"/>
            <a:ext cx="8337582" cy="457494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46B1-2185-9DB1-C612-2B7C4324BC49}"/>
              </a:ext>
            </a:extLst>
          </p:cNvPr>
          <p:cNvSpPr txBox="1">
            <a:spLocks/>
          </p:cNvSpPr>
          <p:nvPr/>
        </p:nvSpPr>
        <p:spPr bwMode="auto">
          <a:xfrm>
            <a:off x="198120" y="914400"/>
            <a:ext cx="876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Supplementary Protection Certificates (</a:t>
            </a:r>
            <a:r>
              <a:rPr lang="en-US" kern="0" dirty="0"/>
              <a:t>SPC) regime, 1993- </a:t>
            </a:r>
            <a:r>
              <a:rPr lang="en-US" sz="1700" kern="0" dirty="0"/>
              <a:t>:</a:t>
            </a:r>
            <a:r>
              <a:rPr lang="en-US" sz="1700" kern="0" dirty="0">
                <a:solidFill>
                  <a:schemeClr val="bg2"/>
                </a:solidFill>
              </a:rPr>
              <a:t> extension capped at 5 years; market exclusivity constant for patents w/ 5-10 years’ approval lag</a:t>
            </a:r>
            <a:endParaRPr lang="en-US" sz="1700" kern="0" dirty="0"/>
          </a:p>
          <a:p>
            <a:pPr>
              <a:spcBef>
                <a:spcPts val="0"/>
              </a:spcBef>
            </a:pPr>
            <a:r>
              <a:rPr lang="en-US" kern="0" dirty="0"/>
              <a:t>SPC term</a:t>
            </a:r>
            <a:r>
              <a:rPr lang="en-US" sz="1500" kern="0" dirty="0">
                <a:solidFill>
                  <a:schemeClr val="bg2"/>
                </a:solidFill>
              </a:rPr>
              <a:t> (≤5 years)</a:t>
            </a:r>
            <a:r>
              <a:rPr lang="en-US" kern="0" dirty="0"/>
              <a:t>= date of 1</a:t>
            </a:r>
            <a:r>
              <a:rPr lang="en-US" kern="0" baseline="30000" dirty="0"/>
              <a:t>st</a:t>
            </a:r>
            <a:r>
              <a:rPr lang="en-US" kern="0" dirty="0"/>
              <a:t> MA in EEA – filing date of basic patent – 5</a:t>
            </a:r>
            <a:endParaRPr lang="en-US" sz="1600" kern="0" dirty="0">
              <a:solidFill>
                <a:schemeClr val="bg2"/>
              </a:solidFill>
            </a:endParaRPr>
          </a:p>
          <a:p>
            <a:pPr marL="457200" lvl="1" indent="0">
              <a:buFontTx/>
              <a:buNone/>
            </a:pPr>
            <a:endParaRPr lang="en-US" sz="2000" kern="0" dirty="0"/>
          </a:p>
        </p:txBody>
      </p:sp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0AEAD660-C71C-53DE-3DF2-3711CF2BBABE}"/>
              </a:ext>
            </a:extLst>
          </p:cNvPr>
          <p:cNvSpPr/>
          <p:nvPr/>
        </p:nvSpPr>
        <p:spPr>
          <a:xfrm>
            <a:off x="8151495" y="6238874"/>
            <a:ext cx="944880" cy="314325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5852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E507-02F0-38A3-732B-7195E1D6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42875"/>
            <a:ext cx="8839200" cy="533400"/>
          </a:xfrm>
        </p:spPr>
        <p:txBody>
          <a:bodyPr/>
          <a:lstStyle/>
          <a:p>
            <a:r>
              <a:rPr lang="en-US" dirty="0"/>
              <a:t>It takes a long &amp; uncertain time to develop a drug…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9905-D12C-8545-DE0A-AAEB3E03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4097890"/>
            <a:ext cx="8753475" cy="27315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Approval lag</a:t>
            </a:r>
            <a:r>
              <a:rPr lang="en-US" sz="2000" dirty="0"/>
              <a:t> </a:t>
            </a:r>
            <a:r>
              <a:rPr lang="en-US" sz="2000" i="1" dirty="0"/>
              <a:t>cannot</a:t>
            </a:r>
            <a:r>
              <a:rPr lang="en-US" sz="2000" dirty="0"/>
              <a:t> be predicted perfectly at the time of the patent ﬁling: whether/when the drug will be on the market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(à la Gilchrist 2016)</a:t>
            </a:r>
          </a:p>
          <a:p>
            <a:pPr lvl="1"/>
            <a:r>
              <a:rPr lang="en-US" dirty="0"/>
              <a:t>Scientific uncertainty &amp; organizational factors: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finance, M&amp;A, $, licensing, …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Data</a:t>
            </a:r>
            <a:r>
              <a:rPr lang="en-US" dirty="0"/>
              <a:t>: 1) patent-drug linkage: SPC data from DPMA; 2) patent data on primary patents from EPO PATSTAT, family level patent info; 3) drug data: </a:t>
            </a:r>
            <a:r>
              <a:rPr lang="en-US" dirty="0" err="1"/>
              <a:t>Cortellis</a:t>
            </a:r>
            <a:r>
              <a:rPr lang="en-US" dirty="0"/>
              <a:t>, link by family id; 4) crosswalk diseases w WHO ICD-9. </a:t>
            </a:r>
            <a:endParaRPr lang="en-US" sz="2000" dirty="0"/>
          </a:p>
        </p:txBody>
      </p:sp>
      <p:cxnSp>
        <p:nvCxnSpPr>
          <p:cNvPr id="45" name="Gerade Verbindung mit Pfeil 3">
            <a:extLst>
              <a:ext uri="{FF2B5EF4-FFF2-40B4-BE49-F238E27FC236}">
                <a16:creationId xmlns:a16="http://schemas.microsoft.com/office/drawing/2014/main" id="{7606A9E0-71D4-3A84-34F9-29F9BB52527F}"/>
              </a:ext>
            </a:extLst>
          </p:cNvPr>
          <p:cNvCxnSpPr/>
          <p:nvPr/>
        </p:nvCxnSpPr>
        <p:spPr>
          <a:xfrm>
            <a:off x="4355604" y="2658616"/>
            <a:ext cx="1207230" cy="0"/>
          </a:xfrm>
          <a:prstGeom prst="straightConnector1">
            <a:avLst/>
          </a:prstGeom>
          <a:noFill/>
          <a:ln w="571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279834-18CB-CD65-7860-07D3C103CD20}"/>
              </a:ext>
            </a:extLst>
          </p:cNvPr>
          <p:cNvGrpSpPr/>
          <p:nvPr/>
        </p:nvGrpSpPr>
        <p:grpSpPr>
          <a:xfrm>
            <a:off x="1027010" y="1168431"/>
            <a:ext cx="6712971" cy="1335954"/>
            <a:chOff x="1027010" y="1187481"/>
            <a:chExt cx="6712971" cy="1335954"/>
          </a:xfrm>
        </p:grpSpPr>
        <p:cxnSp>
          <p:nvCxnSpPr>
            <p:cNvPr id="4" name="Gerade Verbindung 4">
              <a:extLst>
                <a:ext uri="{FF2B5EF4-FFF2-40B4-BE49-F238E27FC236}">
                  <a16:creationId xmlns:a16="http://schemas.microsoft.com/office/drawing/2014/main" id="{B81BD8C7-D9FB-AC99-DD87-1FD209B3B9DA}"/>
                </a:ext>
              </a:extLst>
            </p:cNvPr>
            <p:cNvCxnSpPr/>
            <p:nvPr/>
          </p:nvCxnSpPr>
          <p:spPr>
            <a:xfrm>
              <a:off x="2303920" y="2107730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" name="Gerade Verbindung 9">
              <a:extLst>
                <a:ext uri="{FF2B5EF4-FFF2-40B4-BE49-F238E27FC236}">
                  <a16:creationId xmlns:a16="http://schemas.microsoft.com/office/drawing/2014/main" id="{7CDE3902-EAB4-FF4B-71D5-E0FA66E94BB1}"/>
                </a:ext>
              </a:extLst>
            </p:cNvPr>
            <p:cNvCxnSpPr/>
            <p:nvPr/>
          </p:nvCxnSpPr>
          <p:spPr>
            <a:xfrm>
              <a:off x="3485586" y="2101496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" name="Gerade Verbindung 10">
              <a:extLst>
                <a:ext uri="{FF2B5EF4-FFF2-40B4-BE49-F238E27FC236}">
                  <a16:creationId xmlns:a16="http://schemas.microsoft.com/office/drawing/2014/main" id="{0EB86AC0-250F-7427-9A14-5E17343F7587}"/>
                </a:ext>
              </a:extLst>
            </p:cNvPr>
            <p:cNvCxnSpPr/>
            <p:nvPr/>
          </p:nvCxnSpPr>
          <p:spPr>
            <a:xfrm>
              <a:off x="4682216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" name="Gerade Verbindung 11">
              <a:extLst>
                <a:ext uri="{FF2B5EF4-FFF2-40B4-BE49-F238E27FC236}">
                  <a16:creationId xmlns:a16="http://schemas.microsoft.com/office/drawing/2014/main" id="{3934642C-E1E3-02FE-CFFA-84965664928B}"/>
                </a:ext>
              </a:extLst>
            </p:cNvPr>
            <p:cNvCxnSpPr/>
            <p:nvPr/>
          </p:nvCxnSpPr>
          <p:spPr>
            <a:xfrm>
              <a:off x="5871364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Gerade Verbindung 12">
              <a:extLst>
                <a:ext uri="{FF2B5EF4-FFF2-40B4-BE49-F238E27FC236}">
                  <a16:creationId xmlns:a16="http://schemas.microsoft.com/office/drawing/2014/main" id="{60E76928-8486-7F68-CB29-FAC1C2CD8968}"/>
                </a:ext>
              </a:extLst>
            </p:cNvPr>
            <p:cNvCxnSpPr/>
            <p:nvPr/>
          </p:nvCxnSpPr>
          <p:spPr>
            <a:xfrm>
              <a:off x="7060513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Textfeld 13">
              <a:extLst>
                <a:ext uri="{FF2B5EF4-FFF2-40B4-BE49-F238E27FC236}">
                  <a16:creationId xmlns:a16="http://schemas.microsoft.com/office/drawing/2014/main" id="{63E91312-E376-F13A-85DE-2798D038795E}"/>
                </a:ext>
              </a:extLst>
            </p:cNvPr>
            <p:cNvSpPr txBox="1"/>
            <p:nvPr/>
          </p:nvSpPr>
          <p:spPr>
            <a:xfrm>
              <a:off x="2182056" y="2278555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10" name="Textfeld 14">
              <a:extLst>
                <a:ext uri="{FF2B5EF4-FFF2-40B4-BE49-F238E27FC236}">
                  <a16:creationId xmlns:a16="http://schemas.microsoft.com/office/drawing/2014/main" id="{E02659D3-F19D-F6BF-6FDB-0C795807BB0E}"/>
                </a:ext>
              </a:extLst>
            </p:cNvPr>
            <p:cNvSpPr txBox="1"/>
            <p:nvPr/>
          </p:nvSpPr>
          <p:spPr>
            <a:xfrm>
              <a:off x="3192364" y="2278555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1" name="Textfeld 15">
              <a:extLst>
                <a:ext uri="{FF2B5EF4-FFF2-40B4-BE49-F238E27FC236}">
                  <a16:creationId xmlns:a16="http://schemas.microsoft.com/office/drawing/2014/main" id="{98CA2B93-4571-E70B-036B-FA0763DFE419}"/>
                </a:ext>
              </a:extLst>
            </p:cNvPr>
            <p:cNvSpPr txBox="1"/>
            <p:nvPr/>
          </p:nvSpPr>
          <p:spPr>
            <a:xfrm>
              <a:off x="4398625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2" name="Textfeld 16">
              <a:extLst>
                <a:ext uri="{FF2B5EF4-FFF2-40B4-BE49-F238E27FC236}">
                  <a16:creationId xmlns:a16="http://schemas.microsoft.com/office/drawing/2014/main" id="{9112A524-E52A-8592-1C94-DF9EAD1FF6D1}"/>
                </a:ext>
              </a:extLst>
            </p:cNvPr>
            <p:cNvSpPr txBox="1"/>
            <p:nvPr/>
          </p:nvSpPr>
          <p:spPr>
            <a:xfrm>
              <a:off x="5551720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3" name="Textfeld 17">
              <a:extLst>
                <a:ext uri="{FF2B5EF4-FFF2-40B4-BE49-F238E27FC236}">
                  <a16:creationId xmlns:a16="http://schemas.microsoft.com/office/drawing/2014/main" id="{70C88FF4-489F-5FD8-7CBC-ED314D8842EB}"/>
                </a:ext>
              </a:extLst>
            </p:cNvPr>
            <p:cNvSpPr txBox="1"/>
            <p:nvPr/>
          </p:nvSpPr>
          <p:spPr>
            <a:xfrm>
              <a:off x="6740869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14" name="Gerade Verbindung 24">
              <a:extLst>
                <a:ext uri="{FF2B5EF4-FFF2-40B4-BE49-F238E27FC236}">
                  <a16:creationId xmlns:a16="http://schemas.microsoft.com/office/drawing/2014/main" id="{5A217DA5-E09E-CC92-B087-2B0E8CF86482}"/>
                </a:ext>
              </a:extLst>
            </p:cNvPr>
            <p:cNvCxnSpPr/>
            <p:nvPr/>
          </p:nvCxnSpPr>
          <p:spPr>
            <a:xfrm>
              <a:off x="23039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5" name="Gerade Verbindung 35">
              <a:extLst>
                <a:ext uri="{FF2B5EF4-FFF2-40B4-BE49-F238E27FC236}">
                  <a16:creationId xmlns:a16="http://schemas.microsoft.com/office/drawing/2014/main" id="{38018884-4773-8B83-EE65-BE9328ECDFF4}"/>
                </a:ext>
              </a:extLst>
            </p:cNvPr>
            <p:cNvCxnSpPr/>
            <p:nvPr/>
          </p:nvCxnSpPr>
          <p:spPr>
            <a:xfrm>
              <a:off x="4067572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" name="Gerade Verbindung 36">
              <a:extLst>
                <a:ext uri="{FF2B5EF4-FFF2-40B4-BE49-F238E27FC236}">
                  <a16:creationId xmlns:a16="http://schemas.microsoft.com/office/drawing/2014/main" id="{45C4EE5A-531E-4CBB-4510-FEEF4157E826}"/>
                </a:ext>
              </a:extLst>
            </p:cNvPr>
            <p:cNvCxnSpPr/>
            <p:nvPr/>
          </p:nvCxnSpPr>
          <p:spPr>
            <a:xfrm>
              <a:off x="44996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" name="Gerade Verbindung 37">
              <a:extLst>
                <a:ext uri="{FF2B5EF4-FFF2-40B4-BE49-F238E27FC236}">
                  <a16:creationId xmlns:a16="http://schemas.microsoft.com/office/drawing/2014/main" id="{14811316-58EB-89E2-47FF-CA958165244F}"/>
                </a:ext>
              </a:extLst>
            </p:cNvPr>
            <p:cNvCxnSpPr/>
            <p:nvPr/>
          </p:nvCxnSpPr>
          <p:spPr>
            <a:xfrm>
              <a:off x="5003676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" name="Gerade Verbindung 38">
              <a:extLst>
                <a:ext uri="{FF2B5EF4-FFF2-40B4-BE49-F238E27FC236}">
                  <a16:creationId xmlns:a16="http://schemas.microsoft.com/office/drawing/2014/main" id="{CACADCB4-107A-188D-5AD8-35F7C413F64B}"/>
                </a:ext>
              </a:extLst>
            </p:cNvPr>
            <p:cNvCxnSpPr/>
            <p:nvPr/>
          </p:nvCxnSpPr>
          <p:spPr>
            <a:xfrm>
              <a:off x="543572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9" name="Gerade Verbindung 40">
              <a:extLst>
                <a:ext uri="{FF2B5EF4-FFF2-40B4-BE49-F238E27FC236}">
                  <a16:creationId xmlns:a16="http://schemas.microsoft.com/office/drawing/2014/main" id="{43B5543C-9D09-DB06-0453-CB2D4BC0A325}"/>
                </a:ext>
              </a:extLst>
            </p:cNvPr>
            <p:cNvCxnSpPr/>
            <p:nvPr/>
          </p:nvCxnSpPr>
          <p:spPr>
            <a:xfrm>
              <a:off x="579576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0" name="Textfeld 30">
              <a:extLst>
                <a:ext uri="{FF2B5EF4-FFF2-40B4-BE49-F238E27FC236}">
                  <a16:creationId xmlns:a16="http://schemas.microsoft.com/office/drawing/2014/main" id="{39DB0762-9F90-624A-5E11-AA419817B142}"/>
                </a:ext>
              </a:extLst>
            </p:cNvPr>
            <p:cNvSpPr txBox="1"/>
            <p:nvPr/>
          </p:nvSpPr>
          <p:spPr>
            <a:xfrm rot="19192221">
              <a:off x="2123852" y="134575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Patent filing</a:t>
              </a:r>
            </a:p>
          </p:txBody>
        </p:sp>
        <p:sp>
          <p:nvSpPr>
            <p:cNvPr id="21" name="Textfeld 31">
              <a:extLst>
                <a:ext uri="{FF2B5EF4-FFF2-40B4-BE49-F238E27FC236}">
                  <a16:creationId xmlns:a16="http://schemas.microsoft.com/office/drawing/2014/main" id="{5A0488C3-7FBA-F0D4-0D93-4B7B0C62CB69}"/>
                </a:ext>
              </a:extLst>
            </p:cNvPr>
            <p:cNvSpPr txBox="1"/>
            <p:nvPr/>
          </p:nvSpPr>
          <p:spPr>
            <a:xfrm rot="19192221">
              <a:off x="3847276" y="1302372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</a:t>
              </a:r>
            </a:p>
          </p:txBody>
        </p:sp>
        <p:sp>
          <p:nvSpPr>
            <p:cNvPr id="22" name="Textfeld 32">
              <a:extLst>
                <a:ext uri="{FF2B5EF4-FFF2-40B4-BE49-F238E27FC236}">
                  <a16:creationId xmlns:a16="http://schemas.microsoft.com/office/drawing/2014/main" id="{85898B56-0EA6-306F-BE1D-CB2043814C31}"/>
                </a:ext>
              </a:extLst>
            </p:cNvPr>
            <p:cNvSpPr txBox="1"/>
            <p:nvPr/>
          </p:nvSpPr>
          <p:spPr>
            <a:xfrm rot="19192221">
              <a:off x="4246795" y="1291868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</a:t>
              </a:r>
            </a:p>
          </p:txBody>
        </p:sp>
        <p:sp>
          <p:nvSpPr>
            <p:cNvPr id="23" name="Textfeld 33">
              <a:extLst>
                <a:ext uri="{FF2B5EF4-FFF2-40B4-BE49-F238E27FC236}">
                  <a16:creationId xmlns:a16="http://schemas.microsoft.com/office/drawing/2014/main" id="{073E0ED3-62E2-46B8-857B-EC26EF70D995}"/>
                </a:ext>
              </a:extLst>
            </p:cNvPr>
            <p:cNvSpPr txBox="1"/>
            <p:nvPr/>
          </p:nvSpPr>
          <p:spPr>
            <a:xfrm rot="19192221">
              <a:off x="4758987" y="1275850"/>
              <a:ext cx="1082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III</a:t>
              </a:r>
            </a:p>
          </p:txBody>
        </p:sp>
        <p:sp>
          <p:nvSpPr>
            <p:cNvPr id="24" name="Textfeld 34">
              <a:extLst>
                <a:ext uri="{FF2B5EF4-FFF2-40B4-BE49-F238E27FC236}">
                  <a16:creationId xmlns:a16="http://schemas.microsoft.com/office/drawing/2014/main" id="{396CCBBD-22C2-EAC5-29AF-F4BCA847A217}"/>
                </a:ext>
              </a:extLst>
            </p:cNvPr>
            <p:cNvSpPr txBox="1"/>
            <p:nvPr/>
          </p:nvSpPr>
          <p:spPr>
            <a:xfrm rot="19192221">
              <a:off x="5146825" y="1187481"/>
              <a:ext cx="13773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Market authorization</a:t>
              </a:r>
            </a:p>
          </p:txBody>
        </p:sp>
        <p:sp>
          <p:nvSpPr>
            <p:cNvPr id="25" name="Textfeld 36">
              <a:extLst>
                <a:ext uri="{FF2B5EF4-FFF2-40B4-BE49-F238E27FC236}">
                  <a16:creationId xmlns:a16="http://schemas.microsoft.com/office/drawing/2014/main" id="{CC6F1157-B6FB-F7C8-D65D-0D950D2912B1}"/>
                </a:ext>
              </a:extLst>
            </p:cNvPr>
            <p:cNvSpPr txBox="1"/>
            <p:nvPr/>
          </p:nvSpPr>
          <p:spPr>
            <a:xfrm rot="19192221">
              <a:off x="5649136" y="1331834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Drug launch</a:t>
              </a:r>
            </a:p>
          </p:txBody>
        </p:sp>
        <p:sp>
          <p:nvSpPr>
            <p:cNvPr id="26" name="Geschweifte Klammer rechts 37">
              <a:extLst>
                <a:ext uri="{FF2B5EF4-FFF2-40B4-BE49-F238E27FC236}">
                  <a16:creationId xmlns:a16="http://schemas.microsoft.com/office/drawing/2014/main" id="{BD060533-95BB-5C22-F6FF-CA9CB4A2AD85}"/>
                </a:ext>
              </a:extLst>
            </p:cNvPr>
            <p:cNvSpPr/>
            <p:nvPr/>
          </p:nvSpPr>
          <p:spPr>
            <a:xfrm rot="16200000">
              <a:off x="3129085" y="1164529"/>
              <a:ext cx="158091" cy="1410020"/>
            </a:xfrm>
            <a:prstGeom prst="rightBrac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feld 38">
              <a:extLst>
                <a:ext uri="{FF2B5EF4-FFF2-40B4-BE49-F238E27FC236}">
                  <a16:creationId xmlns:a16="http://schemas.microsoft.com/office/drawing/2014/main" id="{28A75435-E77D-96A9-47F0-D5168687CBDA}"/>
                </a:ext>
              </a:extLst>
            </p:cNvPr>
            <p:cNvSpPr txBox="1"/>
            <p:nvPr/>
          </p:nvSpPr>
          <p:spPr>
            <a:xfrm rot="19192221">
              <a:off x="2765273" y="1231178"/>
              <a:ext cx="12057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Pre-clinical phase</a:t>
              </a:r>
            </a:p>
          </p:txBody>
        </p:sp>
        <p:sp>
          <p:nvSpPr>
            <p:cNvPr id="46" name="Pfeil nach rechts 12">
              <a:extLst>
                <a:ext uri="{FF2B5EF4-FFF2-40B4-BE49-F238E27FC236}">
                  <a16:creationId xmlns:a16="http://schemas.microsoft.com/office/drawing/2014/main" id="{091BE0E1-54BD-C766-4346-74DD422900B4}"/>
                </a:ext>
              </a:extLst>
            </p:cNvPr>
            <p:cNvSpPr/>
            <p:nvPr/>
          </p:nvSpPr>
          <p:spPr>
            <a:xfrm>
              <a:off x="2235579" y="1948584"/>
              <a:ext cx="5504402" cy="318292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feld 104">
              <a:extLst>
                <a:ext uri="{FF2B5EF4-FFF2-40B4-BE49-F238E27FC236}">
                  <a16:creationId xmlns:a16="http://schemas.microsoft.com/office/drawing/2014/main" id="{DB2CC4B9-727F-8047-10A0-2C89FABDCE93}"/>
                </a:ext>
              </a:extLst>
            </p:cNvPr>
            <p:cNvSpPr txBox="1"/>
            <p:nvPr/>
          </p:nvSpPr>
          <p:spPr>
            <a:xfrm>
              <a:off x="1027010" y="1927592"/>
              <a:ext cx="1043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  <a:latin typeface="Calibri"/>
                </a:rPr>
                <a:t>Late MA 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(long lag)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B85E8-E95E-3AD7-B674-15B5ED621AEB}"/>
              </a:ext>
            </a:extLst>
          </p:cNvPr>
          <p:cNvGrpSpPr/>
          <p:nvPr/>
        </p:nvGrpSpPr>
        <p:grpSpPr>
          <a:xfrm>
            <a:off x="1043236" y="2828894"/>
            <a:ext cx="6696744" cy="765826"/>
            <a:chOff x="1043236" y="2847944"/>
            <a:chExt cx="6696744" cy="765826"/>
          </a:xfrm>
        </p:grpSpPr>
        <p:cxnSp>
          <p:nvCxnSpPr>
            <p:cNvPr id="28" name="Gerade Verbindung 4">
              <a:extLst>
                <a:ext uri="{FF2B5EF4-FFF2-40B4-BE49-F238E27FC236}">
                  <a16:creationId xmlns:a16="http://schemas.microsoft.com/office/drawing/2014/main" id="{83247F03-EFDB-6269-C7A4-15E2EAB6239B}"/>
                </a:ext>
              </a:extLst>
            </p:cNvPr>
            <p:cNvCxnSpPr/>
            <p:nvPr/>
          </p:nvCxnSpPr>
          <p:spPr>
            <a:xfrm>
              <a:off x="2303919" y="3198065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9" name="Gerade Verbindung 9">
              <a:extLst>
                <a:ext uri="{FF2B5EF4-FFF2-40B4-BE49-F238E27FC236}">
                  <a16:creationId xmlns:a16="http://schemas.microsoft.com/office/drawing/2014/main" id="{A109B679-F7CA-5AED-BA9E-CEFC371BE89A}"/>
                </a:ext>
              </a:extLst>
            </p:cNvPr>
            <p:cNvCxnSpPr/>
            <p:nvPr/>
          </p:nvCxnSpPr>
          <p:spPr>
            <a:xfrm>
              <a:off x="3485585" y="3191831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0" name="Gerade Verbindung 10">
              <a:extLst>
                <a:ext uri="{FF2B5EF4-FFF2-40B4-BE49-F238E27FC236}">
                  <a16:creationId xmlns:a16="http://schemas.microsoft.com/office/drawing/2014/main" id="{E921EC3B-B3EA-AF71-2081-E500DDE1D87A}"/>
                </a:ext>
              </a:extLst>
            </p:cNvPr>
            <p:cNvCxnSpPr/>
            <p:nvPr/>
          </p:nvCxnSpPr>
          <p:spPr>
            <a:xfrm>
              <a:off x="4682215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1" name="Gerade Verbindung 11">
              <a:extLst>
                <a:ext uri="{FF2B5EF4-FFF2-40B4-BE49-F238E27FC236}">
                  <a16:creationId xmlns:a16="http://schemas.microsoft.com/office/drawing/2014/main" id="{9AE478F9-F2B6-BA25-29D0-E9DE0DD4AB38}"/>
                </a:ext>
              </a:extLst>
            </p:cNvPr>
            <p:cNvCxnSpPr/>
            <p:nvPr/>
          </p:nvCxnSpPr>
          <p:spPr>
            <a:xfrm>
              <a:off x="5871363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2" name="Gerade Verbindung 12">
              <a:extLst>
                <a:ext uri="{FF2B5EF4-FFF2-40B4-BE49-F238E27FC236}">
                  <a16:creationId xmlns:a16="http://schemas.microsoft.com/office/drawing/2014/main" id="{CB6D8E52-CCB5-D7DD-DC60-F9F0F70DE28A}"/>
                </a:ext>
              </a:extLst>
            </p:cNvPr>
            <p:cNvCxnSpPr/>
            <p:nvPr/>
          </p:nvCxnSpPr>
          <p:spPr>
            <a:xfrm>
              <a:off x="7060512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33" name="Textfeld 81">
              <a:extLst>
                <a:ext uri="{FF2B5EF4-FFF2-40B4-BE49-F238E27FC236}">
                  <a16:creationId xmlns:a16="http://schemas.microsoft.com/office/drawing/2014/main" id="{AF133B8D-2BF4-B770-A24B-ECD5C3707F7E}"/>
                </a:ext>
              </a:extLst>
            </p:cNvPr>
            <p:cNvSpPr txBox="1"/>
            <p:nvPr/>
          </p:nvSpPr>
          <p:spPr>
            <a:xfrm>
              <a:off x="2182055" y="3368890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34" name="Textfeld 82">
              <a:extLst>
                <a:ext uri="{FF2B5EF4-FFF2-40B4-BE49-F238E27FC236}">
                  <a16:creationId xmlns:a16="http://schemas.microsoft.com/office/drawing/2014/main" id="{2CD0A5F9-E61F-AC93-C8AE-8D0DCD86D49C}"/>
                </a:ext>
              </a:extLst>
            </p:cNvPr>
            <p:cNvSpPr txBox="1"/>
            <p:nvPr/>
          </p:nvSpPr>
          <p:spPr>
            <a:xfrm>
              <a:off x="3192363" y="3368890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5" name="Textfeld 83">
              <a:extLst>
                <a:ext uri="{FF2B5EF4-FFF2-40B4-BE49-F238E27FC236}">
                  <a16:creationId xmlns:a16="http://schemas.microsoft.com/office/drawing/2014/main" id="{CC9C5EDE-DA02-A506-0B29-9F7FF226003C}"/>
                </a:ext>
              </a:extLst>
            </p:cNvPr>
            <p:cNvSpPr txBox="1"/>
            <p:nvPr/>
          </p:nvSpPr>
          <p:spPr>
            <a:xfrm>
              <a:off x="4398624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6" name="Textfeld 84">
              <a:extLst>
                <a:ext uri="{FF2B5EF4-FFF2-40B4-BE49-F238E27FC236}">
                  <a16:creationId xmlns:a16="http://schemas.microsoft.com/office/drawing/2014/main" id="{3D875848-BEEA-EF73-D1F1-68BB2BAB3AAD}"/>
                </a:ext>
              </a:extLst>
            </p:cNvPr>
            <p:cNvSpPr txBox="1"/>
            <p:nvPr/>
          </p:nvSpPr>
          <p:spPr>
            <a:xfrm>
              <a:off x="5551719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7" name="Textfeld 85">
              <a:extLst>
                <a:ext uri="{FF2B5EF4-FFF2-40B4-BE49-F238E27FC236}">
                  <a16:creationId xmlns:a16="http://schemas.microsoft.com/office/drawing/2014/main" id="{82F560C4-8B52-2AF7-B57F-5EC5B71D0F60}"/>
                </a:ext>
              </a:extLst>
            </p:cNvPr>
            <p:cNvSpPr txBox="1"/>
            <p:nvPr/>
          </p:nvSpPr>
          <p:spPr>
            <a:xfrm>
              <a:off x="6740868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38" name="Gerade Verbindung 24">
              <a:extLst>
                <a:ext uri="{FF2B5EF4-FFF2-40B4-BE49-F238E27FC236}">
                  <a16:creationId xmlns:a16="http://schemas.microsoft.com/office/drawing/2014/main" id="{2E5F1BE9-2D92-FA08-C575-FCD7C6AF20D9}"/>
                </a:ext>
              </a:extLst>
            </p:cNvPr>
            <p:cNvCxnSpPr/>
            <p:nvPr/>
          </p:nvCxnSpPr>
          <p:spPr>
            <a:xfrm>
              <a:off x="2303919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28523EE6-D427-5A6B-99DB-83B7AB20DABF}"/>
                </a:ext>
              </a:extLst>
            </p:cNvPr>
            <p:cNvCxnSpPr/>
            <p:nvPr/>
          </p:nvCxnSpPr>
          <p:spPr>
            <a:xfrm>
              <a:off x="3153545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0" name="Gerade Verbindung 36">
              <a:extLst>
                <a:ext uri="{FF2B5EF4-FFF2-40B4-BE49-F238E27FC236}">
                  <a16:creationId xmlns:a16="http://schemas.microsoft.com/office/drawing/2014/main" id="{B8B16C1E-6893-FD15-5804-62C722EBA520}"/>
                </a:ext>
              </a:extLst>
            </p:cNvPr>
            <p:cNvCxnSpPr/>
            <p:nvPr/>
          </p:nvCxnSpPr>
          <p:spPr>
            <a:xfrm>
              <a:off x="358559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1" name="Gerade Verbindung 37">
              <a:extLst>
                <a:ext uri="{FF2B5EF4-FFF2-40B4-BE49-F238E27FC236}">
                  <a16:creationId xmlns:a16="http://schemas.microsoft.com/office/drawing/2014/main" id="{DDE26C4F-CBCF-707B-4372-47ECFF68C199}"/>
                </a:ext>
              </a:extLst>
            </p:cNvPr>
            <p:cNvCxnSpPr/>
            <p:nvPr/>
          </p:nvCxnSpPr>
          <p:spPr>
            <a:xfrm>
              <a:off x="394563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Gerade Verbindung 38">
              <a:extLst>
                <a:ext uri="{FF2B5EF4-FFF2-40B4-BE49-F238E27FC236}">
                  <a16:creationId xmlns:a16="http://schemas.microsoft.com/office/drawing/2014/main" id="{675ACB96-6242-0289-DB74-AF98E468511E}"/>
                </a:ext>
              </a:extLst>
            </p:cNvPr>
            <p:cNvCxnSpPr/>
            <p:nvPr/>
          </p:nvCxnSpPr>
          <p:spPr>
            <a:xfrm>
              <a:off x="430567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3" name="Gerade Verbindung 40">
              <a:extLst>
                <a:ext uri="{FF2B5EF4-FFF2-40B4-BE49-F238E27FC236}">
                  <a16:creationId xmlns:a16="http://schemas.microsoft.com/office/drawing/2014/main" id="{065D1D4D-C21F-A38E-81EC-4F1C29C4B984}"/>
                </a:ext>
              </a:extLst>
            </p:cNvPr>
            <p:cNvCxnSpPr/>
            <p:nvPr/>
          </p:nvCxnSpPr>
          <p:spPr>
            <a:xfrm>
              <a:off x="466571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4" name="Geschweifte Klammer rechts 101">
              <a:extLst>
                <a:ext uri="{FF2B5EF4-FFF2-40B4-BE49-F238E27FC236}">
                  <a16:creationId xmlns:a16="http://schemas.microsoft.com/office/drawing/2014/main" id="{BA9981D6-83B4-CB5E-898D-51585B33C2CC}"/>
                </a:ext>
              </a:extLst>
            </p:cNvPr>
            <p:cNvSpPr/>
            <p:nvPr/>
          </p:nvSpPr>
          <p:spPr>
            <a:xfrm rot="16200000">
              <a:off x="2678863" y="2728064"/>
              <a:ext cx="183139" cy="534624"/>
            </a:xfrm>
            <a:prstGeom prst="rightBrac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feil nach rechts 80">
              <a:extLst>
                <a:ext uri="{FF2B5EF4-FFF2-40B4-BE49-F238E27FC236}">
                  <a16:creationId xmlns:a16="http://schemas.microsoft.com/office/drawing/2014/main" id="{CD4ABBDE-B9E8-AA7A-A8B2-12F815C42CDE}"/>
                </a:ext>
              </a:extLst>
            </p:cNvPr>
            <p:cNvSpPr/>
            <p:nvPr/>
          </p:nvSpPr>
          <p:spPr>
            <a:xfrm>
              <a:off x="2235578" y="3038919"/>
              <a:ext cx="5504402" cy="318292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feld 105">
              <a:extLst>
                <a:ext uri="{FF2B5EF4-FFF2-40B4-BE49-F238E27FC236}">
                  <a16:creationId xmlns:a16="http://schemas.microsoft.com/office/drawing/2014/main" id="{A9E0319C-F442-0453-A5B2-5AA21C09ABA2}"/>
                </a:ext>
              </a:extLst>
            </p:cNvPr>
            <p:cNvSpPr txBox="1"/>
            <p:nvPr/>
          </p:nvSpPr>
          <p:spPr>
            <a:xfrm>
              <a:off x="1043236" y="3028414"/>
              <a:ext cx="1055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i="1" dirty="0">
                  <a:solidFill>
                    <a:prstClr val="black"/>
                  </a:solidFill>
                  <a:latin typeface="Calibri"/>
                </a:rPr>
                <a:t>Early MA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(short lag)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11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2A0-A7B2-410F-0C3D-29BDC2C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characteristics (split by median 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6D0-8664-46BB-645E-9E477727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C0C8E-CF82-A8EF-FF15-FA45C474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971549"/>
            <a:ext cx="8945881" cy="55911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8743C9-181B-9402-DC87-1C1C40EDDB3A}"/>
              </a:ext>
            </a:extLst>
          </p:cNvPr>
          <p:cNvSpPr txBox="1">
            <a:spLocks/>
          </p:cNvSpPr>
          <p:nvPr/>
        </p:nvSpPr>
        <p:spPr bwMode="auto">
          <a:xfrm>
            <a:off x="102870" y="3403600"/>
            <a:ext cx="90093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>
                <a:highlight>
                  <a:srgbClr val="FFFF00"/>
                </a:highlight>
              </a:rPr>
              <a:t>Patents with early vs. late MA (split approval lag at median: 10 years) are similar regarding priority time, time span at the patent offices (time to patent grant), similar technological nature (e.g., ICD-9, complexity, resubmissions), and similar ex-ante drug, disease, and patent characteristics (t-test across many metrics). </a:t>
            </a:r>
          </a:p>
        </p:txBody>
      </p:sp>
    </p:spTree>
    <p:extLst>
      <p:ext uri="{BB962C8B-B14F-4D97-AF65-F5344CB8AC3E}">
        <p14:creationId xmlns:p14="http://schemas.microsoft.com/office/powerpoint/2010/main" val="3827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206-167F-803C-5F67-351BB2A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Event Studies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(à la S&amp;S 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Drugs that never been approved should not be valid counterfactuals; rather, drugs approved but with early/later MAs</a:t>
                </a:r>
                <a:r>
                  <a:rPr lang="en-US" sz="1700" dirty="0">
                    <a:solidFill>
                      <a:srgbClr val="FF0000"/>
                    </a:solidFill>
                  </a:rPr>
                  <a:t> </a:t>
                </a:r>
                <a:r>
                  <a:rPr lang="en-US" sz="1700" dirty="0">
                    <a:solidFill>
                      <a:schemeClr val="bg1">
                        <a:lumMod val="50000"/>
                      </a:schemeClr>
                    </a:solidFill>
                  </a:rPr>
                  <a:t>(within drug comparison)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000" dirty="0"/>
                  <a:t>Staggered event study exploits the variation in approval lags &amp; end-binning</a:t>
                </a:r>
                <a:r>
                  <a:rPr lang="en-GB" sz="1600" dirty="0"/>
                  <a:t> </a:t>
                </a:r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(Schmidheiny &amp; Siegloch, 2023)</a:t>
                </a:r>
              </a:p>
              <a:p>
                <a:pPr lvl="1"/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Robust to: count data models e.g., PPML; other </a:t>
                </a:r>
                <a:r>
                  <a:rPr lang="en-GB" sz="1700" dirty="0" err="1">
                    <a:solidFill>
                      <a:schemeClr val="bg1">
                        <a:lumMod val="50000"/>
                      </a:schemeClr>
                    </a:solidFill>
                  </a:rPr>
                  <a:t>DiD</a:t>
                </a:r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 estimators, e.g., stacked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# of forward citations (other DVs: examiner citations, self, other,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: drug approval happening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periods away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citation year and patent fixed effects (drug-patent 1-1 level)</a:t>
                </a:r>
              </a:p>
              <a:p>
                <a:pPr lvl="1"/>
                <a:r>
                  <a:rPr lang="en-US" dirty="0"/>
                  <a:t>Baseline: no patent and SPC controls; preferred: with demanding patent grant and SPC grant controls; estimates w a “partial effects” interpretation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  <a:blipFill>
                <a:blip r:embed="rId2"/>
                <a:stretch>
                  <a:fillRect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87C57CB-5D65-17B2-09F0-F0A2BAEC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9" y="3382825"/>
            <a:ext cx="8915400" cy="8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329-5C87-6017-05D1-F4003AFC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1920"/>
            <a:ext cx="8991600" cy="533400"/>
          </a:xfrm>
        </p:spPr>
        <p:txBody>
          <a:bodyPr/>
          <a:lstStyle/>
          <a:p>
            <a:r>
              <a:rPr lang="en-US" sz="2900" dirty="0"/>
              <a:t>Market Authorization &amp; self-citations: by type of patent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9765-95FD-D11C-C894-3F7C7F52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9ABDC-109D-3E7A-13EA-97AA747C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" y="1046480"/>
            <a:ext cx="8993526" cy="5569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411A9-6647-1373-C506-6C51007BCA81}"/>
              </a:ext>
            </a:extLst>
          </p:cNvPr>
          <p:cNvSpPr txBox="1"/>
          <p:nvPr/>
        </p:nvSpPr>
        <p:spPr>
          <a:xfrm>
            <a:off x="838200" y="126492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formulations, new dosage forms, new drug combinations, or new use)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7A986-DC79-431E-2C5A-CA1223243EB1}"/>
              </a:ext>
            </a:extLst>
          </p:cNvPr>
          <p:cNvSpPr txBox="1"/>
          <p:nvPr/>
        </p:nvSpPr>
        <p:spPr>
          <a:xfrm>
            <a:off x="5334000" y="132184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manufacturing process)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3FD2-684A-D699-7CFE-4E561D0DEA5E}"/>
              </a:ext>
            </a:extLst>
          </p:cNvPr>
          <p:cNvSpPr txBox="1"/>
          <p:nvPr/>
        </p:nvSpPr>
        <p:spPr>
          <a:xfrm>
            <a:off x="350520" y="423672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products (derivatives), new macromolecule)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73212-2C55-4BDA-89BE-39C94F74A973}"/>
              </a:ext>
            </a:extLst>
          </p:cNvPr>
          <p:cNvSpPr txBox="1"/>
          <p:nvPr/>
        </p:nvSpPr>
        <p:spPr>
          <a:xfrm>
            <a:off x="5328920" y="4248368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biological product/process patents)</a:t>
            </a:r>
          </a:p>
        </p:txBody>
      </p:sp>
    </p:spTree>
    <p:extLst>
      <p:ext uri="{BB962C8B-B14F-4D97-AF65-F5344CB8AC3E}">
        <p14:creationId xmlns:p14="http://schemas.microsoft.com/office/powerpoint/2010/main" val="14816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201@DCDFKGOFUVW0Y5J4" val="5302"/>
  <p:tag name="FIRSTRA203@UQHJGUNFUVW0Y5HA" val="5302"/>
</p:tagLst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136039</TotalTime>
  <Words>2380</Words>
  <Application>Microsoft Office PowerPoint</Application>
  <PresentationFormat>On-screen Show (4:3)</PresentationFormat>
  <Paragraphs>254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cmss10</vt:lpstr>
      <vt:lpstr>NimbusRomNo9L-Regu</vt:lpstr>
      <vt:lpstr>Söhne</vt:lpstr>
      <vt:lpstr>Arial</vt:lpstr>
      <vt:lpstr>Calibri</vt:lpstr>
      <vt:lpstr>Cambria Math</vt:lpstr>
      <vt:lpstr>Symbol</vt:lpstr>
      <vt:lpstr>Beamer Template</vt:lpstr>
      <vt:lpstr>1_Beamer Template</vt:lpstr>
      <vt:lpstr>8_Beamer Slides - Title and Outlines</vt:lpstr>
      <vt:lpstr>2_Beamer Template</vt:lpstr>
      <vt:lpstr>3_Beamer Template</vt:lpstr>
      <vt:lpstr>4_Beamer Template</vt:lpstr>
      <vt:lpstr>Marketing Authorization and Strategic Patenting: Evidence from Pharmaceuticals</vt:lpstr>
      <vt:lpstr>Drugs save lives, but too costly with many patents!</vt:lpstr>
      <vt:lpstr>Research Question: </vt:lpstr>
      <vt:lpstr>The Drug Development Process in EU (EEA)</vt:lpstr>
      <vt:lpstr>EU Patent Term Extension (SPC Regime)</vt:lpstr>
      <vt:lpstr>It takes a long &amp; uncertain time to develop a drug…</vt:lpstr>
      <vt:lpstr>Distribution of characteristics (split by median MA)</vt:lpstr>
      <vt:lpstr>Empirical Strategy: Event Studies (à la S&amp;S 2023)</vt:lpstr>
      <vt:lpstr>Market Authorization &amp; self-citations: by type of patent</vt:lpstr>
      <vt:lpstr>Marketing authorization &amp; self-citations: by source/type</vt:lpstr>
      <vt:lpstr>MA &amp; self-citations: by disease; &amp; placebo events</vt:lpstr>
      <vt:lpstr>Robustness Checks, Conclusion, &amp; Discussion</vt:lpstr>
      <vt:lpstr>Megaprojects, Digital Platforms, &amp; Productivity: Evidence from the Human Brain Project</vt:lpstr>
      <vt:lpstr>Background and Research Question</vt:lpstr>
      <vt:lpstr>Conceptual Considerations </vt:lpstr>
      <vt:lpstr>Data &amp; Measures</vt:lpstr>
      <vt:lpstr>Methods: TWFE, staggered &amp; matching-based DiD</vt:lpstr>
      <vt:lpstr>Descriptive: participants by phase &amp; seniority level</vt:lpstr>
      <vt:lpstr>Results: author-year panel, log DV</vt:lpstr>
      <vt:lpstr>Junior/female subsample: author-year, 2008-2022</vt:lpstr>
      <vt:lpstr>Results by journal quality and topic areas</vt:lpstr>
      <vt:lpstr>Junior/female quality: author-year, 2008-2022</vt:lpstr>
      <vt:lpstr>Conclusion &amp; Discussion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Lucy Xiaolu Wang</cp:lastModifiedBy>
  <cp:revision>5824</cp:revision>
  <cp:lastPrinted>2022-10-20T15:10:23Z</cp:lastPrinted>
  <dcterms:created xsi:type="dcterms:W3CDTF">2013-04-11T00:11:29Z</dcterms:created>
  <dcterms:modified xsi:type="dcterms:W3CDTF">2024-12-29T03:37:29Z</dcterms:modified>
</cp:coreProperties>
</file>