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Override3.xml" ContentType="application/vnd.openxmlformats-officedocument.themeOverride+xml"/>
  <Override PartName="/ppt/theme/theme5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6.xml" ContentType="application/vnd.openxmlformats-officedocument.theme+xml"/>
  <Override PartName="/ppt/theme/themeOverride4.xml" ContentType="application/vnd.openxmlformats-officedocument.themeOverrid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74" r:id="rId3"/>
    <p:sldMasterId id="2147483686" r:id="rId4"/>
    <p:sldMasterId id="2147483926" r:id="rId5"/>
    <p:sldMasterId id="2147483928" r:id="rId6"/>
  </p:sldMasterIdLst>
  <p:notesMasterIdLst>
    <p:notesMasterId r:id="rId18"/>
  </p:notesMasterIdLst>
  <p:handoutMasterIdLst>
    <p:handoutMasterId r:id="rId19"/>
  </p:handoutMasterIdLst>
  <p:sldIdLst>
    <p:sldId id="2503" r:id="rId7"/>
    <p:sldId id="2562" r:id="rId8"/>
    <p:sldId id="2506" r:id="rId9"/>
    <p:sldId id="2535" r:id="rId10"/>
    <p:sldId id="2512" r:id="rId11"/>
    <p:sldId id="2525" r:id="rId12"/>
    <p:sldId id="2526" r:id="rId13"/>
    <p:sldId id="2540" r:id="rId14"/>
    <p:sldId id="2555" r:id="rId15"/>
    <p:sldId id="2538" r:id="rId16"/>
    <p:sldId id="2558" r:id="rId17"/>
  </p:sldIdLst>
  <p:sldSz cx="9144000" cy="6858000" type="screen4x3"/>
  <p:notesSz cx="7010400" cy="92964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 userDrawn="1">
          <p15:clr>
            <a:srgbClr val="A4A3A4"/>
          </p15:clr>
        </p15:guide>
        <p15:guide id="2" pos="2098" userDrawn="1">
          <p15:clr>
            <a:srgbClr val="A4A3A4"/>
          </p15:clr>
        </p15:guide>
        <p15:guide id="3" orient="horz" pos="2928" userDrawn="1">
          <p15:clr>
            <a:srgbClr val="A4A3A4"/>
          </p15:clr>
        </p15:guide>
        <p15:guide id="4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epard, Mark" initials="SM" lastIdx="5" clrIdx="0"/>
  <p:cmAuthor id="2" name="Mark Shepard" initials="MS" lastIdx="2" clrIdx="1"/>
  <p:cmAuthor id="3" name="Layton, Tim J." initials="LTJ" lastIdx="3" clrIdx="2"/>
  <p:cmAuthor id="4" name="Tim Layton" initials="TJL" lastIdx="8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3FBC"/>
    <a:srgbClr val="0099FF"/>
    <a:srgbClr val="003399"/>
    <a:srgbClr val="0033CC"/>
    <a:srgbClr val="0000CC"/>
    <a:srgbClr val="003366"/>
    <a:srgbClr val="EF8321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660AF-7A0C-40B1-A931-4F66671472ED}" v="19" dt="2024-02-16T14:35:58.3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5097" autoAdjust="0"/>
  </p:normalViewPr>
  <p:slideViewPr>
    <p:cSldViewPr>
      <p:cViewPr varScale="1">
        <p:scale>
          <a:sx n="80" d="100"/>
          <a:sy n="80" d="100"/>
        </p:scale>
        <p:origin x="140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52"/>
    </p:cViewPr>
  </p:sorterViewPr>
  <p:notesViewPr>
    <p:cSldViewPr>
      <p:cViewPr varScale="1">
        <p:scale>
          <a:sx n="70" d="100"/>
          <a:sy n="70" d="100"/>
        </p:scale>
        <p:origin x="-3234" y="-90"/>
      </p:cViewPr>
      <p:guideLst>
        <p:guide orient="horz" pos="2816"/>
        <p:guide pos="2098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y Xiaolu Wang" userId="d9b7a544-9749-4aea-aeb2-781426814991" providerId="ADAL" clId="{5D4660AF-7A0C-40B1-A931-4F66671472ED}"/>
    <pc:docChg chg="addSld modSld">
      <pc:chgData name="Lucy Xiaolu Wang" userId="d9b7a544-9749-4aea-aeb2-781426814991" providerId="ADAL" clId="{5D4660AF-7A0C-40B1-A931-4F66671472ED}" dt="2024-02-16T14:36:29.308" v="107" actId="20577"/>
      <pc:docMkLst>
        <pc:docMk/>
      </pc:docMkLst>
      <pc:sldChg chg="addSp delSp modSp new mod">
        <pc:chgData name="Lucy Xiaolu Wang" userId="d9b7a544-9749-4aea-aeb2-781426814991" providerId="ADAL" clId="{5D4660AF-7A0C-40B1-A931-4F66671472ED}" dt="2024-02-16T14:36:29.308" v="107" actId="20577"/>
        <pc:sldMkLst>
          <pc:docMk/>
          <pc:sldMk cId="2850471695" sldId="2552"/>
        </pc:sldMkLst>
        <pc:spChg chg="mod">
          <ac:chgData name="Lucy Xiaolu Wang" userId="d9b7a544-9749-4aea-aeb2-781426814991" providerId="ADAL" clId="{5D4660AF-7A0C-40B1-A931-4F66671472ED}" dt="2024-02-16T14:36:29.308" v="107" actId="20577"/>
          <ac:spMkLst>
            <pc:docMk/>
            <pc:sldMk cId="2850471695" sldId="2552"/>
            <ac:spMk id="2" creationId="{2FA10666-223F-CC3B-CAFA-C4D055924F77}"/>
          </ac:spMkLst>
        </pc:spChg>
        <pc:spChg chg="del">
          <ac:chgData name="Lucy Xiaolu Wang" userId="d9b7a544-9749-4aea-aeb2-781426814991" providerId="ADAL" clId="{5D4660AF-7A0C-40B1-A931-4F66671472ED}" dt="2024-02-16T14:35:44.788" v="1"/>
          <ac:spMkLst>
            <pc:docMk/>
            <pc:sldMk cId="2850471695" sldId="2552"/>
            <ac:spMk id="3" creationId="{E0129E4E-3A0E-E775-B109-7F00594670F7}"/>
          </ac:spMkLst>
        </pc:spChg>
        <pc:picChg chg="add mod">
          <ac:chgData name="Lucy Xiaolu Wang" userId="d9b7a544-9749-4aea-aeb2-781426814991" providerId="ADAL" clId="{5D4660AF-7A0C-40B1-A931-4F66671472ED}" dt="2024-02-16T14:35:58.303" v="19" actId="1038"/>
          <ac:picMkLst>
            <pc:docMk/>
            <pc:sldMk cId="2850471695" sldId="2552"/>
            <ac:picMk id="5" creationId="{861805E9-D4DF-EAE6-C975-5AB9DC2B312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72" y="0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/>
          <a:lstStyle>
            <a:lvl1pPr algn="r">
              <a:defRPr sz="1200"/>
            </a:lvl1pPr>
          </a:lstStyle>
          <a:p>
            <a:fld id="{82E9C598-3BF1-4694-A618-906526EBDB0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72" y="8829823"/>
            <a:ext cx="3037627" cy="466578"/>
          </a:xfrm>
          <a:prstGeom prst="rect">
            <a:avLst/>
          </a:prstGeom>
        </p:spPr>
        <p:txBody>
          <a:bodyPr vert="horz" lIns="92113" tIns="46056" rIns="92113" bIns="46056" rtlCol="0" anchor="b"/>
          <a:lstStyle>
            <a:lvl1pPr algn="r">
              <a:defRPr sz="1200"/>
            </a:lvl1pPr>
          </a:lstStyle>
          <a:p>
            <a:fld id="{AE281EA1-3E15-4CE9-A336-3B9FA06DA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707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0766526C-24B6-4CAB-8E8E-85A13ADA1832}" type="datetimeFigureOut">
              <a:rPr lang="en-US" smtClean="0"/>
              <a:pPr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6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963F5536-7C40-4D79-8D59-3C9CBA8A0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6167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481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NimbusRomNo9L-Regu"/>
              </a:rPr>
              <a:t>Less pubs </a:t>
            </a:r>
            <a:r>
              <a:rPr lang="en-US" sz="1800" b="0" i="0" u="none" strike="noStrike" baseline="0" dirty="0" err="1">
                <a:latin typeface="NimbusRomNo9L-Regu"/>
              </a:rPr>
              <a:t>bc</a:t>
            </a:r>
            <a:r>
              <a:rPr lang="en-US" sz="1800" b="0" i="0" u="none" strike="noStrike" baseline="0" dirty="0">
                <a:latin typeface="NimbusRomNo9L-Regu"/>
              </a:rPr>
              <a:t> (1) adjustment time to learn new knowledge , (2) multidisciplinary teams require more coordination</a:t>
            </a:r>
            <a:br>
              <a:rPr lang="en-US" sz="1800" b="0" i="0" u="none" strike="noStrike" baseline="0" dirty="0">
                <a:latin typeface="NimbusRomNo9L-Regu"/>
              </a:rPr>
            </a:br>
            <a:r>
              <a:rPr lang="en-US" sz="1800" b="0" i="0" u="none" strike="noStrike" baseline="0" dirty="0">
                <a:latin typeface="NimbusRomNo9L-Regu"/>
              </a:rPr>
              <a:t>Systematically capturing brain simulation and other topics w/ pubs as immediately shareable knowledge </a:t>
            </a:r>
          </a:p>
        </p:txBody>
      </p:sp>
    </p:spTree>
    <p:extLst>
      <p:ext uri="{BB962C8B-B14F-4D97-AF65-F5344CB8AC3E}">
        <p14:creationId xmlns:p14="http://schemas.microsoft.com/office/powerpoint/2010/main" val="1495084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Large </a:t>
            </a:r>
            <a:r>
              <a:rPr lang="de-DE" dirty="0" err="1"/>
              <a:t>teams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teams</a:t>
            </a:r>
            <a:r>
              <a:rPr lang="de-DE" dirty="0"/>
              <a:t> </a:t>
            </a:r>
            <a:r>
              <a:rPr lang="de-DE" dirty="0" err="1"/>
              <a:t>disrupt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442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Lag in </a:t>
            </a:r>
            <a:r>
              <a:rPr lang="de-DE" dirty="0" err="1"/>
              <a:t>pubs</a:t>
            </a:r>
            <a:r>
              <a:rPr lang="de-DE" dirty="0"/>
              <a:t>:</a:t>
            </a:r>
            <a:r>
              <a:rPr lang="de-DE" baseline="0" dirty="0"/>
              <a:t> 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fields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talking</a:t>
            </a:r>
            <a:r>
              <a:rPr lang="de-DE" baseline="0" dirty="0"/>
              <a:t> </a:t>
            </a:r>
            <a:r>
              <a:rPr lang="de-DE" baseline="0" dirty="0" err="1"/>
              <a:t>about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very</a:t>
            </a:r>
            <a:r>
              <a:rPr lang="de-DE" baseline="0" dirty="0"/>
              <a:t> fast (</a:t>
            </a:r>
            <a:r>
              <a:rPr lang="de-DE" baseline="0" dirty="0" err="1"/>
              <a:t>you</a:t>
            </a:r>
            <a:r>
              <a:rPr lang="de-DE" baseline="0" dirty="0"/>
              <a:t> will </a:t>
            </a:r>
            <a:r>
              <a:rPr lang="de-DE" baseline="0" dirty="0" err="1"/>
              <a:t>see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r>
              <a:rPr lang="de-DE" baseline="0" dirty="0"/>
              <a:t> </a:t>
            </a:r>
            <a:r>
              <a:rPr lang="de-DE" baseline="0" dirty="0" err="1"/>
              <a:t>later</a:t>
            </a:r>
            <a:r>
              <a:rPr lang="de-DE" baseline="0" dirty="0"/>
              <a:t>, 4 </a:t>
            </a:r>
            <a:r>
              <a:rPr lang="de-DE" baseline="0" dirty="0" err="1"/>
              <a:t>pubs</a:t>
            </a:r>
            <a:r>
              <a:rPr lang="de-DE" baseline="0" dirty="0"/>
              <a:t> per </a:t>
            </a:r>
            <a:r>
              <a:rPr lang="de-DE" baseline="0" dirty="0" err="1"/>
              <a:t>year</a:t>
            </a:r>
            <a:r>
              <a:rPr lang="de-DE" baseline="0" dirty="0"/>
              <a:t> on </a:t>
            </a:r>
            <a:r>
              <a:rPr lang="de-DE" baseline="0" dirty="0" err="1"/>
              <a:t>averge</a:t>
            </a:r>
            <a:r>
              <a:rPr lang="de-DE" baseline="0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baseline="0" dirty="0" err="1"/>
              <a:t>Lags</a:t>
            </a:r>
            <a:r>
              <a:rPr lang="de-DE" baseline="0" dirty="0"/>
              <a:t> </a:t>
            </a:r>
            <a:r>
              <a:rPr lang="de-DE" baseline="0" dirty="0" err="1"/>
              <a:t>would</a:t>
            </a:r>
            <a:r>
              <a:rPr lang="de-DE" baseline="0" dirty="0"/>
              <a:t> </a:t>
            </a:r>
            <a:r>
              <a:rPr lang="de-DE" baseline="0" dirty="0" err="1"/>
              <a:t>underestimate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effect</a:t>
            </a:r>
            <a:endParaRPr lang="de-DE" baseline="0" dirty="0"/>
          </a:p>
          <a:p>
            <a:pPr marL="171450" indent="-171450">
              <a:buFontTx/>
              <a:buChar char="-"/>
            </a:pP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doing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standard</a:t>
            </a:r>
            <a:r>
              <a:rPr lang="de-DE" baseline="0" dirty="0"/>
              <a:t> </a:t>
            </a:r>
            <a:r>
              <a:rPr lang="de-DE" baseline="0" dirty="0" err="1"/>
              <a:t>approach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literature</a:t>
            </a:r>
            <a:endParaRPr lang="de-DE" baseline="0" dirty="0"/>
          </a:p>
          <a:p>
            <a:pPr marL="171450" indent="-171450">
              <a:buFontTx/>
              <a:buChar char="-"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 err="1"/>
              <a:t>No</a:t>
            </a:r>
            <a:r>
              <a:rPr lang="de-DE" baseline="0" dirty="0"/>
              <a:t> additional </a:t>
            </a:r>
            <a:r>
              <a:rPr lang="de-DE" baseline="0" dirty="0" err="1"/>
              <a:t>controls</a:t>
            </a:r>
            <a:r>
              <a:rPr lang="de-DE" baseline="0" dirty="0"/>
              <a:t> </a:t>
            </a:r>
            <a:r>
              <a:rPr lang="de-DE" baseline="0" dirty="0" err="1"/>
              <a:t>for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benchmark</a:t>
            </a:r>
            <a:r>
              <a:rPr lang="de-DE" baseline="0" dirty="0"/>
              <a:t> </a:t>
            </a:r>
            <a:r>
              <a:rPr lang="de-DE" baseline="0" dirty="0" err="1"/>
              <a:t>model</a:t>
            </a:r>
            <a:r>
              <a:rPr lang="de-DE" baseline="0" dirty="0"/>
              <a:t> b/c </a:t>
            </a:r>
            <a:r>
              <a:rPr lang="de-DE" baseline="0" dirty="0" err="1"/>
              <a:t>new</a:t>
            </a:r>
            <a:r>
              <a:rPr lang="de-DE" baseline="0" dirty="0"/>
              <a:t> DID </a:t>
            </a:r>
            <a:r>
              <a:rPr lang="de-DE" baseline="0" dirty="0" err="1"/>
              <a:t>lit</a:t>
            </a:r>
            <a:r>
              <a:rPr lang="de-DE" baseline="0" dirty="0"/>
              <a:t> </a:t>
            </a:r>
            <a:r>
              <a:rPr lang="de-DE" baseline="0" dirty="0" err="1"/>
              <a:t>cautions</a:t>
            </a:r>
            <a:r>
              <a:rPr lang="de-DE" baseline="0" dirty="0"/>
              <a:t> </a:t>
            </a:r>
            <a:r>
              <a:rPr lang="de-DE" baseline="0" dirty="0" err="1"/>
              <a:t>against</a:t>
            </a:r>
            <a:r>
              <a:rPr lang="de-DE" baseline="0" dirty="0"/>
              <a:t> additional </a:t>
            </a:r>
            <a:r>
              <a:rPr lang="de-DE" baseline="0" dirty="0" err="1"/>
              <a:t>controls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</a:t>
            </a:r>
            <a:r>
              <a:rPr lang="de-DE" baseline="0" dirty="0" err="1"/>
              <a:t>they</a:t>
            </a:r>
            <a:r>
              <a:rPr lang="de-DE" baseline="0" dirty="0"/>
              <a:t> </a:t>
            </a:r>
            <a:r>
              <a:rPr lang="de-DE" baseline="0" dirty="0" err="1"/>
              <a:t>may</a:t>
            </a:r>
            <a:r>
              <a:rPr lang="de-DE" baseline="0" dirty="0"/>
              <a:t> </a:t>
            </a:r>
            <a:r>
              <a:rPr lang="de-DE" baseline="0" dirty="0" err="1"/>
              <a:t>be</a:t>
            </a:r>
            <a:r>
              <a:rPr lang="de-DE" baseline="0" dirty="0"/>
              <a:t> </a:t>
            </a:r>
            <a:r>
              <a:rPr lang="de-DE" baseline="0" dirty="0" err="1"/>
              <a:t>affected</a:t>
            </a:r>
            <a:r>
              <a:rPr lang="de-DE" baseline="0" dirty="0"/>
              <a:t> </a:t>
            </a:r>
            <a:r>
              <a:rPr lang="de-DE" baseline="0" dirty="0" err="1"/>
              <a:t>by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policy</a:t>
            </a:r>
            <a:r>
              <a:rPr lang="de-DE" baseline="0" dirty="0"/>
              <a:t> -&gt; </a:t>
            </a:r>
            <a:r>
              <a:rPr lang="de-DE" baseline="0" dirty="0" err="1"/>
              <a:t>standard</a:t>
            </a:r>
            <a:r>
              <a:rPr lang="de-DE" baseline="0" dirty="0"/>
              <a:t> </a:t>
            </a:r>
            <a:r>
              <a:rPr lang="de-DE" baseline="0" dirty="0" err="1"/>
              <a:t>strategy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r>
              <a:rPr lang="de-DE" baseline="0" dirty="0"/>
              <a:t> not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control</a:t>
            </a:r>
            <a:r>
              <a:rPr lang="de-DE" baseline="0" dirty="0"/>
              <a:t> </a:t>
            </a:r>
            <a:r>
              <a:rPr lang="de-DE" baseline="0" dirty="0" err="1"/>
              <a:t>any</a:t>
            </a:r>
            <a:r>
              <a:rPr lang="de-DE" baseline="0" dirty="0"/>
              <a:t> X but do so </a:t>
            </a:r>
            <a:r>
              <a:rPr lang="de-DE" baseline="0" dirty="0" err="1"/>
              <a:t>later</a:t>
            </a:r>
            <a:r>
              <a:rPr lang="de-DE" baseline="0" dirty="0"/>
              <a:t> in </a:t>
            </a:r>
            <a:r>
              <a:rPr lang="de-DE" baseline="0" dirty="0" err="1"/>
              <a:t>robustness</a:t>
            </a:r>
            <a:r>
              <a:rPr lang="de-DE" baseline="0" dirty="0"/>
              <a:t> </a:t>
            </a:r>
            <a:r>
              <a:rPr lang="de-DE" baseline="0" dirty="0" err="1"/>
              <a:t>checks</a:t>
            </a:r>
            <a:endParaRPr lang="de-DE" baseline="0" dirty="0"/>
          </a:p>
          <a:p>
            <a:pPr marL="0" indent="0">
              <a:buFontTx/>
              <a:buNone/>
            </a:pP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Pub-level: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want</a:t>
            </a:r>
            <a:r>
              <a:rPr lang="de-DE" baseline="0" dirty="0"/>
              <a:t> </a:t>
            </a:r>
            <a:r>
              <a:rPr lang="de-DE" baseline="0" dirty="0" err="1"/>
              <a:t>to</a:t>
            </a:r>
            <a:r>
              <a:rPr lang="de-DE" baseline="0" dirty="0"/>
              <a:t> </a:t>
            </a:r>
            <a:r>
              <a:rPr lang="de-DE" baseline="0" dirty="0" err="1"/>
              <a:t>know</a:t>
            </a:r>
            <a:r>
              <a:rPr lang="de-DE" baseline="0" dirty="0"/>
              <a:t> </a:t>
            </a:r>
            <a:r>
              <a:rPr lang="de-DE" baseline="0" dirty="0" err="1"/>
              <a:t>how</a:t>
            </a:r>
            <a:r>
              <a:rPr lang="de-DE" baseline="0" dirty="0"/>
              <a:t> </a:t>
            </a:r>
            <a:r>
              <a:rPr lang="de-DE" baseline="0" dirty="0" err="1"/>
              <a:t>individuals</a:t>
            </a:r>
            <a:r>
              <a:rPr lang="de-DE" baseline="0" dirty="0"/>
              <a:t> </a:t>
            </a:r>
            <a:r>
              <a:rPr lang="de-DE" baseline="0" dirty="0" err="1"/>
              <a:t>are</a:t>
            </a:r>
            <a:r>
              <a:rPr lang="de-DE" baseline="0" dirty="0"/>
              <a:t> </a:t>
            </a:r>
            <a:r>
              <a:rPr lang="de-DE" baseline="0" dirty="0" err="1"/>
              <a:t>affected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thus</a:t>
            </a:r>
            <a:r>
              <a:rPr lang="de-DE" baseline="0" dirty="0"/>
              <a:t> </a:t>
            </a:r>
            <a:r>
              <a:rPr lang="de-DE" baseline="0" dirty="0" err="1"/>
              <a:t>what</a:t>
            </a:r>
            <a:r>
              <a:rPr lang="de-DE" baseline="0" dirty="0"/>
              <a:t> </a:t>
            </a:r>
            <a:r>
              <a:rPr lang="de-DE" baseline="0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direct</a:t>
            </a:r>
            <a:r>
              <a:rPr lang="de-DE" baseline="0" dirty="0"/>
              <a:t> </a:t>
            </a:r>
            <a:r>
              <a:rPr lang="de-DE" baseline="0" dirty="0" err="1"/>
              <a:t>effect</a:t>
            </a:r>
            <a:r>
              <a:rPr lang="de-DE" baseline="0" dirty="0"/>
              <a:t> </a:t>
            </a:r>
            <a:r>
              <a:rPr lang="de-DE" baseline="0" dirty="0" err="1"/>
              <a:t>of</a:t>
            </a:r>
            <a:r>
              <a:rPr lang="de-DE" baseline="0" dirty="0"/>
              <a:t> such a </a:t>
            </a:r>
            <a:r>
              <a:rPr lang="de-DE" baseline="0" dirty="0" err="1"/>
              <a:t>project</a:t>
            </a:r>
            <a:r>
              <a:rPr lang="de-DE" baseline="0" dirty="0"/>
              <a:t> </a:t>
            </a:r>
            <a:r>
              <a:rPr lang="de-DE" baseline="0" dirty="0" err="1"/>
              <a:t>is</a:t>
            </a:r>
            <a:endParaRPr lang="de-DE" baseline="0" dirty="0"/>
          </a:p>
          <a:p>
            <a:pPr marL="0" indent="0">
              <a:buFontTx/>
              <a:buNone/>
            </a:pPr>
            <a:r>
              <a:rPr lang="de-DE" baseline="0" dirty="0"/>
              <a:t>- </a:t>
            </a:r>
            <a:r>
              <a:rPr lang="de-DE" baseline="0" dirty="0" err="1"/>
              <a:t>Inidviduals</a:t>
            </a:r>
            <a:r>
              <a:rPr lang="de-DE" baseline="0" dirty="0"/>
              <a:t> w/ </a:t>
            </a:r>
            <a:r>
              <a:rPr lang="de-DE" baseline="0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pubs</a:t>
            </a:r>
            <a:r>
              <a:rPr lang="de-DE" baseline="0" dirty="0"/>
              <a:t> </a:t>
            </a:r>
            <a:r>
              <a:rPr lang="de-DE" baseline="0" dirty="0" err="1"/>
              <a:t>get</a:t>
            </a:r>
            <a:r>
              <a:rPr lang="de-DE" baseline="0" dirty="0"/>
              <a:t> </a:t>
            </a:r>
            <a:r>
              <a:rPr lang="de-DE" baseline="0" dirty="0" err="1"/>
              <a:t>more</a:t>
            </a:r>
            <a:r>
              <a:rPr lang="de-DE" baseline="0" dirty="0"/>
              <a:t> </a:t>
            </a:r>
            <a:r>
              <a:rPr lang="de-DE" baseline="0" dirty="0" err="1"/>
              <a:t>weights</a:t>
            </a:r>
            <a:r>
              <a:rPr lang="de-DE" baseline="0" dirty="0"/>
              <a:t> in </a:t>
            </a:r>
            <a:r>
              <a:rPr lang="de-DE" baseline="0" dirty="0" err="1"/>
              <a:t>estimation</a:t>
            </a:r>
            <a:r>
              <a:rPr lang="de-DE" baseline="0" dirty="0"/>
              <a:t> </a:t>
            </a:r>
            <a:r>
              <a:rPr lang="de-DE" baseline="0" dirty="0" err="1"/>
              <a:t>results</a:t>
            </a:r>
            <a:r>
              <a:rPr lang="de-DE" baseline="0" dirty="0"/>
              <a:t> </a:t>
            </a:r>
            <a:r>
              <a:rPr lang="de-DE" baseline="0" dirty="0" err="1"/>
              <a:t>and</a:t>
            </a:r>
            <a:r>
              <a:rPr lang="de-DE" baseline="0" dirty="0"/>
              <a:t> </a:t>
            </a:r>
            <a:r>
              <a:rPr lang="de-DE" baseline="0" dirty="0" err="1"/>
              <a:t>we</a:t>
            </a:r>
            <a:r>
              <a:rPr lang="de-DE" baseline="0" dirty="0"/>
              <a:t> </a:t>
            </a:r>
            <a:r>
              <a:rPr lang="de-DE" baseline="0" dirty="0" err="1"/>
              <a:t>would</a:t>
            </a:r>
            <a:r>
              <a:rPr lang="de-DE" baseline="0" dirty="0"/>
              <a:t> not </a:t>
            </a:r>
            <a:r>
              <a:rPr lang="de-DE" baseline="0" dirty="0" err="1"/>
              <a:t>want</a:t>
            </a:r>
            <a:r>
              <a:rPr lang="de-DE" baseline="0" dirty="0"/>
              <a:t> </a:t>
            </a:r>
            <a:r>
              <a:rPr lang="de-DE" baseline="0" dirty="0" err="1"/>
              <a:t>that</a:t>
            </a:r>
            <a:endParaRPr lang="de-DE" baseline="0" dirty="0"/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140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Manually collected!</a:t>
            </a:r>
          </a:p>
        </p:txBody>
      </p:sp>
    </p:spTree>
    <p:extLst>
      <p:ext uri="{BB962C8B-B14F-4D97-AF65-F5344CB8AC3E}">
        <p14:creationId xmlns:p14="http://schemas.microsoft.com/office/powerpoint/2010/main" val="4293167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8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Juniors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starting</a:t>
            </a:r>
            <a:r>
              <a:rPr lang="de-DE" dirty="0"/>
              <a:t> in HBP</a:t>
            </a:r>
          </a:p>
          <a:p>
            <a:endParaRPr lang="de-DE" dirty="0"/>
          </a:p>
          <a:p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asked</a:t>
            </a:r>
            <a:endParaRPr lang="de-DE" dirty="0"/>
          </a:p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looking</a:t>
            </a:r>
            <a:r>
              <a:rPr lang="de-DE" dirty="0"/>
              <a:t> at </a:t>
            </a:r>
            <a:r>
              <a:rPr lang="de-DE" dirty="0" err="1"/>
              <a:t>seniors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they</a:t>
            </a:r>
            <a:r>
              <a:rPr lang="de-DE" dirty="0"/>
              <a:t> also </a:t>
            </a:r>
            <a:r>
              <a:rPr lang="de-DE" dirty="0" err="1"/>
              <a:t>publish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but </a:t>
            </a:r>
            <a:r>
              <a:rPr lang="de-DE" dirty="0" err="1"/>
              <a:t>the</a:t>
            </a:r>
            <a:r>
              <a:rPr lang="de-DE" baseline="0" dirty="0"/>
              <a:t> </a:t>
            </a:r>
            <a:r>
              <a:rPr lang="de-DE" baseline="0" dirty="0" err="1"/>
              <a:t>coeff</a:t>
            </a:r>
            <a:r>
              <a:rPr lang="de-DE" baseline="0" dirty="0"/>
              <a:t>. </a:t>
            </a:r>
            <a:r>
              <a:rPr lang="de-DE" baseline="0" dirty="0" err="1"/>
              <a:t>Is</a:t>
            </a:r>
            <a:r>
              <a:rPr lang="de-DE" baseline="0" dirty="0"/>
              <a:t> </a:t>
            </a:r>
            <a:r>
              <a:rPr lang="de-DE" baseline="0" dirty="0" err="1"/>
              <a:t>much</a:t>
            </a:r>
            <a:r>
              <a:rPr lang="de-DE" baseline="0" dirty="0"/>
              <a:t> </a:t>
            </a:r>
            <a:r>
              <a:rPr lang="de-DE" baseline="0" dirty="0" err="1"/>
              <a:t>smaller</a:t>
            </a:r>
            <a:r>
              <a:rPr lang="de-DE" baseline="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92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075048"/>
            <a:ext cx="8321675" cy="159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29718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3083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98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164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7993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352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560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9890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1302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232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6723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29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67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0904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0206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9018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55423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4983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17124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3904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03739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78321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751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000"/>
              </a:spcAft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5977C-3ED8-4D7F-8127-DEA07EE9A0E1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839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56272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68558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3941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18742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783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1" y="1143002"/>
            <a:ext cx="83216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136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514600"/>
            <a:ext cx="6400800" cy="3124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136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1219200"/>
            <a:ext cx="8305800" cy="68580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99308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26083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03779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434913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2781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774" indent="0">
              <a:buNone/>
              <a:defRPr sz="1800"/>
            </a:lvl2pPr>
            <a:lvl3pPr marL="913544" indent="0">
              <a:buNone/>
              <a:defRPr sz="1600"/>
            </a:lvl3pPr>
            <a:lvl4pPr marL="1370319" indent="0">
              <a:buNone/>
              <a:defRPr sz="1400"/>
            </a:lvl4pPr>
            <a:lvl5pPr marL="1827089" indent="0">
              <a:buNone/>
              <a:defRPr sz="1400"/>
            </a:lvl5pPr>
            <a:lvl6pPr marL="2283864" indent="0">
              <a:buNone/>
              <a:defRPr sz="1400"/>
            </a:lvl6pPr>
            <a:lvl7pPr marL="2740634" indent="0">
              <a:buNone/>
              <a:defRPr sz="1400"/>
            </a:lvl7pPr>
            <a:lvl8pPr marL="3197408" indent="0">
              <a:buNone/>
              <a:defRPr sz="1400"/>
            </a:lvl8pPr>
            <a:lvl9pPr marL="365417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81196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91609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45369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9626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774" indent="0">
              <a:buNone/>
              <a:defRPr sz="2800"/>
            </a:lvl2pPr>
            <a:lvl3pPr marL="913544" indent="0">
              <a:buNone/>
              <a:defRPr sz="2400"/>
            </a:lvl3pPr>
            <a:lvl4pPr marL="1370319" indent="0">
              <a:buNone/>
              <a:defRPr sz="2000"/>
            </a:lvl4pPr>
            <a:lvl5pPr marL="1827089" indent="0">
              <a:buNone/>
              <a:defRPr sz="2000"/>
            </a:lvl5pPr>
            <a:lvl6pPr marL="2283864" indent="0">
              <a:buNone/>
              <a:defRPr sz="2000"/>
            </a:lvl6pPr>
            <a:lvl7pPr marL="2740634" indent="0">
              <a:buNone/>
              <a:defRPr sz="2000"/>
            </a:lvl7pPr>
            <a:lvl8pPr marL="3197408" indent="0">
              <a:buNone/>
              <a:defRPr sz="2000"/>
            </a:lvl8pPr>
            <a:lvl9pPr marL="3654179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79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9891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85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076700" cy="5791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74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774" indent="0">
              <a:buNone/>
              <a:defRPr sz="2000" b="1"/>
            </a:lvl2pPr>
            <a:lvl3pPr marL="913544" indent="0">
              <a:buNone/>
              <a:defRPr sz="1800" b="1"/>
            </a:lvl3pPr>
            <a:lvl4pPr marL="1370319" indent="0">
              <a:buNone/>
              <a:defRPr sz="1600" b="1"/>
            </a:lvl4pPr>
            <a:lvl5pPr marL="1827089" indent="0">
              <a:buNone/>
              <a:defRPr sz="1600" b="1"/>
            </a:lvl5pPr>
            <a:lvl6pPr marL="2283864" indent="0">
              <a:buNone/>
              <a:defRPr sz="1600" b="1"/>
            </a:lvl6pPr>
            <a:lvl7pPr marL="2740634" indent="0">
              <a:buNone/>
              <a:defRPr sz="1600" b="1"/>
            </a:lvl7pPr>
            <a:lvl8pPr marL="3197408" indent="0">
              <a:buNone/>
              <a:defRPr sz="1600" b="1"/>
            </a:lvl8pPr>
            <a:lvl9pPr marL="365417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82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B08C7-66E7-46A8-9F1D-B8DE7418C065}"/>
              </a:ext>
            </a:extLst>
          </p:cNvPr>
          <p:cNvSpPr txBox="1"/>
          <p:nvPr userDrawn="1"/>
        </p:nvSpPr>
        <p:spPr>
          <a:xfrm>
            <a:off x="8411442" y="6566955"/>
            <a:ext cx="700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8DDE10F-904A-47C7-9AE8-885C96F9E1C3}" type="slidenum">
              <a:rPr lang="en-US" sz="14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4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94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6774" indent="0">
              <a:buNone/>
              <a:defRPr sz="1200"/>
            </a:lvl2pPr>
            <a:lvl3pPr marL="913544" indent="0">
              <a:buNone/>
              <a:defRPr sz="1000"/>
            </a:lvl3pPr>
            <a:lvl4pPr marL="1370319" indent="0">
              <a:buNone/>
              <a:defRPr sz="900"/>
            </a:lvl4pPr>
            <a:lvl5pPr marL="1827089" indent="0">
              <a:buNone/>
              <a:defRPr sz="900"/>
            </a:lvl5pPr>
            <a:lvl6pPr marL="2283864" indent="0">
              <a:buNone/>
              <a:defRPr sz="900"/>
            </a:lvl6pPr>
            <a:lvl7pPr marL="2740634" indent="0">
              <a:buNone/>
              <a:defRPr sz="900"/>
            </a:lvl7pPr>
            <a:lvl8pPr marL="3197408" indent="0">
              <a:buNone/>
              <a:defRPr sz="900"/>
            </a:lvl8pPr>
            <a:lvl9pPr marL="365417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7893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5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940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4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87791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59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pitchFamily="18" charset="2"/>
              <a:ea typeface="ＭＳ Ｐゴシック" pitchFamily="34" charset="-128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5294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Arial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2710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Arial" panose="020B0604020202020204" pitchFamily="34" charset="0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46246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2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38200"/>
            <a:ext cx="83058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solidFill>
            <a:srgbClr val="2E249E"/>
          </a:solidFill>
          <a:ln>
            <a:noFill/>
          </a:ln>
        </p:spPr>
        <p:txBody>
          <a:bodyPr wrap="none" lIns="91354" tIns="45678" rIns="91354" bIns="4567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>
              <a:solidFill>
                <a:srgbClr val="000000"/>
              </a:solidFill>
              <a:latin typeface="Symbol" charset="2"/>
              <a:ea typeface="ＭＳ Ｐゴシック" charset="-128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763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54" tIns="45678" rIns="91354" bIns="4567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3631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ＭＳ Ｐゴシック" charset="0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ea typeface="ＭＳ Ｐゴシック" charset="0"/>
          <a:cs typeface="ＭＳ Ｐゴシック" charset="-128"/>
        </a:defRPr>
      </a:lvl5pPr>
      <a:lvl6pPr marL="45677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6pPr>
      <a:lvl7pPr marL="913544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7pPr>
      <a:lvl8pPr marL="137031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8pPr>
      <a:lvl9pPr marL="1827089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cmss10" pitchFamily="34" charset="0"/>
          <a:cs typeface="Arial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0"/>
          <a:cs typeface="ＭＳ Ｐゴシック" charset="-128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4225" indent="-227013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2248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6pPr>
      <a:lvl7pPr marL="2969022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7pPr>
      <a:lvl8pPr marL="3425793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8pPr>
      <a:lvl9pPr marL="3882564" indent="-228387" algn="l" rtl="0" eaLnBrk="1" fontAlgn="base" hangingPunct="1">
        <a:spcBef>
          <a:spcPct val="20000"/>
        </a:spcBef>
        <a:spcAft>
          <a:spcPct val="0"/>
        </a:spcAft>
        <a:buSzPct val="80000"/>
        <a:buBlip>
          <a:blip r:embed="rId13"/>
        </a:buBlip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77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54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31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08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386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0634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408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179" algn="l" defTabSz="9135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91B6E28-201B-C653-5E9E-C42F1F2B4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276600"/>
            <a:ext cx="7620000" cy="2819400"/>
          </a:xfrm>
        </p:spPr>
        <p:txBody>
          <a:bodyPr/>
          <a:lstStyle/>
          <a:p>
            <a:r>
              <a:rPr lang="en-US" dirty="0"/>
              <a:t>Ann-Christin Kreyer</a:t>
            </a:r>
            <a:r>
              <a:rPr lang="en-US" baseline="30000" dirty="0"/>
              <a:t>1</a:t>
            </a:r>
            <a:r>
              <a:rPr lang="en-US" dirty="0"/>
              <a:t> and Lucy Xiaolu Wang</a:t>
            </a:r>
            <a:r>
              <a:rPr lang="en-US" baseline="30000" dirty="0"/>
              <a:t>2,1,3</a:t>
            </a:r>
            <a:endParaRPr lang="en-US" dirty="0"/>
          </a:p>
          <a:p>
            <a:endParaRPr lang="en-US" dirty="0"/>
          </a:p>
          <a:p>
            <a:r>
              <a:rPr lang="en-US" baseline="30000" dirty="0"/>
              <a:t>1</a:t>
            </a:r>
            <a:r>
              <a:rPr lang="en-US" dirty="0"/>
              <a:t> Max Planck Institute for Innovation and Competition</a:t>
            </a:r>
          </a:p>
          <a:p>
            <a:r>
              <a:rPr lang="en-US" baseline="30000" dirty="0"/>
              <a:t>2</a:t>
            </a:r>
            <a:r>
              <a:rPr lang="en-US" dirty="0"/>
              <a:t> University of Massachusetts Amherst</a:t>
            </a:r>
          </a:p>
          <a:p>
            <a:r>
              <a:rPr lang="en-US" baseline="30000" dirty="0"/>
              <a:t>3</a:t>
            </a:r>
            <a:r>
              <a:rPr lang="en-US" dirty="0"/>
              <a:t> Canadian Centre for Health Economics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AEA “tech. and innovation” lightening round session, 2025.1.5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B13336-80B7-BCED-10D3-CFF6F00A4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275" y="1219200"/>
            <a:ext cx="8458200" cy="1295400"/>
          </a:xfrm>
        </p:spPr>
        <p:txBody>
          <a:bodyPr/>
          <a:lstStyle/>
          <a:p>
            <a:r>
              <a:rPr lang="en-US" sz="3000" dirty="0"/>
              <a:t>Megaprojects, Digital Platforms, &amp; Productivity:</a:t>
            </a:r>
            <a:br>
              <a:rPr lang="en-US" sz="3000" dirty="0"/>
            </a:br>
            <a:r>
              <a:rPr lang="en-US" sz="2900" dirty="0"/>
              <a:t>Evidence from the Human Brain Project</a:t>
            </a:r>
          </a:p>
        </p:txBody>
      </p:sp>
    </p:spTree>
    <p:extLst>
      <p:ext uri="{BB962C8B-B14F-4D97-AF65-F5344CB8AC3E}">
        <p14:creationId xmlns:p14="http://schemas.microsoft.com/office/powerpoint/2010/main" val="373810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2D72-543E-46A5-0F06-0272D07D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142875"/>
            <a:ext cx="8839200" cy="533400"/>
          </a:xfrm>
        </p:spPr>
        <p:txBody>
          <a:bodyPr/>
          <a:lstStyle/>
          <a:p>
            <a:r>
              <a:rPr lang="en-US" dirty="0"/>
              <a:t>Junior/female quality: author-year, 2008-2022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520C3-F355-51B9-FDED-FDCB770E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14425"/>
            <a:ext cx="8305800" cy="546735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Juniors increases research across topics, especially neurotech areas</a:t>
            </a:r>
          </a:p>
          <a:p>
            <a:r>
              <a:rPr lang="en-US" dirty="0"/>
              <a:t>Female yield more top neuro research, &amp; more in neurotech/AI areas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E287EC-207A-9503-0021-DF33E83CB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4666"/>
            <a:ext cx="4671158" cy="3722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C81BAA-80E5-6C40-CEB2-0C5526FFB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6" y="1344667"/>
            <a:ext cx="4638674" cy="372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8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0DEF1-6F75-7F6D-B672-77BC0E33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8F71F-7662-FEEB-20F8-B15631C3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066800"/>
            <a:ext cx="8610600" cy="5562600"/>
          </a:xfrm>
        </p:spPr>
        <p:txBody>
          <a:bodyPr>
            <a:normAutofit/>
          </a:bodyPr>
          <a:lstStyle/>
          <a:p>
            <a:pPr marL="0" indent="0">
              <a:spcBef>
                <a:spcPts val="400"/>
              </a:spcBef>
              <a:spcAft>
                <a:spcPts val="1600"/>
              </a:spcAft>
              <a:buNone/>
            </a:pPr>
            <a:r>
              <a:rPr lang="en-US" b="1" dirty="0"/>
              <a:t>The HBP appear to yield positive synergy among AI-neuroscience scholars, and pushed more high-quality interdisciplinary research</a:t>
            </a:r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dirty="0"/>
              <a:t>Active i</a:t>
            </a:r>
            <a:r>
              <a:rPr lang="en-US" b="0" i="0" dirty="0">
                <a:effectLst/>
                <a:latin typeface="Arial" panose="020B0604020202020204" pitchFamily="34" charset="0"/>
              </a:rPr>
              <a:t>nvolvement in the HBP appears to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increase productivity and citations</a:t>
            </a:r>
            <a:r>
              <a:rPr lang="en-US" b="0" i="0" dirty="0">
                <a:effectLst/>
                <a:latin typeface="Arial" panose="020B0604020202020204" pitchFamily="34" charset="0"/>
              </a:rPr>
              <a:t>, esp. for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juniors</a:t>
            </a:r>
            <a:r>
              <a:rPr lang="en-US" b="0" i="0" dirty="0">
                <a:effectLst/>
                <a:latin typeface="Arial" panose="020B0604020202020204" pitchFamily="34" charset="0"/>
              </a:rPr>
              <a:t> and (to a lesser extent) </a:t>
            </a:r>
            <a:r>
              <a:rPr lang="en-US" b="0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female</a:t>
            </a:r>
            <a:r>
              <a:rPr lang="en-US" b="0" i="0" dirty="0">
                <a:effectLst/>
                <a:latin typeface="Arial" panose="020B0604020202020204" pitchFamily="34" charset="0"/>
              </a:rPr>
              <a:t> researchers.</a:t>
            </a:r>
            <a:endParaRPr lang="en-US" dirty="0"/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dirty="0"/>
              <a:t>Researchers have a </a:t>
            </a:r>
            <a:r>
              <a:rPr lang="en-US" dirty="0">
                <a:solidFill>
                  <a:srgbClr val="0070C0"/>
                </a:solidFill>
              </a:rPr>
              <a:t>higher likelihood </a:t>
            </a:r>
            <a:r>
              <a:rPr lang="en-US" dirty="0"/>
              <a:t>of publishing in </a:t>
            </a:r>
            <a:r>
              <a:rPr lang="en-US" dirty="0">
                <a:solidFill>
                  <a:srgbClr val="0070C0"/>
                </a:solidFill>
              </a:rPr>
              <a:t>top neuro </a:t>
            </a:r>
            <a:r>
              <a:rPr lang="en-US" dirty="0"/>
              <a:t>journals, esp. within the area of AI-neuro intersection: </a:t>
            </a:r>
            <a:r>
              <a:rPr lang="en-US" dirty="0">
                <a:solidFill>
                  <a:srgbClr val="0070C0"/>
                </a:solidFill>
              </a:rPr>
              <a:t>neurotechnology</a:t>
            </a:r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dirty="0"/>
              <a:t>Scholars benefit regardless of their </a:t>
            </a:r>
            <a:r>
              <a:rPr lang="en-US" i="1" dirty="0"/>
              <a:t>affiliated country </a:t>
            </a:r>
            <a:r>
              <a:rPr lang="en-US" dirty="0"/>
              <a:t>at the beginning of HBP participation, more for German, Italian, &amp; Belgian-based scholars</a:t>
            </a:r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dirty="0"/>
              <a:t>Some evidence that a </a:t>
            </a:r>
            <a:r>
              <a:rPr lang="en-US" i="1" dirty="0"/>
              <a:t>combination</a:t>
            </a:r>
            <a:r>
              <a:rPr lang="en-US" dirty="0"/>
              <a:t> of </a:t>
            </a:r>
            <a:r>
              <a:rPr lang="en-US" dirty="0">
                <a:solidFill>
                  <a:srgbClr val="0070C0"/>
                </a:solidFill>
              </a:rPr>
              <a:t>training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expanded network</a:t>
            </a:r>
            <a:r>
              <a:rPr lang="en-US" dirty="0"/>
              <a:t> at the beginning of one’s career is most crucial for productivity gains</a:t>
            </a:r>
          </a:p>
          <a:p>
            <a:pPr>
              <a:spcBef>
                <a:spcPts val="400"/>
              </a:spcBef>
              <a:spcAft>
                <a:spcPts val="1600"/>
              </a:spcAft>
            </a:pPr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Lots of work-in-progress, aim to release a draft by summer 2025!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24A73-80C4-60E5-D810-39DB6BB9D962}"/>
              </a:ext>
            </a:extLst>
          </p:cNvPr>
          <p:cNvSpPr txBox="1"/>
          <p:nvPr/>
        </p:nvSpPr>
        <p:spPr>
          <a:xfrm>
            <a:off x="381000" y="6260068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you! Contact: xiaoluwang@umass.edu; ann-christin.kreyer@ip.mpg.de </a:t>
            </a:r>
          </a:p>
        </p:txBody>
      </p:sp>
    </p:spTree>
    <p:extLst>
      <p:ext uri="{BB962C8B-B14F-4D97-AF65-F5344CB8AC3E}">
        <p14:creationId xmlns:p14="http://schemas.microsoft.com/office/powerpoint/2010/main" val="242070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B7A-A354-519F-EDFE-4B8191A7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B36D-52D3-85AB-463D-EBAFA67DF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1" y="1219200"/>
            <a:ext cx="8762999" cy="567689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Declining productivity in biomedical science </a:t>
            </a:r>
            <a:r>
              <a:rPr lang="en-US" sz="1800" dirty="0">
                <a:solidFill>
                  <a:schemeClr val="bg2"/>
                </a:solidFill>
              </a:rPr>
              <a:t>(Bloom et al. 2020)</a:t>
            </a:r>
            <a:r>
              <a:rPr lang="en-US" dirty="0"/>
              <a:t>; AI showed potential in life sciences 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(e.g., drug development).</a:t>
            </a:r>
            <a:r>
              <a:rPr lang="en-US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But integrating AI with lab science is not always easy </a:t>
            </a:r>
          </a:p>
          <a:p>
            <a:pPr marL="457200" lvl="1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paper: how does a ten-year megaproject affect AI-brain sciences?</a:t>
            </a:r>
          </a:p>
          <a:p>
            <a:pPr lvl="1">
              <a:lnSpc>
                <a:spcPct val="13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Launched in 2013, the HBP aims to advance brain science in 10 years </a:t>
            </a:r>
          </a:p>
          <a:p>
            <a:pPr lvl="1">
              <a:lnSpc>
                <a:spcPct val="13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€1B grants &amp; AI-powered research infrastructure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Research Q: How does the HBP affect the rate and direction of R&amp;D? </a:t>
            </a:r>
          </a:p>
          <a:p>
            <a:pPr lvl="1">
              <a:lnSpc>
                <a:spcPct val="120000"/>
              </a:lnSpc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does accessing to the HBP network matter across research types &amp; career stages? More collaboration/interdisciplinary/novel output?</a:t>
            </a:r>
          </a:p>
        </p:txBody>
      </p:sp>
      <p:pic>
        <p:nvPicPr>
          <p:cNvPr id="5" name="Picture 4" descr="A close-up of a sign&#10;&#10;Description automatically generated">
            <a:extLst>
              <a:ext uri="{FF2B5EF4-FFF2-40B4-BE49-F238E27FC236}">
                <a16:creationId xmlns:a16="http://schemas.microsoft.com/office/drawing/2014/main" id="{702DD546-B4CE-B22F-A9AF-AF0125273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917" y="5327981"/>
            <a:ext cx="5379965" cy="137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0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6A59-FDA8-4032-5E88-274C3FB0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Considerations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4472A-48C4-1BB0-85D7-A2182E08C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2667000"/>
            <a:ext cx="8305800" cy="406717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Ideas are harder to get. Large teams w complementary skills can help</a:t>
            </a:r>
            <a:r>
              <a:rPr lang="en-US" dirty="0">
                <a:solidFill>
                  <a:schemeClr val="bg2"/>
                </a:solidFill>
              </a:rPr>
              <a:t> (Jones 2009)</a:t>
            </a:r>
            <a:r>
              <a:rPr lang="en-US" dirty="0"/>
              <a:t>. But large teams can be inefficient &amp; non-creative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Moral hazard with credit sharing </a:t>
            </a:r>
            <a:r>
              <a:rPr lang="en-US" dirty="0">
                <a:solidFill>
                  <a:schemeClr val="bg2"/>
                </a:solidFill>
              </a:rPr>
              <a:t>(Che &amp; Yoo 2001)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/>
              <a:t>Intuitively, productivity can go different ways (an empirical Q):</a:t>
            </a:r>
          </a:p>
          <a:p>
            <a:pPr lvl="1">
              <a:spcBef>
                <a:spcPts val="400"/>
              </a:spcBef>
            </a:pPr>
            <a:r>
              <a:rPr lang="en-US" sz="1850" dirty="0">
                <a:solidFill>
                  <a:schemeClr val="bg2"/>
                </a:solidFill>
              </a:rPr>
              <a:t>More: “Time to explore new areas and expand the network!”</a:t>
            </a:r>
          </a:p>
          <a:p>
            <a:pPr lvl="1">
              <a:spcBef>
                <a:spcPts val="400"/>
              </a:spcBef>
            </a:pPr>
            <a:r>
              <a:rPr lang="en-US" sz="1850" dirty="0">
                <a:solidFill>
                  <a:schemeClr val="bg2"/>
                </a:solidFill>
              </a:rPr>
              <a:t>Less: “Time to take more risks and invest in new yet slower areas!”</a:t>
            </a:r>
          </a:p>
          <a:p>
            <a:pPr lvl="1">
              <a:spcBef>
                <a:spcPts val="400"/>
              </a:spcBef>
            </a:pPr>
            <a:r>
              <a:rPr lang="en-US" sz="1850" dirty="0">
                <a:solidFill>
                  <a:schemeClr val="bg2"/>
                </a:solidFill>
              </a:rPr>
              <a:t>Similar: “Time to change $ source, but I still only have 24 hours/day!” </a:t>
            </a:r>
            <a:endParaRPr lang="en-US" dirty="0">
              <a:solidFill>
                <a:schemeClr val="bg2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/>
              <a:t>Q: quantity, quality; network expansion; career/gender; topic areas</a:t>
            </a:r>
            <a:endParaRPr lang="en-US" sz="1850" dirty="0">
              <a:solidFill>
                <a:schemeClr val="bg2"/>
              </a:solidFill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C8522A-6E7C-9232-0FFB-7E4FE7C30B9E}"/>
              </a:ext>
            </a:extLst>
          </p:cNvPr>
          <p:cNvSpPr/>
          <p:nvPr/>
        </p:nvSpPr>
        <p:spPr>
          <a:xfrm>
            <a:off x="762000" y="1157252"/>
            <a:ext cx="7848600" cy="1043023"/>
          </a:xfrm>
          <a:prstGeom prst="round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Q: How does the HBP affect the rate and direction of research publications? (in neurosciences/AI/joint)</a:t>
            </a:r>
          </a:p>
        </p:txBody>
      </p:sp>
    </p:spTree>
    <p:extLst>
      <p:ext uri="{BB962C8B-B14F-4D97-AF65-F5344CB8AC3E}">
        <p14:creationId xmlns:p14="http://schemas.microsoft.com/office/powerpoint/2010/main" val="225165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67D3-652F-8575-4C87-D6DFD7C01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62F3-B1C3-E99A-F0E2-9369163F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10DA6-D55A-D7F2-D73A-6F3958985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143000"/>
            <a:ext cx="8763000" cy="5448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Data: HBP audited reports, official sites, online forum, CORDIS, Scopus 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Details on 639 individual researchers actively participated in the HBP (2013-2020) from about 180 institutions in 20+ countries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publication record of these HBP individuals and control group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Matching-based control pool and corresponding research profiles</a:t>
            </a:r>
          </a:p>
          <a:p>
            <a:pPr lvl="1"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Aggregate to individual-year panel for main analyses </a:t>
            </a:r>
            <a:endParaRPr lang="en-US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en-US" sz="15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Measures: publications, citations, text-based research topic areas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of publications, # pubs as the first or last authors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of pubs in top CS outlets, # of pubs top neuroscience journals 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of coauthors, # of citations</a:t>
            </a:r>
          </a:p>
          <a:p>
            <a:pPr lvl="1">
              <a:spcBef>
                <a:spcPts val="0"/>
              </a:spcBef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of pubs by topic groups, and # pubs by topics and journal quality</a:t>
            </a:r>
            <a:endParaRPr lang="en-US" dirty="0">
              <a:solidFill>
                <a:schemeClr val="bg2"/>
              </a:solidFill>
            </a:endParaRPr>
          </a:p>
          <a:p>
            <a:pPr marL="457200" lvl="1" indent="0">
              <a:buNone/>
            </a:pPr>
            <a:endParaRPr lang="en-US" sz="15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Topic classification: use neural, prompt-based, LLMs (GPT3.5turbo/4)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Neurobiology, neurotechnology, AI-robotics, clinical focus, others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In-progress: annotation &amp; fine-tuning using GPT4o-mini, cross-validation</a:t>
            </a:r>
          </a:p>
          <a:p>
            <a:pPr lvl="1">
              <a:lnSpc>
                <a:spcPct val="114000"/>
              </a:lnSpc>
              <a:spcBef>
                <a:spcPts val="0"/>
              </a:spcBef>
            </a:pPr>
            <a:endParaRPr lang="en-US" sz="1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09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4A206-167F-803C-5F67-351BB2A8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TWFE, staggered &amp; matching-based </a:t>
            </a:r>
            <a:r>
              <a:rPr lang="en-US" dirty="0" err="1"/>
              <a:t>DiD</a:t>
            </a:r>
            <a:endParaRPr 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066799"/>
                <a:ext cx="8686799" cy="578167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dirty="0"/>
                  <a:t>Start with TWFE </a:t>
                </a:r>
                <a:r>
                  <a:rPr lang="en-US" dirty="0" err="1"/>
                  <a:t>DiD</a:t>
                </a:r>
                <a:r>
                  <a:rPr lang="en-US" dirty="0"/>
                  <a:t> for ever-HBP sample: exploit the staggered access</a:t>
                </a:r>
              </a:p>
              <a:p>
                <a:pPr marL="0" indent="0">
                  <a:spcBef>
                    <a:spcPts val="0"/>
                  </a:spcBef>
                  <a:spcAft>
                    <a:spcPts val="400"/>
                  </a:spcAft>
                  <a:buNone/>
                </a:pPr>
                <a:endParaRPr lang="en-US" sz="6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GB" sz="2000" dirty="0"/>
                  <a:t>Individuals fixed effects: comparison within the same person over time</a:t>
                </a:r>
                <a:endParaRPr lang="en-GB" sz="17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3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: outcome variables at the author-year-level (log +1, numbers)</a:t>
                </a:r>
                <a:endParaRPr lang="en-US" sz="1600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𝐻𝐵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: indicates if individual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has actively participated in HBP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chemeClr val="bg2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/>
                    </a:solidFill>
                  </a:rPr>
                  <a:t>: individual and year fixed effects; </a:t>
                </a:r>
                <a:r>
                  <a:rPr lang="en-US" dirty="0" err="1">
                    <a:solidFill>
                      <a:schemeClr val="bg2"/>
                    </a:solidFill>
                  </a:rPr>
                  <a:t>s.e.</a:t>
                </a:r>
                <a:r>
                  <a:rPr lang="en-US" dirty="0">
                    <a:solidFill>
                      <a:schemeClr val="bg2"/>
                    </a:solidFill>
                  </a:rPr>
                  <a:t> clustered at individual level</a:t>
                </a:r>
              </a:p>
              <a:p>
                <a:pPr lvl="1"/>
                <a:r>
                  <a:rPr lang="en-US" dirty="0">
                    <a:solidFill>
                      <a:schemeClr val="bg2"/>
                    </a:solidFill>
                  </a:rPr>
                  <a:t>Apply current methods (e.g., Callaway &amp; </a:t>
                </a:r>
                <a:r>
                  <a:rPr lang="en-US" dirty="0" err="1">
                    <a:solidFill>
                      <a:schemeClr val="bg2"/>
                    </a:solidFill>
                  </a:rPr>
                  <a:t>Sant’Anna</a:t>
                </a:r>
                <a:r>
                  <a:rPr lang="en-US" dirty="0">
                    <a:solidFill>
                      <a:schemeClr val="bg2"/>
                    </a:solidFill>
                  </a:rPr>
                  <a:t> 2021; stacked DID,…)</a:t>
                </a:r>
              </a:p>
              <a:p>
                <a:pPr marL="457200" lvl="1" indent="0">
                  <a:buNone/>
                </a:pPr>
                <a:endParaRPr lang="en-US" sz="22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Ongoing: matching-based DiD w doppelgängers</a:t>
                </a:r>
                <a:r>
                  <a:rPr lang="en-US" sz="1400" dirty="0">
                    <a:solidFill>
                      <a:schemeClr val="bg2"/>
                    </a:solidFill>
                  </a:rPr>
                  <a:t> (Sosia, Rose &amp; </a:t>
                </a:r>
                <a:r>
                  <a:rPr lang="en-US" sz="1400" dirty="0" err="1">
                    <a:solidFill>
                      <a:schemeClr val="bg2"/>
                    </a:solidFill>
                  </a:rPr>
                  <a:t>Baruffaldi</a:t>
                </a:r>
                <a:r>
                  <a:rPr lang="en-US" sz="1400" dirty="0">
                    <a:solidFill>
                      <a:schemeClr val="bg2"/>
                    </a:solidFill>
                  </a:rPr>
                  <a:t> 2020)</a:t>
                </a:r>
              </a:p>
              <a:p>
                <a:pPr lvl="1">
                  <a:lnSpc>
                    <a:spcPct val="114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sz="1900" dirty="0"/>
                  <a:t>Identify HBP “doppelgänger” (academic twins) based on first year publishing, #co-authors, #pubs, #citations (pre-treatment, +/- margins)</a:t>
                </a:r>
                <a:endParaRPr lang="en-US" sz="19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lvl="2">
                  <a:spcBef>
                    <a:spcPts val="0"/>
                  </a:spcBef>
                </a:pP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Implementation using </a:t>
                </a:r>
                <a:r>
                  <a:rPr lang="en-US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socia</a:t>
                </a: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and </a:t>
                </a:r>
                <a:r>
                  <a:rPr lang="en-US" sz="19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pybliometrics</a:t>
                </a: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over entire Scopus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… then refine the control pool by training, institutions, and topics</a:t>
                </a:r>
              </a:p>
              <a:p>
                <a:pPr lvl="2">
                  <a:spcBef>
                    <a:spcPts val="0"/>
                  </a:spcBef>
                </a:pPr>
                <a:r>
                  <a:rPr lang="en-US" sz="1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Control group: propensity score matching or coarsen exact matching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FD2508-C3B8-43F8-966B-BAAFDF1097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066799"/>
                <a:ext cx="8686799" cy="5781675"/>
              </a:xfrm>
              <a:blipFill>
                <a:blip r:embed="rId3"/>
                <a:stretch>
                  <a:fillRect t="-527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43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2F1B-786D-0FA2-10FE-CA26966F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Descriptive: participants by phase &amp; seniority level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" b="5064"/>
          <a:stretch/>
        </p:blipFill>
        <p:spPr>
          <a:xfrm>
            <a:off x="819150" y="962025"/>
            <a:ext cx="7536180" cy="5803177"/>
          </a:xfrm>
        </p:spPr>
      </p:pic>
    </p:spTree>
    <p:extLst>
      <p:ext uri="{BB962C8B-B14F-4D97-AF65-F5344CB8AC3E}">
        <p14:creationId xmlns:p14="http://schemas.microsoft.com/office/powerpoint/2010/main" val="99377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02A0-A7B2-410F-0C3D-29BDC2C2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author-year panel, log 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86D0-8664-46BB-645E-9E477727D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57275"/>
            <a:ext cx="8305800" cy="5791200"/>
          </a:xfrm>
        </p:spPr>
        <p:txBody>
          <a:bodyPr>
            <a:normAutofit/>
          </a:bodyPr>
          <a:lstStyle/>
          <a:p>
            <a:r>
              <a:rPr lang="en-US" dirty="0"/>
              <a:t>Do researchers actively engaged in the HBP produce more work?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Researchers show a higher productivity and receive more citations after HBP participation (note: w/ individual fixed effects)</a:t>
            </a:r>
          </a:p>
          <a:p>
            <a:r>
              <a:rPr lang="en-US" dirty="0"/>
              <a:t>Participation in the HBP expands researchers’ networks (# of distinct co-authors per author-year in revealed publications)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54D2E-49F1-642D-979A-57C8F4EC5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38300"/>
            <a:ext cx="84010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7569-F0F1-347C-7D68-1B9FE89A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Junior/female subsample: author-year, 2008-2022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71164C-2603-5A95-614E-9713E4B63349}"/>
              </a:ext>
            </a:extLst>
          </p:cNvPr>
          <p:cNvSpPr txBox="1">
            <a:spLocks/>
          </p:cNvSpPr>
          <p:nvPr/>
        </p:nvSpPr>
        <p:spPr bwMode="auto">
          <a:xfrm>
            <a:off x="419100" y="990600"/>
            <a:ext cx="85725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54" tIns="45678" rIns="91354" bIns="45678" numCol="1" anchor="t" anchorCtr="0" compatLnSpc="1">
            <a:prstTxWarp prst="textNoShape">
              <a:avLst/>
            </a:prstTxWarp>
            <a:normAutofit/>
          </a:bodyPr>
          <a:lstStyle>
            <a:lvl1pPr marL="341313" indent="-341313" algn="l" rtl="0" eaLnBrk="0" fontAlgn="base" hangingPunct="0">
              <a:spcBef>
                <a:spcPct val="20000"/>
              </a:spcBef>
              <a:spcAft>
                <a:spcPts val="120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ＭＳ Ｐゴシック" charset="-128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+mn-cs"/>
              </a:defRPr>
            </a:lvl2pPr>
            <a:lvl3pPr marL="11414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3pPr>
            <a:lvl4pPr marL="1598613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4pPr>
            <a:lvl5pPr marL="2054225" indent="-227013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1800">
                <a:solidFill>
                  <a:schemeClr val="tx1"/>
                </a:solidFill>
                <a:latin typeface="Arial" panose="020B0604020202020204" pitchFamily="34" charset="0"/>
                <a:ea typeface="ＭＳ Ｐゴシック" charset="-128"/>
                <a:cs typeface="+mn-cs"/>
              </a:defRPr>
            </a:lvl5pPr>
            <a:lvl6pPr marL="2512248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69022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5793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2564" indent="-228387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Blip>
                <a:blip r:embed="rId3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Does </a:t>
            </a:r>
            <a:r>
              <a:rPr lang="en-US" dirty="0"/>
              <a:t>the HBP’s impact differ by researchers’ career stage and gender</a:t>
            </a:r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sz="1000" kern="0" dirty="0"/>
          </a:p>
          <a:p>
            <a:endParaRPr lang="en-US" kern="0" dirty="0"/>
          </a:p>
          <a:p>
            <a:endParaRPr lang="en-US" kern="0" dirty="0"/>
          </a:p>
          <a:p>
            <a:endParaRPr lang="en-US" kern="0" dirty="0"/>
          </a:p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Juniors (junior faculties and graduate students) benefit the most from the HBP research infrastructure and collaboration </a:t>
            </a:r>
          </a:p>
          <a:p>
            <a:r>
              <a:rPr lang="en-US" kern="0" dirty="0"/>
              <a:t>Female researchers experience a significant productivity increase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616E9-7AB7-2C82-3F2D-29723096D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" y="1531361"/>
            <a:ext cx="4562475" cy="3681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4E5C16-D789-0347-485A-CBFA32E1E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3756" y="1537737"/>
            <a:ext cx="4533900" cy="36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98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2F19F-93AA-89C4-7763-45FF35291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by journal quality and topic areas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DD46D-66FD-D73D-D428-9A089F897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238250"/>
            <a:ext cx="8496300" cy="54292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Higher probability of publishing in top neuroscience journals.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Increased probability of publishing esp. in topics of neurotechnology. 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885825" y="1162050"/>
            <a:ext cx="7305675" cy="4324350"/>
            <a:chOff x="1347787" y="119063"/>
            <a:chExt cx="6448425" cy="3845542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 rotWithShape="1">
            <a:blip r:embed="rId2"/>
            <a:srcRect b="52302"/>
            <a:stretch/>
          </p:blipFill>
          <p:spPr>
            <a:xfrm>
              <a:off x="1347787" y="119063"/>
              <a:ext cx="6448425" cy="3157538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 rotWithShape="1">
            <a:blip r:embed="rId2"/>
            <a:srcRect t="89424"/>
            <a:stretch/>
          </p:blipFill>
          <p:spPr>
            <a:xfrm>
              <a:off x="1347787" y="3264519"/>
              <a:ext cx="6448425" cy="700086"/>
            </a:xfrm>
            <a:prstGeom prst="rect">
              <a:avLst/>
            </a:prstGeom>
          </p:spPr>
        </p:pic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A959D4-BD2F-71D4-93FA-8DC9814AD6A4}"/>
              </a:ext>
            </a:extLst>
          </p:cNvPr>
          <p:cNvSpPr/>
          <p:nvPr/>
        </p:nvSpPr>
        <p:spPr>
          <a:xfrm>
            <a:off x="2619375" y="1905000"/>
            <a:ext cx="1200149" cy="9810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223E25-FD58-A8B1-8C18-7CEFE4D9ADD6}"/>
              </a:ext>
            </a:extLst>
          </p:cNvPr>
          <p:cNvSpPr/>
          <p:nvPr/>
        </p:nvSpPr>
        <p:spPr>
          <a:xfrm>
            <a:off x="3962400" y="3467100"/>
            <a:ext cx="1200149" cy="9810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03A669-40F2-0400-6E46-CDF7D949EB95}"/>
              </a:ext>
            </a:extLst>
          </p:cNvPr>
          <p:cNvSpPr/>
          <p:nvPr/>
        </p:nvSpPr>
        <p:spPr>
          <a:xfrm>
            <a:off x="6858000" y="1905000"/>
            <a:ext cx="1200149" cy="98107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RA201@DCDFKGOFUVW0Y5J4" val="5302"/>
  <p:tag name="FIRSTRA203@UQHJGUNFUVW0Y5HA" val="5302"/>
</p:tagLst>
</file>

<file path=ppt/theme/theme1.xml><?xml version="1.0" encoding="utf-8"?>
<a:theme xmlns:a="http://schemas.openxmlformats.org/drawingml/2006/main" name="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8_Beamer Slides - Title and Outlines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Beamer Template">
  <a:themeElements>
    <a:clrScheme name="Beamer Slides - Title and Outlines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00"/>
      </a:hlink>
      <a:folHlink>
        <a:srgbClr val="000000"/>
      </a:folHlink>
    </a:clrScheme>
    <a:fontScheme name="Beamer Slides - Title and Outlines">
      <a:majorFont>
        <a:latin typeface="cmss10"/>
        <a:ea typeface=""/>
        <a:cs typeface="Arial"/>
      </a:majorFont>
      <a:minorFont>
        <a:latin typeface="cmss10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eamer Slides - Title and Outlin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amer Slides - Title and Outlin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er Slides - Title and Outlin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Beamer Slides - Title and Outlines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1758</TotalTime>
  <Words>1140</Words>
  <Application>Microsoft Office PowerPoint</Application>
  <PresentationFormat>On-screen Show (4:3)</PresentationFormat>
  <Paragraphs>133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cmss10</vt:lpstr>
      <vt:lpstr>NimbusRomNo9L-Regu</vt:lpstr>
      <vt:lpstr>Arial</vt:lpstr>
      <vt:lpstr>Calibri</vt:lpstr>
      <vt:lpstr>Cambria Math</vt:lpstr>
      <vt:lpstr>Symbol</vt:lpstr>
      <vt:lpstr>Beamer Template</vt:lpstr>
      <vt:lpstr>1_Beamer Template</vt:lpstr>
      <vt:lpstr>8_Beamer Slides - Title and Outlines</vt:lpstr>
      <vt:lpstr>2_Beamer Template</vt:lpstr>
      <vt:lpstr>3_Beamer Template</vt:lpstr>
      <vt:lpstr>4_Beamer Template</vt:lpstr>
      <vt:lpstr>Megaprojects, Digital Platforms, &amp; Productivity: Evidence from the Human Brain Project</vt:lpstr>
      <vt:lpstr>Background and Research Question</vt:lpstr>
      <vt:lpstr>Conceptual Considerations </vt:lpstr>
      <vt:lpstr>Data &amp; Measures</vt:lpstr>
      <vt:lpstr>Methods: TWFE, staggered &amp; matching-based DiD</vt:lpstr>
      <vt:lpstr>Descriptive: participants by phase &amp; seniority level</vt:lpstr>
      <vt:lpstr>Results: author-year panel, log DV</vt:lpstr>
      <vt:lpstr>Junior/female subsample: author-year, 2008-2022</vt:lpstr>
      <vt:lpstr>Results by journal quality and topic areas</vt:lpstr>
      <vt:lpstr>Junior/female quality: author-year, 2008-2022</vt:lpstr>
      <vt:lpstr>Conclusion &amp; Discussion</vt:lpstr>
    </vt:vector>
  </TitlesOfParts>
  <Company>Harvard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Brown</dc:creator>
  <cp:lastModifiedBy>Lucy Xiaolu Wang</cp:lastModifiedBy>
  <cp:revision>5985</cp:revision>
  <cp:lastPrinted>2022-10-20T15:10:23Z</cp:lastPrinted>
  <dcterms:created xsi:type="dcterms:W3CDTF">2013-04-11T00:11:29Z</dcterms:created>
  <dcterms:modified xsi:type="dcterms:W3CDTF">2024-12-29T03:28:15Z</dcterms:modified>
</cp:coreProperties>
</file>