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Override4.xml" ContentType="application/vnd.openxmlformats-officedocument.themeOverrid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6" r:id="rId4"/>
    <p:sldMasterId id="2147483926" r:id="rId5"/>
    <p:sldMasterId id="2147483928" r:id="rId6"/>
  </p:sldMasterIdLst>
  <p:notesMasterIdLst>
    <p:notesMasterId r:id="rId33"/>
  </p:notesMasterIdLst>
  <p:handoutMasterIdLst>
    <p:handoutMasterId r:id="rId34"/>
  </p:handoutMasterIdLst>
  <p:sldIdLst>
    <p:sldId id="2503" r:id="rId7"/>
    <p:sldId id="2505" r:id="rId8"/>
    <p:sldId id="2534" r:id="rId9"/>
    <p:sldId id="2506" r:id="rId10"/>
    <p:sldId id="2507" r:id="rId11"/>
    <p:sldId id="2509" r:id="rId12"/>
    <p:sldId id="2518" r:id="rId13"/>
    <p:sldId id="2514" r:id="rId14"/>
    <p:sldId id="2525" r:id="rId15"/>
    <p:sldId id="2526" r:id="rId16"/>
    <p:sldId id="2512" r:id="rId17"/>
    <p:sldId id="2517" r:id="rId18"/>
    <p:sldId id="2529" r:id="rId19"/>
    <p:sldId id="2520" r:id="rId20"/>
    <p:sldId id="2530" r:id="rId21"/>
    <p:sldId id="2531" r:id="rId22"/>
    <p:sldId id="2522" r:id="rId23"/>
    <p:sldId id="2521" r:id="rId24"/>
    <p:sldId id="2532" r:id="rId25"/>
    <p:sldId id="2533" r:id="rId26"/>
    <p:sldId id="2523" r:id="rId27"/>
    <p:sldId id="2535" r:id="rId28"/>
    <p:sldId id="2508" r:id="rId29"/>
    <p:sldId id="2516" r:id="rId30"/>
    <p:sldId id="2527" r:id="rId31"/>
    <p:sldId id="2528" r:id="rId32"/>
  </p:sldIdLst>
  <p:sldSz cx="9144000" cy="6858000" type="screen4x3"/>
  <p:notesSz cx="7010400" cy="92964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 userDrawn="1">
          <p15:clr>
            <a:srgbClr val="A4A3A4"/>
          </p15:clr>
        </p15:guide>
        <p15:guide id="2" pos="209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pard, Mark" initials="SM" lastIdx="5" clrIdx="0"/>
  <p:cmAuthor id="2" name="Mark Shepard" initials="MS" lastIdx="2" clrIdx="1"/>
  <p:cmAuthor id="3" name="Layton, Tim J." initials="LTJ" lastIdx="3" clrIdx="2"/>
  <p:cmAuthor id="4" name="Tim Layton" initials="TJL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99FF"/>
    <a:srgbClr val="003FBC"/>
    <a:srgbClr val="003399"/>
    <a:srgbClr val="0033CC"/>
    <a:srgbClr val="0000CC"/>
    <a:srgbClr val="003366"/>
    <a:srgbClr val="EF8321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5097" autoAdjust="0"/>
  </p:normalViewPr>
  <p:slideViewPr>
    <p:cSldViewPr>
      <p:cViewPr varScale="1">
        <p:scale>
          <a:sx n="76" d="100"/>
          <a:sy n="76" d="100"/>
        </p:scale>
        <p:origin x="183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16"/>
        <p:guide pos="2098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gs" Target="tags/tag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r">
              <a:defRPr sz="1200"/>
            </a:lvl1pPr>
          </a:lstStyle>
          <a:p>
            <a:fld id="{82E9C598-3BF1-4694-A618-906526EBDB0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r">
              <a:defRPr sz="1200"/>
            </a:lvl1pPr>
          </a:lstStyle>
          <a:p>
            <a:fld id="{AE281EA1-3E15-4CE9-A336-3B9FA06D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0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0766526C-24B6-4CAB-8E8E-85A13ADA1832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963F5536-7C40-4D79-8D59-3C9CBA8A0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16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Mayo v. Prometheus (2012):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adjust drug dosage based on metabolite levels – not patent-eligible</a:t>
            </a:r>
            <a:r>
              <a:rPr lang="en-US" dirty="0"/>
              <a:t>; </a:t>
            </a:r>
          </a:p>
          <a:p>
            <a:r>
              <a:rPr lang="en-US" dirty="0"/>
              <a:t>Association for Molecular Pathology v. Myriad Genetics, Inc. (2013): naturally occur genes are not patent eligible. </a:t>
            </a:r>
          </a:p>
        </p:txBody>
      </p:sp>
    </p:spTree>
    <p:extLst>
      <p:ext uri="{BB962C8B-B14F-4D97-AF65-F5344CB8AC3E}">
        <p14:creationId xmlns:p14="http://schemas.microsoft.com/office/powerpoint/2010/main" val="386248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EEA = </a:t>
            </a:r>
            <a:r>
              <a:rPr lang="en-US" sz="1800" b="0" i="0" u="none" strike="noStrike" baseline="0" dirty="0">
                <a:latin typeface="NimbusRomNo9L-Regu"/>
              </a:rPr>
              <a:t>European Union member states, Iceland, Liechtenstein, and Norway.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time-to-approval in our sample: 10 years</a:t>
            </a:r>
          </a:p>
        </p:txBody>
      </p:sp>
    </p:spTree>
    <p:extLst>
      <p:ext uri="{BB962C8B-B14F-4D97-AF65-F5344CB8AC3E}">
        <p14:creationId xmlns:p14="http://schemas.microsoft.com/office/powerpoint/2010/main" val="429316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primary patents do not fall into one ICD-9 disease category: congenital anomalies</a:t>
            </a:r>
          </a:p>
        </p:txBody>
      </p:sp>
    </p:spTree>
    <p:extLst>
      <p:ext uri="{BB962C8B-B14F-4D97-AF65-F5344CB8AC3E}">
        <p14:creationId xmlns:p14="http://schemas.microsoft.com/office/powerpoint/2010/main" val="36559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75048"/>
            <a:ext cx="8321675" cy="15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9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16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9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3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56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89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3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2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7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2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9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01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542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9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1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904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373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832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51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000"/>
              </a:spcAft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83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85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394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74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3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608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037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349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8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119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609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36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62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79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9891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5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2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08C7-66E7-46A8-9F1D-B8DE7418C065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8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4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779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4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7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624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1B6E28-201B-C653-5E9E-C42F1F2B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324225"/>
            <a:ext cx="7315200" cy="2819400"/>
          </a:xfrm>
        </p:spPr>
        <p:txBody>
          <a:bodyPr/>
          <a:lstStyle/>
          <a:p>
            <a:r>
              <a:rPr lang="en-US" dirty="0"/>
              <a:t>Dennis Byrski</a:t>
            </a:r>
            <a:r>
              <a:rPr lang="en-US" baseline="30000" dirty="0"/>
              <a:t>1</a:t>
            </a:r>
            <a:r>
              <a:rPr lang="en-US" dirty="0"/>
              <a:t> and Lucy Xiaolu Wang</a:t>
            </a:r>
            <a:r>
              <a:rPr lang="en-US" baseline="30000" dirty="0"/>
              <a:t>2,1,3</a:t>
            </a:r>
            <a:endParaRPr lang="en-US" dirty="0"/>
          </a:p>
          <a:p>
            <a:endParaRPr lang="en-US" dirty="0"/>
          </a:p>
          <a:p>
            <a:r>
              <a:rPr lang="en-US" baseline="30000" dirty="0"/>
              <a:t>1</a:t>
            </a:r>
            <a:r>
              <a:rPr lang="en-US" dirty="0"/>
              <a:t> Max Planck Institute for Innovation and Competition</a:t>
            </a:r>
          </a:p>
          <a:p>
            <a:r>
              <a:rPr lang="en-US" baseline="30000" dirty="0"/>
              <a:t>2</a:t>
            </a:r>
            <a:r>
              <a:rPr lang="en-US" dirty="0"/>
              <a:t> University of Massachusetts Amherst</a:t>
            </a:r>
          </a:p>
          <a:p>
            <a:r>
              <a:rPr lang="en-US" baseline="30000" dirty="0"/>
              <a:t>3</a:t>
            </a:r>
            <a:r>
              <a:rPr lang="en-US" dirty="0"/>
              <a:t> Canadian Centre for Health Economics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ASHEcon</a:t>
            </a:r>
            <a:r>
              <a:rPr lang="en-US" dirty="0"/>
              <a:t>, 2024.6.17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13336-80B7-BCED-10D3-CFF6F00A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219200"/>
            <a:ext cx="8458200" cy="1295400"/>
          </a:xfrm>
        </p:spPr>
        <p:txBody>
          <a:bodyPr/>
          <a:lstStyle/>
          <a:p>
            <a:r>
              <a:rPr lang="en-US" sz="3000" dirty="0"/>
              <a:t>Marketing Authorization and Strategic Patenting:</a:t>
            </a:r>
            <a:br>
              <a:rPr lang="en-US" sz="3000" dirty="0"/>
            </a:br>
            <a:r>
              <a:rPr lang="en-US" sz="2900" dirty="0"/>
              <a:t>Evidence from 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373810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2A0-A7B2-410F-0C3D-29BDC2C2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timing-related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6D0-8664-46BB-645E-9E477727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C0C8E-CF82-A8EF-FF15-FA45C474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971549"/>
            <a:ext cx="8945881" cy="55911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8743C9-181B-9402-DC87-1C1C40EDDB3A}"/>
              </a:ext>
            </a:extLst>
          </p:cNvPr>
          <p:cNvSpPr txBox="1">
            <a:spLocks/>
          </p:cNvSpPr>
          <p:nvPr/>
        </p:nvSpPr>
        <p:spPr bwMode="auto">
          <a:xfrm>
            <a:off x="102870" y="3403600"/>
            <a:ext cx="90093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>
                <a:highlight>
                  <a:srgbClr val="FFFF00"/>
                </a:highlight>
              </a:rPr>
              <a:t>Patents with early vs. late MA (split approval lag at median: 10 years) are similar regarding priority time, time span at the patent offices (time to patent grant), similar technological nature (e.g., ICD-9, complexity, resubmissions), and similar ex-ante drug, disease, and patent characteristics (t-test across many metrics). </a:t>
            </a:r>
          </a:p>
        </p:txBody>
      </p:sp>
    </p:spTree>
    <p:extLst>
      <p:ext uri="{BB962C8B-B14F-4D97-AF65-F5344CB8AC3E}">
        <p14:creationId xmlns:p14="http://schemas.microsoft.com/office/powerpoint/2010/main" val="3827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206-167F-803C-5F67-351BB2A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Strategy: Event Studies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</a:rPr>
              <a:t>(à la S&amp;S 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66800"/>
                <a:ext cx="8458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Drugs that never been approved should not be valid counterfactuals; rather, drugs approved but with early/later MAs</a:t>
                </a:r>
                <a:r>
                  <a:rPr lang="en-US" sz="1700" dirty="0">
                    <a:solidFill>
                      <a:srgbClr val="FF0000"/>
                    </a:solidFill>
                  </a:rPr>
                  <a:t> </a:t>
                </a:r>
                <a:r>
                  <a:rPr lang="en-US" sz="1700" dirty="0">
                    <a:solidFill>
                      <a:schemeClr val="bg1">
                        <a:lumMod val="50000"/>
                      </a:schemeClr>
                    </a:solidFill>
                  </a:rPr>
                  <a:t>(within drug comparison)</a:t>
                </a:r>
              </a:p>
              <a:p>
                <a:r>
                  <a:rPr lang="en-GB" sz="2000" dirty="0"/>
                  <a:t>Event study design exploits the variation in the timing of the treatment (early/late MA) across units &amp; end-binning</a:t>
                </a:r>
                <a:r>
                  <a:rPr lang="en-GB" sz="1600" dirty="0"/>
                  <a:t> </a:t>
                </a:r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(Schmidheiny &amp; Siegloch, 2023)</a:t>
                </a:r>
              </a:p>
              <a:p>
                <a:r>
                  <a:rPr lang="en-US" dirty="0"/>
                  <a:t>Baseline: </a:t>
                </a:r>
              </a:p>
              <a:p>
                <a:pPr marL="0" indent="0">
                  <a:buNone/>
                </a:pPr>
                <a:endParaRPr lang="en-US" sz="3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# of forward citations (other DVs: examiner citations, self, other,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: drug approval happening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periods away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citation year and patent fixed effects (drug-patent 1-1 level)</a:t>
                </a:r>
              </a:p>
              <a:p>
                <a:pPr marL="457200" lvl="1" indent="0">
                  <a:buNone/>
                </a:pPr>
                <a:endParaRPr lang="en-US" sz="1200" dirty="0"/>
              </a:p>
              <a:p>
                <a:r>
                  <a:rPr lang="en-US" dirty="0"/>
                  <a:t>Preferred specification: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w demanding patent grant &amp; SPC grant controls</a:t>
                </a:r>
              </a:p>
              <a:p>
                <a:pPr marL="0" indent="0">
                  <a:buNone/>
                </a:pPr>
                <a:endParaRPr lang="en-US" sz="2700" dirty="0"/>
              </a:p>
              <a:p>
                <a:pPr lvl="1"/>
                <a:r>
                  <a:rPr lang="en-US" dirty="0"/>
                  <a:t>Lit.: patent grants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(Gans et al., 2008)</a:t>
                </a:r>
                <a:r>
                  <a:rPr lang="en-US" sz="1400" dirty="0"/>
                  <a:t>, </a:t>
                </a:r>
                <a:r>
                  <a:rPr lang="en-US" dirty="0"/>
                  <a:t>SPC grants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 (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Mejer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, 2017) </a:t>
                </a:r>
                <a:r>
                  <a:rPr lang="en-US" dirty="0"/>
                  <a:t>are important</a:t>
                </a:r>
              </a:p>
              <a:p>
                <a:pPr lvl="1"/>
                <a:r>
                  <a:rPr lang="en-US" dirty="0"/>
                  <a:t>Estimates w a “partial effects” interpretation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 (Sandler &amp; Sandler, 2014; Miller, 2023)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458200" cy="5638800"/>
              </a:xfrm>
              <a:blipFill>
                <a:blip r:embed="rId2"/>
                <a:stretch>
                  <a:fillRect t="-541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C2E1967-4458-E9BB-2827-69A797EE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16198"/>
            <a:ext cx="4876800" cy="812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C57CB-5D65-17B2-09F0-F0A2BAEC7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" y="5069841"/>
            <a:ext cx="8046720" cy="8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3E29C2-E770-DD05-54BD-1F174EAED429}"/>
              </a:ext>
            </a:extLst>
          </p:cNvPr>
          <p:cNvSpPr txBox="1"/>
          <p:nvPr/>
        </p:nvSpPr>
        <p:spPr>
          <a:xfrm>
            <a:off x="838200" y="4572000"/>
            <a:ext cx="742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Controls: patent grant, SPC grant (eliminated uncertainty in obtaining them)</a:t>
            </a:r>
          </a:p>
          <a:p>
            <a:r>
              <a:rPr lang="en-US" dirty="0"/>
              <a:t>Similar patterns, then keep preferred specification (with controls) afterwards.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0702C-69B8-181F-B4D3-8C63812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" y="152400"/>
            <a:ext cx="9144000" cy="533400"/>
          </a:xfrm>
        </p:spPr>
        <p:txBody>
          <a:bodyPr/>
          <a:lstStyle/>
          <a:p>
            <a:r>
              <a:rPr lang="en-US" sz="2900" dirty="0"/>
              <a:t>Marketing authorization &amp; self-citations: by source/type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1DDB-A204-70AE-EF0A-B00F18F7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9D1CC-41E2-7BE6-7A8D-E73268B9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2" y="1581328"/>
            <a:ext cx="8903595" cy="27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F5E13-3A03-304D-0E56-C402C2CB2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2" y="1028700"/>
            <a:ext cx="8903595" cy="541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34CEA-24C4-204B-A8A8-49A4E9023824}"/>
              </a:ext>
            </a:extLst>
          </p:cNvPr>
          <p:cNvSpPr txBox="1"/>
          <p:nvPr/>
        </p:nvSpPr>
        <p:spPr>
          <a:xfrm>
            <a:off x="594360" y="13179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Self-citations added by examiners (high quality)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E9EAE-CC9F-F8FA-4230-C35348658088}"/>
              </a:ext>
            </a:extLst>
          </p:cNvPr>
          <p:cNvSpPr txBox="1"/>
          <p:nvPr/>
        </p:nvSpPr>
        <p:spPr>
          <a:xfrm>
            <a:off x="5334000" y="132184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Self-citations added by applicants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0905C-E336-1743-FBAF-78815B323036}"/>
              </a:ext>
            </a:extLst>
          </p:cNvPr>
          <p:cNvSpPr txBox="1"/>
          <p:nvPr/>
        </p:nvSpPr>
        <p:spPr>
          <a:xfrm>
            <a:off x="121919" y="4104639"/>
            <a:ext cx="9010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</a:rPr>
              <a:t>(X: a single prior patent doc can undermine the novelty/inventiveness of claimed invention; Y: do so in combination w/ other docs)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94A0E-869B-F7D8-C22E-F410BCDB76F3}"/>
              </a:ext>
            </a:extLst>
          </p:cNvPr>
          <p:cNvSpPr txBox="1"/>
          <p:nvPr/>
        </p:nvSpPr>
        <p:spPr>
          <a:xfrm>
            <a:off x="-2" y="3615698"/>
            <a:ext cx="914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XY-ref.: suggest legally “weak” patents as they increase the likelihood of a post-grant validity challenge</a:t>
            </a:r>
            <a:r>
              <a:rPr lang="en-US" sz="1000" dirty="0">
                <a:solidFill>
                  <a:schemeClr val="bg2"/>
                </a:solidFill>
              </a:rPr>
              <a:t> (Wagner &amp; Wakeman, 2016)</a:t>
            </a:r>
          </a:p>
        </p:txBody>
      </p:sp>
    </p:spTree>
    <p:extLst>
      <p:ext uri="{BB962C8B-B14F-4D97-AF65-F5344CB8AC3E}">
        <p14:creationId xmlns:p14="http://schemas.microsoft.com/office/powerpoint/2010/main" val="29701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6329-5C87-6017-05D1-F4003AFC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1920"/>
            <a:ext cx="8991600" cy="533400"/>
          </a:xfrm>
        </p:spPr>
        <p:txBody>
          <a:bodyPr/>
          <a:lstStyle/>
          <a:p>
            <a:r>
              <a:rPr lang="en-US" sz="2900" dirty="0"/>
              <a:t>Market Authorization &amp; self-citations: by type of patent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9765-95FD-D11C-C894-3F7C7F52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9ABDC-109D-3E7A-13EA-97AA747C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" y="1046480"/>
            <a:ext cx="8993526" cy="5569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411A9-6647-1373-C506-6C51007BCA81}"/>
              </a:ext>
            </a:extLst>
          </p:cNvPr>
          <p:cNvSpPr txBox="1"/>
          <p:nvPr/>
        </p:nvSpPr>
        <p:spPr>
          <a:xfrm>
            <a:off x="838200" y="126492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formulations, new dosage forms, new drug combinations, or new use)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7A986-DC79-431E-2C5A-CA1223243EB1}"/>
              </a:ext>
            </a:extLst>
          </p:cNvPr>
          <p:cNvSpPr txBox="1"/>
          <p:nvPr/>
        </p:nvSpPr>
        <p:spPr>
          <a:xfrm>
            <a:off x="5334000" y="132184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manufacturing process)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3FD2-684A-D699-7CFE-4E561D0DEA5E}"/>
              </a:ext>
            </a:extLst>
          </p:cNvPr>
          <p:cNvSpPr txBox="1"/>
          <p:nvPr/>
        </p:nvSpPr>
        <p:spPr>
          <a:xfrm>
            <a:off x="350520" y="423672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products (derivatives), new macromolecule)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73212-2C55-4BDA-89BE-39C94F74A973}"/>
              </a:ext>
            </a:extLst>
          </p:cNvPr>
          <p:cNvSpPr txBox="1"/>
          <p:nvPr/>
        </p:nvSpPr>
        <p:spPr>
          <a:xfrm>
            <a:off x="5328920" y="4248368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biological product/process patents)</a:t>
            </a:r>
          </a:p>
        </p:txBody>
      </p:sp>
    </p:spTree>
    <p:extLst>
      <p:ext uri="{BB962C8B-B14F-4D97-AF65-F5344CB8AC3E}">
        <p14:creationId xmlns:p14="http://schemas.microsoft.com/office/powerpoint/2010/main" val="14816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D4BA-B49D-E6B0-AC2C-8E95EE5C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&amp; self-citations: by disease; &amp; placebo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8EAF-AD86-A4FB-8719-F12F8C83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03D5E-ECC5-41AF-9810-45098347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33109"/>
            <a:ext cx="8686800" cy="5441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B97CA-92B1-1827-B933-804E247EA7F2}"/>
              </a:ext>
            </a:extLst>
          </p:cNvPr>
          <p:cNvSpPr txBox="1"/>
          <p:nvPr/>
        </p:nvSpPr>
        <p:spPr>
          <a:xfrm>
            <a:off x="706120" y="1264124"/>
            <a:ext cx="371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Same disease area/indication as approved drug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02663-F5D9-2381-5AFD-F094FA8F211E}"/>
              </a:ext>
            </a:extLst>
          </p:cNvPr>
          <p:cNvSpPr txBox="1"/>
          <p:nvPr/>
        </p:nvSpPr>
        <p:spPr>
          <a:xfrm>
            <a:off x="5140960" y="1264124"/>
            <a:ext cx="358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Explore new treatment options for a focal drug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E440-D093-FD48-FD34-2FE2203D4C45}"/>
              </a:ext>
            </a:extLst>
          </p:cNvPr>
          <p:cNvSpPr txBox="1"/>
          <p:nvPr/>
        </p:nvSpPr>
        <p:spPr>
          <a:xfrm>
            <a:off x="513080" y="4153717"/>
            <a:ext cx="848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Use end of phase II/start of phase III as a major milestone event to test the mechanism (disclosure/enforceability) </a:t>
            </a:r>
          </a:p>
        </p:txBody>
      </p:sp>
    </p:spTree>
    <p:extLst>
      <p:ext uri="{BB962C8B-B14F-4D97-AF65-F5344CB8AC3E}">
        <p14:creationId xmlns:p14="http://schemas.microsoft.com/office/powerpoint/2010/main" val="282630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73E678-4113-AEF1-4524-87A79846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1076960"/>
            <a:ext cx="8686800" cy="5398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E0339-3FB0-82E2-EAC0-263AE35F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&amp; </a:t>
            </a:r>
            <a:r>
              <a:rPr lang="en-US" b="1" dirty="0"/>
              <a:t>other</a:t>
            </a:r>
            <a:r>
              <a:rPr lang="en-US" dirty="0"/>
              <a:t> parties’ forward citations: big picture</a:t>
            </a:r>
          </a:p>
        </p:txBody>
      </p:sp>
    </p:spTree>
    <p:extLst>
      <p:ext uri="{BB962C8B-B14F-4D97-AF65-F5344CB8AC3E}">
        <p14:creationId xmlns:p14="http://schemas.microsoft.com/office/powerpoint/2010/main" val="305557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5C6-70EE-3D46-A51A-72D5FA5E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&amp; other citations: by vertical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B851-38DC-CC09-296C-0183C6E1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42" y="1092200"/>
            <a:ext cx="8766338" cy="5486400"/>
          </a:xfrm>
        </p:spPr>
        <p:txBody>
          <a:bodyPr/>
          <a:lstStyle/>
          <a:p>
            <a:r>
              <a:rPr lang="en-US" dirty="0"/>
              <a:t>The originator is likely to have several collaborators when developing an NME and executing clinical trials. </a:t>
            </a:r>
          </a:p>
          <a:p>
            <a:r>
              <a:rPr lang="en-US" dirty="0"/>
              <a:t>Follow-on patenting and innovation activities surrounding the focal drug are often conducted by different parties. </a:t>
            </a:r>
          </a:p>
          <a:p>
            <a:r>
              <a:rPr lang="en-US" dirty="0"/>
              <a:t>Generic firms file for a substantial number of secondary patents to protect their own exclusivity when generic entry happens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/>
                </a:solidFill>
              </a:rPr>
              <a:t>(Howard, 2007)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7955FD-8CCC-42A0-F855-1F5CEF90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3785056"/>
            <a:ext cx="8867939" cy="2671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0224C-CAC9-477E-5D0F-F489F1E66CB5}"/>
              </a:ext>
            </a:extLst>
          </p:cNvPr>
          <p:cNvSpPr txBox="1"/>
          <p:nvPr/>
        </p:nvSpPr>
        <p:spPr>
          <a:xfrm>
            <a:off x="-60960" y="4026951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(presumably vertically related via observed clinical collaboration)</a:t>
            </a:r>
          </a:p>
        </p:txBody>
      </p:sp>
    </p:spTree>
    <p:extLst>
      <p:ext uri="{BB962C8B-B14F-4D97-AF65-F5344CB8AC3E}">
        <p14:creationId xmlns:p14="http://schemas.microsoft.com/office/powerpoint/2010/main" val="32246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373-4D81-9F2F-30F1-E3A0F92C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 and Robustness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4BC0-4AF6-0EF5-3FA7-4C8BE50B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2" y="990600"/>
            <a:ext cx="8610600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To rule out </a:t>
            </a:r>
            <a:r>
              <a:rPr lang="en-US" sz="2000" u="sng" dirty="0"/>
              <a:t>alternative factors</a:t>
            </a:r>
            <a:r>
              <a:rPr lang="en-US" sz="2000" dirty="0"/>
              <a:t> that might explain the decrease in forward citations due to drug approvals, such as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Market exclusivity </a:t>
            </a:r>
            <a:r>
              <a:rPr lang="en-US" b="1" dirty="0"/>
              <a:t>&amp; incentives for competitive entry</a:t>
            </a:r>
            <a:r>
              <a:rPr lang="en-US" dirty="0"/>
              <a:t>: </a:t>
            </a:r>
            <a:endParaRPr lang="en-US" sz="2000" dirty="0"/>
          </a:p>
          <a:p>
            <a:pPr lvl="1"/>
            <a:r>
              <a:rPr lang="en-US" sz="1800" dirty="0"/>
              <a:t>Given the fixed primary patent term (20 years from filing), earlier MA -&gt; longer market exclusivity, can + competitive entry &amp; certain innovation</a:t>
            </a:r>
          </a:p>
          <a:p>
            <a:pPr lvl="1"/>
            <a:r>
              <a:rPr lang="en-US" dirty="0"/>
              <a:t>If early MA -&gt; more competition -&gt; incentive to file 2ndary patent, then we underestimate the magnitude of the net post-MA reduction in patenting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Strategy: Zoom in a subset with constant ME due to a kink in SPC regime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Unpredictable delays in approval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1800" dirty="0"/>
              <a:t>If more valuable drugs were approved earlier, this would introduce upward bias into our event study estimates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Strategy: instrumental variable approach (IV: time-to-phase I)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Field of application</a:t>
            </a:r>
            <a:r>
              <a:rPr lang="en-US" sz="2000" dirty="0"/>
              <a:t>: whether effects are driven by unobserved differences in disease categories, as secondary patents are more relevant for some therapeutic areas, e.g., d</a:t>
            </a:r>
            <a:r>
              <a:rPr lang="en-US" dirty="0"/>
              <a:t>epressants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(Abd et al., 2015)</a:t>
            </a:r>
            <a:endParaRPr lang="en-US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Strategy: leave-one-out ICD-9 disease area specific analyses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39EB-D076-D895-D7A5-23C1A2E6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42240"/>
            <a:ext cx="8915400" cy="533400"/>
          </a:xfrm>
        </p:spPr>
        <p:txBody>
          <a:bodyPr/>
          <a:lstStyle/>
          <a:p>
            <a:r>
              <a:rPr lang="en-US" sz="2900" dirty="0"/>
              <a:t>Market Exclusivity &amp; Incentives for Competitive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2135-4FF1-7E82-397A-6403B15A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Strategy</a:t>
            </a:r>
            <a:r>
              <a:rPr lang="en-US" dirty="0"/>
              <a:t>: exploit the discontinuity (kink) in market exclusivity </a:t>
            </a:r>
            <a:r>
              <a:rPr lang="en-US" i="1" dirty="0"/>
              <a:t>extensions</a:t>
            </a:r>
            <a:r>
              <a:rPr lang="en-US" dirty="0"/>
              <a:t> provided by the SPC system: uniform total ME (15 years) for focal inventions authorized 5-10 years from priority dates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Here ME is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indept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the approval lag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 (constant incentives for competitive entry)</a:t>
            </a:r>
          </a:p>
          <a:p>
            <a:pPr marL="457200" lvl="1" indent="0">
              <a:buNone/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</a:t>
            </a:r>
            <a:r>
              <a:rPr lang="en-US" dirty="0"/>
              <a:t>: robust to this restriction and some point estimates become slightly larger, supporting the notion that the true effects are larger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Some estimates are less precise given the drop of sample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A6A8D-07AB-457B-76CD-50FA6CED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854119"/>
            <a:ext cx="8854440" cy="2614604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C1C9F659-F4F1-B565-6B6E-08767674C9A9}"/>
              </a:ext>
            </a:extLst>
          </p:cNvPr>
          <p:cNvSpPr/>
          <p:nvPr/>
        </p:nvSpPr>
        <p:spPr>
          <a:xfrm>
            <a:off x="7962900" y="1752600"/>
            <a:ext cx="914400" cy="2667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SPC fig</a:t>
            </a:r>
          </a:p>
        </p:txBody>
      </p:sp>
    </p:spTree>
    <p:extLst>
      <p:ext uri="{BB962C8B-B14F-4D97-AF65-F5344CB8AC3E}">
        <p14:creationId xmlns:p14="http://schemas.microsoft.com/office/powerpoint/2010/main" val="19610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05C8-9880-F8AF-BF5E-7DB34135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Unpredictable Delays in Approval: IV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7506-9CCF-E98D-882B-735F603D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4240"/>
            <a:ext cx="8686800" cy="56946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IV approach: time from patent filing to the beginning of phase 1 trial (IV) is the most random part able to predict the whole lag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(à la Gilchrist 2016)</a:t>
            </a:r>
          </a:p>
          <a:p>
            <a:pPr lvl="1"/>
            <a:r>
              <a:rPr lang="en-US" dirty="0"/>
              <a:t>cross-sectional data using the total # of self-cites as Y, IV (file to 1</a:t>
            </a:r>
            <a:r>
              <a:rPr lang="en-US" baseline="30000" dirty="0"/>
              <a:t>st</a:t>
            </a:r>
            <a:r>
              <a:rPr lang="en-US" dirty="0"/>
              <a:t> trial) for the time to approval; IV estimates &gt; OLS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(oppos. to the worry of upward bias)</a:t>
            </a:r>
          </a:p>
          <a:p>
            <a:pPr lvl="1"/>
            <a:r>
              <a:rPr lang="en-US" dirty="0"/>
              <a:t>Results suggest our event study estimates are conservative (likely </a:t>
            </a:r>
            <a:r>
              <a:rPr lang="en-US" dirty="0" err="1"/>
              <a:t>l.b</a:t>
            </a:r>
            <a:r>
              <a:rPr lang="en-US" dirty="0"/>
              <a:t>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F4A50-DFAE-6E56-6394-C7E8B886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23667"/>
            <a:ext cx="8686800" cy="40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7A-A354-519F-EDFE-4B8191A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Drugs save lives, but too costly with many patents!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B36D-52D3-85AB-463D-EBAFA6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39175" cy="560069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100" dirty="0">
              <a:solidFill>
                <a:schemeClr val="bg2"/>
              </a:solidFill>
            </a:endParaRPr>
          </a:p>
          <a:p>
            <a:pPr>
              <a:spcAft>
                <a:spcPts val="1800"/>
              </a:spcAft>
            </a:pPr>
            <a:r>
              <a:rPr lang="en-US" dirty="0"/>
              <a:t>The patent system is designed to promote innovation (more private returns), esp. important for drugs </a:t>
            </a:r>
            <a:r>
              <a:rPr lang="en-US" dirty="0">
                <a:solidFill>
                  <a:schemeClr val="bg2"/>
                </a:solidFill>
              </a:rPr>
              <a:t>(Mansfield 1986; Lakdawalla 2018)</a:t>
            </a:r>
            <a:r>
              <a:rPr lang="en-US" dirty="0"/>
              <a:t> </a:t>
            </a:r>
            <a:endParaRPr lang="en-US" sz="1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But strategic patenting can be welfare-reducing: originators earn supra-competitive profits &amp; limit access to drugs </a:t>
            </a:r>
            <a:r>
              <a:rPr lang="en-US" dirty="0">
                <a:solidFill>
                  <a:schemeClr val="bg2"/>
                </a:solidFill>
              </a:rPr>
              <a:t>(European Commission 2009)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E.g., evergreening (extends length) and fencing (extends breadth)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2"/>
                </a:solidFill>
              </a:rPr>
              <a:t>But ex ante incentives are important to long-term R&amp;D (Budish et al 2015)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tradeoff between static efficiencies and ex ante R&amp;D incentives has evoked debates on rising patentability standards (not only for drugs)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2"/>
                </a:solidFill>
              </a:rPr>
              <a:t>US Supreme Court cases: Mayo 2012, Myriad Genetics 2013</a:t>
            </a:r>
            <a:endParaRPr lang="en-US" sz="600" dirty="0"/>
          </a:p>
          <a:p>
            <a:pPr>
              <a:spcAft>
                <a:spcPts val="600"/>
              </a:spcAft>
            </a:pPr>
            <a:r>
              <a:rPr lang="en-US" dirty="0"/>
              <a:t>This paper: EPO “gold standard” examination quality </a:t>
            </a:r>
            <a:r>
              <a:rPr lang="en-US" dirty="0">
                <a:solidFill>
                  <a:schemeClr val="bg2"/>
                </a:solidFill>
              </a:rPr>
              <a:t>(Chien 2018)</a:t>
            </a:r>
            <a:r>
              <a:rPr lang="en-US" dirty="0"/>
              <a:t> + info disclosure in market authorization that affect follow-on patenting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Trial docs disclosed can function as new “prior arts” (EP Board of Appeal)</a:t>
            </a:r>
          </a:p>
        </p:txBody>
      </p:sp>
    </p:spTree>
    <p:extLst>
      <p:ext uri="{BB962C8B-B14F-4D97-AF65-F5344CB8AC3E}">
        <p14:creationId xmlns:p14="http://schemas.microsoft.com/office/powerpoint/2010/main" val="7338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5FE2-9F55-F170-056B-DAD896E1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of Application: leave-one-out ICD-9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85C0-D8AE-7B27-522F-CC93C4C3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638800"/>
          </a:xfrm>
        </p:spPr>
        <p:txBody>
          <a:bodyPr/>
          <a:lstStyle/>
          <a:p>
            <a:r>
              <a:rPr lang="en-US" dirty="0"/>
              <a:t>Concern: differences in </a:t>
            </a:r>
            <a:r>
              <a:rPr lang="en-US" dirty="0" err="1"/>
              <a:t>unobservables</a:t>
            </a:r>
            <a:r>
              <a:rPr lang="en-US" dirty="0"/>
              <a:t> can yield other dynamics not captured by patent-drug fixed effects </a:t>
            </a:r>
          </a:p>
          <a:p>
            <a:r>
              <a:rPr lang="en-US" dirty="0"/>
              <a:t>Strategy: estimate leave-one-out event studies separately for each of the 16 ICD-9 disease categories </a:t>
            </a:r>
          </a:p>
          <a:p>
            <a:r>
              <a:rPr lang="en-US" dirty="0"/>
              <a:t>Results &amp; conclusion: similar patterns; strategic patenting behaviors are not driven by various incentives across drug types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A87B9-465B-6D87-CC9F-6D8938B7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3671527"/>
            <a:ext cx="8915400" cy="26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DEF1-6F75-7F6D-B672-77BC0E33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71F-7662-FEEB-20F8-B15631C3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38225"/>
            <a:ext cx="8534400" cy="5810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 find that </a:t>
            </a:r>
            <a:r>
              <a:rPr lang="en-US" dirty="0">
                <a:solidFill>
                  <a:srgbClr val="0070C0"/>
                </a:solidFill>
              </a:rPr>
              <a:t>strategic follow-on patenting </a:t>
            </a:r>
            <a:r>
              <a:rPr lang="en-US" b="1" dirty="0">
                <a:solidFill>
                  <a:srgbClr val="0070C0"/>
                </a:solidFill>
              </a:rPr>
              <a:t>decreases</a:t>
            </a:r>
            <a:r>
              <a:rPr lang="en-US" dirty="0"/>
              <a:t> after a drug’s market authorization, when follow-on drug patents are harder to obtain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More reductions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less novel </a:t>
            </a:r>
            <a:r>
              <a:rPr lang="en-US" dirty="0"/>
              <a:t>patents: secondary/process patents, patents target the same disease areas, by firms themselves &amp; related parties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Not much change </a:t>
            </a:r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meaningful</a:t>
            </a:r>
            <a:r>
              <a:rPr lang="en-US" dirty="0"/>
              <a:t> follow-on patenting: product patents, patents target different disease areas, and biotech patents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Self-citation drops </a:t>
            </a:r>
            <a:r>
              <a:rPr lang="en-US" dirty="0"/>
              <a:t>are most pronounced in </a:t>
            </a:r>
            <a:r>
              <a:rPr lang="en-US" dirty="0">
                <a:solidFill>
                  <a:srgbClr val="0070C0"/>
                </a:solidFill>
              </a:rPr>
              <a:t>high-quality citations</a:t>
            </a:r>
            <a:r>
              <a:rPr lang="en-US" dirty="0"/>
              <a:t>: novelty-threating citations (XY citations) and examiner-added citations </a:t>
            </a:r>
          </a:p>
          <a:p>
            <a:pPr lvl="1"/>
            <a:r>
              <a:rPr lang="en-US" dirty="0"/>
              <a:t>Empirical test indicates enforcement channel </a:t>
            </a:r>
            <a:r>
              <a:rPr lang="en-US" sz="1400" dirty="0">
                <a:solidFill>
                  <a:schemeClr val="bg2"/>
                </a:solidFill>
              </a:rPr>
              <a:t>(harder to achieve patentability/obtain enforceable patents for follow-on drugs)</a:t>
            </a:r>
          </a:p>
          <a:p>
            <a:pPr marL="0" indent="0">
              <a:buNone/>
            </a:pPr>
            <a:endParaRPr lang="en-US" sz="300" dirty="0"/>
          </a:p>
          <a:p>
            <a:pPr>
              <a:spcAft>
                <a:spcPts val="1600"/>
              </a:spcAft>
            </a:pPr>
            <a:r>
              <a:rPr lang="en-US" dirty="0"/>
              <a:t>Our results have implications to patentability standards: product market related info (prior art) disclosure raises the bar for subsequent novelty/ inventiveness, and can reduce marginal follow-on drug patents</a:t>
            </a:r>
          </a:p>
          <a:p>
            <a:r>
              <a:rPr lang="en-US" dirty="0"/>
              <a:t>Complementing “ex ante regulation” suggestions to give examiners more time </a:t>
            </a:r>
            <a:r>
              <a:rPr lang="en-US" sz="1600" dirty="0">
                <a:solidFill>
                  <a:schemeClr val="bg2"/>
                </a:solidFill>
              </a:rPr>
              <a:t>(</a:t>
            </a:r>
            <a:r>
              <a:rPr lang="en-US" sz="1600" dirty="0" err="1">
                <a:solidFill>
                  <a:schemeClr val="bg2"/>
                </a:solidFill>
              </a:rPr>
              <a:t>Frakes</a:t>
            </a:r>
            <a:r>
              <a:rPr lang="en-US" sz="1600" dirty="0">
                <a:solidFill>
                  <a:schemeClr val="bg2"/>
                </a:solidFill>
              </a:rPr>
              <a:t> &amp; Wasserman, 2023)</a:t>
            </a:r>
            <a:r>
              <a:rPr lang="en-US" dirty="0"/>
              <a:t>, regulatory data disclosure in the drug approval process can spur more valuable, enforceable patents</a:t>
            </a:r>
          </a:p>
        </p:txBody>
      </p:sp>
    </p:spTree>
    <p:extLst>
      <p:ext uri="{BB962C8B-B14F-4D97-AF65-F5344CB8AC3E}">
        <p14:creationId xmlns:p14="http://schemas.microsoft.com/office/powerpoint/2010/main" val="396493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56A-A044-E815-60F2-D1914140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4F50-CC53-6F65-07BB-5D41D45B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96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A387-992A-C43C-FFCF-992E9EF3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0B10-6B4D-6AD2-434E-933EB28E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48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Secondary patents</a:t>
            </a:r>
            <a:r>
              <a:rPr lang="en-US" dirty="0"/>
              <a:t>: examine the relationship btw market authorization and follow-on patenting (of different types &amp; by different parties)</a:t>
            </a:r>
          </a:p>
          <a:p>
            <a:pPr lvl="1">
              <a:spcBef>
                <a:spcPts val="0"/>
              </a:spcBef>
            </a:pPr>
            <a:r>
              <a:rPr lang="en-US" sz="1750" dirty="0">
                <a:solidFill>
                  <a:schemeClr val="bg2"/>
                </a:solidFill>
              </a:rPr>
              <a:t>(Lemley &amp; Moore 2004; Amin &amp; Kesselheim 2012; Sampat &amp; </a:t>
            </a:r>
            <a:r>
              <a:rPr lang="en-US" sz="1750" dirty="0" err="1">
                <a:solidFill>
                  <a:schemeClr val="bg2"/>
                </a:solidFill>
              </a:rPr>
              <a:t>Shadlen</a:t>
            </a:r>
            <a:r>
              <a:rPr lang="en-US" sz="1750" dirty="0">
                <a:solidFill>
                  <a:schemeClr val="bg2"/>
                </a:solidFill>
              </a:rPr>
              <a:t> 2017; Hemphill &amp; Sampat 2011; </a:t>
            </a:r>
            <a:r>
              <a:rPr lang="en-US" sz="1750" dirty="0" err="1">
                <a:solidFill>
                  <a:schemeClr val="bg2"/>
                </a:solidFill>
              </a:rPr>
              <a:t>Frakes</a:t>
            </a:r>
            <a:r>
              <a:rPr lang="en-US" sz="1750" dirty="0">
                <a:solidFill>
                  <a:schemeClr val="bg2"/>
                </a:solidFill>
              </a:rPr>
              <a:t> &amp; Wasserman 2023; Gupta 2023)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b="1" dirty="0"/>
              <a:t>Intellectual property institutions and follow-on innovation</a:t>
            </a:r>
            <a:r>
              <a:rPr lang="en-US" dirty="0"/>
              <a:t>: leverage novel European institutional details and rich drug-patent dyadic data</a:t>
            </a:r>
          </a:p>
          <a:p>
            <a:pPr lvl="1">
              <a:spcBef>
                <a:spcPts val="0"/>
              </a:spcBef>
            </a:pPr>
            <a:r>
              <a:rPr lang="en-US" sz="1750" dirty="0">
                <a:solidFill>
                  <a:schemeClr val="bg2"/>
                </a:solidFill>
              </a:rPr>
              <a:t>(European Commission 2009; Hemphill &amp; Sampat 2013; </a:t>
            </a:r>
            <a:r>
              <a:rPr lang="en-US" sz="1750" dirty="0" err="1">
                <a:solidFill>
                  <a:schemeClr val="bg2"/>
                </a:solidFill>
              </a:rPr>
              <a:t>Sternitzke</a:t>
            </a:r>
            <a:r>
              <a:rPr lang="en-US" sz="1750" dirty="0">
                <a:solidFill>
                  <a:schemeClr val="bg2"/>
                </a:solidFill>
              </a:rPr>
              <a:t> 2013; Galasso &amp; </a:t>
            </a:r>
            <a:r>
              <a:rPr lang="en-US" sz="1750" dirty="0" err="1">
                <a:solidFill>
                  <a:schemeClr val="bg2"/>
                </a:solidFill>
              </a:rPr>
              <a:t>Schankerman</a:t>
            </a:r>
            <a:r>
              <a:rPr lang="en-US" sz="1750" dirty="0">
                <a:solidFill>
                  <a:schemeClr val="bg2"/>
                </a:solidFill>
              </a:rPr>
              <a:t> 2015; </a:t>
            </a:r>
            <a:r>
              <a:rPr lang="en-US" sz="1750" dirty="0" err="1">
                <a:solidFill>
                  <a:schemeClr val="bg2"/>
                </a:solidFill>
              </a:rPr>
              <a:t>Gaessler</a:t>
            </a:r>
            <a:r>
              <a:rPr lang="en-US" sz="1750" dirty="0">
                <a:solidFill>
                  <a:schemeClr val="bg2"/>
                </a:solidFill>
              </a:rPr>
              <a:t> et al. 2023; Sampat &amp; Williams 2019)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b="1" dirty="0"/>
              <a:t>Firm innovation strategies</a:t>
            </a:r>
            <a:r>
              <a:rPr lang="en-US" dirty="0"/>
              <a:t>: how downstream product events intertwine with upstream patenting behaviors in a heavily regulated industry</a:t>
            </a:r>
          </a:p>
          <a:p>
            <a:pPr lvl="1">
              <a:spcBef>
                <a:spcPts val="0"/>
              </a:spcBef>
            </a:pPr>
            <a:r>
              <a:rPr lang="en-US" sz="1750" dirty="0">
                <a:solidFill>
                  <a:schemeClr val="bg2"/>
                </a:solidFill>
              </a:rPr>
              <a:t>(Acemoglu &amp; Linn 2004; Arcidiacono et al 2013; Budish et al. 2015; Dubois et al 2015; </a:t>
            </a:r>
            <a:r>
              <a:rPr lang="en-US" sz="1750" dirty="0" err="1">
                <a:solidFill>
                  <a:schemeClr val="bg2"/>
                </a:solidFill>
              </a:rPr>
              <a:t>Gaessler</a:t>
            </a:r>
            <a:r>
              <a:rPr lang="en-US" sz="1750" dirty="0">
                <a:solidFill>
                  <a:schemeClr val="bg2"/>
                </a:solidFill>
              </a:rPr>
              <a:t> &amp; Wagner 2020; Kyle &amp; McGahan 2012; Wang 2022)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b="1" dirty="0"/>
              <a:t>Policy implication</a:t>
            </a:r>
            <a:r>
              <a:rPr lang="en-US" dirty="0"/>
              <a:t>: ex ante regulation, self-adjustment, &amp; patent quality</a:t>
            </a:r>
          </a:p>
        </p:txBody>
      </p:sp>
    </p:spTree>
    <p:extLst>
      <p:ext uri="{BB962C8B-B14F-4D97-AF65-F5344CB8AC3E}">
        <p14:creationId xmlns:p14="http://schemas.microsoft.com/office/powerpoint/2010/main" val="227370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2F63-33DF-84AA-6D7E-9A106A5E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533400"/>
          </a:xfrm>
        </p:spPr>
        <p:txBody>
          <a:bodyPr/>
          <a:lstStyle/>
          <a:p>
            <a:r>
              <a:rPr lang="en-US" dirty="0"/>
              <a:t>Similar Ex-Ante Drug &amp; Patent Characteristics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BEBD4-D343-5292-E024-371A4237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71525"/>
            <a:ext cx="8458200" cy="2190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9BB8D-F1AE-4632-BBBB-2B8FC4D7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952572"/>
            <a:ext cx="8458200" cy="188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6A5484-8A1D-6898-D4F4-64DBCF15C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830786"/>
            <a:ext cx="8458200" cy="700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AD6D38-F824-84E2-33DE-C2ADD86EE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4833449"/>
            <a:ext cx="8458200" cy="20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FECF-0285-EEDC-46C8-495DD211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comparison – similar disease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AB41-BCDD-F57C-17E1-A57B13AA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Similar early/late MA mean by ICD-9 categories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/>
                </a:solidFill>
              </a:rPr>
              <a:t>(&amp; leave-one-out analyses)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bg2"/>
                </a:solidFill>
              </a:rPr>
              <a:t>Small size diff in 1) early: endocrine/immun. &amp; mental disorders; 2) *late: skin diseases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87255-314D-3129-D73F-31DEBE0C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982"/>
            <a:ext cx="9144000" cy="47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1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0414-0A8D-62E5-E463-8C635B77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and forward citations: 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1306-0417-E8B2-2AF5-555FA617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EBF59-DEB1-84AC-EE89-E017E1EB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" y="772621"/>
            <a:ext cx="8077200" cy="61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1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945C-79E3-8E0B-D76E-A1502BA3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Patents, Products, and Cumulative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32DA-19F6-9598-EE5C-6F6D8090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3386107"/>
            <a:ext cx="8610600" cy="32432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Longer patent terms spur entry of non-infringing product imitations, broader claims deter them </a:t>
            </a:r>
            <a:r>
              <a:rPr lang="en-US" sz="2000" dirty="0">
                <a:solidFill>
                  <a:schemeClr val="bg2"/>
                </a:solidFill>
              </a:rPr>
              <a:t>(Gilchrist 2016; </a:t>
            </a:r>
            <a:r>
              <a:rPr lang="en-US" sz="2000" dirty="0" err="1">
                <a:solidFill>
                  <a:schemeClr val="bg2"/>
                </a:solidFill>
              </a:rPr>
              <a:t>Izhak</a:t>
            </a:r>
            <a:r>
              <a:rPr lang="en-US" sz="2000" dirty="0">
                <a:solidFill>
                  <a:schemeClr val="bg2"/>
                </a:solidFill>
              </a:rPr>
              <a:t> et al 2020) 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/>
              <a:t>Subsequent entry or imitation after drug approval ≠ subsequent patenting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2000" dirty="0"/>
              <a:t>There is little systematic evidence on how the</a:t>
            </a:r>
            <a:r>
              <a:rPr lang="en-US" sz="2000" b="1" dirty="0"/>
              <a:t> market authorization of a product alter the incentives for cumulative </a:t>
            </a:r>
            <a:r>
              <a:rPr lang="en-US" b="1" dirty="0"/>
              <a:t>innovation/patenting</a:t>
            </a:r>
            <a:endParaRPr lang="en-US" sz="2000" b="1" dirty="0"/>
          </a:p>
          <a:p>
            <a:pPr lvl="1"/>
            <a:r>
              <a:rPr lang="en-US" dirty="0"/>
              <a:t>For originators, vertically related parties, others </a:t>
            </a:r>
          </a:p>
          <a:p>
            <a:pPr lvl="1"/>
            <a:r>
              <a:rPr lang="en-US" dirty="0"/>
              <a:t>For strategic versus innovative follow-on innovation</a:t>
            </a:r>
          </a:p>
        </p:txBody>
      </p:sp>
      <p:cxnSp>
        <p:nvCxnSpPr>
          <p:cNvPr id="16" name="Gerade Verbindung mit Pfeil 8">
            <a:extLst>
              <a:ext uri="{FF2B5EF4-FFF2-40B4-BE49-F238E27FC236}">
                <a16:creationId xmlns:a16="http://schemas.microsoft.com/office/drawing/2014/main" id="{A19529F7-08A5-03AD-AE10-6395D1E6D48C}"/>
              </a:ext>
            </a:extLst>
          </p:cNvPr>
          <p:cNvCxnSpPr/>
          <p:nvPr/>
        </p:nvCxnSpPr>
        <p:spPr>
          <a:xfrm flipH="1">
            <a:off x="4116710" y="1391047"/>
            <a:ext cx="1296144" cy="38985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7" name="Rechteck 11">
            <a:extLst>
              <a:ext uri="{FF2B5EF4-FFF2-40B4-BE49-F238E27FC236}">
                <a16:creationId xmlns:a16="http://schemas.microsoft.com/office/drawing/2014/main" id="{E5D8BFCB-6DAB-43B0-7B8B-1A126FC343E9}"/>
              </a:ext>
            </a:extLst>
          </p:cNvPr>
          <p:cNvSpPr/>
          <p:nvPr/>
        </p:nvSpPr>
        <p:spPr>
          <a:xfrm>
            <a:off x="5576546" y="1103015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B</a:t>
            </a:r>
          </a:p>
        </p:txBody>
      </p:sp>
      <p:sp>
        <p:nvSpPr>
          <p:cNvPr id="18" name="Rechteck 12">
            <a:extLst>
              <a:ext uri="{FF2B5EF4-FFF2-40B4-BE49-F238E27FC236}">
                <a16:creationId xmlns:a16="http://schemas.microsoft.com/office/drawing/2014/main" id="{2A4B5345-0A73-DD53-D840-85AE4BCCFC0C}"/>
              </a:ext>
            </a:extLst>
          </p:cNvPr>
          <p:cNvSpPr/>
          <p:nvPr/>
        </p:nvSpPr>
        <p:spPr>
          <a:xfrm>
            <a:off x="7141046" y="1103015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B</a:t>
            </a:r>
          </a:p>
        </p:txBody>
      </p:sp>
      <p:sp>
        <p:nvSpPr>
          <p:cNvPr id="19" name="Rechteck 14">
            <a:extLst>
              <a:ext uri="{FF2B5EF4-FFF2-40B4-BE49-F238E27FC236}">
                <a16:creationId xmlns:a16="http://schemas.microsoft.com/office/drawing/2014/main" id="{DEC3B0A6-8091-B2F2-5A58-43BD274751CA}"/>
              </a:ext>
            </a:extLst>
          </p:cNvPr>
          <p:cNvSpPr/>
          <p:nvPr/>
        </p:nvSpPr>
        <p:spPr>
          <a:xfrm>
            <a:off x="372295" y="1528732"/>
            <a:ext cx="1276468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A</a:t>
            </a:r>
          </a:p>
        </p:txBody>
      </p:sp>
      <p:sp>
        <p:nvSpPr>
          <p:cNvPr id="20" name="Rechteck 18">
            <a:extLst>
              <a:ext uri="{FF2B5EF4-FFF2-40B4-BE49-F238E27FC236}">
                <a16:creationId xmlns:a16="http://schemas.microsoft.com/office/drawing/2014/main" id="{71F2D66E-C373-140A-7323-4B761B4211D9}"/>
              </a:ext>
            </a:extLst>
          </p:cNvPr>
          <p:cNvSpPr/>
          <p:nvPr/>
        </p:nvSpPr>
        <p:spPr>
          <a:xfrm>
            <a:off x="1812455" y="1528732"/>
            <a:ext cx="1008112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A</a:t>
            </a:r>
          </a:p>
        </p:txBody>
      </p:sp>
      <p:cxnSp>
        <p:nvCxnSpPr>
          <p:cNvPr id="21" name="Gerade Verbindung mit Pfeil 19">
            <a:extLst>
              <a:ext uri="{FF2B5EF4-FFF2-40B4-BE49-F238E27FC236}">
                <a16:creationId xmlns:a16="http://schemas.microsoft.com/office/drawing/2014/main" id="{778F1D5B-77A4-CAD0-8797-E6B546F61842}"/>
              </a:ext>
            </a:extLst>
          </p:cNvPr>
          <p:cNvCxnSpPr/>
          <p:nvPr/>
        </p:nvCxnSpPr>
        <p:spPr>
          <a:xfrm flipH="1" flipV="1">
            <a:off x="4116710" y="1895103"/>
            <a:ext cx="1296144" cy="50405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2" name="Rechteck 20">
            <a:extLst>
              <a:ext uri="{FF2B5EF4-FFF2-40B4-BE49-F238E27FC236}">
                <a16:creationId xmlns:a16="http://schemas.microsoft.com/office/drawing/2014/main" id="{92AE7CD3-7654-B603-BA83-56BD3E9F5087}"/>
              </a:ext>
            </a:extLst>
          </p:cNvPr>
          <p:cNvSpPr/>
          <p:nvPr/>
        </p:nvSpPr>
        <p:spPr>
          <a:xfrm>
            <a:off x="5576546" y="2111127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C</a:t>
            </a:r>
          </a:p>
        </p:txBody>
      </p:sp>
      <p:sp>
        <p:nvSpPr>
          <p:cNvPr id="23" name="Rechteck 21">
            <a:extLst>
              <a:ext uri="{FF2B5EF4-FFF2-40B4-BE49-F238E27FC236}">
                <a16:creationId xmlns:a16="http://schemas.microsoft.com/office/drawing/2014/main" id="{0CA7EA6D-62DC-3348-600E-E97E70983542}"/>
              </a:ext>
            </a:extLst>
          </p:cNvPr>
          <p:cNvSpPr/>
          <p:nvPr/>
        </p:nvSpPr>
        <p:spPr>
          <a:xfrm>
            <a:off x="7141046" y="2111127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C</a:t>
            </a:r>
          </a:p>
        </p:txBody>
      </p:sp>
      <p:sp>
        <p:nvSpPr>
          <p:cNvPr id="24" name="Rechteck 15">
            <a:extLst>
              <a:ext uri="{FF2B5EF4-FFF2-40B4-BE49-F238E27FC236}">
                <a16:creationId xmlns:a16="http://schemas.microsoft.com/office/drawing/2014/main" id="{2886D799-D8FC-D51F-BF43-17051D322560}"/>
              </a:ext>
            </a:extLst>
          </p:cNvPr>
          <p:cNvSpPr/>
          <p:nvPr/>
        </p:nvSpPr>
        <p:spPr>
          <a:xfrm>
            <a:off x="2984259" y="1528732"/>
            <a:ext cx="1060443" cy="576064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7A7B48-0B44-4949-985A-0806D9C95A00}"/>
              </a:ext>
            </a:extLst>
          </p:cNvPr>
          <p:cNvGrpSpPr/>
          <p:nvPr/>
        </p:nvGrpSpPr>
        <p:grpSpPr>
          <a:xfrm>
            <a:off x="5484862" y="1967111"/>
            <a:ext cx="3495686" cy="888842"/>
            <a:chOff x="5484862" y="1967111"/>
            <a:chExt cx="3495686" cy="888842"/>
          </a:xfrm>
        </p:grpSpPr>
        <p:sp>
          <p:nvSpPr>
            <p:cNvPr id="25" name="Eckige Klammer links 2">
              <a:extLst>
                <a:ext uri="{FF2B5EF4-FFF2-40B4-BE49-F238E27FC236}">
                  <a16:creationId xmlns:a16="http://schemas.microsoft.com/office/drawing/2014/main" id="{755001F3-9691-D410-2ED8-C54EB07B37F4}"/>
                </a:ext>
              </a:extLst>
            </p:cNvPr>
            <p:cNvSpPr/>
            <p:nvPr/>
          </p:nvSpPr>
          <p:spPr>
            <a:xfrm>
              <a:off x="5484862" y="1991857"/>
              <a:ext cx="163692" cy="864096"/>
            </a:xfrm>
            <a:prstGeom prst="leftBracket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Eckige Klammer links 17">
              <a:extLst>
                <a:ext uri="{FF2B5EF4-FFF2-40B4-BE49-F238E27FC236}">
                  <a16:creationId xmlns:a16="http://schemas.microsoft.com/office/drawing/2014/main" id="{14E4D899-3D7F-3F5A-9EF6-018BDA3DDB9B}"/>
                </a:ext>
              </a:extLst>
            </p:cNvPr>
            <p:cNvSpPr/>
            <p:nvPr/>
          </p:nvSpPr>
          <p:spPr>
            <a:xfrm flipH="1">
              <a:off x="8509198" y="1967111"/>
              <a:ext cx="144016" cy="864096"/>
            </a:xfrm>
            <a:prstGeom prst="leftBracket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feld 3">
              <a:extLst>
                <a:ext uri="{FF2B5EF4-FFF2-40B4-BE49-F238E27FC236}">
                  <a16:creationId xmlns:a16="http://schemas.microsoft.com/office/drawing/2014/main" id="{45811660-BF97-E740-4CC3-963B63624ED0}"/>
                </a:ext>
              </a:extLst>
            </p:cNvPr>
            <p:cNvSpPr txBox="1"/>
            <p:nvPr/>
          </p:nvSpPr>
          <p:spPr>
            <a:xfrm>
              <a:off x="8653214" y="216832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79646"/>
                  </a:solidFill>
                  <a:latin typeface="Calibri"/>
                </a:rPr>
                <a:t>?</a:t>
              </a:r>
              <a:endParaRPr lang="de-DE" b="1" dirty="0">
                <a:solidFill>
                  <a:srgbClr val="F79646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44BE3F-0291-5BEC-1226-1DEEBC3051F9}"/>
              </a:ext>
            </a:extLst>
          </p:cNvPr>
          <p:cNvGrpSpPr/>
          <p:nvPr/>
        </p:nvGrpSpPr>
        <p:grpSpPr>
          <a:xfrm>
            <a:off x="1709179" y="1056510"/>
            <a:ext cx="1197834" cy="1479164"/>
            <a:chOff x="1832443" y="640837"/>
            <a:chExt cx="1770686" cy="2047495"/>
          </a:xfrm>
        </p:grpSpPr>
        <p:cxnSp>
          <p:nvCxnSpPr>
            <p:cNvPr id="28" name="Gerade Verbindung mit Pfeil 10">
              <a:extLst>
                <a:ext uri="{FF2B5EF4-FFF2-40B4-BE49-F238E27FC236}">
                  <a16:creationId xmlns:a16="http://schemas.microsoft.com/office/drawing/2014/main" id="{50B33066-BAF0-19BA-CA17-B526A29B57E7}"/>
                </a:ext>
              </a:extLst>
            </p:cNvPr>
            <p:cNvCxnSpPr/>
            <p:nvPr/>
          </p:nvCxnSpPr>
          <p:spPr>
            <a:xfrm>
              <a:off x="1832443" y="2219570"/>
              <a:ext cx="170851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9" name="Gerade Verbindung mit Pfeil 27">
              <a:extLst>
                <a:ext uri="{FF2B5EF4-FFF2-40B4-BE49-F238E27FC236}">
                  <a16:creationId xmlns:a16="http://schemas.microsoft.com/office/drawing/2014/main" id="{04A9BDEA-0AE5-8ADC-BA7A-FF478D63939E}"/>
                </a:ext>
              </a:extLst>
            </p:cNvPr>
            <p:cNvCxnSpPr/>
            <p:nvPr/>
          </p:nvCxnSpPr>
          <p:spPr>
            <a:xfrm>
              <a:off x="3603129" y="1104156"/>
              <a:ext cx="0" cy="1152128"/>
            </a:xfrm>
            <a:prstGeom prst="straightConnector1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30" name="Textfeld 28">
              <a:extLst>
                <a:ext uri="{FF2B5EF4-FFF2-40B4-BE49-F238E27FC236}">
                  <a16:creationId xmlns:a16="http://schemas.microsoft.com/office/drawing/2014/main" id="{B3AF2369-8551-660C-11BC-87EE446905E0}"/>
                </a:ext>
              </a:extLst>
            </p:cNvPr>
            <p:cNvSpPr txBox="1"/>
            <p:nvPr/>
          </p:nvSpPr>
          <p:spPr>
            <a:xfrm>
              <a:off x="1966621" y="2319000"/>
              <a:ext cx="1448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prstClr val="black"/>
                  </a:solidFill>
                  <a:latin typeface="Calibri"/>
                </a:rPr>
                <a:t>patent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length</a:t>
              </a:r>
            </a:p>
          </p:txBody>
        </p:sp>
        <p:sp>
          <p:nvSpPr>
            <p:cNvPr id="31" name="Textfeld 29">
              <a:extLst>
                <a:ext uri="{FF2B5EF4-FFF2-40B4-BE49-F238E27FC236}">
                  <a16:creationId xmlns:a16="http://schemas.microsoft.com/office/drawing/2014/main" id="{CD5EE6B0-6980-0D0A-F45F-037EC1B16BBA}"/>
                </a:ext>
              </a:extLst>
            </p:cNvPr>
            <p:cNvSpPr txBox="1"/>
            <p:nvPr/>
          </p:nvSpPr>
          <p:spPr>
            <a:xfrm>
              <a:off x="2151128" y="640837"/>
              <a:ext cx="145200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prstClr val="black"/>
                  </a:solidFill>
                  <a:latin typeface="Calibri"/>
                </a:rPr>
                <a:t>patent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scope</a:t>
              </a:r>
            </a:p>
          </p:txBody>
        </p:sp>
      </p:grpSp>
      <p:sp>
        <p:nvSpPr>
          <p:cNvPr id="4" name="Textfeld 15">
            <a:extLst>
              <a:ext uri="{FF2B5EF4-FFF2-40B4-BE49-F238E27FC236}">
                <a16:creationId xmlns:a16="http://schemas.microsoft.com/office/drawing/2014/main" id="{A30ABCEF-4488-66A2-7BA8-125645A457BE}"/>
              </a:ext>
            </a:extLst>
          </p:cNvPr>
          <p:cNvSpPr txBox="1"/>
          <p:nvPr/>
        </p:nvSpPr>
        <p:spPr>
          <a:xfrm>
            <a:off x="4306211" y="1557039"/>
            <a:ext cx="1276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cited by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(forward citation)</a:t>
            </a:r>
          </a:p>
        </p:txBody>
      </p:sp>
    </p:spTree>
    <p:extLst>
      <p:ext uri="{BB962C8B-B14F-4D97-AF65-F5344CB8AC3E}">
        <p14:creationId xmlns:p14="http://schemas.microsoft.com/office/powerpoint/2010/main" val="297721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6A59-FDA8-4032-5E88-274C3FB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72A-48C4-1BB0-85D7-A2182E08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514599"/>
            <a:ext cx="8305800" cy="41052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Intuitively, follow-on patenting can go either way (an empirical Q):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More: “Time to explore other new indications and expand the market!”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Less: “Time to lay flat and relax, as profit is coming in our way!”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Same: “I cannot decide, so maybe just good to patent as usual?”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dirty="0"/>
              <a:t>Exploit the authorization of new drugs to the (EU/EEA) market</a:t>
            </a:r>
          </a:p>
          <a:p>
            <a:r>
              <a:rPr lang="en-US" dirty="0"/>
              <a:t>Show how the focal drug patents with varying approval lags (do </a:t>
            </a:r>
            <a:r>
              <a:rPr lang="en-US" i="1" dirty="0"/>
              <a:t>not</a:t>
            </a:r>
            <a:r>
              <a:rPr lang="en-US" dirty="0"/>
              <a:t>) </a:t>
            </a:r>
            <a:r>
              <a:rPr lang="en-US" i="1" dirty="0"/>
              <a:t>differ</a:t>
            </a:r>
            <a:r>
              <a:rPr lang="en-US" dirty="0"/>
              <a:t> concerning ex-ante patent and drug characteristics</a:t>
            </a:r>
          </a:p>
          <a:p>
            <a:r>
              <a:rPr lang="en-US" dirty="0"/>
              <a:t>Examine how a drug’s approval affects the rate and direction on how firms (selves, related parties, others) conduct follow-on innovations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8522A-6E7C-9232-0FFB-7E4FE7C30B9E}"/>
              </a:ext>
            </a:extLst>
          </p:cNvPr>
          <p:cNvSpPr/>
          <p:nvPr/>
        </p:nvSpPr>
        <p:spPr>
          <a:xfrm>
            <a:off x="647700" y="1066800"/>
            <a:ext cx="7848600" cy="1066800"/>
          </a:xfrm>
          <a:prstGeom prst="round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Q: How does marketing authorization of a new drug (new NME) affect follow-on innovation building upon focal drug?</a:t>
            </a:r>
          </a:p>
        </p:txBody>
      </p:sp>
    </p:spTree>
    <p:extLst>
      <p:ext uri="{BB962C8B-B14F-4D97-AF65-F5344CB8AC3E}">
        <p14:creationId xmlns:p14="http://schemas.microsoft.com/office/powerpoint/2010/main" val="225165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A769-9C94-AD3A-B843-CBF89E6C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Drug Development Process in EU (EEA)</a:t>
            </a:r>
          </a:p>
        </p:txBody>
      </p:sp>
      <p:pic>
        <p:nvPicPr>
          <p:cNvPr id="40" name="Content Placeholder 3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D031DAF-6120-89DD-BAA1-726E47A22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" y="1179830"/>
            <a:ext cx="8791722" cy="34660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203-27B7-76FD-0DAC-7B08314B51D1}"/>
              </a:ext>
            </a:extLst>
          </p:cNvPr>
          <p:cNvSpPr txBox="1">
            <a:spLocks/>
          </p:cNvSpPr>
          <p:nvPr/>
        </p:nvSpPr>
        <p:spPr bwMode="auto">
          <a:xfrm>
            <a:off x="38100" y="5216091"/>
            <a:ext cx="9037320" cy="171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In European Economic Area</a:t>
            </a:r>
            <a:r>
              <a:rPr lang="en-US" sz="1500" kern="0" dirty="0">
                <a:solidFill>
                  <a:schemeClr val="bg2"/>
                </a:solidFill>
              </a:rPr>
              <a:t> (EU+Iceland, Liechtenstein, Norway)</a:t>
            </a:r>
            <a:r>
              <a:rPr lang="en-US" kern="0" dirty="0"/>
              <a:t>, originators submit applications for market authorization to European Medicines Agency</a:t>
            </a:r>
            <a:r>
              <a:rPr lang="en-US" kern="0" dirty="0">
                <a:solidFill>
                  <a:schemeClr val="bg2"/>
                </a:solidFill>
              </a:rPr>
              <a:t> </a:t>
            </a:r>
            <a:r>
              <a:rPr lang="en-US" sz="1300" kern="0" dirty="0">
                <a:solidFill>
                  <a:schemeClr val="bg2"/>
                </a:solidFill>
              </a:rPr>
              <a:t>(/national)</a:t>
            </a:r>
          </a:p>
          <a:p>
            <a:pPr lvl="1">
              <a:spcBef>
                <a:spcPts val="0"/>
              </a:spcBef>
            </a:pPr>
            <a:r>
              <a:rPr lang="en-US" kern="0" dirty="0">
                <a:solidFill>
                  <a:schemeClr val="bg2"/>
                </a:solidFill>
              </a:rPr>
              <a:t>verifies safety, efficacy, quality; drugs can then be sold for approved indications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000" kern="0" dirty="0"/>
          </a:p>
          <a:p>
            <a:pPr>
              <a:spcBef>
                <a:spcPts val="0"/>
              </a:spcBef>
            </a:pPr>
            <a:r>
              <a:rPr lang="en-US" kern="0" dirty="0"/>
              <a:t>Market exclusivity: firms hold exclusive right to market/sell a patented drug</a:t>
            </a:r>
          </a:p>
        </p:txBody>
      </p:sp>
    </p:spTree>
    <p:extLst>
      <p:ext uri="{BB962C8B-B14F-4D97-AF65-F5344CB8AC3E}">
        <p14:creationId xmlns:p14="http://schemas.microsoft.com/office/powerpoint/2010/main" val="236298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4920-DD7F-9AF7-A489-B86AD95F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Patent Term Extension (SPC Regime)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5D044C8-B00D-BD68-5C8D-DBE37D95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2675"/>
            <a:ext cx="8077200" cy="443206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46B1-2185-9DB1-C612-2B7C4324BC49}"/>
              </a:ext>
            </a:extLst>
          </p:cNvPr>
          <p:cNvSpPr txBox="1">
            <a:spLocks/>
          </p:cNvSpPr>
          <p:nvPr/>
        </p:nvSpPr>
        <p:spPr bwMode="auto">
          <a:xfrm>
            <a:off x="198120" y="914400"/>
            <a:ext cx="8763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Supplementary Protection Certificates (</a:t>
            </a:r>
            <a:r>
              <a:rPr lang="en-US" kern="0" dirty="0"/>
              <a:t>SPC) regime, 1993- </a:t>
            </a:r>
            <a:r>
              <a:rPr lang="en-US" sz="1700" kern="0" dirty="0"/>
              <a:t>(our sample):</a:t>
            </a:r>
            <a:r>
              <a:rPr lang="en-US" sz="1700" kern="0" dirty="0">
                <a:solidFill>
                  <a:schemeClr val="bg2"/>
                </a:solidFill>
              </a:rPr>
              <a:t> patent term extension is capped at 5 years, so market exclusivity can be seen as constant for patents w/ 5-10 years’ approval lag</a:t>
            </a:r>
            <a:endParaRPr lang="en-US" sz="1700" kern="0" dirty="0"/>
          </a:p>
          <a:p>
            <a:pPr>
              <a:spcBef>
                <a:spcPts val="0"/>
              </a:spcBef>
            </a:pPr>
            <a:r>
              <a:rPr lang="en-US" kern="0" dirty="0"/>
              <a:t>SPC term</a:t>
            </a:r>
            <a:r>
              <a:rPr lang="en-US" sz="1500" kern="0" dirty="0">
                <a:solidFill>
                  <a:schemeClr val="bg2"/>
                </a:solidFill>
              </a:rPr>
              <a:t> (≤5 years)</a:t>
            </a:r>
            <a:r>
              <a:rPr lang="en-US" kern="0" dirty="0"/>
              <a:t>= date of 1</a:t>
            </a:r>
            <a:r>
              <a:rPr lang="en-US" kern="0" baseline="30000" dirty="0"/>
              <a:t>st</a:t>
            </a:r>
            <a:r>
              <a:rPr lang="en-US" kern="0" dirty="0"/>
              <a:t> MA in EEA – filing date of basic patent – 5</a:t>
            </a:r>
            <a:endParaRPr lang="en-US" sz="1600" kern="0" dirty="0">
              <a:solidFill>
                <a:schemeClr val="bg2"/>
              </a:solidFill>
            </a:endParaRPr>
          </a:p>
          <a:p>
            <a:pPr marL="457200" lvl="1" indent="0">
              <a:buFontTx/>
              <a:buNone/>
            </a:pPr>
            <a:endParaRPr lang="en-US" sz="2000" kern="0" dirty="0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0AEAD660-C71C-53DE-3DF2-3711CF2BBABE}"/>
              </a:ext>
            </a:extLst>
          </p:cNvPr>
          <p:cNvSpPr/>
          <p:nvPr/>
        </p:nvSpPr>
        <p:spPr>
          <a:xfrm>
            <a:off x="8151495" y="6238874"/>
            <a:ext cx="944880" cy="314325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585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E507-02F0-38A3-732B-7195E1D6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42875"/>
            <a:ext cx="8839200" cy="533400"/>
          </a:xfrm>
        </p:spPr>
        <p:txBody>
          <a:bodyPr/>
          <a:lstStyle/>
          <a:p>
            <a:r>
              <a:rPr lang="en-US" dirty="0"/>
              <a:t>It takes a long &amp; uncertain time to develop a drug…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9905-D12C-8545-DE0A-AAEB3E03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3635936"/>
            <a:ext cx="8753475" cy="30887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Approval lag</a:t>
            </a:r>
            <a:r>
              <a:rPr lang="en-US" sz="2000" dirty="0"/>
              <a:t> </a:t>
            </a:r>
            <a:r>
              <a:rPr lang="en-US" sz="2000" i="1" dirty="0"/>
              <a:t>cannot</a:t>
            </a:r>
            <a:r>
              <a:rPr lang="en-US" sz="2000" dirty="0"/>
              <a:t> be predicted perfectly at the time of the patent ﬁling: whether/when the drug will be on the market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(à la Gilchrist 2016)</a:t>
            </a:r>
          </a:p>
          <a:p>
            <a:pPr lvl="1"/>
            <a:r>
              <a:rPr lang="en-US" dirty="0"/>
              <a:t>Scientific uncertainty: drug R&amp;D process is highly uncertain &amp; non-linear</a:t>
            </a:r>
          </a:p>
          <a:p>
            <a:pPr lvl="2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e.g., mRNA technology was viewed as non-promising for decades until Covid</a:t>
            </a:r>
          </a:p>
          <a:p>
            <a:pPr lvl="2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e.g. (small molecule drugs w long lags): Prozac, Lipitor, Plavix, Gleevec, …</a:t>
            </a:r>
          </a:p>
          <a:p>
            <a:pPr lvl="1"/>
            <a:r>
              <a:rPr lang="en-US" dirty="0"/>
              <a:t>Organizational factors: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mergers &amp; acquisitions, $, licensing, transfer, …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1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Meanwhile, the patent system rewards “first-to-file” as the patent owner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Firms often file patents once a molecule of $-interest is </a:t>
            </a:r>
            <a:r>
              <a:rPr lang="en-US" i="1" dirty="0"/>
              <a:t>vaguely</a:t>
            </a:r>
            <a:r>
              <a:rPr lang="en-US" dirty="0"/>
              <a:t> identified</a:t>
            </a:r>
          </a:p>
          <a:p>
            <a:pPr lvl="1"/>
            <a:r>
              <a:rPr lang="en-US" dirty="0"/>
              <a:t>Strategic delay of MA is costly: later product entry (lost 1</a:t>
            </a:r>
            <a:r>
              <a:rPr lang="en-US" baseline="30000" dirty="0"/>
              <a:t>st</a:t>
            </a:r>
            <a:r>
              <a:rPr lang="en-US" dirty="0"/>
              <a:t>-mover advantage)</a:t>
            </a:r>
          </a:p>
        </p:txBody>
      </p:sp>
      <p:cxnSp>
        <p:nvCxnSpPr>
          <p:cNvPr id="45" name="Gerade Verbindung mit Pfeil 3">
            <a:extLst>
              <a:ext uri="{FF2B5EF4-FFF2-40B4-BE49-F238E27FC236}">
                <a16:creationId xmlns:a16="http://schemas.microsoft.com/office/drawing/2014/main" id="{7606A9E0-71D4-3A84-34F9-29F9BB52527F}"/>
              </a:ext>
            </a:extLst>
          </p:cNvPr>
          <p:cNvCxnSpPr/>
          <p:nvPr/>
        </p:nvCxnSpPr>
        <p:spPr>
          <a:xfrm>
            <a:off x="4355604" y="2572891"/>
            <a:ext cx="1207230" cy="0"/>
          </a:xfrm>
          <a:prstGeom prst="straightConnector1">
            <a:avLst/>
          </a:prstGeom>
          <a:noFill/>
          <a:ln w="571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279834-18CB-CD65-7860-07D3C103CD20}"/>
              </a:ext>
            </a:extLst>
          </p:cNvPr>
          <p:cNvGrpSpPr/>
          <p:nvPr/>
        </p:nvGrpSpPr>
        <p:grpSpPr>
          <a:xfrm>
            <a:off x="1027010" y="1082706"/>
            <a:ext cx="6712971" cy="1335954"/>
            <a:chOff x="1027010" y="1187481"/>
            <a:chExt cx="6712971" cy="1335954"/>
          </a:xfrm>
        </p:grpSpPr>
        <p:cxnSp>
          <p:nvCxnSpPr>
            <p:cNvPr id="4" name="Gerade Verbindung 4">
              <a:extLst>
                <a:ext uri="{FF2B5EF4-FFF2-40B4-BE49-F238E27FC236}">
                  <a16:creationId xmlns:a16="http://schemas.microsoft.com/office/drawing/2014/main" id="{B81BD8C7-D9FB-AC99-DD87-1FD209B3B9DA}"/>
                </a:ext>
              </a:extLst>
            </p:cNvPr>
            <p:cNvCxnSpPr/>
            <p:nvPr/>
          </p:nvCxnSpPr>
          <p:spPr>
            <a:xfrm>
              <a:off x="2303920" y="2107730"/>
              <a:ext cx="0" cy="159146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" name="Gerade Verbindung 9">
              <a:extLst>
                <a:ext uri="{FF2B5EF4-FFF2-40B4-BE49-F238E27FC236}">
                  <a16:creationId xmlns:a16="http://schemas.microsoft.com/office/drawing/2014/main" id="{7CDE3902-EAB4-FF4B-71D5-E0FA66E94BB1}"/>
                </a:ext>
              </a:extLst>
            </p:cNvPr>
            <p:cNvCxnSpPr/>
            <p:nvPr/>
          </p:nvCxnSpPr>
          <p:spPr>
            <a:xfrm>
              <a:off x="3485586" y="2101496"/>
              <a:ext cx="7482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" name="Gerade Verbindung 10">
              <a:extLst>
                <a:ext uri="{FF2B5EF4-FFF2-40B4-BE49-F238E27FC236}">
                  <a16:creationId xmlns:a16="http://schemas.microsoft.com/office/drawing/2014/main" id="{0EB86AC0-250F-7427-9A14-5E17343F7587}"/>
                </a:ext>
              </a:extLst>
            </p:cNvPr>
            <p:cNvCxnSpPr/>
            <p:nvPr/>
          </p:nvCxnSpPr>
          <p:spPr>
            <a:xfrm>
              <a:off x="4682216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" name="Gerade Verbindung 11">
              <a:extLst>
                <a:ext uri="{FF2B5EF4-FFF2-40B4-BE49-F238E27FC236}">
                  <a16:creationId xmlns:a16="http://schemas.microsoft.com/office/drawing/2014/main" id="{3934642C-E1E3-02FE-CFFA-84965664928B}"/>
                </a:ext>
              </a:extLst>
            </p:cNvPr>
            <p:cNvCxnSpPr/>
            <p:nvPr/>
          </p:nvCxnSpPr>
          <p:spPr>
            <a:xfrm>
              <a:off x="5871364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Gerade Verbindung 12">
              <a:extLst>
                <a:ext uri="{FF2B5EF4-FFF2-40B4-BE49-F238E27FC236}">
                  <a16:creationId xmlns:a16="http://schemas.microsoft.com/office/drawing/2014/main" id="{60E76928-8486-7F68-CB29-FAC1C2CD8968}"/>
                </a:ext>
              </a:extLst>
            </p:cNvPr>
            <p:cNvCxnSpPr/>
            <p:nvPr/>
          </p:nvCxnSpPr>
          <p:spPr>
            <a:xfrm>
              <a:off x="7060513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Textfeld 13">
              <a:extLst>
                <a:ext uri="{FF2B5EF4-FFF2-40B4-BE49-F238E27FC236}">
                  <a16:creationId xmlns:a16="http://schemas.microsoft.com/office/drawing/2014/main" id="{63E91312-E376-F13A-85DE-2798D038795E}"/>
                </a:ext>
              </a:extLst>
            </p:cNvPr>
            <p:cNvSpPr txBox="1"/>
            <p:nvPr/>
          </p:nvSpPr>
          <p:spPr>
            <a:xfrm>
              <a:off x="2182056" y="2278555"/>
              <a:ext cx="249813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10" name="Textfeld 14">
              <a:extLst>
                <a:ext uri="{FF2B5EF4-FFF2-40B4-BE49-F238E27FC236}">
                  <a16:creationId xmlns:a16="http://schemas.microsoft.com/office/drawing/2014/main" id="{E02659D3-F19D-F6BF-6FDB-0C795807BB0E}"/>
                </a:ext>
              </a:extLst>
            </p:cNvPr>
            <p:cNvSpPr txBox="1"/>
            <p:nvPr/>
          </p:nvSpPr>
          <p:spPr>
            <a:xfrm>
              <a:off x="3192364" y="2278555"/>
              <a:ext cx="602410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1" name="Textfeld 15">
              <a:extLst>
                <a:ext uri="{FF2B5EF4-FFF2-40B4-BE49-F238E27FC236}">
                  <a16:creationId xmlns:a16="http://schemas.microsoft.com/office/drawing/2014/main" id="{98CA2B93-4571-E70B-036B-FA0763DFE419}"/>
                </a:ext>
              </a:extLst>
            </p:cNvPr>
            <p:cNvSpPr txBox="1"/>
            <p:nvPr/>
          </p:nvSpPr>
          <p:spPr>
            <a:xfrm>
              <a:off x="4398625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2" name="Textfeld 16">
              <a:extLst>
                <a:ext uri="{FF2B5EF4-FFF2-40B4-BE49-F238E27FC236}">
                  <a16:creationId xmlns:a16="http://schemas.microsoft.com/office/drawing/2014/main" id="{9112A524-E52A-8592-1C94-DF9EAD1FF6D1}"/>
                </a:ext>
              </a:extLst>
            </p:cNvPr>
            <p:cNvSpPr txBox="1"/>
            <p:nvPr/>
          </p:nvSpPr>
          <p:spPr>
            <a:xfrm>
              <a:off x="5551720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3" name="Textfeld 17">
              <a:extLst>
                <a:ext uri="{FF2B5EF4-FFF2-40B4-BE49-F238E27FC236}">
                  <a16:creationId xmlns:a16="http://schemas.microsoft.com/office/drawing/2014/main" id="{70C88FF4-489F-5FD8-7CBC-ED314D8842EB}"/>
                </a:ext>
              </a:extLst>
            </p:cNvPr>
            <p:cNvSpPr txBox="1"/>
            <p:nvPr/>
          </p:nvSpPr>
          <p:spPr>
            <a:xfrm>
              <a:off x="6740869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20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cxnSp>
          <p:nvCxnSpPr>
            <p:cNvPr id="14" name="Gerade Verbindung 24">
              <a:extLst>
                <a:ext uri="{FF2B5EF4-FFF2-40B4-BE49-F238E27FC236}">
                  <a16:creationId xmlns:a16="http://schemas.microsoft.com/office/drawing/2014/main" id="{5A217DA5-E09E-CC92-B087-2B0E8CF86482}"/>
                </a:ext>
              </a:extLst>
            </p:cNvPr>
            <p:cNvCxnSpPr/>
            <p:nvPr/>
          </p:nvCxnSpPr>
          <p:spPr>
            <a:xfrm>
              <a:off x="2303920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5" name="Gerade Verbindung 35">
              <a:extLst>
                <a:ext uri="{FF2B5EF4-FFF2-40B4-BE49-F238E27FC236}">
                  <a16:creationId xmlns:a16="http://schemas.microsoft.com/office/drawing/2014/main" id="{38018884-4773-8B83-EE65-BE9328ECDFF4}"/>
                </a:ext>
              </a:extLst>
            </p:cNvPr>
            <p:cNvCxnSpPr/>
            <p:nvPr/>
          </p:nvCxnSpPr>
          <p:spPr>
            <a:xfrm>
              <a:off x="4067572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" name="Gerade Verbindung 36">
              <a:extLst>
                <a:ext uri="{FF2B5EF4-FFF2-40B4-BE49-F238E27FC236}">
                  <a16:creationId xmlns:a16="http://schemas.microsoft.com/office/drawing/2014/main" id="{45C4EE5A-531E-4CBB-4510-FEEF4157E826}"/>
                </a:ext>
              </a:extLst>
            </p:cNvPr>
            <p:cNvCxnSpPr/>
            <p:nvPr/>
          </p:nvCxnSpPr>
          <p:spPr>
            <a:xfrm>
              <a:off x="4499620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" name="Gerade Verbindung 37">
              <a:extLst>
                <a:ext uri="{FF2B5EF4-FFF2-40B4-BE49-F238E27FC236}">
                  <a16:creationId xmlns:a16="http://schemas.microsoft.com/office/drawing/2014/main" id="{14811316-58EB-89E2-47FF-CA958165244F}"/>
                </a:ext>
              </a:extLst>
            </p:cNvPr>
            <p:cNvCxnSpPr/>
            <p:nvPr/>
          </p:nvCxnSpPr>
          <p:spPr>
            <a:xfrm>
              <a:off x="5003676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" name="Gerade Verbindung 38">
              <a:extLst>
                <a:ext uri="{FF2B5EF4-FFF2-40B4-BE49-F238E27FC236}">
                  <a16:creationId xmlns:a16="http://schemas.microsoft.com/office/drawing/2014/main" id="{CACADCB4-107A-188D-5AD8-35F7C413F64B}"/>
                </a:ext>
              </a:extLst>
            </p:cNvPr>
            <p:cNvCxnSpPr/>
            <p:nvPr/>
          </p:nvCxnSpPr>
          <p:spPr>
            <a:xfrm>
              <a:off x="5435724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9" name="Gerade Verbindung 40">
              <a:extLst>
                <a:ext uri="{FF2B5EF4-FFF2-40B4-BE49-F238E27FC236}">
                  <a16:creationId xmlns:a16="http://schemas.microsoft.com/office/drawing/2014/main" id="{43B5543C-9D09-DB06-0453-CB2D4BC0A325}"/>
                </a:ext>
              </a:extLst>
            </p:cNvPr>
            <p:cNvCxnSpPr/>
            <p:nvPr/>
          </p:nvCxnSpPr>
          <p:spPr>
            <a:xfrm>
              <a:off x="5795764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20" name="Textfeld 30">
              <a:extLst>
                <a:ext uri="{FF2B5EF4-FFF2-40B4-BE49-F238E27FC236}">
                  <a16:creationId xmlns:a16="http://schemas.microsoft.com/office/drawing/2014/main" id="{39DB0762-9F90-624A-5E11-AA419817B142}"/>
                </a:ext>
              </a:extLst>
            </p:cNvPr>
            <p:cNvSpPr txBox="1"/>
            <p:nvPr/>
          </p:nvSpPr>
          <p:spPr>
            <a:xfrm rot="19192221">
              <a:off x="2123852" y="1345755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  <a:latin typeface="Calibri"/>
                </a:rPr>
                <a:t>Patent filing</a:t>
              </a:r>
            </a:p>
          </p:txBody>
        </p:sp>
        <p:sp>
          <p:nvSpPr>
            <p:cNvPr id="21" name="Textfeld 31">
              <a:extLst>
                <a:ext uri="{FF2B5EF4-FFF2-40B4-BE49-F238E27FC236}">
                  <a16:creationId xmlns:a16="http://schemas.microsoft.com/office/drawing/2014/main" id="{5A0488C3-7FBA-F0D4-0D93-4B7B0C62CB69}"/>
                </a:ext>
              </a:extLst>
            </p:cNvPr>
            <p:cNvSpPr txBox="1"/>
            <p:nvPr/>
          </p:nvSpPr>
          <p:spPr>
            <a:xfrm rot="19192221">
              <a:off x="3847276" y="1302372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</a:t>
              </a:r>
            </a:p>
          </p:txBody>
        </p:sp>
        <p:sp>
          <p:nvSpPr>
            <p:cNvPr id="22" name="Textfeld 32">
              <a:extLst>
                <a:ext uri="{FF2B5EF4-FFF2-40B4-BE49-F238E27FC236}">
                  <a16:creationId xmlns:a16="http://schemas.microsoft.com/office/drawing/2014/main" id="{85898B56-0EA6-306F-BE1D-CB2043814C31}"/>
                </a:ext>
              </a:extLst>
            </p:cNvPr>
            <p:cNvSpPr txBox="1"/>
            <p:nvPr/>
          </p:nvSpPr>
          <p:spPr>
            <a:xfrm rot="19192221">
              <a:off x="4246795" y="1291868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II</a:t>
              </a:r>
            </a:p>
          </p:txBody>
        </p:sp>
        <p:sp>
          <p:nvSpPr>
            <p:cNvPr id="23" name="Textfeld 33">
              <a:extLst>
                <a:ext uri="{FF2B5EF4-FFF2-40B4-BE49-F238E27FC236}">
                  <a16:creationId xmlns:a16="http://schemas.microsoft.com/office/drawing/2014/main" id="{073E0ED3-62E2-46B8-857B-EC26EF70D995}"/>
                </a:ext>
              </a:extLst>
            </p:cNvPr>
            <p:cNvSpPr txBox="1"/>
            <p:nvPr/>
          </p:nvSpPr>
          <p:spPr>
            <a:xfrm rot="19192221">
              <a:off x="4758987" y="1275850"/>
              <a:ext cx="1082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III</a:t>
              </a:r>
            </a:p>
          </p:txBody>
        </p:sp>
        <p:sp>
          <p:nvSpPr>
            <p:cNvPr id="24" name="Textfeld 34">
              <a:extLst>
                <a:ext uri="{FF2B5EF4-FFF2-40B4-BE49-F238E27FC236}">
                  <a16:creationId xmlns:a16="http://schemas.microsoft.com/office/drawing/2014/main" id="{396CCBBD-22C2-EAC5-29AF-F4BCA847A217}"/>
                </a:ext>
              </a:extLst>
            </p:cNvPr>
            <p:cNvSpPr txBox="1"/>
            <p:nvPr/>
          </p:nvSpPr>
          <p:spPr>
            <a:xfrm rot="19192221">
              <a:off x="5146825" y="1187481"/>
              <a:ext cx="13773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  <a:latin typeface="Calibri"/>
                </a:rPr>
                <a:t>Market authorization</a:t>
              </a:r>
            </a:p>
          </p:txBody>
        </p:sp>
        <p:sp>
          <p:nvSpPr>
            <p:cNvPr id="25" name="Textfeld 36">
              <a:extLst>
                <a:ext uri="{FF2B5EF4-FFF2-40B4-BE49-F238E27FC236}">
                  <a16:creationId xmlns:a16="http://schemas.microsoft.com/office/drawing/2014/main" id="{CC6F1157-B6FB-F7C8-D65D-0D950D2912B1}"/>
                </a:ext>
              </a:extLst>
            </p:cNvPr>
            <p:cNvSpPr txBox="1"/>
            <p:nvPr/>
          </p:nvSpPr>
          <p:spPr>
            <a:xfrm rot="19192221">
              <a:off x="5649136" y="1331834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Drug launch</a:t>
              </a:r>
            </a:p>
          </p:txBody>
        </p:sp>
        <p:sp>
          <p:nvSpPr>
            <p:cNvPr id="26" name="Geschweifte Klammer rechts 37">
              <a:extLst>
                <a:ext uri="{FF2B5EF4-FFF2-40B4-BE49-F238E27FC236}">
                  <a16:creationId xmlns:a16="http://schemas.microsoft.com/office/drawing/2014/main" id="{BD060533-95BB-5C22-F6FF-CA9CB4A2AD85}"/>
                </a:ext>
              </a:extLst>
            </p:cNvPr>
            <p:cNvSpPr/>
            <p:nvPr/>
          </p:nvSpPr>
          <p:spPr>
            <a:xfrm rot="16200000">
              <a:off x="3129085" y="1164529"/>
              <a:ext cx="158091" cy="1410020"/>
            </a:xfrm>
            <a:prstGeom prst="rightBrac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feld 38">
              <a:extLst>
                <a:ext uri="{FF2B5EF4-FFF2-40B4-BE49-F238E27FC236}">
                  <a16:creationId xmlns:a16="http://schemas.microsoft.com/office/drawing/2014/main" id="{28A75435-E77D-96A9-47F0-D5168687CBDA}"/>
                </a:ext>
              </a:extLst>
            </p:cNvPr>
            <p:cNvSpPr txBox="1"/>
            <p:nvPr/>
          </p:nvSpPr>
          <p:spPr>
            <a:xfrm rot="19192221">
              <a:off x="2765273" y="1231178"/>
              <a:ext cx="12057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Pre-clinical phase</a:t>
              </a:r>
            </a:p>
          </p:txBody>
        </p:sp>
        <p:sp>
          <p:nvSpPr>
            <p:cNvPr id="46" name="Pfeil nach rechts 12">
              <a:extLst>
                <a:ext uri="{FF2B5EF4-FFF2-40B4-BE49-F238E27FC236}">
                  <a16:creationId xmlns:a16="http://schemas.microsoft.com/office/drawing/2014/main" id="{091BE0E1-54BD-C766-4346-74DD422900B4}"/>
                </a:ext>
              </a:extLst>
            </p:cNvPr>
            <p:cNvSpPr/>
            <p:nvPr/>
          </p:nvSpPr>
          <p:spPr>
            <a:xfrm>
              <a:off x="2235579" y="1948584"/>
              <a:ext cx="5504402" cy="318292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feld 104">
              <a:extLst>
                <a:ext uri="{FF2B5EF4-FFF2-40B4-BE49-F238E27FC236}">
                  <a16:creationId xmlns:a16="http://schemas.microsoft.com/office/drawing/2014/main" id="{DB2CC4B9-727F-8047-10A0-2C89FABDCE93}"/>
                </a:ext>
              </a:extLst>
            </p:cNvPr>
            <p:cNvSpPr txBox="1"/>
            <p:nvPr/>
          </p:nvSpPr>
          <p:spPr>
            <a:xfrm>
              <a:off x="1027010" y="1927592"/>
              <a:ext cx="1043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  <a:latin typeface="Calibri"/>
                </a:rPr>
                <a:t>Late MA </a:t>
              </a:r>
            </a:p>
            <a:p>
              <a:r>
                <a:rPr lang="en-US" sz="1400" i="1" dirty="0">
                  <a:solidFill>
                    <a:prstClr val="black"/>
                  </a:solidFill>
                  <a:latin typeface="Calibri"/>
                </a:rPr>
                <a:t>(long lag)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8B85E8-E95E-3AD7-B674-15B5ED621AEB}"/>
              </a:ext>
            </a:extLst>
          </p:cNvPr>
          <p:cNvGrpSpPr/>
          <p:nvPr/>
        </p:nvGrpSpPr>
        <p:grpSpPr>
          <a:xfrm>
            <a:off x="1043236" y="2743169"/>
            <a:ext cx="6696744" cy="765826"/>
            <a:chOff x="1043236" y="2847944"/>
            <a:chExt cx="6696744" cy="765826"/>
          </a:xfrm>
        </p:grpSpPr>
        <p:cxnSp>
          <p:nvCxnSpPr>
            <p:cNvPr id="28" name="Gerade Verbindung 4">
              <a:extLst>
                <a:ext uri="{FF2B5EF4-FFF2-40B4-BE49-F238E27FC236}">
                  <a16:creationId xmlns:a16="http://schemas.microsoft.com/office/drawing/2014/main" id="{83247F03-EFDB-6269-C7A4-15E2EAB6239B}"/>
                </a:ext>
              </a:extLst>
            </p:cNvPr>
            <p:cNvCxnSpPr/>
            <p:nvPr/>
          </p:nvCxnSpPr>
          <p:spPr>
            <a:xfrm>
              <a:off x="2303919" y="3198065"/>
              <a:ext cx="0" cy="159146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9" name="Gerade Verbindung 9">
              <a:extLst>
                <a:ext uri="{FF2B5EF4-FFF2-40B4-BE49-F238E27FC236}">
                  <a16:creationId xmlns:a16="http://schemas.microsoft.com/office/drawing/2014/main" id="{A109B679-F7CA-5AED-BA9E-CEFC371BE89A}"/>
                </a:ext>
              </a:extLst>
            </p:cNvPr>
            <p:cNvCxnSpPr/>
            <p:nvPr/>
          </p:nvCxnSpPr>
          <p:spPr>
            <a:xfrm>
              <a:off x="3485585" y="3191831"/>
              <a:ext cx="7482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0" name="Gerade Verbindung 10">
              <a:extLst>
                <a:ext uri="{FF2B5EF4-FFF2-40B4-BE49-F238E27FC236}">
                  <a16:creationId xmlns:a16="http://schemas.microsoft.com/office/drawing/2014/main" id="{E921EC3B-B3EA-AF71-2081-E500DDE1D87A}"/>
                </a:ext>
              </a:extLst>
            </p:cNvPr>
            <p:cNvCxnSpPr/>
            <p:nvPr/>
          </p:nvCxnSpPr>
          <p:spPr>
            <a:xfrm>
              <a:off x="4682215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1" name="Gerade Verbindung 11">
              <a:extLst>
                <a:ext uri="{FF2B5EF4-FFF2-40B4-BE49-F238E27FC236}">
                  <a16:creationId xmlns:a16="http://schemas.microsoft.com/office/drawing/2014/main" id="{9AE478F9-F2B6-BA25-29D0-E9DE0DD4AB38}"/>
                </a:ext>
              </a:extLst>
            </p:cNvPr>
            <p:cNvCxnSpPr/>
            <p:nvPr/>
          </p:nvCxnSpPr>
          <p:spPr>
            <a:xfrm>
              <a:off x="5871363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2" name="Gerade Verbindung 12">
              <a:extLst>
                <a:ext uri="{FF2B5EF4-FFF2-40B4-BE49-F238E27FC236}">
                  <a16:creationId xmlns:a16="http://schemas.microsoft.com/office/drawing/2014/main" id="{CB6D8E52-CCB5-D7DD-DC60-F9F0F70DE28A}"/>
                </a:ext>
              </a:extLst>
            </p:cNvPr>
            <p:cNvCxnSpPr/>
            <p:nvPr/>
          </p:nvCxnSpPr>
          <p:spPr>
            <a:xfrm>
              <a:off x="7060512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33" name="Textfeld 81">
              <a:extLst>
                <a:ext uri="{FF2B5EF4-FFF2-40B4-BE49-F238E27FC236}">
                  <a16:creationId xmlns:a16="http://schemas.microsoft.com/office/drawing/2014/main" id="{AF133B8D-2BF4-B770-A24B-ECD5C3707F7E}"/>
                </a:ext>
              </a:extLst>
            </p:cNvPr>
            <p:cNvSpPr txBox="1"/>
            <p:nvPr/>
          </p:nvSpPr>
          <p:spPr>
            <a:xfrm>
              <a:off x="2182055" y="3368890"/>
              <a:ext cx="249813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34" name="Textfeld 82">
              <a:extLst>
                <a:ext uri="{FF2B5EF4-FFF2-40B4-BE49-F238E27FC236}">
                  <a16:creationId xmlns:a16="http://schemas.microsoft.com/office/drawing/2014/main" id="{2CD0A5F9-E61F-AC93-C8AE-8D0DCD86D49C}"/>
                </a:ext>
              </a:extLst>
            </p:cNvPr>
            <p:cNvSpPr txBox="1"/>
            <p:nvPr/>
          </p:nvSpPr>
          <p:spPr>
            <a:xfrm>
              <a:off x="3192363" y="3368890"/>
              <a:ext cx="602410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5" name="Textfeld 83">
              <a:extLst>
                <a:ext uri="{FF2B5EF4-FFF2-40B4-BE49-F238E27FC236}">
                  <a16:creationId xmlns:a16="http://schemas.microsoft.com/office/drawing/2014/main" id="{CC9C5EDE-DA02-A506-0B29-9F7FF226003C}"/>
                </a:ext>
              </a:extLst>
            </p:cNvPr>
            <p:cNvSpPr txBox="1"/>
            <p:nvPr/>
          </p:nvSpPr>
          <p:spPr>
            <a:xfrm>
              <a:off x="4398624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6" name="Textfeld 84">
              <a:extLst>
                <a:ext uri="{FF2B5EF4-FFF2-40B4-BE49-F238E27FC236}">
                  <a16:creationId xmlns:a16="http://schemas.microsoft.com/office/drawing/2014/main" id="{3D875848-BEEA-EF73-D1F1-68BB2BAB3AAD}"/>
                </a:ext>
              </a:extLst>
            </p:cNvPr>
            <p:cNvSpPr txBox="1"/>
            <p:nvPr/>
          </p:nvSpPr>
          <p:spPr>
            <a:xfrm>
              <a:off x="5551719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7" name="Textfeld 85">
              <a:extLst>
                <a:ext uri="{FF2B5EF4-FFF2-40B4-BE49-F238E27FC236}">
                  <a16:creationId xmlns:a16="http://schemas.microsoft.com/office/drawing/2014/main" id="{82F560C4-8B52-2AF7-B57F-5EC5B71D0F60}"/>
                </a:ext>
              </a:extLst>
            </p:cNvPr>
            <p:cNvSpPr txBox="1"/>
            <p:nvPr/>
          </p:nvSpPr>
          <p:spPr>
            <a:xfrm>
              <a:off x="6740868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20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cxnSp>
          <p:nvCxnSpPr>
            <p:cNvPr id="38" name="Gerade Verbindung 24">
              <a:extLst>
                <a:ext uri="{FF2B5EF4-FFF2-40B4-BE49-F238E27FC236}">
                  <a16:creationId xmlns:a16="http://schemas.microsoft.com/office/drawing/2014/main" id="{2E5F1BE9-2D92-FA08-C575-FCD7C6AF20D9}"/>
                </a:ext>
              </a:extLst>
            </p:cNvPr>
            <p:cNvCxnSpPr/>
            <p:nvPr/>
          </p:nvCxnSpPr>
          <p:spPr>
            <a:xfrm>
              <a:off x="2303919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9" name="Gerade Verbindung 35">
              <a:extLst>
                <a:ext uri="{FF2B5EF4-FFF2-40B4-BE49-F238E27FC236}">
                  <a16:creationId xmlns:a16="http://schemas.microsoft.com/office/drawing/2014/main" id="{28523EE6-D427-5A6B-99DB-83B7AB20DABF}"/>
                </a:ext>
              </a:extLst>
            </p:cNvPr>
            <p:cNvCxnSpPr/>
            <p:nvPr/>
          </p:nvCxnSpPr>
          <p:spPr>
            <a:xfrm>
              <a:off x="3153545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0" name="Gerade Verbindung 36">
              <a:extLst>
                <a:ext uri="{FF2B5EF4-FFF2-40B4-BE49-F238E27FC236}">
                  <a16:creationId xmlns:a16="http://schemas.microsoft.com/office/drawing/2014/main" id="{B8B16C1E-6893-FD15-5804-62C722EBA520}"/>
                </a:ext>
              </a:extLst>
            </p:cNvPr>
            <p:cNvCxnSpPr/>
            <p:nvPr/>
          </p:nvCxnSpPr>
          <p:spPr>
            <a:xfrm>
              <a:off x="358559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1" name="Gerade Verbindung 37">
              <a:extLst>
                <a:ext uri="{FF2B5EF4-FFF2-40B4-BE49-F238E27FC236}">
                  <a16:creationId xmlns:a16="http://schemas.microsoft.com/office/drawing/2014/main" id="{DDE26C4F-CBCF-707B-4372-47ECFF68C199}"/>
                </a:ext>
              </a:extLst>
            </p:cNvPr>
            <p:cNvCxnSpPr/>
            <p:nvPr/>
          </p:nvCxnSpPr>
          <p:spPr>
            <a:xfrm>
              <a:off x="394563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2" name="Gerade Verbindung 38">
              <a:extLst>
                <a:ext uri="{FF2B5EF4-FFF2-40B4-BE49-F238E27FC236}">
                  <a16:creationId xmlns:a16="http://schemas.microsoft.com/office/drawing/2014/main" id="{675ACB96-6242-0289-DB74-AF98E468511E}"/>
                </a:ext>
              </a:extLst>
            </p:cNvPr>
            <p:cNvCxnSpPr/>
            <p:nvPr/>
          </p:nvCxnSpPr>
          <p:spPr>
            <a:xfrm>
              <a:off x="430567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3" name="Gerade Verbindung 40">
              <a:extLst>
                <a:ext uri="{FF2B5EF4-FFF2-40B4-BE49-F238E27FC236}">
                  <a16:creationId xmlns:a16="http://schemas.microsoft.com/office/drawing/2014/main" id="{065D1D4D-C21F-A38E-81EC-4F1C29C4B984}"/>
                </a:ext>
              </a:extLst>
            </p:cNvPr>
            <p:cNvCxnSpPr/>
            <p:nvPr/>
          </p:nvCxnSpPr>
          <p:spPr>
            <a:xfrm>
              <a:off x="466571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4" name="Geschweifte Klammer rechts 101">
              <a:extLst>
                <a:ext uri="{FF2B5EF4-FFF2-40B4-BE49-F238E27FC236}">
                  <a16:creationId xmlns:a16="http://schemas.microsoft.com/office/drawing/2014/main" id="{BA9981D6-83B4-CB5E-898D-51585B33C2CC}"/>
                </a:ext>
              </a:extLst>
            </p:cNvPr>
            <p:cNvSpPr/>
            <p:nvPr/>
          </p:nvSpPr>
          <p:spPr>
            <a:xfrm rot="16200000">
              <a:off x="2678863" y="2728064"/>
              <a:ext cx="183139" cy="534624"/>
            </a:xfrm>
            <a:prstGeom prst="rightBrac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feil nach rechts 80">
              <a:extLst>
                <a:ext uri="{FF2B5EF4-FFF2-40B4-BE49-F238E27FC236}">
                  <a16:creationId xmlns:a16="http://schemas.microsoft.com/office/drawing/2014/main" id="{CD4ABBDE-B9E8-AA7A-A8B2-12F815C42CDE}"/>
                </a:ext>
              </a:extLst>
            </p:cNvPr>
            <p:cNvSpPr/>
            <p:nvPr/>
          </p:nvSpPr>
          <p:spPr>
            <a:xfrm>
              <a:off x="2235578" y="3038919"/>
              <a:ext cx="5504402" cy="318292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feld 105">
              <a:extLst>
                <a:ext uri="{FF2B5EF4-FFF2-40B4-BE49-F238E27FC236}">
                  <a16:creationId xmlns:a16="http://schemas.microsoft.com/office/drawing/2014/main" id="{A9E0319C-F442-0453-A5B2-5AA21C09ABA2}"/>
                </a:ext>
              </a:extLst>
            </p:cNvPr>
            <p:cNvSpPr txBox="1"/>
            <p:nvPr/>
          </p:nvSpPr>
          <p:spPr>
            <a:xfrm>
              <a:off x="1043236" y="3028414"/>
              <a:ext cx="1055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i="1" dirty="0">
                  <a:solidFill>
                    <a:prstClr val="black"/>
                  </a:solidFill>
                  <a:latin typeface="Calibri"/>
                </a:rPr>
                <a:t>Early MA</a:t>
              </a:r>
            </a:p>
            <a:p>
              <a:r>
                <a:rPr lang="en-US" sz="1400" i="1" dirty="0">
                  <a:solidFill>
                    <a:prstClr val="black"/>
                  </a:solidFill>
                  <a:latin typeface="Calibri"/>
                </a:rPr>
                <a:t>(short lag)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11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120F-B00F-57C7-C6C9-C9E76878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dirty="0"/>
              <a:t>Data Construction: primary patent-drug dyadic data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742E-547C-BDBF-DDE1-8625B6C2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6769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Patent-drug linkage</a:t>
            </a:r>
            <a:r>
              <a:rPr lang="en-US" dirty="0"/>
              <a:t>: data on </a:t>
            </a:r>
            <a:r>
              <a:rPr lang="en-US" dirty="0">
                <a:solidFill>
                  <a:srgbClr val="0070C0"/>
                </a:solidFill>
              </a:rPr>
              <a:t>primary patent </a:t>
            </a:r>
            <a:r>
              <a:rPr lang="en-US" dirty="0"/>
              <a:t>covering an NME (new molecular entity) and the </a:t>
            </a:r>
            <a:r>
              <a:rPr lang="en-US" dirty="0">
                <a:solidFill>
                  <a:srgbClr val="0070C0"/>
                </a:solidFill>
              </a:rPr>
              <a:t>approved drug </a:t>
            </a:r>
            <a:r>
              <a:rPr lang="en-US" dirty="0"/>
              <a:t>from public registers.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SPC data from the German Patent Office – i.e., </a:t>
            </a:r>
            <a:r>
              <a:rPr lang="en-US" dirty="0" err="1"/>
              <a:t>Deutsches</a:t>
            </a:r>
            <a:r>
              <a:rPr lang="en-US" dirty="0"/>
              <a:t> Patent- und </a:t>
            </a:r>
            <a:r>
              <a:rPr lang="en-US" dirty="0" err="1"/>
              <a:t>Markenamt</a:t>
            </a:r>
            <a:r>
              <a:rPr lang="en-US" dirty="0"/>
              <a:t> (DPMA)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originator specifies the core (basic) patent for a drug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Restrictions: 1) exclude patents filed 20+ years before data collection</a:t>
            </a:r>
            <a:r>
              <a:rPr lang="en-US" sz="1400" dirty="0"/>
              <a:t> (1997+); </a:t>
            </a:r>
            <a:r>
              <a:rPr lang="en-US" dirty="0"/>
              <a:t>2) only keep SPCs on the 1</a:t>
            </a:r>
            <a:r>
              <a:rPr lang="en-US" baseline="30000" dirty="0"/>
              <a:t>st</a:t>
            </a:r>
            <a:r>
              <a:rPr lang="en-US" dirty="0"/>
              <a:t> drug rel. to primary patents</a:t>
            </a:r>
            <a:r>
              <a:rPr lang="en-US" sz="1400" dirty="0"/>
              <a:t> (unique patent family-drug links)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0099CC"/>
                </a:solidFill>
              </a:rPr>
              <a:t>Approval lag</a:t>
            </a:r>
            <a:r>
              <a:rPr lang="en-US" dirty="0">
                <a:solidFill>
                  <a:srgbClr val="0099CC"/>
                </a:solidFill>
              </a:rPr>
              <a:t>: lag btw original filing date of focal drug’s primary patent (priority date) and the 1</a:t>
            </a:r>
            <a:r>
              <a:rPr lang="en-US" baseline="30000" dirty="0">
                <a:solidFill>
                  <a:srgbClr val="0099CC"/>
                </a:solidFill>
              </a:rPr>
              <a:t>st</a:t>
            </a:r>
            <a:r>
              <a:rPr lang="en-US" dirty="0">
                <a:solidFill>
                  <a:srgbClr val="0099CC"/>
                </a:solidFill>
              </a:rPr>
              <a:t> EU market authorization</a:t>
            </a:r>
            <a:r>
              <a:rPr lang="en-US" sz="1500" dirty="0">
                <a:solidFill>
                  <a:srgbClr val="0099CC"/>
                </a:solidFill>
              </a:rPr>
              <a:t> (allow 5+ years post approval periods)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Patent data</a:t>
            </a:r>
            <a:r>
              <a:rPr lang="en-US" sz="2000" dirty="0"/>
              <a:t>: patent info on the primary patents from EPO PATSTAT</a:t>
            </a:r>
          </a:p>
          <a:p>
            <a:pPr lvl="1"/>
            <a:r>
              <a:rPr lang="en-US" dirty="0"/>
              <a:t>Link via </a:t>
            </a:r>
            <a:r>
              <a:rPr lang="en-US" dirty="0" err="1"/>
              <a:t>appl_no</a:t>
            </a:r>
            <a:r>
              <a:rPr lang="en-US" dirty="0"/>
              <a:t> w patent info at patent family level; EPO search report</a:t>
            </a:r>
          </a:p>
          <a:p>
            <a:pPr marL="457200" lvl="1" indent="0">
              <a:buNone/>
            </a:pPr>
            <a:endParaRPr lang="en-US" sz="12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Drug data</a:t>
            </a:r>
            <a:r>
              <a:rPr lang="en-US" dirty="0"/>
              <a:t>: </a:t>
            </a:r>
            <a:r>
              <a:rPr lang="en-US" sz="2000" dirty="0" err="1"/>
              <a:t>Cortellis</a:t>
            </a:r>
            <a:r>
              <a:rPr lang="en-US" sz="2000" dirty="0"/>
              <a:t>, </a:t>
            </a:r>
            <a:r>
              <a:rPr lang="en-US" dirty="0"/>
              <a:t>link by patent family id, tag pharma cites; categorize product, process, 2ndary patents; crosswalk conditions w WHO ICD-9 code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German Patent and Trade Mark Office - Wikipedia">
            <a:extLst>
              <a:ext uri="{FF2B5EF4-FFF2-40B4-BE49-F238E27FC236}">
                <a16:creationId xmlns:a16="http://schemas.microsoft.com/office/drawing/2014/main" id="{0FDE2220-14CB-D16A-1EF2-F13A57248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51479"/>
            <a:ext cx="3067051" cy="169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2F2CEC-408B-8F5E-1B89-5717155E1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9" y="5375934"/>
            <a:ext cx="2438400" cy="121153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F4CEEE0-7C13-1E70-0971-C5E0D27D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2" y="5180542"/>
            <a:ext cx="2676525" cy="14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4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2F1B-786D-0FA2-10FE-CA26966F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Samples: full/restricted, early/late MA sample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2086-9FA1-3E24-0EE1-AC4F1ADE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4448C-07CE-8397-AD15-A2B4AB22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" y="885826"/>
            <a:ext cx="8977771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96C28-7878-42D4-B4D5-61B5007DD94E}"/>
              </a:ext>
            </a:extLst>
          </p:cNvPr>
          <p:cNvSpPr txBox="1"/>
          <p:nvPr/>
        </p:nvSpPr>
        <p:spPr>
          <a:xfrm>
            <a:off x="5655382" y="1447800"/>
            <a:ext cx="21335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590 unique patent-drug links</a:t>
            </a:r>
          </a:p>
        </p:txBody>
      </p:sp>
    </p:spTree>
    <p:extLst>
      <p:ext uri="{BB962C8B-B14F-4D97-AF65-F5344CB8AC3E}">
        <p14:creationId xmlns:p14="http://schemas.microsoft.com/office/powerpoint/2010/main" val="993773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201@DCDFKGOFUVW0Y5J4" val="5302"/>
  <p:tag name="FIRSTRA203@UQHJGUNFUVW0Y5HA" val="5302"/>
</p:tagLst>
</file>

<file path=ppt/theme/theme1.xml><?xml version="1.0" encoding="utf-8"?>
<a:theme xmlns:a="http://schemas.openxmlformats.org/drawingml/2006/main" name="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Beamer Slides - Title and Outlines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134928</TotalTime>
  <Words>2396</Words>
  <Application>Microsoft Office PowerPoint</Application>
  <PresentationFormat>On-screen Show (4:3)</PresentationFormat>
  <Paragraphs>197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cmss10</vt:lpstr>
      <vt:lpstr>NimbusRomNo9L-Regu</vt:lpstr>
      <vt:lpstr>Söhne</vt:lpstr>
      <vt:lpstr>Arial</vt:lpstr>
      <vt:lpstr>Calibri</vt:lpstr>
      <vt:lpstr>Cambria Math</vt:lpstr>
      <vt:lpstr>Symbol</vt:lpstr>
      <vt:lpstr>Beamer Template</vt:lpstr>
      <vt:lpstr>1_Beamer Template</vt:lpstr>
      <vt:lpstr>8_Beamer Slides - Title and Outlines</vt:lpstr>
      <vt:lpstr>2_Beamer Template</vt:lpstr>
      <vt:lpstr>3_Beamer Template</vt:lpstr>
      <vt:lpstr>4_Beamer Template</vt:lpstr>
      <vt:lpstr>Marketing Authorization and Strategic Patenting: Evidence from Pharmaceuticals</vt:lpstr>
      <vt:lpstr>Drugs save lives, but too costly with many patents!</vt:lpstr>
      <vt:lpstr>Patents, Products, and Cumulative Innovation</vt:lpstr>
      <vt:lpstr>Research Question: </vt:lpstr>
      <vt:lpstr>The Drug Development Process in EU (EEA)</vt:lpstr>
      <vt:lpstr>EU Patent Term Extension (SPC Regime)</vt:lpstr>
      <vt:lpstr>It takes a long &amp; uncertain time to develop a drug…</vt:lpstr>
      <vt:lpstr>Data Construction: primary patent-drug dyadic data</vt:lpstr>
      <vt:lpstr>Samples: full/restricted, early/late MA sample split</vt:lpstr>
      <vt:lpstr>Distribution of timing-related variables</vt:lpstr>
      <vt:lpstr>Empirical Strategy: Event Studies (à la S&amp;S 2023)</vt:lpstr>
      <vt:lpstr>Marketing authorization &amp; self-citations: by source/type</vt:lpstr>
      <vt:lpstr>Market Authorization &amp; self-citations: by type of patent</vt:lpstr>
      <vt:lpstr>MA &amp; self-citations: by disease; &amp; placebo events</vt:lpstr>
      <vt:lpstr>MA &amp; other parties’ forward citations: big picture</vt:lpstr>
      <vt:lpstr>MA &amp; other citations: by vertical relationship</vt:lpstr>
      <vt:lpstr>Additional Analysis and Robustness Checks</vt:lpstr>
      <vt:lpstr>Market Exclusivity &amp; Incentives for Competitive Entry</vt:lpstr>
      <vt:lpstr>Unpredictable Delays in Approval: IV estimation</vt:lpstr>
      <vt:lpstr>Field of Application: leave-one-out ICD-9 analysis</vt:lpstr>
      <vt:lpstr>Conclusion &amp; Discussion</vt:lpstr>
      <vt:lpstr>Backup slides</vt:lpstr>
      <vt:lpstr>Literature and Contribution</vt:lpstr>
      <vt:lpstr>Similar Ex-Ante Drug &amp; Patent Characteristics</vt:lpstr>
      <vt:lpstr>Mean comparison – similar disease characteristics</vt:lpstr>
      <vt:lpstr>MA and forward citations: results summary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Brown</dc:creator>
  <cp:lastModifiedBy>Lucy Xiaolu Wang</cp:lastModifiedBy>
  <cp:revision>5789</cp:revision>
  <cp:lastPrinted>2022-10-20T15:10:23Z</cp:lastPrinted>
  <dcterms:created xsi:type="dcterms:W3CDTF">2013-04-11T00:11:29Z</dcterms:created>
  <dcterms:modified xsi:type="dcterms:W3CDTF">2024-06-16T17:00:39Z</dcterms:modified>
</cp:coreProperties>
</file>