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0" r:id="rId3"/>
    <p:sldId id="257" r:id="rId4"/>
    <p:sldId id="271" r:id="rId5"/>
    <p:sldId id="272" r:id="rId6"/>
    <p:sldId id="264" r:id="rId7"/>
    <p:sldId id="263" r:id="rId8"/>
    <p:sldId id="262" r:id="rId9"/>
  </p:sldIdLst>
  <p:sldSz cx="9144000" cy="6858000" type="screen4x3"/>
  <p:notesSz cx="6669088" cy="987266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E3E3E3"/>
    <a:srgbClr val="CCCDCC"/>
    <a:srgbClr val="636463"/>
    <a:srgbClr val="898989"/>
    <a:srgbClr val="014A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7" autoAdjust="0"/>
    <p:restoredTop sz="93979" autoAdjust="0"/>
  </p:normalViewPr>
  <p:slideViewPr>
    <p:cSldViewPr>
      <p:cViewPr varScale="1">
        <p:scale>
          <a:sx n="79" d="100"/>
          <a:sy n="79" d="100"/>
        </p:scale>
        <p:origin x="138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spTree>
      <p:nvGrpSpPr>
        <p:cNvPr id="1" name=""/>
        <p:cNvGrpSpPr/>
        <p:nvPr/>
      </p:nvGrpSpPr>
      <p:grpSpPr>
        <a:xfrm>
          <a:off x="0" y="0"/>
          <a:ext cx="0" cy="0"/>
          <a:chOff x="0" y="0"/>
          <a:chExt cx="0" cy="0"/>
        </a:xfrm>
      </p:grpSpPr>
      <p:sp>
        <p:nvSpPr>
          <p:cNvPr id="8" name="Untertitel 2"/>
          <p:cNvSpPr>
            <a:spLocks noGrp="1"/>
          </p:cNvSpPr>
          <p:nvPr>
            <p:ph type="subTitle" idx="1" hasCustomPrompt="1"/>
          </p:nvPr>
        </p:nvSpPr>
        <p:spPr>
          <a:xfrm>
            <a:off x="392400" y="4077072"/>
            <a:ext cx="8352928" cy="840093"/>
          </a:xfrm>
          <a:prstGeom prst="rect">
            <a:avLst/>
          </a:prstGeom>
        </p:spPr>
        <p:txBody>
          <a:bodyPr>
            <a:noAutofit/>
          </a:bodyPr>
          <a:lstStyle>
            <a:lvl1pPr marL="0" indent="0" algn="ctr">
              <a:spcBef>
                <a:spcPts val="0"/>
              </a:spcBef>
              <a:buNone/>
              <a:defRPr sz="3200" b="1">
                <a:solidFill>
                  <a:schemeClr val="tx1">
                    <a:tint val="75000"/>
                  </a:schemeClr>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9" name="Rechteck 8"/>
          <p:cNvSpPr/>
          <p:nvPr userDrawn="1"/>
        </p:nvSpPr>
        <p:spPr>
          <a:xfrm>
            <a:off x="-4073" y="6124800"/>
            <a:ext cx="9148073" cy="748800"/>
          </a:xfrm>
          <a:prstGeom prst="rect">
            <a:avLst/>
          </a:pr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PT Sans" panose="020B0503020203020204" pitchFamily="34" charset="0"/>
            </a:endParaRPr>
          </a:p>
        </p:txBody>
      </p:sp>
      <p:sp>
        <p:nvSpPr>
          <p:cNvPr id="10" name="Fußzeilenplatzhalter 23"/>
          <p:cNvSpPr>
            <a:spLocks noGrp="1"/>
          </p:cNvSpPr>
          <p:nvPr>
            <p:ph type="ftr" sz="quarter" idx="3"/>
          </p:nvPr>
        </p:nvSpPr>
        <p:spPr>
          <a:xfrm>
            <a:off x="187199" y="6314909"/>
            <a:ext cx="4382763" cy="366183"/>
          </a:xfrm>
          <a:prstGeom prst="rect">
            <a:avLst/>
          </a:prstGeom>
        </p:spPr>
        <p:txBody>
          <a:bodyPr vert="horz" lIns="91440" tIns="45720" rIns="91440" bIns="45720" rtlCol="0" anchor="ctr"/>
          <a:lstStyle>
            <a:lvl1pPr algn="l">
              <a:defRPr sz="1400">
                <a:solidFill>
                  <a:srgbClr val="636463"/>
                </a:solidFill>
                <a:latin typeface="+mn-lt"/>
              </a:defRPr>
            </a:lvl1pPr>
          </a:lstStyle>
          <a:p>
            <a:r>
              <a:rPr lang="de-DE" dirty="0"/>
              <a:t>Date| Event/Conference/Seminar| Location</a:t>
            </a:r>
          </a:p>
        </p:txBody>
      </p:sp>
      <p:sp>
        <p:nvSpPr>
          <p:cNvPr id="11" name="Foliennummernplatzhalter 24"/>
          <p:cNvSpPr>
            <a:spLocks noGrp="1"/>
          </p:cNvSpPr>
          <p:nvPr>
            <p:ph type="sldNum" sz="quarter" idx="4"/>
          </p:nvPr>
        </p:nvSpPr>
        <p:spPr>
          <a:xfrm>
            <a:off x="6804000" y="6326401"/>
            <a:ext cx="1944000" cy="366183"/>
          </a:xfrm>
          <a:prstGeom prst="rect">
            <a:avLst/>
          </a:prstGeom>
        </p:spPr>
        <p:txBody>
          <a:bodyPr vert="horz" lIns="91440" tIns="45720" rIns="91440" bIns="45720" rtlCol="0" anchor="ctr"/>
          <a:lstStyle>
            <a:lvl1pPr algn="r">
              <a:defRPr sz="1400">
                <a:solidFill>
                  <a:srgbClr val="636463"/>
                </a:solidFill>
                <a:latin typeface="+mn-lt"/>
              </a:defRPr>
            </a:lvl1pPr>
          </a:lstStyle>
          <a:p>
            <a:r>
              <a:rPr lang="de-DE" dirty="0"/>
              <a:t>Speaker</a:t>
            </a:r>
          </a:p>
        </p:txBody>
      </p:sp>
      <p:sp>
        <p:nvSpPr>
          <p:cNvPr id="12" name="Titel 1"/>
          <p:cNvSpPr>
            <a:spLocks noGrp="1"/>
          </p:cNvSpPr>
          <p:nvPr>
            <p:ph type="title" hasCustomPrompt="1"/>
          </p:nvPr>
        </p:nvSpPr>
        <p:spPr>
          <a:xfrm>
            <a:off x="392400" y="2844000"/>
            <a:ext cx="8352928" cy="1176131"/>
          </a:xfrm>
          <a:prstGeom prst="rect">
            <a:avLst/>
          </a:prstGeom>
        </p:spPr>
        <p:txBody>
          <a:bodyPr anchor="t">
            <a:normAutofit/>
          </a:bodyPr>
          <a:lstStyle>
            <a:lvl1pPr algn="ctr">
              <a:defRPr sz="3600" b="1" cap="none">
                <a:solidFill>
                  <a:srgbClr val="014A8F"/>
                </a:solidFill>
                <a:latin typeface="+mn-lt"/>
              </a:defRPr>
            </a:lvl1pPr>
          </a:lstStyle>
          <a:p>
            <a:r>
              <a:rPr lang="de-DE" dirty="0"/>
              <a:t>Click </a:t>
            </a:r>
            <a:r>
              <a:rPr lang="de-DE" dirty="0" err="1"/>
              <a:t>to</a:t>
            </a:r>
            <a:r>
              <a:rPr lang="de-DE" dirty="0"/>
              <a:t> </a:t>
            </a:r>
            <a:r>
              <a:rPr lang="de-DE" dirty="0" err="1"/>
              <a:t>add</a:t>
            </a:r>
            <a:r>
              <a:rPr lang="de-DE" dirty="0"/>
              <a:t> title </a:t>
            </a:r>
            <a:r>
              <a:rPr lang="de-DE" dirty="0" err="1"/>
              <a:t>of</a:t>
            </a:r>
            <a:r>
              <a:rPr lang="de-DE" dirty="0"/>
              <a:t> </a:t>
            </a:r>
            <a:r>
              <a:rPr lang="de-DE" dirty="0" err="1"/>
              <a:t>the</a:t>
            </a:r>
            <a:r>
              <a:rPr lang="de-DE" dirty="0"/>
              <a:t> </a:t>
            </a:r>
            <a:r>
              <a:rPr lang="de-DE" dirty="0" err="1"/>
              <a:t>presentation</a:t>
            </a:r>
            <a:endParaRPr lang="de-DE" dirty="0"/>
          </a:p>
        </p:txBody>
      </p:sp>
      <p:pic>
        <p:nvPicPr>
          <p:cNvPr id="15" name="Picture 2" descr="C:\Users\lens\Desktop\Logo_MPI-IW_englisch_negativ_300dpi.jpg"/>
          <p:cNvPicPr>
            <a:picLocks noChangeAspect="1" noChangeArrowheads="1"/>
          </p:cNvPicPr>
          <p:nvPr userDrawn="1"/>
        </p:nvPicPr>
        <p:blipFill>
          <a:blip r:embed="rId2" cstate="screen">
            <a:extLst>
              <a:ext uri="{BEBA8EAE-BF5A-486C-A8C5-ECC9F3942E4B}">
                <a14:imgProps xmlns:a14="http://schemas.microsoft.com/office/drawing/2010/main">
                  <a14:imgLayer r:embed="rId3">
                    <a14:imgEffect>
                      <a14:sharpenSoften amount="40000"/>
                    </a14:imgEffect>
                  </a14:imgLayer>
                </a14:imgProps>
              </a:ext>
              <a:ext uri="{28A0092B-C50C-407E-A947-70E740481C1C}">
                <a14:useLocalDpi xmlns:a14="http://schemas.microsoft.com/office/drawing/2010/main"/>
              </a:ext>
            </a:extLst>
          </a:blip>
          <a:srcRect/>
          <a:stretch>
            <a:fillRect/>
          </a:stretch>
        </p:blipFill>
        <p:spPr bwMode="auto">
          <a:xfrm>
            <a:off x="0" y="-1"/>
            <a:ext cx="4570469" cy="159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6830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7" name="Foliennummernplatzhalter 6"/>
          <p:cNvSpPr>
            <a:spLocks noGrp="1"/>
          </p:cNvSpPr>
          <p:nvPr>
            <p:ph type="sldNum" sz="quarter" idx="11"/>
          </p:nvPr>
        </p:nvSpPr>
        <p:spPr/>
        <p:txBody>
          <a:bodyPr/>
          <a:lstStyle/>
          <a:p>
            <a:fld id="{730FFE64-384B-44F1-B562-E01D9106D3C3}" type="slidenum">
              <a:rPr lang="de-DE" smtClean="0"/>
              <a:pPr/>
              <a:t>‹#›</a:t>
            </a:fld>
            <a:endParaRPr lang="de-DE" dirty="0"/>
          </a:p>
        </p:txBody>
      </p:sp>
      <p:sp>
        <p:nvSpPr>
          <p:cNvPr id="9" name="Bildplatzhalter 8"/>
          <p:cNvSpPr>
            <a:spLocks noGrp="1"/>
          </p:cNvSpPr>
          <p:nvPr>
            <p:ph type="pic" sz="quarter" idx="12" hasCustomPrompt="1"/>
          </p:nvPr>
        </p:nvSpPr>
        <p:spPr>
          <a:xfrm>
            <a:off x="468313" y="1195200"/>
            <a:ext cx="8280400" cy="4322032"/>
          </a:xfrm>
        </p:spPr>
        <p:txBody>
          <a:bodyPr/>
          <a:lstStyle>
            <a:lvl1pPr marL="0" indent="0">
              <a:buNone/>
              <a:defRPr/>
            </a:lvl1pPr>
          </a:lstStyle>
          <a:p>
            <a:r>
              <a:rPr lang="de-DE" dirty="0"/>
              <a:t>Click </a:t>
            </a:r>
            <a:r>
              <a:rPr lang="de-DE" dirty="0" err="1"/>
              <a:t>to</a:t>
            </a:r>
            <a:r>
              <a:rPr lang="de-DE" dirty="0"/>
              <a:t> </a:t>
            </a:r>
            <a:r>
              <a:rPr lang="de-DE" dirty="0" err="1"/>
              <a:t>add</a:t>
            </a:r>
            <a:r>
              <a:rPr lang="de-DE" dirty="0"/>
              <a:t> </a:t>
            </a:r>
            <a:r>
              <a:rPr lang="de-DE" dirty="0" err="1"/>
              <a:t>picture</a:t>
            </a:r>
            <a:r>
              <a:rPr lang="de-DE" dirty="0"/>
              <a:t>(s)</a:t>
            </a:r>
          </a:p>
        </p:txBody>
      </p:sp>
      <p:cxnSp>
        <p:nvCxnSpPr>
          <p:cNvPr id="10" name="Gerade Verbindung 9"/>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12" name="Textplatzhalter 11"/>
          <p:cNvSpPr>
            <a:spLocks noGrp="1"/>
          </p:cNvSpPr>
          <p:nvPr>
            <p:ph type="body" sz="quarter" idx="13" hasCustomPrompt="1"/>
          </p:nvPr>
        </p:nvSpPr>
        <p:spPr>
          <a:xfrm>
            <a:off x="457200" y="5661248"/>
            <a:ext cx="8291513" cy="504056"/>
          </a:xfrm>
        </p:spPr>
        <p:txBody>
          <a:bodyPr>
            <a:normAutofit/>
          </a:bodyPr>
          <a:lstStyle>
            <a:lvl1pPr marL="0" indent="0">
              <a:buNone/>
              <a:defRPr sz="1800">
                <a:solidFill>
                  <a:srgbClr val="636463"/>
                </a:solidFill>
              </a:defRPr>
            </a:lvl1pPr>
          </a:lstStyle>
          <a:p>
            <a:pPr lvl="0"/>
            <a:r>
              <a:rPr lang="de-DE" dirty="0"/>
              <a:t>Caption</a:t>
            </a:r>
          </a:p>
        </p:txBody>
      </p:sp>
      <p:sp>
        <p:nvSpPr>
          <p:cNvPr id="13" name="Titel 12"/>
          <p:cNvSpPr>
            <a:spLocks noGrp="1"/>
          </p:cNvSpPr>
          <p:nvPr>
            <p:ph type="title" hasCustomPrompt="1"/>
          </p:nvPr>
        </p:nvSpPr>
        <p:spPr/>
        <p:txBody>
          <a:bodyPr/>
          <a:lstStyle>
            <a:lvl1pPr>
              <a:defRPr baseline="0"/>
            </a:lvl1pPr>
          </a:lstStyle>
          <a:p>
            <a:r>
              <a:rPr lang="de-DE" dirty="0"/>
              <a:t>Click </a:t>
            </a:r>
            <a:r>
              <a:rPr lang="de-DE" dirty="0" err="1"/>
              <a:t>to</a:t>
            </a:r>
            <a:r>
              <a:rPr lang="de-DE" dirty="0"/>
              <a:t> </a:t>
            </a:r>
            <a:r>
              <a:rPr lang="de-DE" dirty="0" err="1"/>
              <a:t>edit</a:t>
            </a:r>
            <a:r>
              <a:rPr lang="de-DE" dirty="0"/>
              <a:t> Master title style</a:t>
            </a:r>
          </a:p>
        </p:txBody>
      </p:sp>
      <p:sp>
        <p:nvSpPr>
          <p:cNvPr id="2" name="Fußzeilenplatzhalter 1"/>
          <p:cNvSpPr>
            <a:spLocks noGrp="1"/>
          </p:cNvSpPr>
          <p:nvPr>
            <p:ph type="ftr" sz="quarter" idx="14"/>
          </p:nvPr>
        </p:nvSpPr>
        <p:spPr/>
        <p:txBody>
          <a:bodyPr/>
          <a:lstStyle/>
          <a:p>
            <a:r>
              <a:rPr lang="de-DE" dirty="0"/>
              <a:t>Name </a:t>
            </a:r>
            <a:r>
              <a:rPr lang="de-DE" dirty="0" err="1"/>
              <a:t>of</a:t>
            </a:r>
            <a:r>
              <a:rPr lang="de-DE" dirty="0"/>
              <a:t> </a:t>
            </a:r>
            <a:r>
              <a:rPr lang="de-DE" dirty="0" err="1"/>
              <a:t>speaker</a:t>
            </a:r>
            <a:r>
              <a:rPr lang="de-DE" dirty="0"/>
              <a:t> </a:t>
            </a:r>
            <a:r>
              <a:rPr lang="de-DE" dirty="0" err="1"/>
              <a:t>and</a:t>
            </a:r>
            <a:r>
              <a:rPr lang="de-DE" dirty="0"/>
              <a:t>/</a:t>
            </a:r>
            <a:r>
              <a:rPr lang="de-DE" dirty="0" err="1"/>
              <a:t>or</a:t>
            </a:r>
            <a:r>
              <a:rPr lang="de-DE" dirty="0"/>
              <a:t> </a:t>
            </a:r>
            <a:r>
              <a:rPr lang="de-DE" dirty="0" err="1"/>
              <a:t>topic</a:t>
            </a:r>
            <a:r>
              <a:rPr lang="de-DE" dirty="0"/>
              <a:t> </a:t>
            </a:r>
            <a:r>
              <a:rPr lang="de-DE" dirty="0" err="1"/>
              <a:t>of</a:t>
            </a:r>
            <a:r>
              <a:rPr lang="de-DE" dirty="0"/>
              <a:t> </a:t>
            </a:r>
            <a:r>
              <a:rPr lang="de-DE" dirty="0" err="1"/>
              <a:t>presentation</a:t>
            </a:r>
            <a:r>
              <a:rPr lang="de-DE" dirty="0"/>
              <a:t> etc.</a:t>
            </a:r>
          </a:p>
        </p:txBody>
      </p:sp>
    </p:spTree>
    <p:extLst>
      <p:ext uri="{BB962C8B-B14F-4D97-AF65-F5344CB8AC3E}">
        <p14:creationId xmlns:p14="http://schemas.microsoft.com/office/powerpoint/2010/main" val="114073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Leer">
    <p:spTree>
      <p:nvGrpSpPr>
        <p:cNvPr id="1" name=""/>
        <p:cNvGrpSpPr/>
        <p:nvPr/>
      </p:nvGrpSpPr>
      <p:grpSpPr>
        <a:xfrm>
          <a:off x="0" y="0"/>
          <a:ext cx="0" cy="0"/>
          <a:chOff x="0" y="0"/>
          <a:chExt cx="0" cy="0"/>
        </a:xfrm>
      </p:grpSpPr>
      <p:sp>
        <p:nvSpPr>
          <p:cNvPr id="6" name="Foliennummernplatzhalter 5"/>
          <p:cNvSpPr>
            <a:spLocks noGrp="1"/>
          </p:cNvSpPr>
          <p:nvPr>
            <p:ph type="sldNum" sz="quarter" idx="11"/>
          </p:nvPr>
        </p:nvSpPr>
        <p:spPr/>
        <p:txBody>
          <a:bodyPr/>
          <a:lstStyle/>
          <a:p>
            <a:fld id="{730FFE64-384B-44F1-B562-E01D9106D3C3}" type="slidenum">
              <a:rPr lang="de-DE" smtClean="0"/>
              <a:pPr/>
              <a:t>‹#›</a:t>
            </a:fld>
            <a:endParaRPr lang="de-DE" dirty="0"/>
          </a:p>
        </p:txBody>
      </p:sp>
      <p:sp>
        <p:nvSpPr>
          <p:cNvPr id="2" name="Fußzeilenplatzhalter 1"/>
          <p:cNvSpPr>
            <a:spLocks noGrp="1"/>
          </p:cNvSpPr>
          <p:nvPr>
            <p:ph type="ftr" sz="quarter" idx="12"/>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869412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Benutzerdefiniertes Layou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sp>
        <p:nvSpPr>
          <p:cNvPr id="4" name="Foliennummernplatzhalter 3"/>
          <p:cNvSpPr>
            <a:spLocks noGrp="1"/>
          </p:cNvSpPr>
          <p:nvPr>
            <p:ph type="sldNum" sz="quarter" idx="11"/>
          </p:nvPr>
        </p:nvSpPr>
        <p:spPr/>
        <p:txBody>
          <a:bodyPr/>
          <a:lstStyle/>
          <a:p>
            <a:fld id="{730FFE64-384B-44F1-B562-E01D9106D3C3}" type="slidenum">
              <a:rPr lang="de-DE" smtClean="0"/>
              <a:pPr/>
              <a:t>‹#›</a:t>
            </a:fld>
            <a:endParaRPr lang="de-DE" dirty="0"/>
          </a:p>
        </p:txBody>
      </p:sp>
      <p:cxnSp>
        <p:nvCxnSpPr>
          <p:cNvPr id="5" name="Gerade Verbindung 4"/>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6" name="Untertitel 2"/>
          <p:cNvSpPr>
            <a:spLocks noGrp="1"/>
          </p:cNvSpPr>
          <p:nvPr>
            <p:ph type="subTitle" idx="1" hasCustomPrompt="1"/>
          </p:nvPr>
        </p:nvSpPr>
        <p:spPr>
          <a:xfrm>
            <a:off x="457200" y="1196752"/>
            <a:ext cx="8244000" cy="324036"/>
          </a:xfrm>
          <a:prstGeom prst="rect">
            <a:avLst/>
          </a:prstGeom>
        </p:spPr>
        <p:txBody>
          <a:bodyPr anchor="ctr">
            <a:noAutofit/>
          </a:bodyPr>
          <a:lstStyle>
            <a:lvl1pPr marL="0" indent="0" algn="l">
              <a:spcBef>
                <a:spcPts val="0"/>
              </a:spcBef>
              <a:buNone/>
              <a:defRPr sz="1800" b="1">
                <a:solidFill>
                  <a:srgbClr val="898989"/>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8" name="Textplatzhalter 7"/>
          <p:cNvSpPr>
            <a:spLocks noGrp="1"/>
          </p:cNvSpPr>
          <p:nvPr>
            <p:ph type="body" sz="quarter" idx="12" hasCustomPrompt="1"/>
          </p:nvPr>
        </p:nvSpPr>
        <p:spPr>
          <a:xfrm>
            <a:off x="457200" y="1628800"/>
            <a:ext cx="8244000" cy="4536504"/>
          </a:xfrm>
        </p:spPr>
        <p:txBody>
          <a:body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7" name="Fußzeilenplatzhalter 6"/>
          <p:cNvSpPr>
            <a:spLocks noGrp="1"/>
          </p:cNvSpPr>
          <p:nvPr>
            <p:ph type="ftr" sz="quarter" idx="13"/>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2158521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4" name="Foliennummernplatzhalter 3"/>
          <p:cNvSpPr>
            <a:spLocks noGrp="1"/>
          </p:cNvSpPr>
          <p:nvPr>
            <p:ph type="sldNum" sz="quarter" idx="11"/>
          </p:nvPr>
        </p:nvSpPr>
        <p:spPr/>
        <p:txBody>
          <a:bodyPr/>
          <a:lstStyle/>
          <a:p>
            <a:fld id="{730FFE64-384B-44F1-B562-E01D9106D3C3}" type="slidenum">
              <a:rPr lang="de-DE" smtClean="0"/>
              <a:pPr/>
              <a:t>‹#›</a:t>
            </a:fld>
            <a:endParaRPr lang="de-DE" dirty="0"/>
          </a:p>
        </p:txBody>
      </p:sp>
      <p:sp>
        <p:nvSpPr>
          <p:cNvPr id="5" name="Titel 4"/>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8" name="Gerade Verbindung 7"/>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10" name="Textplatzhalter 9"/>
          <p:cNvSpPr>
            <a:spLocks noGrp="1"/>
          </p:cNvSpPr>
          <p:nvPr>
            <p:ph type="body" sz="quarter" idx="12" hasCustomPrompt="1"/>
          </p:nvPr>
        </p:nvSpPr>
        <p:spPr>
          <a:xfrm>
            <a:off x="457200" y="1195200"/>
            <a:ext cx="8244000" cy="4970104"/>
          </a:xfrm>
        </p:spPr>
        <p:txBody>
          <a:body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2" name="Fußzeilenplatzhalter 1"/>
          <p:cNvSpPr>
            <a:spLocks noGrp="1"/>
          </p:cNvSpPr>
          <p:nvPr>
            <p:ph type="ftr" sz="quarter" idx="13"/>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2300569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1600200"/>
            <a:ext cx="4038600" cy="456510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4648200" y="1600200"/>
            <a:ext cx="4038600" cy="456510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12" name="Untertitel 2"/>
          <p:cNvSpPr>
            <a:spLocks noGrp="1"/>
          </p:cNvSpPr>
          <p:nvPr>
            <p:ph type="subTitle" idx="12" hasCustomPrompt="1"/>
          </p:nvPr>
        </p:nvSpPr>
        <p:spPr>
          <a:xfrm>
            <a:off x="457200" y="1196752"/>
            <a:ext cx="4039200" cy="324036"/>
          </a:xfrm>
          <a:prstGeom prst="rect">
            <a:avLst/>
          </a:prstGeom>
        </p:spPr>
        <p:txBody>
          <a:bodyPr anchor="ctr">
            <a:noAutofit/>
          </a:bodyPr>
          <a:lstStyle>
            <a:lvl1pPr marL="0" indent="0" algn="l">
              <a:spcBef>
                <a:spcPts val="0"/>
              </a:spcBef>
              <a:buNone/>
              <a:defRPr sz="2000" b="1">
                <a:solidFill>
                  <a:srgbClr val="898989"/>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15" name="Textplatzhalter 14"/>
          <p:cNvSpPr>
            <a:spLocks noGrp="1"/>
          </p:cNvSpPr>
          <p:nvPr>
            <p:ph type="body" sz="quarter" idx="13" hasCustomPrompt="1"/>
          </p:nvPr>
        </p:nvSpPr>
        <p:spPr>
          <a:xfrm>
            <a:off x="4662000" y="1196752"/>
            <a:ext cx="4039200" cy="324000"/>
          </a:xfrm>
        </p:spPr>
        <p:txBody>
          <a:bodyPr anchor="ctr">
            <a:noAutofit/>
          </a:bodyPr>
          <a:lstStyle>
            <a:lvl1pPr marL="0" indent="0" algn="l" defTabSz="914400" rtl="0" eaLnBrk="1" latinLnBrk="0" hangingPunct="1">
              <a:spcBef>
                <a:spcPts val="0"/>
              </a:spcBef>
              <a:buFont typeface="Arial" panose="020B0604020202020204" pitchFamily="34" charset="0"/>
              <a:buNone/>
              <a:defRPr lang="de-DE" sz="2000" b="1" kern="1200" dirty="0">
                <a:solidFill>
                  <a:srgbClr val="898989"/>
                </a:solidFill>
                <a:latin typeface="+mn-lt"/>
                <a:ea typeface="+mn-ea"/>
                <a:cs typeface="+mn-cs"/>
              </a:defRPr>
            </a:lvl1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2" name="Fußzeilenplatzhalter 1"/>
          <p:cNvSpPr>
            <a:spLocks noGrp="1"/>
          </p:cNvSpPr>
          <p:nvPr>
            <p:ph type="ftr" sz="quarter" idx="14"/>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3902021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1195200"/>
            <a:ext cx="4038600" cy="497010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4648200" y="1195200"/>
            <a:ext cx="4038600" cy="4970104"/>
          </a:xfrm>
        </p:spPr>
        <p:txBody>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2" name="Fußzeilenplatzhalter 1"/>
          <p:cNvSpPr>
            <a:spLocks noGrp="1"/>
          </p:cNvSpPr>
          <p:nvPr>
            <p:ph type="ftr" sz="quarter" idx="12"/>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304773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2204864"/>
            <a:ext cx="3178696" cy="3961936"/>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3779912" y="1195200"/>
            <a:ext cx="4906888" cy="4970104"/>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12" name="Untertitel 2"/>
          <p:cNvSpPr>
            <a:spLocks noGrp="1"/>
          </p:cNvSpPr>
          <p:nvPr>
            <p:ph type="subTitle" idx="12" hasCustomPrompt="1"/>
          </p:nvPr>
        </p:nvSpPr>
        <p:spPr>
          <a:xfrm>
            <a:off x="457200" y="1196752"/>
            <a:ext cx="3178696" cy="864096"/>
          </a:xfrm>
          <a:prstGeom prst="rect">
            <a:avLst/>
          </a:prstGeom>
        </p:spPr>
        <p:txBody>
          <a:bodyPr anchor="t">
            <a:noAutofit/>
          </a:bodyPr>
          <a:lstStyle>
            <a:lvl1pPr marL="0" indent="0" algn="l">
              <a:spcBef>
                <a:spcPts val="0"/>
              </a:spcBef>
              <a:buNone/>
              <a:defRPr sz="2400" b="1">
                <a:solidFill>
                  <a:srgbClr val="898989"/>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2" name="Fußzeilenplatzhalter 1"/>
          <p:cNvSpPr>
            <a:spLocks noGrp="1"/>
          </p:cNvSpPr>
          <p:nvPr>
            <p:ph type="ftr" sz="quarter" idx="13"/>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613499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457200" y="1196752"/>
            <a:ext cx="3178696" cy="4970048"/>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3779912" y="1195200"/>
            <a:ext cx="4906888" cy="4970104"/>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2" name="Fußzeilenplatzhalter 1"/>
          <p:cNvSpPr>
            <a:spLocks noGrp="1"/>
          </p:cNvSpPr>
          <p:nvPr>
            <p:ph type="ftr" sz="quarter" idx="12"/>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4030574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5522504" y="2206800"/>
            <a:ext cx="3178696" cy="3963600"/>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461516" y="1196752"/>
            <a:ext cx="4906888" cy="4970104"/>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5" name="Textplatzhalter 4"/>
          <p:cNvSpPr>
            <a:spLocks noGrp="1"/>
          </p:cNvSpPr>
          <p:nvPr>
            <p:ph type="body" sz="quarter" idx="12" hasCustomPrompt="1"/>
          </p:nvPr>
        </p:nvSpPr>
        <p:spPr>
          <a:xfrm>
            <a:off x="5508625" y="1195200"/>
            <a:ext cx="3167063" cy="864000"/>
          </a:xfrm>
        </p:spPr>
        <p:txBody>
          <a:bodyPr anchor="t">
            <a:normAutofit/>
          </a:bodyPr>
          <a:lstStyle>
            <a:lvl1pPr marL="0" indent="0">
              <a:buNone/>
              <a:defRPr sz="2400" b="1" baseline="0">
                <a:solidFill>
                  <a:srgbClr val="898989"/>
                </a:solidFill>
              </a:defRPr>
            </a:lvl1pPr>
          </a:lstStyle>
          <a:p>
            <a:r>
              <a:rPr lang="de-DE" dirty="0"/>
              <a:t>Click </a:t>
            </a:r>
            <a:r>
              <a:rPr lang="de-DE" dirty="0" err="1"/>
              <a:t>to</a:t>
            </a:r>
            <a:r>
              <a:rPr lang="de-DE" dirty="0"/>
              <a:t> </a:t>
            </a:r>
            <a:r>
              <a:rPr lang="de-DE" dirty="0" err="1"/>
              <a:t>add</a:t>
            </a:r>
            <a:r>
              <a:rPr lang="de-DE" dirty="0"/>
              <a:t> </a:t>
            </a:r>
            <a:r>
              <a:rPr lang="de-DE" dirty="0" err="1"/>
              <a:t>subtitle</a:t>
            </a:r>
            <a:endParaRPr lang="de-DE" dirty="0"/>
          </a:p>
        </p:txBody>
      </p:sp>
      <p:sp>
        <p:nvSpPr>
          <p:cNvPr id="2" name="Fußzeilenplatzhalter 1"/>
          <p:cNvSpPr>
            <a:spLocks noGrp="1"/>
          </p:cNvSpPr>
          <p:nvPr>
            <p:ph type="ftr" sz="quarter" idx="13"/>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2141201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5522504" y="1196752"/>
            <a:ext cx="3178696" cy="4970048"/>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4" name="Inhaltsplatzhalter 3"/>
          <p:cNvSpPr>
            <a:spLocks noGrp="1"/>
          </p:cNvSpPr>
          <p:nvPr>
            <p:ph sz="half" idx="2" hasCustomPrompt="1"/>
          </p:nvPr>
        </p:nvSpPr>
        <p:spPr>
          <a:xfrm>
            <a:off x="461516" y="1196752"/>
            <a:ext cx="4906888" cy="4970104"/>
          </a:xfrm>
        </p:spPr>
        <p:txBody>
          <a:bodyPr>
            <a:normAutofit/>
          </a:bodyPr>
          <a:lstStyle>
            <a:lvl1pPr>
              <a:defRPr sz="2000"/>
            </a:lvl1pPr>
            <a:lvl2pPr>
              <a:defRPr sz="1800"/>
            </a:lvl2pPr>
            <a:lvl3pPr>
              <a:defRPr sz="1600"/>
            </a:lvl3pPr>
            <a:lvl4pPr>
              <a:defRPr sz="1400"/>
            </a:lvl4pPr>
            <a:lvl5pPr>
              <a:defRPr sz="1200"/>
            </a:lvl5pPr>
            <a:lvl6pPr>
              <a:defRPr sz="1800"/>
            </a:lvl6pPr>
            <a:lvl7pPr>
              <a:defRPr sz="1800"/>
            </a:lvl7pPr>
            <a:lvl8pPr>
              <a:defRPr sz="1800"/>
            </a:lvl8pPr>
            <a:lvl9pPr>
              <a:defRPr sz="1800"/>
            </a:lvl9p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9" name="Foliennummernplatzhalter 8"/>
          <p:cNvSpPr>
            <a:spLocks noGrp="1"/>
          </p:cNvSpPr>
          <p:nvPr>
            <p:ph type="sldNum" sz="quarter" idx="11"/>
          </p:nvPr>
        </p:nvSpPr>
        <p:spPr/>
        <p:txBody>
          <a:bodyPr/>
          <a:lstStyle/>
          <a:p>
            <a:fld id="{730FFE64-384B-44F1-B562-E01D9106D3C3}" type="slidenum">
              <a:rPr lang="de-DE" smtClean="0"/>
              <a:pPr/>
              <a:t>‹#›</a:t>
            </a:fld>
            <a:endParaRPr lang="de-DE" dirty="0"/>
          </a:p>
        </p:txBody>
      </p:sp>
      <p:sp>
        <p:nvSpPr>
          <p:cNvPr id="10" name="Titel 9"/>
          <p:cNvSpPr>
            <a:spLocks noGrp="1"/>
          </p:cNvSpPr>
          <p:nvPr>
            <p:ph type="title" hasCustomPrompt="1"/>
          </p:nvPr>
        </p:nvSpPr>
        <p:spPr/>
        <p:txBody>
          <a:bodyPr/>
          <a:lstStyle>
            <a:lvl1pPr>
              <a:defRPr/>
            </a:lvl1pPr>
          </a:lstStyle>
          <a:p>
            <a:r>
              <a:rPr lang="de-DE" dirty="0"/>
              <a:t>Click </a:t>
            </a:r>
            <a:r>
              <a:rPr lang="de-DE" dirty="0" err="1"/>
              <a:t>to</a:t>
            </a:r>
            <a:r>
              <a:rPr lang="de-DE" dirty="0"/>
              <a:t> </a:t>
            </a:r>
            <a:r>
              <a:rPr lang="de-DE" dirty="0" err="1"/>
              <a:t>edit</a:t>
            </a:r>
            <a:r>
              <a:rPr lang="de-DE" dirty="0"/>
              <a:t> Master title style</a:t>
            </a:r>
          </a:p>
        </p:txBody>
      </p:sp>
      <p:cxnSp>
        <p:nvCxnSpPr>
          <p:cNvPr id="11" name="Gerade Verbindung 10"/>
          <p:cNvCxnSpPr/>
          <p:nvPr userDrawn="1"/>
        </p:nvCxnSpPr>
        <p:spPr>
          <a:xfrm>
            <a:off x="457200" y="1087200"/>
            <a:ext cx="8244000" cy="0"/>
          </a:xfrm>
          <a:prstGeom prst="line">
            <a:avLst/>
          </a:prstGeom>
          <a:ln w="25400">
            <a:solidFill>
              <a:srgbClr val="014A8F"/>
            </a:solidFill>
          </a:ln>
        </p:spPr>
        <p:style>
          <a:lnRef idx="1">
            <a:schemeClr val="accent1"/>
          </a:lnRef>
          <a:fillRef idx="0">
            <a:schemeClr val="accent1"/>
          </a:fillRef>
          <a:effectRef idx="0">
            <a:schemeClr val="accent1"/>
          </a:effectRef>
          <a:fontRef idx="minor">
            <a:schemeClr val="tx1"/>
          </a:fontRef>
        </p:style>
      </p:cxnSp>
      <p:sp>
        <p:nvSpPr>
          <p:cNvPr id="2" name="Fußzeilenplatzhalter 1"/>
          <p:cNvSpPr>
            <a:spLocks noGrp="1"/>
          </p:cNvSpPr>
          <p:nvPr>
            <p:ph type="ftr" sz="quarter" idx="12"/>
          </p:nvPr>
        </p:nvSpPr>
        <p:spPr/>
        <p:txBody>
          <a:bodyPr/>
          <a:lstStyle/>
          <a:p>
            <a:r>
              <a:rPr lang="de-DE"/>
              <a:t>Name of speaker and/or topic of presentation etc.</a:t>
            </a:r>
            <a:endParaRPr lang="de-DE" dirty="0"/>
          </a:p>
        </p:txBody>
      </p:sp>
    </p:spTree>
    <p:extLst>
      <p:ext uri="{BB962C8B-B14F-4D97-AF65-F5344CB8AC3E}">
        <p14:creationId xmlns:p14="http://schemas.microsoft.com/office/powerpoint/2010/main" val="3725540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706090"/>
          </a:xfrm>
          <a:prstGeom prst="rect">
            <a:avLst/>
          </a:prstGeom>
        </p:spPr>
        <p:txBody>
          <a:bodyPr vert="horz" lIns="91440" tIns="45720" rIns="91440" bIns="45720" rtlCol="0" anchor="ctr">
            <a:normAutofit/>
          </a:bodyPr>
          <a:lstStyle/>
          <a:p>
            <a:r>
              <a:rPr lang="de-DE" dirty="0"/>
              <a:t>Click </a:t>
            </a:r>
            <a:r>
              <a:rPr lang="de-DE" dirty="0" err="1"/>
              <a:t>to</a:t>
            </a:r>
            <a:r>
              <a:rPr lang="de-DE" dirty="0"/>
              <a:t> </a:t>
            </a:r>
            <a:r>
              <a:rPr lang="de-DE" dirty="0" err="1"/>
              <a:t>edit</a:t>
            </a:r>
            <a:r>
              <a:rPr lang="de-DE" dirty="0"/>
              <a:t> Master title style</a:t>
            </a:r>
          </a:p>
        </p:txBody>
      </p:sp>
      <p:sp>
        <p:nvSpPr>
          <p:cNvPr id="3" name="Textplatzhalter 2"/>
          <p:cNvSpPr>
            <a:spLocks noGrp="1"/>
          </p:cNvSpPr>
          <p:nvPr>
            <p:ph type="body" idx="1"/>
          </p:nvPr>
        </p:nvSpPr>
        <p:spPr>
          <a:xfrm>
            <a:off x="457200" y="1340768"/>
            <a:ext cx="8229600" cy="4785395"/>
          </a:xfrm>
          <a:prstGeom prst="rect">
            <a:avLst/>
          </a:prstGeom>
        </p:spPr>
        <p:txBody>
          <a:bodyPr vert="horz" lIns="91440" tIns="45720" rIns="91440" bIns="45720" rtlCol="0">
            <a:normAutofit/>
          </a:bodyPr>
          <a:lstStyle/>
          <a:p>
            <a:pPr lvl="0"/>
            <a:r>
              <a:rPr lang="de-DE" dirty="0"/>
              <a:t>Click </a:t>
            </a:r>
            <a:r>
              <a:rPr lang="de-DE" dirty="0" err="1"/>
              <a:t>to</a:t>
            </a:r>
            <a:r>
              <a:rPr lang="de-DE" dirty="0"/>
              <a:t> </a:t>
            </a:r>
            <a:r>
              <a:rPr lang="de-DE" dirty="0" err="1"/>
              <a:t>edit</a:t>
            </a:r>
            <a:r>
              <a:rPr lang="de-DE" dirty="0"/>
              <a:t> Master </a:t>
            </a:r>
            <a:r>
              <a:rPr lang="de-DE" dirty="0" err="1"/>
              <a:t>text</a:t>
            </a:r>
            <a:r>
              <a:rPr lang="de-DE" dirty="0"/>
              <a:t> </a:t>
            </a:r>
            <a:r>
              <a:rPr lang="de-DE" dirty="0" err="1"/>
              <a:t>styles</a:t>
            </a:r>
            <a:endParaRPr lang="de-DE" dirty="0"/>
          </a:p>
          <a:p>
            <a:pPr lvl="1"/>
            <a:r>
              <a:rPr lang="de-DE" dirty="0"/>
              <a:t>Second </a:t>
            </a:r>
            <a:r>
              <a:rPr lang="de-DE" dirty="0" err="1"/>
              <a:t>level</a:t>
            </a:r>
            <a:endParaRPr lang="de-DE" dirty="0"/>
          </a:p>
          <a:p>
            <a:pPr lvl="2"/>
            <a:r>
              <a:rPr lang="de-DE" dirty="0"/>
              <a:t>Third </a:t>
            </a:r>
            <a:r>
              <a:rPr lang="de-DE" dirty="0" err="1"/>
              <a:t>level</a:t>
            </a:r>
            <a:endParaRPr lang="de-DE" dirty="0"/>
          </a:p>
          <a:p>
            <a:pPr lvl="3"/>
            <a:r>
              <a:rPr lang="de-DE" dirty="0" err="1"/>
              <a:t>Fourth</a:t>
            </a:r>
            <a:r>
              <a:rPr lang="de-DE" dirty="0"/>
              <a:t> </a:t>
            </a:r>
            <a:r>
              <a:rPr lang="de-DE" dirty="0" err="1"/>
              <a:t>level</a:t>
            </a:r>
            <a:endParaRPr lang="de-DE" dirty="0"/>
          </a:p>
          <a:p>
            <a:pPr lvl="4"/>
            <a:r>
              <a:rPr lang="de-DE" dirty="0" err="1"/>
              <a:t>Fifth</a:t>
            </a:r>
            <a:r>
              <a:rPr lang="de-DE" dirty="0"/>
              <a:t> </a:t>
            </a:r>
            <a:r>
              <a:rPr lang="de-DE" dirty="0" err="1"/>
              <a:t>level</a:t>
            </a:r>
            <a:endParaRPr lang="de-DE" dirty="0"/>
          </a:p>
        </p:txBody>
      </p:sp>
      <p:sp>
        <p:nvSpPr>
          <p:cNvPr id="8" name="Rechteck 7"/>
          <p:cNvSpPr/>
          <p:nvPr userDrawn="1"/>
        </p:nvSpPr>
        <p:spPr>
          <a:xfrm>
            <a:off x="1" y="6318000"/>
            <a:ext cx="9144000" cy="540000"/>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latin typeface="+mn-lt"/>
            </a:endParaRPr>
          </a:p>
        </p:txBody>
      </p:sp>
      <p:sp>
        <p:nvSpPr>
          <p:cNvPr id="5" name="Fußzeilenplatzhalter 4"/>
          <p:cNvSpPr>
            <a:spLocks noGrp="1"/>
          </p:cNvSpPr>
          <p:nvPr>
            <p:ph type="ftr" sz="quarter" idx="3"/>
          </p:nvPr>
        </p:nvSpPr>
        <p:spPr>
          <a:xfrm>
            <a:off x="4716016" y="6453336"/>
            <a:ext cx="3528392" cy="273600"/>
          </a:xfrm>
          <a:prstGeom prst="rect">
            <a:avLst/>
          </a:prstGeom>
        </p:spPr>
        <p:txBody>
          <a:bodyPr vert="horz" lIns="91440" tIns="45720" rIns="91440" bIns="45720" rtlCol="0" anchor="ctr"/>
          <a:lstStyle>
            <a:lvl1pPr algn="r">
              <a:defRPr sz="1100">
                <a:solidFill>
                  <a:srgbClr val="636463"/>
                </a:solidFill>
                <a:latin typeface="+mj-lt"/>
                <a:cs typeface="Times New Roman" panose="02020603050405020304" pitchFamily="18" charset="0"/>
              </a:defRPr>
            </a:lvl1pPr>
          </a:lstStyle>
          <a:p>
            <a:r>
              <a:rPr lang="de-DE" dirty="0"/>
              <a:t>Name </a:t>
            </a:r>
            <a:r>
              <a:rPr lang="de-DE" dirty="0" err="1"/>
              <a:t>of</a:t>
            </a:r>
            <a:r>
              <a:rPr lang="de-DE" dirty="0"/>
              <a:t> </a:t>
            </a:r>
            <a:r>
              <a:rPr lang="de-DE" dirty="0" err="1"/>
              <a:t>speaker</a:t>
            </a:r>
            <a:r>
              <a:rPr lang="de-DE" dirty="0"/>
              <a:t> </a:t>
            </a:r>
            <a:r>
              <a:rPr lang="de-DE" dirty="0" err="1"/>
              <a:t>and</a:t>
            </a:r>
            <a:r>
              <a:rPr lang="de-DE" dirty="0"/>
              <a:t>/</a:t>
            </a:r>
            <a:r>
              <a:rPr lang="de-DE" dirty="0" err="1"/>
              <a:t>or</a:t>
            </a:r>
            <a:r>
              <a:rPr lang="de-DE" dirty="0"/>
              <a:t> </a:t>
            </a:r>
            <a:r>
              <a:rPr lang="de-DE" dirty="0" err="1"/>
              <a:t>topic</a:t>
            </a:r>
            <a:r>
              <a:rPr lang="de-DE" dirty="0"/>
              <a:t> </a:t>
            </a:r>
            <a:r>
              <a:rPr lang="de-DE" dirty="0" err="1"/>
              <a:t>of</a:t>
            </a:r>
            <a:r>
              <a:rPr lang="de-DE" dirty="0"/>
              <a:t> </a:t>
            </a:r>
            <a:r>
              <a:rPr lang="de-DE" dirty="0" err="1"/>
              <a:t>presentation</a:t>
            </a:r>
            <a:r>
              <a:rPr lang="de-DE" dirty="0"/>
              <a:t> etc.</a:t>
            </a:r>
          </a:p>
        </p:txBody>
      </p:sp>
      <p:sp>
        <p:nvSpPr>
          <p:cNvPr id="6" name="Foliennummernplatzhalter 5"/>
          <p:cNvSpPr>
            <a:spLocks noGrp="1"/>
          </p:cNvSpPr>
          <p:nvPr>
            <p:ph type="sldNum" sz="quarter" idx="4"/>
          </p:nvPr>
        </p:nvSpPr>
        <p:spPr>
          <a:xfrm>
            <a:off x="8316416" y="6457866"/>
            <a:ext cx="376208" cy="273600"/>
          </a:xfrm>
          <a:prstGeom prst="rect">
            <a:avLst/>
          </a:prstGeom>
        </p:spPr>
        <p:txBody>
          <a:bodyPr vert="horz" lIns="46800" tIns="45720" rIns="46800" bIns="45720" rtlCol="0" anchor="ctr"/>
          <a:lstStyle>
            <a:lvl1pPr algn="r">
              <a:defRPr sz="1100">
                <a:solidFill>
                  <a:srgbClr val="636463"/>
                </a:solidFill>
                <a:latin typeface="+mn-lt"/>
                <a:cs typeface="Times New Roman" panose="02020603050405020304" pitchFamily="18" charset="0"/>
              </a:defRPr>
            </a:lvl1pPr>
          </a:lstStyle>
          <a:p>
            <a:fld id="{730FFE64-384B-44F1-B562-E01D9106D3C3}" type="slidenum">
              <a:rPr lang="de-DE" smtClean="0"/>
              <a:pPr/>
              <a:t>‹#›</a:t>
            </a:fld>
            <a:endParaRPr lang="de-DE" dirty="0"/>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tretch>
            <a:fillRect/>
          </a:stretch>
        </p:blipFill>
        <p:spPr bwMode="auto">
          <a:xfrm>
            <a:off x="111600" y="6354000"/>
            <a:ext cx="476672" cy="476672"/>
          </a:xfrm>
          <a:prstGeom prst="rect">
            <a:avLst/>
          </a:prstGeom>
          <a:noFill/>
          <a:extLst>
            <a:ext uri="{909E8E84-426E-40DD-AFC4-6F175D3DCCD1}">
              <a14:hiddenFill xmlns:a14="http://schemas.microsoft.com/office/drawing/2010/main">
                <a:solidFill>
                  <a:srgbClr val="FFFFFF"/>
                </a:solidFill>
              </a14:hiddenFill>
            </a:ext>
          </a:extLst>
        </p:spPr>
      </p:pic>
      <p:sp>
        <p:nvSpPr>
          <p:cNvPr id="10" name="Fußzeilenplatzhalter 4"/>
          <p:cNvSpPr txBox="1">
            <a:spLocks/>
          </p:cNvSpPr>
          <p:nvPr userDrawn="1"/>
        </p:nvSpPr>
        <p:spPr>
          <a:xfrm>
            <a:off x="611560" y="6325200"/>
            <a:ext cx="4104456" cy="532800"/>
          </a:xfrm>
          <a:prstGeom prst="rect">
            <a:avLst/>
          </a:prstGeom>
        </p:spPr>
        <p:txBody>
          <a:bodyPr vert="horz" lIns="91440" tIns="45720" rIns="91440" bIns="45720" rtlCol="0" anchor="ctr"/>
          <a:lstStyle>
            <a:defPPr>
              <a:defRPr lang="de-DE"/>
            </a:defPPr>
            <a:lvl1pPr marL="0" algn="r" defTabSz="914400" rtl="0" eaLnBrk="1" latinLnBrk="0" hangingPunct="1">
              <a:defRPr sz="1200" kern="1200">
                <a:solidFill>
                  <a:srgbClr val="636463"/>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de-DE" sz="1450" dirty="0">
                <a:latin typeface="Times New Roman" panose="02020603050405020304" pitchFamily="18" charset="0"/>
                <a:cs typeface="Times New Roman" panose="02020603050405020304" pitchFamily="18" charset="0"/>
              </a:rPr>
              <a:t>Max Planck Institute </a:t>
            </a:r>
            <a:r>
              <a:rPr lang="de-DE" sz="1450" dirty="0" err="1">
                <a:latin typeface="Times New Roman" panose="02020603050405020304" pitchFamily="18" charset="0"/>
                <a:cs typeface="Times New Roman" panose="02020603050405020304" pitchFamily="18" charset="0"/>
              </a:rPr>
              <a:t>for</a:t>
            </a:r>
            <a:r>
              <a:rPr lang="de-DE" sz="1450" dirty="0">
                <a:latin typeface="Times New Roman" panose="02020603050405020304" pitchFamily="18" charset="0"/>
                <a:cs typeface="Times New Roman" panose="02020603050405020304" pitchFamily="18" charset="0"/>
              </a:rPr>
              <a:t> Innovation </a:t>
            </a:r>
            <a:r>
              <a:rPr lang="de-DE" sz="1450" dirty="0" err="1">
                <a:latin typeface="Times New Roman" panose="02020603050405020304" pitchFamily="18" charset="0"/>
                <a:cs typeface="Times New Roman" panose="02020603050405020304" pitchFamily="18" charset="0"/>
              </a:rPr>
              <a:t>and</a:t>
            </a:r>
            <a:r>
              <a:rPr lang="de-DE" sz="1450" dirty="0">
                <a:latin typeface="Times New Roman" panose="02020603050405020304" pitchFamily="18" charset="0"/>
                <a:cs typeface="Times New Roman" panose="02020603050405020304" pitchFamily="18" charset="0"/>
              </a:rPr>
              <a:t> </a:t>
            </a:r>
            <a:r>
              <a:rPr lang="de-DE" sz="1450" dirty="0" err="1">
                <a:latin typeface="Times New Roman" panose="02020603050405020304" pitchFamily="18" charset="0"/>
                <a:cs typeface="Times New Roman" panose="02020603050405020304" pitchFamily="18" charset="0"/>
              </a:rPr>
              <a:t>Competition</a:t>
            </a:r>
            <a:endParaRPr lang="de-DE" sz="145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4433496"/>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9" r:id="rId3"/>
    <p:sldLayoutId id="2147483652" r:id="rId4"/>
    <p:sldLayoutId id="2147483662" r:id="rId5"/>
    <p:sldLayoutId id="2147483663" r:id="rId6"/>
    <p:sldLayoutId id="2147483665" r:id="rId7"/>
    <p:sldLayoutId id="2147483668" r:id="rId8"/>
    <p:sldLayoutId id="2147483667" r:id="rId9"/>
    <p:sldLayoutId id="2147483654" r:id="rId10"/>
    <p:sldLayoutId id="2147483660" r:id="rId11"/>
  </p:sldLayoutIdLst>
  <p:txStyles>
    <p:titleStyle>
      <a:lvl1pPr algn="l" defTabSz="914400" rtl="0" eaLnBrk="1" latinLnBrk="0" hangingPunct="1">
        <a:spcBef>
          <a:spcPct val="0"/>
        </a:spcBef>
        <a:buNone/>
        <a:defRPr sz="3200" b="1" kern="1200">
          <a:solidFill>
            <a:srgbClr val="014A8F"/>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tertitel 2"/>
          <p:cNvSpPr>
            <a:spLocks noGrp="1"/>
          </p:cNvSpPr>
          <p:nvPr>
            <p:ph type="subTitle" idx="4294967295"/>
          </p:nvPr>
        </p:nvSpPr>
        <p:spPr>
          <a:xfrm>
            <a:off x="323528" y="3641112"/>
            <a:ext cx="8496944" cy="3204496"/>
          </a:xfrm>
        </p:spPr>
        <p:txBody>
          <a:bodyPr>
            <a:normAutofit/>
          </a:bodyPr>
          <a:lstStyle/>
          <a:p>
            <a:pPr marL="0" indent="0" algn="ctr">
              <a:buNone/>
            </a:pPr>
            <a:r>
              <a:rPr lang="de-DE" sz="2400" dirty="0">
                <a:solidFill>
                  <a:schemeClr val="tx1">
                    <a:lumMod val="95000"/>
                    <a:lumOff val="5000"/>
                  </a:schemeClr>
                </a:solidFill>
                <a:latin typeface="Palatino Linotype" panose="02040502050505030304" pitchFamily="18" charset="0"/>
              </a:rPr>
              <a:t>David Ridley, Peng Sun, and Chenxi Xu</a:t>
            </a:r>
          </a:p>
          <a:p>
            <a:pPr marL="0" indent="0" algn="ctr">
              <a:buNone/>
            </a:pPr>
            <a:r>
              <a:rPr lang="en-US" sz="2100" dirty="0">
                <a:solidFill>
                  <a:schemeClr val="tx1">
                    <a:lumMod val="95000"/>
                    <a:lumOff val="5000"/>
                  </a:schemeClr>
                </a:solidFill>
                <a:latin typeface="TimesNewRomanPS-ItalicMT"/>
              </a:rPr>
              <a:t>Fuqua School of Business, Duke University</a:t>
            </a:r>
            <a:endParaRPr lang="de-DE" sz="2100" dirty="0">
              <a:solidFill>
                <a:schemeClr val="tx1">
                  <a:lumMod val="95000"/>
                  <a:lumOff val="5000"/>
                </a:schemeClr>
              </a:solidFill>
              <a:latin typeface="Palatino Linotype" panose="02040502050505030304" pitchFamily="18" charset="0"/>
            </a:endParaRPr>
          </a:p>
          <a:p>
            <a:pPr marL="0" indent="0" algn="ctr">
              <a:buNone/>
            </a:pPr>
            <a:endParaRPr lang="de-DE" sz="2200" dirty="0">
              <a:solidFill>
                <a:schemeClr val="tx1">
                  <a:lumMod val="95000"/>
                  <a:lumOff val="5000"/>
                </a:schemeClr>
              </a:solidFill>
              <a:latin typeface="Palatino Linotype" panose="02040502050505030304" pitchFamily="18" charset="0"/>
            </a:endParaRPr>
          </a:p>
          <a:p>
            <a:pPr marL="0" indent="0" algn="ctr">
              <a:buNone/>
            </a:pPr>
            <a:endParaRPr lang="de-DE" sz="2200" dirty="0">
              <a:solidFill>
                <a:schemeClr val="tx1">
                  <a:lumMod val="95000"/>
                  <a:lumOff val="5000"/>
                </a:schemeClr>
              </a:solidFill>
              <a:latin typeface="Palatino Linotype" panose="02040502050505030304" pitchFamily="18" charset="0"/>
            </a:endParaRPr>
          </a:p>
          <a:p>
            <a:pPr marL="0" indent="0" algn="ctr">
              <a:buNone/>
            </a:pPr>
            <a:r>
              <a:rPr lang="de-DE" sz="1800" dirty="0" err="1">
                <a:solidFill>
                  <a:schemeClr val="tx1">
                    <a:lumMod val="50000"/>
                    <a:lumOff val="50000"/>
                  </a:schemeClr>
                </a:solidFill>
                <a:latin typeface="Palatino Linotype" panose="02040502050505030304" pitchFamily="18" charset="0"/>
              </a:rPr>
              <a:t>Discussant</a:t>
            </a:r>
            <a:r>
              <a:rPr lang="de-DE" sz="1800" dirty="0">
                <a:solidFill>
                  <a:schemeClr val="tx1">
                    <a:lumMod val="50000"/>
                    <a:lumOff val="50000"/>
                  </a:schemeClr>
                </a:solidFill>
                <a:latin typeface="Palatino Linotype" panose="02040502050505030304" pitchFamily="18" charset="0"/>
              </a:rPr>
              <a:t>: Lucy Xiaolu Wang</a:t>
            </a:r>
          </a:p>
          <a:p>
            <a:pPr marL="0" indent="0" algn="ctr">
              <a:buNone/>
            </a:pPr>
            <a:endParaRPr lang="de-DE" sz="300" dirty="0">
              <a:solidFill>
                <a:schemeClr val="tx1">
                  <a:lumMod val="50000"/>
                  <a:lumOff val="50000"/>
                </a:schemeClr>
              </a:solidFill>
              <a:latin typeface="Palatino Linotype" panose="02040502050505030304" pitchFamily="18" charset="0"/>
            </a:endParaRPr>
          </a:p>
          <a:p>
            <a:pPr marL="0" indent="0" algn="ctr">
              <a:buNone/>
            </a:pPr>
            <a:r>
              <a:rPr lang="de-DE" sz="1600" dirty="0">
                <a:solidFill>
                  <a:schemeClr val="tx1">
                    <a:lumMod val="50000"/>
                    <a:lumOff val="50000"/>
                  </a:schemeClr>
                </a:solidFill>
                <a:latin typeface="Palatino Linotype" panose="02040502050505030304" pitchFamily="18" charset="0"/>
              </a:rPr>
              <a:t>University of Massachusetts Amherst; MPI - innovation; CCHE</a:t>
            </a:r>
          </a:p>
          <a:p>
            <a:pPr marL="0" indent="0" algn="ctr">
              <a:buNone/>
            </a:pPr>
            <a:endParaRPr lang="de-DE" sz="1800" dirty="0">
              <a:solidFill>
                <a:schemeClr val="tx1">
                  <a:lumMod val="95000"/>
                  <a:lumOff val="5000"/>
                </a:schemeClr>
              </a:solidFill>
              <a:latin typeface="Palatino Linotype" panose="02040502050505030304" pitchFamily="18" charset="0"/>
            </a:endParaRPr>
          </a:p>
          <a:p>
            <a:pPr marL="0" indent="0" algn="ctr">
              <a:buNone/>
            </a:pPr>
            <a:r>
              <a:rPr lang="de-DE" dirty="0">
                <a:solidFill>
                  <a:schemeClr val="accent1">
                    <a:lumMod val="75000"/>
                  </a:schemeClr>
                </a:solidFill>
                <a:latin typeface="Palatino Linotype" panose="02040502050505030304" pitchFamily="18" charset="0"/>
              </a:rPr>
              <a:t>ASHEcon 2025.6.24</a:t>
            </a:r>
          </a:p>
        </p:txBody>
      </p:sp>
      <p:sp>
        <p:nvSpPr>
          <p:cNvPr id="4" name="Rectangle 3">
            <a:extLst>
              <a:ext uri="{FF2B5EF4-FFF2-40B4-BE49-F238E27FC236}">
                <a16:creationId xmlns:a16="http://schemas.microsoft.com/office/drawing/2014/main" id="{6F6053F3-DF4F-E11E-C0F3-9EBD899D88A4}"/>
              </a:ext>
            </a:extLst>
          </p:cNvPr>
          <p:cNvSpPr/>
          <p:nvPr/>
        </p:nvSpPr>
        <p:spPr>
          <a:xfrm>
            <a:off x="0" y="0"/>
            <a:ext cx="4572000" cy="16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ctrTitle"/>
          </p:nvPr>
        </p:nvSpPr>
        <p:spPr>
          <a:xfrm>
            <a:off x="215516" y="1614482"/>
            <a:ext cx="8748972" cy="1786431"/>
          </a:xfrm>
        </p:spPr>
        <p:txBody>
          <a:bodyPr>
            <a:noAutofit/>
          </a:bodyPr>
          <a:lstStyle/>
          <a:p>
            <a:r>
              <a:rPr lang="en-US" dirty="0">
                <a:latin typeface="Palatino Linotype" panose="02040502050505030304" pitchFamily="18" charset="0"/>
              </a:rPr>
              <a:t>Optimal Push, Pull, and Failure Funding for Global Health</a:t>
            </a:r>
            <a:endParaRPr lang="de-DE" dirty="0">
              <a:latin typeface="Palatino Linotype" panose="02040502050505030304" pitchFamily="18" charset="0"/>
            </a:endParaRPr>
          </a:p>
        </p:txBody>
      </p:sp>
    </p:spTree>
    <p:extLst>
      <p:ext uri="{BB962C8B-B14F-4D97-AF65-F5344CB8AC3E}">
        <p14:creationId xmlns:p14="http://schemas.microsoft.com/office/powerpoint/2010/main" val="3849458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3FB57-030C-E0C8-D0AB-7A444BF49B65}"/>
              </a:ext>
            </a:extLst>
          </p:cNvPr>
          <p:cNvSpPr>
            <a:spLocks noGrp="1"/>
          </p:cNvSpPr>
          <p:nvPr>
            <p:ph type="title"/>
          </p:nvPr>
        </p:nvSpPr>
        <p:spPr>
          <a:xfrm>
            <a:off x="179512" y="116632"/>
            <a:ext cx="8856984" cy="864096"/>
          </a:xfrm>
        </p:spPr>
        <p:txBody>
          <a:bodyPr>
            <a:normAutofit/>
          </a:bodyPr>
          <a:lstStyle/>
          <a:p>
            <a:r>
              <a:rPr lang="en-US" sz="3100" dirty="0">
                <a:latin typeface="Palatino Linotype" panose="02040502050505030304" pitchFamily="18" charset="0"/>
              </a:rPr>
              <a:t>From the Parent of the Priority Review Voucher</a:t>
            </a:r>
          </a:p>
        </p:txBody>
      </p:sp>
      <p:sp>
        <p:nvSpPr>
          <p:cNvPr id="5" name="Rectangle 4">
            <a:extLst>
              <a:ext uri="{FF2B5EF4-FFF2-40B4-BE49-F238E27FC236}">
                <a16:creationId xmlns:a16="http://schemas.microsoft.com/office/drawing/2014/main" id="{224910A1-E9EA-D400-89D4-B14435B52416}"/>
              </a:ext>
            </a:extLst>
          </p:cNvPr>
          <p:cNvSpPr/>
          <p:nvPr/>
        </p:nvSpPr>
        <p:spPr>
          <a:xfrm>
            <a:off x="683568" y="6400784"/>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10-Point Star 22">
            <a:extLst>
              <a:ext uri="{FF2B5EF4-FFF2-40B4-BE49-F238E27FC236}">
                <a16:creationId xmlns:a16="http://schemas.microsoft.com/office/drawing/2014/main" id="{63B58904-0AF4-A341-D748-1E1527A6A81F}"/>
              </a:ext>
            </a:extLst>
          </p:cNvPr>
          <p:cNvSpPr>
            <a:spLocks noChangeAspect="1"/>
          </p:cNvSpPr>
          <p:nvPr/>
        </p:nvSpPr>
        <p:spPr>
          <a:xfrm>
            <a:off x="773093" y="4031313"/>
            <a:ext cx="2250831" cy="2286000"/>
          </a:xfrm>
          <a:prstGeom prst="star10">
            <a:avLst>
              <a:gd name="adj" fmla="val 0"/>
              <a:gd name="hf" fmla="val 105146"/>
            </a:avLst>
          </a:prstGeom>
          <a:solidFill>
            <a:schemeClr val="accent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Oval 6">
            <a:extLst>
              <a:ext uri="{FF2B5EF4-FFF2-40B4-BE49-F238E27FC236}">
                <a16:creationId xmlns:a16="http://schemas.microsoft.com/office/drawing/2014/main" id="{DB7BBD0A-E601-C1B5-52C9-6B02CAFC4714}"/>
              </a:ext>
            </a:extLst>
          </p:cNvPr>
          <p:cNvSpPr>
            <a:spLocks noChangeAspect="1"/>
          </p:cNvSpPr>
          <p:nvPr/>
        </p:nvSpPr>
        <p:spPr>
          <a:xfrm>
            <a:off x="709877" y="3944573"/>
            <a:ext cx="2438400" cy="236220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10-Point Star 12">
            <a:extLst>
              <a:ext uri="{FF2B5EF4-FFF2-40B4-BE49-F238E27FC236}">
                <a16:creationId xmlns:a16="http://schemas.microsoft.com/office/drawing/2014/main" id="{54692F5B-2008-82C0-165B-B6050266D748}"/>
              </a:ext>
            </a:extLst>
          </p:cNvPr>
          <p:cNvSpPr>
            <a:spLocks noChangeAspect="1"/>
          </p:cNvSpPr>
          <p:nvPr/>
        </p:nvSpPr>
        <p:spPr>
          <a:xfrm>
            <a:off x="5905500" y="1894660"/>
            <a:ext cx="2250831" cy="2286000"/>
          </a:xfrm>
          <a:prstGeom prst="star10">
            <a:avLst>
              <a:gd name="adj" fmla="val 0"/>
              <a:gd name="hf" fmla="val 105146"/>
            </a:avLst>
          </a:prstGeom>
          <a:solidFill>
            <a:schemeClr val="accent5">
              <a:lumMod val="60000"/>
              <a:lumOff val="40000"/>
            </a:schemeClr>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Oval 8">
            <a:extLst>
              <a:ext uri="{FF2B5EF4-FFF2-40B4-BE49-F238E27FC236}">
                <a16:creationId xmlns:a16="http://schemas.microsoft.com/office/drawing/2014/main" id="{D4459B55-457E-4808-CA18-BB6ED9805CF0}"/>
              </a:ext>
            </a:extLst>
          </p:cNvPr>
          <p:cNvSpPr>
            <a:spLocks noChangeAspect="1"/>
          </p:cNvSpPr>
          <p:nvPr/>
        </p:nvSpPr>
        <p:spPr>
          <a:xfrm>
            <a:off x="5867400" y="1856560"/>
            <a:ext cx="2438400" cy="236220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10" name="Line 5">
            <a:extLst>
              <a:ext uri="{FF2B5EF4-FFF2-40B4-BE49-F238E27FC236}">
                <a16:creationId xmlns:a16="http://schemas.microsoft.com/office/drawing/2014/main" id="{564A1A96-6986-B60B-1CA8-65665A1EE453}"/>
              </a:ext>
            </a:extLst>
          </p:cNvPr>
          <p:cNvSpPr>
            <a:spLocks noChangeShapeType="1"/>
          </p:cNvSpPr>
          <p:nvPr/>
        </p:nvSpPr>
        <p:spPr bwMode="auto">
          <a:xfrm>
            <a:off x="560388" y="-91596"/>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8" tIns="45724" rIns="91448" bIns="45724" numCol="1" anchor="t" anchorCtr="0" compatLnSpc="1">
            <a:prstTxWarp prst="textNoShape">
              <a:avLst/>
            </a:prstTxWarp>
          </a:bodyPr>
          <a:lstStyle/>
          <a:p>
            <a:endParaRPr lang="en-US" sz="1351" dirty="0">
              <a:latin typeface="Lato Light" charset="0"/>
            </a:endParaRPr>
          </a:p>
        </p:txBody>
      </p:sp>
      <p:sp>
        <p:nvSpPr>
          <p:cNvPr id="11" name="Line 6">
            <a:extLst>
              <a:ext uri="{FF2B5EF4-FFF2-40B4-BE49-F238E27FC236}">
                <a16:creationId xmlns:a16="http://schemas.microsoft.com/office/drawing/2014/main" id="{4F7EFCF1-4DF7-717E-C9E8-089930A49B34}"/>
              </a:ext>
            </a:extLst>
          </p:cNvPr>
          <p:cNvSpPr>
            <a:spLocks noChangeShapeType="1"/>
          </p:cNvSpPr>
          <p:nvPr/>
        </p:nvSpPr>
        <p:spPr bwMode="auto">
          <a:xfrm>
            <a:off x="560388" y="-91596"/>
            <a:ext cx="0" cy="0"/>
          </a:xfrm>
          <a:prstGeom prst="line">
            <a:avLst/>
          </a:prstGeom>
          <a:noFill/>
          <a:ln>
            <a:noFill/>
          </a:ln>
          <a:extLst>
            <a:ext uri="{909E8E84-426E-40dd-AFC4-6F175D3DCCD1}">
              <a14:hiddenFill xmlns:a14="http://schemas.microsoft.com/office/drawing/2010/main" xmlns="">
                <a:no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8" tIns="45724" rIns="91448" bIns="45724" numCol="1" anchor="t" anchorCtr="0" compatLnSpc="1">
            <a:prstTxWarp prst="textNoShape">
              <a:avLst/>
            </a:prstTxWarp>
          </a:bodyPr>
          <a:lstStyle/>
          <a:p>
            <a:endParaRPr lang="en-US" sz="1351" dirty="0">
              <a:latin typeface="Lato Light" charset="0"/>
            </a:endParaRPr>
          </a:p>
        </p:txBody>
      </p:sp>
      <p:cxnSp>
        <p:nvCxnSpPr>
          <p:cNvPr id="12" name="Straight Connector 11">
            <a:extLst>
              <a:ext uri="{FF2B5EF4-FFF2-40B4-BE49-F238E27FC236}">
                <a16:creationId xmlns:a16="http://schemas.microsoft.com/office/drawing/2014/main" id="{997BDB39-B824-E0A0-8B0F-58622AE2F04A}"/>
              </a:ext>
            </a:extLst>
          </p:cNvPr>
          <p:cNvCxnSpPr/>
          <p:nvPr/>
        </p:nvCxnSpPr>
        <p:spPr>
          <a:xfrm>
            <a:off x="720629" y="6809744"/>
            <a:ext cx="770070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10-Point Star 3">
            <a:extLst>
              <a:ext uri="{FF2B5EF4-FFF2-40B4-BE49-F238E27FC236}">
                <a16:creationId xmlns:a16="http://schemas.microsoft.com/office/drawing/2014/main" id="{EF86F73B-517D-44D9-23DC-09234F62A801}"/>
              </a:ext>
            </a:extLst>
          </p:cNvPr>
          <p:cNvSpPr>
            <a:spLocks noChangeAspect="1"/>
          </p:cNvSpPr>
          <p:nvPr/>
        </p:nvSpPr>
        <p:spPr>
          <a:xfrm>
            <a:off x="3429000" y="2850213"/>
            <a:ext cx="2250831" cy="2286000"/>
          </a:xfrm>
          <a:prstGeom prst="star10">
            <a:avLst>
              <a:gd name="adj" fmla="val 0"/>
              <a:gd name="hf" fmla="val 105146"/>
            </a:avLst>
          </a:pr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4" name="Oval 13">
            <a:extLst>
              <a:ext uri="{FF2B5EF4-FFF2-40B4-BE49-F238E27FC236}">
                <a16:creationId xmlns:a16="http://schemas.microsoft.com/office/drawing/2014/main" id="{0DBC9C58-CDE8-E504-F407-605CA33FB11C}"/>
              </a:ext>
            </a:extLst>
          </p:cNvPr>
          <p:cNvSpPr>
            <a:spLocks noChangeAspect="1"/>
          </p:cNvSpPr>
          <p:nvPr/>
        </p:nvSpPr>
        <p:spPr>
          <a:xfrm>
            <a:off x="3390900" y="2812113"/>
            <a:ext cx="2438400" cy="236220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10-Point Star 14">
            <a:extLst>
              <a:ext uri="{FF2B5EF4-FFF2-40B4-BE49-F238E27FC236}">
                <a16:creationId xmlns:a16="http://schemas.microsoft.com/office/drawing/2014/main" id="{BFD23CEF-8A89-FDF7-4B36-2A1E1A17E2BA}"/>
              </a:ext>
            </a:extLst>
          </p:cNvPr>
          <p:cNvSpPr>
            <a:spLocks noChangeAspect="1"/>
          </p:cNvSpPr>
          <p:nvPr/>
        </p:nvSpPr>
        <p:spPr>
          <a:xfrm>
            <a:off x="952500" y="1214782"/>
            <a:ext cx="2250831" cy="2286000"/>
          </a:xfrm>
          <a:prstGeom prst="star10">
            <a:avLst>
              <a:gd name="adj" fmla="val 0"/>
              <a:gd name="hf" fmla="val 105146"/>
            </a:avLst>
          </a:prstGeom>
          <a:solidFill>
            <a:schemeClr val="accent2"/>
          </a:solidFill>
          <a:ln w="381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6" name="Oval 15">
            <a:extLst>
              <a:ext uri="{FF2B5EF4-FFF2-40B4-BE49-F238E27FC236}">
                <a16:creationId xmlns:a16="http://schemas.microsoft.com/office/drawing/2014/main" id="{6DFB2005-CEA8-41D6-5604-36BF3E6BC8C9}"/>
              </a:ext>
            </a:extLst>
          </p:cNvPr>
          <p:cNvSpPr>
            <a:spLocks noChangeAspect="1"/>
          </p:cNvSpPr>
          <p:nvPr/>
        </p:nvSpPr>
        <p:spPr>
          <a:xfrm>
            <a:off x="876300" y="1205866"/>
            <a:ext cx="2438400" cy="236220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10-Point Star 18">
            <a:extLst>
              <a:ext uri="{FF2B5EF4-FFF2-40B4-BE49-F238E27FC236}">
                <a16:creationId xmlns:a16="http://schemas.microsoft.com/office/drawing/2014/main" id="{BA115C17-2B40-97C2-A8F2-C9105528BBD4}"/>
              </a:ext>
            </a:extLst>
          </p:cNvPr>
          <p:cNvSpPr>
            <a:spLocks noChangeAspect="1"/>
          </p:cNvSpPr>
          <p:nvPr/>
        </p:nvSpPr>
        <p:spPr>
          <a:xfrm>
            <a:off x="5369169" y="3911091"/>
            <a:ext cx="2250831" cy="2286000"/>
          </a:xfrm>
          <a:prstGeom prst="star10">
            <a:avLst>
              <a:gd name="adj" fmla="val 0"/>
              <a:gd name="hf" fmla="val 105146"/>
            </a:avLst>
          </a:prstGeom>
          <a:solidFill>
            <a:schemeClr val="accent2"/>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Oval 17">
            <a:extLst>
              <a:ext uri="{FF2B5EF4-FFF2-40B4-BE49-F238E27FC236}">
                <a16:creationId xmlns:a16="http://schemas.microsoft.com/office/drawing/2014/main" id="{859E1888-917A-6F77-4A60-5BDBD9683FD8}"/>
              </a:ext>
            </a:extLst>
          </p:cNvPr>
          <p:cNvSpPr>
            <a:spLocks noChangeAspect="1"/>
          </p:cNvSpPr>
          <p:nvPr/>
        </p:nvSpPr>
        <p:spPr>
          <a:xfrm>
            <a:off x="5305953" y="3872991"/>
            <a:ext cx="2438400" cy="236220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9" name="10-Point Star 24">
            <a:extLst>
              <a:ext uri="{FF2B5EF4-FFF2-40B4-BE49-F238E27FC236}">
                <a16:creationId xmlns:a16="http://schemas.microsoft.com/office/drawing/2014/main" id="{AF13C165-3B1B-1E26-CAD6-E415D63D8309}"/>
              </a:ext>
            </a:extLst>
          </p:cNvPr>
          <p:cNvSpPr>
            <a:spLocks noChangeAspect="1"/>
          </p:cNvSpPr>
          <p:nvPr/>
        </p:nvSpPr>
        <p:spPr>
          <a:xfrm>
            <a:off x="5506915" y="2643821"/>
            <a:ext cx="2250831" cy="2286000"/>
          </a:xfrm>
          <a:prstGeom prst="star10">
            <a:avLst>
              <a:gd name="adj" fmla="val 0"/>
              <a:gd name="hf" fmla="val 105146"/>
            </a:avLst>
          </a:prstGeom>
          <a:solidFill>
            <a:schemeClr val="accent2"/>
          </a:solid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Oval 19">
            <a:extLst>
              <a:ext uri="{FF2B5EF4-FFF2-40B4-BE49-F238E27FC236}">
                <a16:creationId xmlns:a16="http://schemas.microsoft.com/office/drawing/2014/main" id="{682E7F40-F8C8-AB81-21CF-95DFE7D2861B}"/>
              </a:ext>
            </a:extLst>
          </p:cNvPr>
          <p:cNvSpPr>
            <a:spLocks noChangeAspect="1"/>
          </p:cNvSpPr>
          <p:nvPr/>
        </p:nvSpPr>
        <p:spPr>
          <a:xfrm>
            <a:off x="5443699" y="2605721"/>
            <a:ext cx="2438400" cy="236220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10-Point Star 26">
            <a:extLst>
              <a:ext uri="{FF2B5EF4-FFF2-40B4-BE49-F238E27FC236}">
                <a16:creationId xmlns:a16="http://schemas.microsoft.com/office/drawing/2014/main" id="{33B9C7FB-A3A0-D8F3-1FED-25217ADD54EC}"/>
              </a:ext>
            </a:extLst>
          </p:cNvPr>
          <p:cNvSpPr>
            <a:spLocks noChangeAspect="1"/>
          </p:cNvSpPr>
          <p:nvPr/>
        </p:nvSpPr>
        <p:spPr>
          <a:xfrm>
            <a:off x="1118815" y="1389390"/>
            <a:ext cx="2250831" cy="2286000"/>
          </a:xfrm>
          <a:prstGeom prst="star10">
            <a:avLst>
              <a:gd name="adj" fmla="val 0"/>
              <a:gd name="hf" fmla="val 105146"/>
            </a:avLst>
          </a:prstGeom>
          <a:solidFill>
            <a:schemeClr val="accent2"/>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2" name="Oval 21">
            <a:extLst>
              <a:ext uri="{FF2B5EF4-FFF2-40B4-BE49-F238E27FC236}">
                <a16:creationId xmlns:a16="http://schemas.microsoft.com/office/drawing/2014/main" id="{C2609C34-2495-8875-EACB-0643C3F7A498}"/>
              </a:ext>
            </a:extLst>
          </p:cNvPr>
          <p:cNvSpPr>
            <a:spLocks noChangeAspect="1"/>
          </p:cNvSpPr>
          <p:nvPr/>
        </p:nvSpPr>
        <p:spPr>
          <a:xfrm>
            <a:off x="1055599" y="1351290"/>
            <a:ext cx="2438400" cy="236220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10-Point Star 28">
            <a:extLst>
              <a:ext uri="{FF2B5EF4-FFF2-40B4-BE49-F238E27FC236}">
                <a16:creationId xmlns:a16="http://schemas.microsoft.com/office/drawing/2014/main" id="{AE812672-B7B9-562A-350F-33DE70F7C6C6}"/>
              </a:ext>
            </a:extLst>
          </p:cNvPr>
          <p:cNvSpPr>
            <a:spLocks noChangeAspect="1"/>
          </p:cNvSpPr>
          <p:nvPr/>
        </p:nvSpPr>
        <p:spPr>
          <a:xfrm>
            <a:off x="4734136" y="1537501"/>
            <a:ext cx="2250831" cy="2286000"/>
          </a:xfrm>
          <a:prstGeom prst="star10">
            <a:avLst>
              <a:gd name="adj" fmla="val 0"/>
              <a:gd name="hf" fmla="val 105146"/>
            </a:avLst>
          </a:prstGeom>
          <a:solidFill>
            <a:schemeClr val="accent5">
              <a:lumMod val="60000"/>
              <a:lumOff val="40000"/>
            </a:schemeClr>
          </a:solidFill>
          <a:ln w="38100">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4" name="Oval 23">
            <a:extLst>
              <a:ext uri="{FF2B5EF4-FFF2-40B4-BE49-F238E27FC236}">
                <a16:creationId xmlns:a16="http://schemas.microsoft.com/office/drawing/2014/main" id="{FEBE8A15-27AF-8900-751C-E8603A392F30}"/>
              </a:ext>
            </a:extLst>
          </p:cNvPr>
          <p:cNvSpPr>
            <a:spLocks noChangeAspect="1"/>
          </p:cNvSpPr>
          <p:nvPr/>
        </p:nvSpPr>
        <p:spPr>
          <a:xfrm>
            <a:off x="4696036" y="1499401"/>
            <a:ext cx="2438400" cy="2362200"/>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pic>
        <p:nvPicPr>
          <p:cNvPr id="31" name="Picture 30">
            <a:extLst>
              <a:ext uri="{FF2B5EF4-FFF2-40B4-BE49-F238E27FC236}">
                <a16:creationId xmlns:a16="http://schemas.microsoft.com/office/drawing/2014/main" id="{13C11EAD-BFA5-27F7-439C-E1897415AD87}"/>
              </a:ext>
            </a:extLst>
          </p:cNvPr>
          <p:cNvPicPr>
            <a:picLocks noChangeAspect="1"/>
          </p:cNvPicPr>
          <p:nvPr/>
        </p:nvPicPr>
        <p:blipFill>
          <a:blip r:embed="rId2"/>
          <a:stretch>
            <a:fillRect/>
          </a:stretch>
        </p:blipFill>
        <p:spPr>
          <a:xfrm>
            <a:off x="318610" y="2628806"/>
            <a:ext cx="8460940" cy="4153646"/>
          </a:xfrm>
          <a:prstGeom prst="rect">
            <a:avLst/>
          </a:prstGeom>
        </p:spPr>
      </p:pic>
      <p:pic>
        <p:nvPicPr>
          <p:cNvPr id="33" name="Picture 32">
            <a:extLst>
              <a:ext uri="{FF2B5EF4-FFF2-40B4-BE49-F238E27FC236}">
                <a16:creationId xmlns:a16="http://schemas.microsoft.com/office/drawing/2014/main" id="{6700CCD8-DF69-FA64-92DE-6B042012069F}"/>
              </a:ext>
            </a:extLst>
          </p:cNvPr>
          <p:cNvPicPr>
            <a:picLocks noChangeAspect="1"/>
          </p:cNvPicPr>
          <p:nvPr/>
        </p:nvPicPr>
        <p:blipFill>
          <a:blip r:embed="rId3"/>
          <a:stretch>
            <a:fillRect/>
          </a:stretch>
        </p:blipFill>
        <p:spPr>
          <a:xfrm>
            <a:off x="656121" y="1020588"/>
            <a:ext cx="5716079" cy="1838542"/>
          </a:xfrm>
          <a:prstGeom prst="rect">
            <a:avLst/>
          </a:prstGeom>
        </p:spPr>
      </p:pic>
    </p:spTree>
    <p:extLst>
      <p:ext uri="{BB962C8B-B14F-4D97-AF65-F5344CB8AC3E}">
        <p14:creationId xmlns:p14="http://schemas.microsoft.com/office/powerpoint/2010/main" val="189640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fltVal val="0"/>
                                          </p:val>
                                        </p:tav>
                                        <p:tav tm="100000">
                                          <p:val>
                                            <p:strVal val="#ppt_w"/>
                                          </p:val>
                                        </p:tav>
                                      </p:tavLst>
                                    </p:anim>
                                    <p:anim calcmode="lin" valueType="num">
                                      <p:cBhvr>
                                        <p:cTn id="8" dur="750" fill="hold"/>
                                        <p:tgtEl>
                                          <p:spTgt spid="13"/>
                                        </p:tgtEl>
                                        <p:attrNameLst>
                                          <p:attrName>ppt_h</p:attrName>
                                        </p:attrNameLst>
                                      </p:cBhvr>
                                      <p:tavLst>
                                        <p:tav tm="0">
                                          <p:val>
                                            <p:fltVal val="0"/>
                                          </p:val>
                                        </p:tav>
                                        <p:tav tm="100000">
                                          <p:val>
                                            <p:strVal val="#ppt_h"/>
                                          </p:val>
                                        </p:tav>
                                      </p:tavLst>
                                    </p:anim>
                                  </p:childTnLst>
                                </p:cTn>
                              </p:par>
                              <p:par>
                                <p:cTn id="9" presetID="6" presetClass="emph" presetSubtype="0" accel="50000" decel="50000" fill="hold" grpId="1" nodeType="withEffect">
                                  <p:stCondLst>
                                    <p:cond delay="0"/>
                                  </p:stCondLst>
                                  <p:childTnLst>
                                    <p:animScale>
                                      <p:cBhvr>
                                        <p:cTn id="10" dur="750" fill="hold"/>
                                        <p:tgtEl>
                                          <p:spTgt spid="13"/>
                                        </p:tgtEl>
                                      </p:cBhvr>
                                      <p:by x="115000" y="115000"/>
                                    </p:animScale>
                                  </p:childTnLst>
                                </p:cTn>
                              </p:par>
                              <p:par>
                                <p:cTn id="11" presetID="23" presetClass="entr" presetSubtype="16" fill="hold" grpId="0" nodeType="withEffect">
                                  <p:stCondLst>
                                    <p:cond delay="250"/>
                                  </p:stCondLst>
                                  <p:childTnLst>
                                    <p:set>
                                      <p:cBhvr>
                                        <p:cTn id="12" dur="1" fill="hold">
                                          <p:stCondLst>
                                            <p:cond delay="0"/>
                                          </p:stCondLst>
                                        </p:cTn>
                                        <p:tgtEl>
                                          <p:spTgt spid="14"/>
                                        </p:tgtEl>
                                        <p:attrNameLst>
                                          <p:attrName>style.visibility</p:attrName>
                                        </p:attrNameLst>
                                      </p:cBhvr>
                                      <p:to>
                                        <p:strVal val="visible"/>
                                      </p:to>
                                    </p:set>
                                    <p:anim calcmode="lin" valueType="num">
                                      <p:cBhvr>
                                        <p:cTn id="13" dur="750" fill="hold"/>
                                        <p:tgtEl>
                                          <p:spTgt spid="14"/>
                                        </p:tgtEl>
                                        <p:attrNameLst>
                                          <p:attrName>ppt_w</p:attrName>
                                        </p:attrNameLst>
                                      </p:cBhvr>
                                      <p:tavLst>
                                        <p:tav tm="0">
                                          <p:val>
                                            <p:fltVal val="0"/>
                                          </p:val>
                                        </p:tav>
                                        <p:tav tm="100000">
                                          <p:val>
                                            <p:strVal val="#ppt_w"/>
                                          </p:val>
                                        </p:tav>
                                      </p:tavLst>
                                    </p:anim>
                                    <p:anim calcmode="lin" valueType="num">
                                      <p:cBhvr>
                                        <p:cTn id="14" dur="750" fill="hold"/>
                                        <p:tgtEl>
                                          <p:spTgt spid="14"/>
                                        </p:tgtEl>
                                        <p:attrNameLst>
                                          <p:attrName>ppt_h</p:attrName>
                                        </p:attrNameLst>
                                      </p:cBhvr>
                                      <p:tavLst>
                                        <p:tav tm="0">
                                          <p:val>
                                            <p:fltVal val="0"/>
                                          </p:val>
                                        </p:tav>
                                        <p:tav tm="100000">
                                          <p:val>
                                            <p:strVal val="#ppt_h"/>
                                          </p:val>
                                        </p:tav>
                                      </p:tavLst>
                                    </p:anim>
                                  </p:childTnLst>
                                </p:cTn>
                              </p:par>
                              <p:par>
                                <p:cTn id="15" presetID="6" presetClass="emph" presetSubtype="0" accel="50000" decel="50000" fill="hold" grpId="1" nodeType="withEffect">
                                  <p:stCondLst>
                                    <p:cond delay="0"/>
                                  </p:stCondLst>
                                  <p:childTnLst>
                                    <p:animScale>
                                      <p:cBhvr>
                                        <p:cTn id="16" dur="750" fill="hold"/>
                                        <p:tgtEl>
                                          <p:spTgt spid="14"/>
                                        </p:tgtEl>
                                      </p:cBhvr>
                                      <p:by x="115000" y="115000"/>
                                    </p:animScale>
                                  </p:childTnLst>
                                </p:cTn>
                              </p:par>
                              <p:par>
                                <p:cTn id="17" presetID="23"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750" fill="hold"/>
                                        <p:tgtEl>
                                          <p:spTgt spid="8"/>
                                        </p:tgtEl>
                                        <p:attrNameLst>
                                          <p:attrName>ppt_w</p:attrName>
                                        </p:attrNameLst>
                                      </p:cBhvr>
                                      <p:tavLst>
                                        <p:tav tm="0">
                                          <p:val>
                                            <p:fltVal val="0"/>
                                          </p:val>
                                        </p:tav>
                                        <p:tav tm="100000">
                                          <p:val>
                                            <p:strVal val="#ppt_w"/>
                                          </p:val>
                                        </p:tav>
                                      </p:tavLst>
                                    </p:anim>
                                    <p:anim calcmode="lin" valueType="num">
                                      <p:cBhvr>
                                        <p:cTn id="20" dur="750" fill="hold"/>
                                        <p:tgtEl>
                                          <p:spTgt spid="8"/>
                                        </p:tgtEl>
                                        <p:attrNameLst>
                                          <p:attrName>ppt_h</p:attrName>
                                        </p:attrNameLst>
                                      </p:cBhvr>
                                      <p:tavLst>
                                        <p:tav tm="0">
                                          <p:val>
                                            <p:fltVal val="0"/>
                                          </p:val>
                                        </p:tav>
                                        <p:tav tm="100000">
                                          <p:val>
                                            <p:strVal val="#ppt_h"/>
                                          </p:val>
                                        </p:tav>
                                      </p:tavLst>
                                    </p:anim>
                                  </p:childTnLst>
                                </p:cTn>
                              </p:par>
                              <p:par>
                                <p:cTn id="21" presetID="6" presetClass="emph" presetSubtype="0" accel="50000" decel="50000" fill="hold" grpId="1" nodeType="withEffect">
                                  <p:stCondLst>
                                    <p:cond delay="0"/>
                                  </p:stCondLst>
                                  <p:childTnLst>
                                    <p:animScale>
                                      <p:cBhvr>
                                        <p:cTn id="22" dur="750" fill="hold"/>
                                        <p:tgtEl>
                                          <p:spTgt spid="8"/>
                                        </p:tgtEl>
                                      </p:cBhvr>
                                      <p:by x="115000" y="115000"/>
                                    </p:animScale>
                                  </p:childTnLst>
                                </p:cTn>
                              </p:par>
                              <p:par>
                                <p:cTn id="23" presetID="2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750" fill="hold"/>
                                        <p:tgtEl>
                                          <p:spTgt spid="9"/>
                                        </p:tgtEl>
                                        <p:attrNameLst>
                                          <p:attrName>ppt_w</p:attrName>
                                        </p:attrNameLst>
                                      </p:cBhvr>
                                      <p:tavLst>
                                        <p:tav tm="0">
                                          <p:val>
                                            <p:fltVal val="0"/>
                                          </p:val>
                                        </p:tav>
                                        <p:tav tm="100000">
                                          <p:val>
                                            <p:strVal val="#ppt_w"/>
                                          </p:val>
                                        </p:tav>
                                      </p:tavLst>
                                    </p:anim>
                                    <p:anim calcmode="lin" valueType="num">
                                      <p:cBhvr>
                                        <p:cTn id="26" dur="750" fill="hold"/>
                                        <p:tgtEl>
                                          <p:spTgt spid="9"/>
                                        </p:tgtEl>
                                        <p:attrNameLst>
                                          <p:attrName>ppt_h</p:attrName>
                                        </p:attrNameLst>
                                      </p:cBhvr>
                                      <p:tavLst>
                                        <p:tav tm="0">
                                          <p:val>
                                            <p:fltVal val="0"/>
                                          </p:val>
                                        </p:tav>
                                        <p:tav tm="100000">
                                          <p:val>
                                            <p:strVal val="#ppt_h"/>
                                          </p:val>
                                        </p:tav>
                                      </p:tavLst>
                                    </p:anim>
                                  </p:childTnLst>
                                </p:cTn>
                              </p:par>
                              <p:par>
                                <p:cTn id="27" presetID="6" presetClass="emph" presetSubtype="0" accel="50000" decel="50000" fill="hold" grpId="1" nodeType="withEffect">
                                  <p:stCondLst>
                                    <p:cond delay="0"/>
                                  </p:stCondLst>
                                  <p:childTnLst>
                                    <p:animScale>
                                      <p:cBhvr>
                                        <p:cTn id="28" dur="750" fill="hold"/>
                                        <p:tgtEl>
                                          <p:spTgt spid="9"/>
                                        </p:tgtEl>
                                      </p:cBhvr>
                                      <p:by x="115000" y="115000"/>
                                    </p:animScale>
                                  </p:childTnLst>
                                </p:cTn>
                              </p:par>
                              <p:par>
                                <p:cTn id="29" presetID="23" presetClass="entr" presetSubtype="16"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750" fill="hold"/>
                                        <p:tgtEl>
                                          <p:spTgt spid="15"/>
                                        </p:tgtEl>
                                        <p:attrNameLst>
                                          <p:attrName>ppt_w</p:attrName>
                                        </p:attrNameLst>
                                      </p:cBhvr>
                                      <p:tavLst>
                                        <p:tav tm="0">
                                          <p:val>
                                            <p:fltVal val="0"/>
                                          </p:val>
                                        </p:tav>
                                        <p:tav tm="100000">
                                          <p:val>
                                            <p:strVal val="#ppt_w"/>
                                          </p:val>
                                        </p:tav>
                                      </p:tavLst>
                                    </p:anim>
                                    <p:anim calcmode="lin" valueType="num">
                                      <p:cBhvr>
                                        <p:cTn id="32" dur="750" fill="hold"/>
                                        <p:tgtEl>
                                          <p:spTgt spid="15"/>
                                        </p:tgtEl>
                                        <p:attrNameLst>
                                          <p:attrName>ppt_h</p:attrName>
                                        </p:attrNameLst>
                                      </p:cBhvr>
                                      <p:tavLst>
                                        <p:tav tm="0">
                                          <p:val>
                                            <p:fltVal val="0"/>
                                          </p:val>
                                        </p:tav>
                                        <p:tav tm="100000">
                                          <p:val>
                                            <p:strVal val="#ppt_h"/>
                                          </p:val>
                                        </p:tav>
                                      </p:tavLst>
                                    </p:anim>
                                  </p:childTnLst>
                                </p:cTn>
                              </p:par>
                              <p:par>
                                <p:cTn id="33" presetID="6" presetClass="emph" presetSubtype="0" accel="50000" decel="50000" fill="hold" grpId="1" nodeType="withEffect">
                                  <p:stCondLst>
                                    <p:cond delay="0"/>
                                  </p:stCondLst>
                                  <p:childTnLst>
                                    <p:animScale>
                                      <p:cBhvr>
                                        <p:cTn id="34" dur="750" fill="hold"/>
                                        <p:tgtEl>
                                          <p:spTgt spid="15"/>
                                        </p:tgtEl>
                                      </p:cBhvr>
                                      <p:by x="115000" y="115000"/>
                                    </p:animScale>
                                  </p:childTnLst>
                                </p:cTn>
                              </p:par>
                              <p:par>
                                <p:cTn id="35" presetID="23" presetClass="entr" presetSubtype="16" fill="hold" grpId="0" nodeType="withEffect">
                                  <p:stCondLst>
                                    <p:cond delay="250"/>
                                  </p:stCondLst>
                                  <p:childTnLst>
                                    <p:set>
                                      <p:cBhvr>
                                        <p:cTn id="36" dur="1" fill="hold">
                                          <p:stCondLst>
                                            <p:cond delay="0"/>
                                          </p:stCondLst>
                                        </p:cTn>
                                        <p:tgtEl>
                                          <p:spTgt spid="16"/>
                                        </p:tgtEl>
                                        <p:attrNameLst>
                                          <p:attrName>style.visibility</p:attrName>
                                        </p:attrNameLst>
                                      </p:cBhvr>
                                      <p:to>
                                        <p:strVal val="visible"/>
                                      </p:to>
                                    </p:set>
                                    <p:anim calcmode="lin" valueType="num">
                                      <p:cBhvr>
                                        <p:cTn id="37" dur="750" fill="hold"/>
                                        <p:tgtEl>
                                          <p:spTgt spid="16"/>
                                        </p:tgtEl>
                                        <p:attrNameLst>
                                          <p:attrName>ppt_w</p:attrName>
                                        </p:attrNameLst>
                                      </p:cBhvr>
                                      <p:tavLst>
                                        <p:tav tm="0">
                                          <p:val>
                                            <p:fltVal val="0"/>
                                          </p:val>
                                        </p:tav>
                                        <p:tav tm="100000">
                                          <p:val>
                                            <p:strVal val="#ppt_w"/>
                                          </p:val>
                                        </p:tav>
                                      </p:tavLst>
                                    </p:anim>
                                    <p:anim calcmode="lin" valueType="num">
                                      <p:cBhvr>
                                        <p:cTn id="38" dur="750" fill="hold"/>
                                        <p:tgtEl>
                                          <p:spTgt spid="16"/>
                                        </p:tgtEl>
                                        <p:attrNameLst>
                                          <p:attrName>ppt_h</p:attrName>
                                        </p:attrNameLst>
                                      </p:cBhvr>
                                      <p:tavLst>
                                        <p:tav tm="0">
                                          <p:val>
                                            <p:fltVal val="0"/>
                                          </p:val>
                                        </p:tav>
                                        <p:tav tm="100000">
                                          <p:val>
                                            <p:strVal val="#ppt_h"/>
                                          </p:val>
                                        </p:tav>
                                      </p:tavLst>
                                    </p:anim>
                                  </p:childTnLst>
                                </p:cTn>
                              </p:par>
                              <p:par>
                                <p:cTn id="39" presetID="6" presetClass="emph" presetSubtype="0" accel="50000" decel="50000" fill="hold" grpId="1" nodeType="withEffect">
                                  <p:stCondLst>
                                    <p:cond delay="0"/>
                                  </p:stCondLst>
                                  <p:childTnLst>
                                    <p:animScale>
                                      <p:cBhvr>
                                        <p:cTn id="40" dur="750" fill="hold"/>
                                        <p:tgtEl>
                                          <p:spTgt spid="16"/>
                                        </p:tgtEl>
                                      </p:cBhvr>
                                      <p:by x="115000" y="115000"/>
                                    </p:animScale>
                                  </p:childTnLst>
                                </p:cTn>
                              </p:par>
                            </p:childTnLst>
                          </p:cTn>
                        </p:par>
                        <p:par>
                          <p:cTn id="41" fill="hold">
                            <p:stCondLst>
                              <p:cond delay="1000"/>
                            </p:stCondLst>
                            <p:childTnLst>
                              <p:par>
                                <p:cTn id="42" presetID="23" presetClass="entr" presetSubtype="16"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750" fill="hold"/>
                                        <p:tgtEl>
                                          <p:spTgt spid="17"/>
                                        </p:tgtEl>
                                        <p:attrNameLst>
                                          <p:attrName>ppt_w</p:attrName>
                                        </p:attrNameLst>
                                      </p:cBhvr>
                                      <p:tavLst>
                                        <p:tav tm="0">
                                          <p:val>
                                            <p:fltVal val="0"/>
                                          </p:val>
                                        </p:tav>
                                        <p:tav tm="100000">
                                          <p:val>
                                            <p:strVal val="#ppt_w"/>
                                          </p:val>
                                        </p:tav>
                                      </p:tavLst>
                                    </p:anim>
                                    <p:anim calcmode="lin" valueType="num">
                                      <p:cBhvr>
                                        <p:cTn id="45" dur="750" fill="hold"/>
                                        <p:tgtEl>
                                          <p:spTgt spid="17"/>
                                        </p:tgtEl>
                                        <p:attrNameLst>
                                          <p:attrName>ppt_h</p:attrName>
                                        </p:attrNameLst>
                                      </p:cBhvr>
                                      <p:tavLst>
                                        <p:tav tm="0">
                                          <p:val>
                                            <p:fltVal val="0"/>
                                          </p:val>
                                        </p:tav>
                                        <p:tav tm="100000">
                                          <p:val>
                                            <p:strVal val="#ppt_h"/>
                                          </p:val>
                                        </p:tav>
                                      </p:tavLst>
                                    </p:anim>
                                  </p:childTnLst>
                                </p:cTn>
                              </p:par>
                              <p:par>
                                <p:cTn id="46" presetID="6" presetClass="emph" presetSubtype="0" accel="50000" decel="50000" fill="hold" grpId="1" nodeType="withEffect">
                                  <p:stCondLst>
                                    <p:cond delay="0"/>
                                  </p:stCondLst>
                                  <p:childTnLst>
                                    <p:animScale>
                                      <p:cBhvr>
                                        <p:cTn id="47" dur="750" fill="hold"/>
                                        <p:tgtEl>
                                          <p:spTgt spid="17"/>
                                        </p:tgtEl>
                                      </p:cBhvr>
                                      <p:by x="115000" y="115000"/>
                                    </p:animScale>
                                  </p:childTnLst>
                                </p:cTn>
                              </p:par>
                              <p:par>
                                <p:cTn id="48" presetID="23" presetClass="entr" presetSubtype="16" fill="hold" grpId="0" nodeType="withEffect">
                                  <p:stCondLst>
                                    <p:cond delay="250"/>
                                  </p:stCondLst>
                                  <p:childTnLst>
                                    <p:set>
                                      <p:cBhvr>
                                        <p:cTn id="49" dur="1" fill="hold">
                                          <p:stCondLst>
                                            <p:cond delay="0"/>
                                          </p:stCondLst>
                                        </p:cTn>
                                        <p:tgtEl>
                                          <p:spTgt spid="18"/>
                                        </p:tgtEl>
                                        <p:attrNameLst>
                                          <p:attrName>style.visibility</p:attrName>
                                        </p:attrNameLst>
                                      </p:cBhvr>
                                      <p:to>
                                        <p:strVal val="visible"/>
                                      </p:to>
                                    </p:set>
                                    <p:anim calcmode="lin" valueType="num">
                                      <p:cBhvr>
                                        <p:cTn id="50" dur="750" fill="hold"/>
                                        <p:tgtEl>
                                          <p:spTgt spid="18"/>
                                        </p:tgtEl>
                                        <p:attrNameLst>
                                          <p:attrName>ppt_w</p:attrName>
                                        </p:attrNameLst>
                                      </p:cBhvr>
                                      <p:tavLst>
                                        <p:tav tm="0">
                                          <p:val>
                                            <p:fltVal val="0"/>
                                          </p:val>
                                        </p:tav>
                                        <p:tav tm="100000">
                                          <p:val>
                                            <p:strVal val="#ppt_w"/>
                                          </p:val>
                                        </p:tav>
                                      </p:tavLst>
                                    </p:anim>
                                    <p:anim calcmode="lin" valueType="num">
                                      <p:cBhvr>
                                        <p:cTn id="51" dur="750" fill="hold"/>
                                        <p:tgtEl>
                                          <p:spTgt spid="18"/>
                                        </p:tgtEl>
                                        <p:attrNameLst>
                                          <p:attrName>ppt_h</p:attrName>
                                        </p:attrNameLst>
                                      </p:cBhvr>
                                      <p:tavLst>
                                        <p:tav tm="0">
                                          <p:val>
                                            <p:fltVal val="0"/>
                                          </p:val>
                                        </p:tav>
                                        <p:tav tm="100000">
                                          <p:val>
                                            <p:strVal val="#ppt_h"/>
                                          </p:val>
                                        </p:tav>
                                      </p:tavLst>
                                    </p:anim>
                                  </p:childTnLst>
                                </p:cTn>
                              </p:par>
                              <p:par>
                                <p:cTn id="52" presetID="6" presetClass="emph" presetSubtype="0" accel="50000" decel="50000" fill="hold" grpId="1" nodeType="withEffect">
                                  <p:stCondLst>
                                    <p:cond delay="0"/>
                                  </p:stCondLst>
                                  <p:childTnLst>
                                    <p:animScale>
                                      <p:cBhvr>
                                        <p:cTn id="53" dur="750" fill="hold"/>
                                        <p:tgtEl>
                                          <p:spTgt spid="18"/>
                                        </p:tgtEl>
                                      </p:cBhvr>
                                      <p:by x="115000" y="115000"/>
                                    </p:animScale>
                                  </p:childTnLst>
                                </p:cTn>
                              </p:par>
                              <p:par>
                                <p:cTn id="54" presetID="23" presetClass="entr" presetSubtype="16" fill="hold" grpId="0"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750" fill="hold"/>
                                        <p:tgtEl>
                                          <p:spTgt spid="6"/>
                                        </p:tgtEl>
                                        <p:attrNameLst>
                                          <p:attrName>ppt_w</p:attrName>
                                        </p:attrNameLst>
                                      </p:cBhvr>
                                      <p:tavLst>
                                        <p:tav tm="0">
                                          <p:val>
                                            <p:fltVal val="0"/>
                                          </p:val>
                                        </p:tav>
                                        <p:tav tm="100000">
                                          <p:val>
                                            <p:strVal val="#ppt_w"/>
                                          </p:val>
                                        </p:tav>
                                      </p:tavLst>
                                    </p:anim>
                                    <p:anim calcmode="lin" valueType="num">
                                      <p:cBhvr>
                                        <p:cTn id="57" dur="750" fill="hold"/>
                                        <p:tgtEl>
                                          <p:spTgt spid="6"/>
                                        </p:tgtEl>
                                        <p:attrNameLst>
                                          <p:attrName>ppt_h</p:attrName>
                                        </p:attrNameLst>
                                      </p:cBhvr>
                                      <p:tavLst>
                                        <p:tav tm="0">
                                          <p:val>
                                            <p:fltVal val="0"/>
                                          </p:val>
                                        </p:tav>
                                        <p:tav tm="100000">
                                          <p:val>
                                            <p:strVal val="#ppt_h"/>
                                          </p:val>
                                        </p:tav>
                                      </p:tavLst>
                                    </p:anim>
                                  </p:childTnLst>
                                </p:cTn>
                              </p:par>
                              <p:par>
                                <p:cTn id="58" presetID="6" presetClass="emph" presetSubtype="0" accel="50000" decel="50000" fill="hold" grpId="1" nodeType="withEffect">
                                  <p:stCondLst>
                                    <p:cond delay="0"/>
                                  </p:stCondLst>
                                  <p:childTnLst>
                                    <p:animScale>
                                      <p:cBhvr>
                                        <p:cTn id="59" dur="750" fill="hold"/>
                                        <p:tgtEl>
                                          <p:spTgt spid="6"/>
                                        </p:tgtEl>
                                      </p:cBhvr>
                                      <p:by x="115000" y="115000"/>
                                    </p:animScale>
                                  </p:childTnLst>
                                </p:cTn>
                              </p:par>
                              <p:par>
                                <p:cTn id="60" presetID="23" presetClass="entr" presetSubtype="16" fill="hold" grpId="0" nodeType="withEffect">
                                  <p:stCondLst>
                                    <p:cond delay="250"/>
                                  </p:stCondLst>
                                  <p:childTnLst>
                                    <p:set>
                                      <p:cBhvr>
                                        <p:cTn id="61" dur="1" fill="hold">
                                          <p:stCondLst>
                                            <p:cond delay="0"/>
                                          </p:stCondLst>
                                        </p:cTn>
                                        <p:tgtEl>
                                          <p:spTgt spid="7"/>
                                        </p:tgtEl>
                                        <p:attrNameLst>
                                          <p:attrName>style.visibility</p:attrName>
                                        </p:attrNameLst>
                                      </p:cBhvr>
                                      <p:to>
                                        <p:strVal val="visible"/>
                                      </p:to>
                                    </p:set>
                                    <p:anim calcmode="lin" valueType="num">
                                      <p:cBhvr>
                                        <p:cTn id="62" dur="750" fill="hold"/>
                                        <p:tgtEl>
                                          <p:spTgt spid="7"/>
                                        </p:tgtEl>
                                        <p:attrNameLst>
                                          <p:attrName>ppt_w</p:attrName>
                                        </p:attrNameLst>
                                      </p:cBhvr>
                                      <p:tavLst>
                                        <p:tav tm="0">
                                          <p:val>
                                            <p:fltVal val="0"/>
                                          </p:val>
                                        </p:tav>
                                        <p:tav tm="100000">
                                          <p:val>
                                            <p:strVal val="#ppt_w"/>
                                          </p:val>
                                        </p:tav>
                                      </p:tavLst>
                                    </p:anim>
                                    <p:anim calcmode="lin" valueType="num">
                                      <p:cBhvr>
                                        <p:cTn id="63" dur="750" fill="hold"/>
                                        <p:tgtEl>
                                          <p:spTgt spid="7"/>
                                        </p:tgtEl>
                                        <p:attrNameLst>
                                          <p:attrName>ppt_h</p:attrName>
                                        </p:attrNameLst>
                                      </p:cBhvr>
                                      <p:tavLst>
                                        <p:tav tm="0">
                                          <p:val>
                                            <p:fltVal val="0"/>
                                          </p:val>
                                        </p:tav>
                                        <p:tav tm="100000">
                                          <p:val>
                                            <p:strVal val="#ppt_h"/>
                                          </p:val>
                                        </p:tav>
                                      </p:tavLst>
                                    </p:anim>
                                  </p:childTnLst>
                                </p:cTn>
                              </p:par>
                              <p:par>
                                <p:cTn id="64" presetID="6" presetClass="emph" presetSubtype="0" accel="50000" decel="50000" fill="hold" grpId="1" nodeType="withEffect">
                                  <p:stCondLst>
                                    <p:cond delay="0"/>
                                  </p:stCondLst>
                                  <p:childTnLst>
                                    <p:animScale>
                                      <p:cBhvr>
                                        <p:cTn id="65" dur="750" fill="hold"/>
                                        <p:tgtEl>
                                          <p:spTgt spid="7"/>
                                        </p:tgtEl>
                                      </p:cBhvr>
                                      <p:by x="115000" y="115000"/>
                                    </p:animScale>
                                  </p:childTnLst>
                                </p:cTn>
                              </p:par>
                            </p:childTnLst>
                          </p:cTn>
                        </p:par>
                        <p:par>
                          <p:cTn id="66" fill="hold">
                            <p:stCondLst>
                              <p:cond delay="2000"/>
                            </p:stCondLst>
                            <p:childTnLst>
                              <p:par>
                                <p:cTn id="67" presetID="23" presetClass="entr" presetSubtype="16" fill="hold" grpId="0" nodeType="afterEffect">
                                  <p:stCondLst>
                                    <p:cond delay="0"/>
                                  </p:stCondLst>
                                  <p:childTnLst>
                                    <p:set>
                                      <p:cBhvr>
                                        <p:cTn id="68" dur="1" fill="hold">
                                          <p:stCondLst>
                                            <p:cond delay="0"/>
                                          </p:stCondLst>
                                        </p:cTn>
                                        <p:tgtEl>
                                          <p:spTgt spid="19"/>
                                        </p:tgtEl>
                                        <p:attrNameLst>
                                          <p:attrName>style.visibility</p:attrName>
                                        </p:attrNameLst>
                                      </p:cBhvr>
                                      <p:to>
                                        <p:strVal val="visible"/>
                                      </p:to>
                                    </p:set>
                                    <p:anim calcmode="lin" valueType="num">
                                      <p:cBhvr>
                                        <p:cTn id="69" dur="750" fill="hold"/>
                                        <p:tgtEl>
                                          <p:spTgt spid="19"/>
                                        </p:tgtEl>
                                        <p:attrNameLst>
                                          <p:attrName>ppt_w</p:attrName>
                                        </p:attrNameLst>
                                      </p:cBhvr>
                                      <p:tavLst>
                                        <p:tav tm="0">
                                          <p:val>
                                            <p:fltVal val="0"/>
                                          </p:val>
                                        </p:tav>
                                        <p:tav tm="100000">
                                          <p:val>
                                            <p:strVal val="#ppt_w"/>
                                          </p:val>
                                        </p:tav>
                                      </p:tavLst>
                                    </p:anim>
                                    <p:anim calcmode="lin" valueType="num">
                                      <p:cBhvr>
                                        <p:cTn id="70" dur="750" fill="hold"/>
                                        <p:tgtEl>
                                          <p:spTgt spid="19"/>
                                        </p:tgtEl>
                                        <p:attrNameLst>
                                          <p:attrName>ppt_h</p:attrName>
                                        </p:attrNameLst>
                                      </p:cBhvr>
                                      <p:tavLst>
                                        <p:tav tm="0">
                                          <p:val>
                                            <p:fltVal val="0"/>
                                          </p:val>
                                        </p:tav>
                                        <p:tav tm="100000">
                                          <p:val>
                                            <p:strVal val="#ppt_h"/>
                                          </p:val>
                                        </p:tav>
                                      </p:tavLst>
                                    </p:anim>
                                  </p:childTnLst>
                                </p:cTn>
                              </p:par>
                              <p:par>
                                <p:cTn id="71" presetID="6" presetClass="emph" presetSubtype="0" accel="50000" decel="50000" fill="hold" grpId="1" nodeType="withEffect">
                                  <p:stCondLst>
                                    <p:cond delay="0"/>
                                  </p:stCondLst>
                                  <p:childTnLst>
                                    <p:animScale>
                                      <p:cBhvr>
                                        <p:cTn id="72" dur="750" fill="hold"/>
                                        <p:tgtEl>
                                          <p:spTgt spid="19"/>
                                        </p:tgtEl>
                                      </p:cBhvr>
                                      <p:by x="115000" y="115000"/>
                                    </p:animScale>
                                  </p:childTnLst>
                                </p:cTn>
                              </p:par>
                              <p:par>
                                <p:cTn id="73" presetID="23" presetClass="entr" presetSubtype="16" fill="hold" grpId="0" nodeType="withEffect">
                                  <p:stCondLst>
                                    <p:cond delay="250"/>
                                  </p:stCondLst>
                                  <p:childTnLst>
                                    <p:set>
                                      <p:cBhvr>
                                        <p:cTn id="74" dur="1" fill="hold">
                                          <p:stCondLst>
                                            <p:cond delay="0"/>
                                          </p:stCondLst>
                                        </p:cTn>
                                        <p:tgtEl>
                                          <p:spTgt spid="20"/>
                                        </p:tgtEl>
                                        <p:attrNameLst>
                                          <p:attrName>style.visibility</p:attrName>
                                        </p:attrNameLst>
                                      </p:cBhvr>
                                      <p:to>
                                        <p:strVal val="visible"/>
                                      </p:to>
                                    </p:set>
                                    <p:anim calcmode="lin" valueType="num">
                                      <p:cBhvr>
                                        <p:cTn id="75" dur="750" fill="hold"/>
                                        <p:tgtEl>
                                          <p:spTgt spid="20"/>
                                        </p:tgtEl>
                                        <p:attrNameLst>
                                          <p:attrName>ppt_w</p:attrName>
                                        </p:attrNameLst>
                                      </p:cBhvr>
                                      <p:tavLst>
                                        <p:tav tm="0">
                                          <p:val>
                                            <p:fltVal val="0"/>
                                          </p:val>
                                        </p:tav>
                                        <p:tav tm="100000">
                                          <p:val>
                                            <p:strVal val="#ppt_w"/>
                                          </p:val>
                                        </p:tav>
                                      </p:tavLst>
                                    </p:anim>
                                    <p:anim calcmode="lin" valueType="num">
                                      <p:cBhvr>
                                        <p:cTn id="76" dur="750" fill="hold"/>
                                        <p:tgtEl>
                                          <p:spTgt spid="20"/>
                                        </p:tgtEl>
                                        <p:attrNameLst>
                                          <p:attrName>ppt_h</p:attrName>
                                        </p:attrNameLst>
                                      </p:cBhvr>
                                      <p:tavLst>
                                        <p:tav tm="0">
                                          <p:val>
                                            <p:fltVal val="0"/>
                                          </p:val>
                                        </p:tav>
                                        <p:tav tm="100000">
                                          <p:val>
                                            <p:strVal val="#ppt_h"/>
                                          </p:val>
                                        </p:tav>
                                      </p:tavLst>
                                    </p:anim>
                                  </p:childTnLst>
                                </p:cTn>
                              </p:par>
                              <p:par>
                                <p:cTn id="77" presetID="6" presetClass="emph" presetSubtype="0" accel="50000" decel="50000" fill="hold" grpId="1" nodeType="withEffect">
                                  <p:stCondLst>
                                    <p:cond delay="0"/>
                                  </p:stCondLst>
                                  <p:childTnLst>
                                    <p:animScale>
                                      <p:cBhvr>
                                        <p:cTn id="78" dur="750" fill="hold"/>
                                        <p:tgtEl>
                                          <p:spTgt spid="20"/>
                                        </p:tgtEl>
                                      </p:cBhvr>
                                      <p:by x="115000" y="115000"/>
                                    </p:animScale>
                                  </p:childTnLst>
                                </p:cTn>
                              </p:par>
                              <p:par>
                                <p:cTn id="79" presetID="23" presetClass="entr" presetSubtype="16" fill="hold" grpId="0" nodeType="withEffect">
                                  <p:stCondLst>
                                    <p:cond delay="0"/>
                                  </p:stCondLst>
                                  <p:childTnLst>
                                    <p:set>
                                      <p:cBhvr>
                                        <p:cTn id="80" dur="1" fill="hold">
                                          <p:stCondLst>
                                            <p:cond delay="0"/>
                                          </p:stCondLst>
                                        </p:cTn>
                                        <p:tgtEl>
                                          <p:spTgt spid="21"/>
                                        </p:tgtEl>
                                        <p:attrNameLst>
                                          <p:attrName>style.visibility</p:attrName>
                                        </p:attrNameLst>
                                      </p:cBhvr>
                                      <p:to>
                                        <p:strVal val="visible"/>
                                      </p:to>
                                    </p:set>
                                    <p:anim calcmode="lin" valueType="num">
                                      <p:cBhvr>
                                        <p:cTn id="81" dur="750" fill="hold"/>
                                        <p:tgtEl>
                                          <p:spTgt spid="21"/>
                                        </p:tgtEl>
                                        <p:attrNameLst>
                                          <p:attrName>ppt_w</p:attrName>
                                        </p:attrNameLst>
                                      </p:cBhvr>
                                      <p:tavLst>
                                        <p:tav tm="0">
                                          <p:val>
                                            <p:fltVal val="0"/>
                                          </p:val>
                                        </p:tav>
                                        <p:tav tm="100000">
                                          <p:val>
                                            <p:strVal val="#ppt_w"/>
                                          </p:val>
                                        </p:tav>
                                      </p:tavLst>
                                    </p:anim>
                                    <p:anim calcmode="lin" valueType="num">
                                      <p:cBhvr>
                                        <p:cTn id="82" dur="750" fill="hold"/>
                                        <p:tgtEl>
                                          <p:spTgt spid="21"/>
                                        </p:tgtEl>
                                        <p:attrNameLst>
                                          <p:attrName>ppt_h</p:attrName>
                                        </p:attrNameLst>
                                      </p:cBhvr>
                                      <p:tavLst>
                                        <p:tav tm="0">
                                          <p:val>
                                            <p:fltVal val="0"/>
                                          </p:val>
                                        </p:tav>
                                        <p:tav tm="100000">
                                          <p:val>
                                            <p:strVal val="#ppt_h"/>
                                          </p:val>
                                        </p:tav>
                                      </p:tavLst>
                                    </p:anim>
                                  </p:childTnLst>
                                </p:cTn>
                              </p:par>
                              <p:par>
                                <p:cTn id="83" presetID="6" presetClass="emph" presetSubtype="0" accel="50000" decel="50000" fill="hold" grpId="1" nodeType="withEffect">
                                  <p:stCondLst>
                                    <p:cond delay="0"/>
                                  </p:stCondLst>
                                  <p:childTnLst>
                                    <p:animScale>
                                      <p:cBhvr>
                                        <p:cTn id="84" dur="750" fill="hold"/>
                                        <p:tgtEl>
                                          <p:spTgt spid="21"/>
                                        </p:tgtEl>
                                      </p:cBhvr>
                                      <p:by x="115000" y="115000"/>
                                    </p:animScale>
                                  </p:childTnLst>
                                </p:cTn>
                              </p:par>
                              <p:par>
                                <p:cTn id="85" presetID="23" presetClass="entr" presetSubtype="16" fill="hold" grpId="0" nodeType="withEffect">
                                  <p:stCondLst>
                                    <p:cond delay="250"/>
                                  </p:stCondLst>
                                  <p:childTnLst>
                                    <p:set>
                                      <p:cBhvr>
                                        <p:cTn id="86" dur="1" fill="hold">
                                          <p:stCondLst>
                                            <p:cond delay="0"/>
                                          </p:stCondLst>
                                        </p:cTn>
                                        <p:tgtEl>
                                          <p:spTgt spid="22"/>
                                        </p:tgtEl>
                                        <p:attrNameLst>
                                          <p:attrName>style.visibility</p:attrName>
                                        </p:attrNameLst>
                                      </p:cBhvr>
                                      <p:to>
                                        <p:strVal val="visible"/>
                                      </p:to>
                                    </p:set>
                                    <p:anim calcmode="lin" valueType="num">
                                      <p:cBhvr>
                                        <p:cTn id="87" dur="750" fill="hold"/>
                                        <p:tgtEl>
                                          <p:spTgt spid="22"/>
                                        </p:tgtEl>
                                        <p:attrNameLst>
                                          <p:attrName>ppt_w</p:attrName>
                                        </p:attrNameLst>
                                      </p:cBhvr>
                                      <p:tavLst>
                                        <p:tav tm="0">
                                          <p:val>
                                            <p:fltVal val="0"/>
                                          </p:val>
                                        </p:tav>
                                        <p:tav tm="100000">
                                          <p:val>
                                            <p:strVal val="#ppt_w"/>
                                          </p:val>
                                        </p:tav>
                                      </p:tavLst>
                                    </p:anim>
                                    <p:anim calcmode="lin" valueType="num">
                                      <p:cBhvr>
                                        <p:cTn id="88" dur="750" fill="hold"/>
                                        <p:tgtEl>
                                          <p:spTgt spid="22"/>
                                        </p:tgtEl>
                                        <p:attrNameLst>
                                          <p:attrName>ppt_h</p:attrName>
                                        </p:attrNameLst>
                                      </p:cBhvr>
                                      <p:tavLst>
                                        <p:tav tm="0">
                                          <p:val>
                                            <p:fltVal val="0"/>
                                          </p:val>
                                        </p:tav>
                                        <p:tav tm="100000">
                                          <p:val>
                                            <p:strVal val="#ppt_h"/>
                                          </p:val>
                                        </p:tav>
                                      </p:tavLst>
                                    </p:anim>
                                  </p:childTnLst>
                                </p:cTn>
                              </p:par>
                              <p:par>
                                <p:cTn id="89" presetID="6" presetClass="emph" presetSubtype="0" accel="50000" decel="50000" fill="hold" grpId="1" nodeType="withEffect">
                                  <p:stCondLst>
                                    <p:cond delay="0"/>
                                  </p:stCondLst>
                                  <p:childTnLst>
                                    <p:animScale>
                                      <p:cBhvr>
                                        <p:cTn id="90" dur="750" fill="hold"/>
                                        <p:tgtEl>
                                          <p:spTgt spid="22"/>
                                        </p:tgtEl>
                                      </p:cBhvr>
                                      <p:by x="115000" y="115000"/>
                                    </p:animScale>
                                  </p:childTnLst>
                                </p:cTn>
                              </p:par>
                              <p:par>
                                <p:cTn id="91" presetID="23" presetClass="entr" presetSubtype="16"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p:cTn id="93" dur="750" fill="hold"/>
                                        <p:tgtEl>
                                          <p:spTgt spid="23"/>
                                        </p:tgtEl>
                                        <p:attrNameLst>
                                          <p:attrName>ppt_w</p:attrName>
                                        </p:attrNameLst>
                                      </p:cBhvr>
                                      <p:tavLst>
                                        <p:tav tm="0">
                                          <p:val>
                                            <p:fltVal val="0"/>
                                          </p:val>
                                        </p:tav>
                                        <p:tav tm="100000">
                                          <p:val>
                                            <p:strVal val="#ppt_w"/>
                                          </p:val>
                                        </p:tav>
                                      </p:tavLst>
                                    </p:anim>
                                    <p:anim calcmode="lin" valueType="num">
                                      <p:cBhvr>
                                        <p:cTn id="94" dur="750" fill="hold"/>
                                        <p:tgtEl>
                                          <p:spTgt spid="23"/>
                                        </p:tgtEl>
                                        <p:attrNameLst>
                                          <p:attrName>ppt_h</p:attrName>
                                        </p:attrNameLst>
                                      </p:cBhvr>
                                      <p:tavLst>
                                        <p:tav tm="0">
                                          <p:val>
                                            <p:fltVal val="0"/>
                                          </p:val>
                                        </p:tav>
                                        <p:tav tm="100000">
                                          <p:val>
                                            <p:strVal val="#ppt_h"/>
                                          </p:val>
                                        </p:tav>
                                      </p:tavLst>
                                    </p:anim>
                                  </p:childTnLst>
                                </p:cTn>
                              </p:par>
                              <p:par>
                                <p:cTn id="95" presetID="6" presetClass="emph" presetSubtype="0" accel="50000" decel="50000" fill="hold" grpId="1" nodeType="withEffect">
                                  <p:stCondLst>
                                    <p:cond delay="0"/>
                                  </p:stCondLst>
                                  <p:childTnLst>
                                    <p:animScale>
                                      <p:cBhvr>
                                        <p:cTn id="96" dur="750" fill="hold"/>
                                        <p:tgtEl>
                                          <p:spTgt spid="23"/>
                                        </p:tgtEl>
                                      </p:cBhvr>
                                      <p:by x="115000" y="115000"/>
                                    </p:animScale>
                                  </p:childTnLst>
                                </p:cTn>
                              </p:par>
                              <p:par>
                                <p:cTn id="97" presetID="23" presetClass="entr" presetSubtype="16" fill="hold" grpId="0" nodeType="withEffect">
                                  <p:stCondLst>
                                    <p:cond delay="250"/>
                                  </p:stCondLst>
                                  <p:childTnLst>
                                    <p:set>
                                      <p:cBhvr>
                                        <p:cTn id="98" dur="1" fill="hold">
                                          <p:stCondLst>
                                            <p:cond delay="0"/>
                                          </p:stCondLst>
                                        </p:cTn>
                                        <p:tgtEl>
                                          <p:spTgt spid="24"/>
                                        </p:tgtEl>
                                        <p:attrNameLst>
                                          <p:attrName>style.visibility</p:attrName>
                                        </p:attrNameLst>
                                      </p:cBhvr>
                                      <p:to>
                                        <p:strVal val="visible"/>
                                      </p:to>
                                    </p:set>
                                    <p:anim calcmode="lin" valueType="num">
                                      <p:cBhvr>
                                        <p:cTn id="99" dur="750" fill="hold"/>
                                        <p:tgtEl>
                                          <p:spTgt spid="24"/>
                                        </p:tgtEl>
                                        <p:attrNameLst>
                                          <p:attrName>ppt_w</p:attrName>
                                        </p:attrNameLst>
                                      </p:cBhvr>
                                      <p:tavLst>
                                        <p:tav tm="0">
                                          <p:val>
                                            <p:fltVal val="0"/>
                                          </p:val>
                                        </p:tav>
                                        <p:tav tm="100000">
                                          <p:val>
                                            <p:strVal val="#ppt_w"/>
                                          </p:val>
                                        </p:tav>
                                      </p:tavLst>
                                    </p:anim>
                                    <p:anim calcmode="lin" valueType="num">
                                      <p:cBhvr>
                                        <p:cTn id="100" dur="750" fill="hold"/>
                                        <p:tgtEl>
                                          <p:spTgt spid="24"/>
                                        </p:tgtEl>
                                        <p:attrNameLst>
                                          <p:attrName>ppt_h</p:attrName>
                                        </p:attrNameLst>
                                      </p:cBhvr>
                                      <p:tavLst>
                                        <p:tav tm="0">
                                          <p:val>
                                            <p:fltVal val="0"/>
                                          </p:val>
                                        </p:tav>
                                        <p:tav tm="100000">
                                          <p:val>
                                            <p:strVal val="#ppt_h"/>
                                          </p:val>
                                        </p:tav>
                                      </p:tavLst>
                                    </p:anim>
                                  </p:childTnLst>
                                </p:cTn>
                              </p:par>
                              <p:par>
                                <p:cTn id="101" presetID="6" presetClass="emph" presetSubtype="0" accel="50000" decel="50000" fill="hold" grpId="1" nodeType="withEffect">
                                  <p:stCondLst>
                                    <p:cond delay="0"/>
                                  </p:stCondLst>
                                  <p:childTnLst>
                                    <p:animScale>
                                      <p:cBhvr>
                                        <p:cTn id="102" dur="750" fill="hold"/>
                                        <p:tgtEl>
                                          <p:spTgt spid="24"/>
                                        </p:tgtEl>
                                      </p:cBhvr>
                                      <p:by x="115000" y="115000"/>
                                    </p:animScale>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1"/>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P spid="9" grpId="0" animBg="1"/>
      <p:bldP spid="9"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Palatino Linotype" panose="02040502050505030304" pitchFamily="18" charset="0"/>
              </a:rPr>
              <a:t>Main message and contribution</a:t>
            </a:r>
          </a:p>
        </p:txBody>
      </p:sp>
      <p:sp>
        <p:nvSpPr>
          <p:cNvPr id="4" name="Text Placeholder 3"/>
          <p:cNvSpPr>
            <a:spLocks noGrp="1"/>
          </p:cNvSpPr>
          <p:nvPr>
            <p:ph type="body" sz="quarter" idx="12"/>
          </p:nvPr>
        </p:nvSpPr>
        <p:spPr>
          <a:xfrm>
            <a:off x="160462" y="1412776"/>
            <a:ext cx="8928992" cy="4896544"/>
          </a:xfrm>
        </p:spPr>
        <p:txBody>
          <a:bodyPr>
            <a:normAutofit/>
          </a:bodyPr>
          <a:lstStyle/>
          <a:p>
            <a:r>
              <a:rPr lang="en-US" sz="2300" dirty="0">
                <a:latin typeface="Palatino Linotype" charset="0"/>
                <a:ea typeface="Palatino Linotype" charset="0"/>
                <a:cs typeface="Palatino Linotype" charset="0"/>
              </a:rPr>
              <a:t>Research question: </a:t>
            </a:r>
          </a:p>
          <a:p>
            <a:pPr marL="457200" lvl="1" indent="0">
              <a:buNone/>
            </a:pPr>
            <a:r>
              <a:rPr lang="en-US" sz="2300" dirty="0">
                <a:latin typeface="Palatino Linotype" charset="0"/>
                <a:ea typeface="Palatino Linotype" charset="0"/>
                <a:cs typeface="Palatino Linotype" charset="0"/>
              </a:rPr>
              <a:t>How should we use a mixture of push, push, and </a:t>
            </a:r>
            <a:r>
              <a:rPr lang="en-US" sz="2300" b="1" i="1" dirty="0">
                <a:latin typeface="Palatino Linotype" charset="0"/>
                <a:ea typeface="Palatino Linotype" charset="0"/>
                <a:cs typeface="Palatino Linotype" charset="0"/>
              </a:rPr>
              <a:t>insurance</a:t>
            </a:r>
            <a:r>
              <a:rPr lang="en-US" sz="2300" dirty="0">
                <a:latin typeface="Palatino Linotype" charset="0"/>
                <a:ea typeface="Palatino Linotype" charset="0"/>
                <a:cs typeface="Palatino Linotype" charset="0"/>
              </a:rPr>
              <a:t> (</a:t>
            </a:r>
            <a:r>
              <a:rPr lang="en-US" sz="2300" i="1" dirty="0">
                <a:latin typeface="Palatino Linotype" charset="0"/>
                <a:ea typeface="Palatino Linotype" charset="0"/>
                <a:cs typeface="Palatino Linotype" charset="0"/>
              </a:rPr>
              <a:t>failure funding</a:t>
            </a:r>
            <a:r>
              <a:rPr lang="en-US" sz="2300" dirty="0">
                <a:latin typeface="Palatino Linotype" charset="0"/>
                <a:ea typeface="Palatino Linotype" charset="0"/>
                <a:cs typeface="Palatino Linotype" charset="0"/>
              </a:rPr>
              <a:t>) to tackle different global health challenges?</a:t>
            </a:r>
          </a:p>
          <a:p>
            <a:endParaRPr lang="en-US" sz="1800" dirty="0">
              <a:latin typeface="Palatino Linotype" charset="0"/>
              <a:ea typeface="Palatino Linotype" charset="0"/>
              <a:cs typeface="Palatino Linotype" charset="0"/>
            </a:endParaRPr>
          </a:p>
          <a:p>
            <a:r>
              <a:rPr lang="en-US" sz="2300" dirty="0">
                <a:latin typeface="Palatino Linotype" charset="0"/>
                <a:ea typeface="Palatino Linotype" charset="0"/>
                <a:cs typeface="Palatino Linotype" charset="0"/>
              </a:rPr>
              <a:t>Approach: principal-agent models with meaningful calibration</a:t>
            </a:r>
          </a:p>
          <a:p>
            <a:pPr lvl="1"/>
            <a:r>
              <a:rPr lang="en-US" dirty="0">
                <a:solidFill>
                  <a:schemeClr val="tx1">
                    <a:lumMod val="50000"/>
                    <a:lumOff val="50000"/>
                  </a:schemeClr>
                </a:solidFill>
                <a:latin typeface="Palatino Linotype" panose="02040502050505030304" pitchFamily="18" charset="0"/>
              </a:rPr>
              <a:t>Max social welfare when mitigate adverse selection &amp; moral hazard; </a:t>
            </a:r>
            <a:r>
              <a:rPr lang="en-US" dirty="0" err="1">
                <a:solidFill>
                  <a:schemeClr val="tx1">
                    <a:lumMod val="50000"/>
                    <a:lumOff val="50000"/>
                  </a:schemeClr>
                </a:solidFill>
                <a:latin typeface="Palatino Linotype" panose="02040502050505030304" pitchFamily="18" charset="0"/>
              </a:rPr>
              <a:t>econ+OR</a:t>
            </a:r>
            <a:endParaRPr lang="en-US" sz="1400" dirty="0">
              <a:solidFill>
                <a:schemeClr val="tx1">
                  <a:lumMod val="50000"/>
                  <a:lumOff val="50000"/>
                </a:schemeClr>
              </a:solidFill>
              <a:latin typeface="Palatino Linotype" panose="02040502050505030304" pitchFamily="18" charset="0"/>
            </a:endParaRPr>
          </a:p>
          <a:p>
            <a:pPr lvl="1"/>
            <a:endParaRPr lang="en-US" sz="1800" dirty="0">
              <a:solidFill>
                <a:schemeClr val="tx1">
                  <a:lumMod val="50000"/>
                  <a:lumOff val="50000"/>
                </a:schemeClr>
              </a:solidFill>
              <a:latin typeface="Palatino Linotype" charset="0"/>
              <a:ea typeface="Palatino Linotype" charset="0"/>
              <a:cs typeface="Palatino Linotype" charset="0"/>
            </a:endParaRPr>
          </a:p>
          <a:p>
            <a:r>
              <a:rPr lang="en-US" sz="2300" dirty="0">
                <a:latin typeface="Palatino Linotype" charset="0"/>
                <a:ea typeface="Palatino Linotype" charset="0"/>
                <a:cs typeface="Palatino Linotype" charset="0"/>
              </a:rPr>
              <a:t>Results: different optimal policies by {profit, consumer welfare}</a:t>
            </a:r>
            <a:endParaRPr lang="en-US" sz="1900" dirty="0">
              <a:solidFill>
                <a:srgbClr val="0070C0"/>
              </a:solidFill>
              <a:latin typeface="Palatino Linotype" charset="0"/>
              <a:ea typeface="Palatino Linotype" charset="0"/>
              <a:cs typeface="Palatino Linotype" charset="0"/>
            </a:endParaRPr>
          </a:p>
          <a:p>
            <a:endParaRPr lang="en-US" sz="1800" dirty="0">
              <a:latin typeface="Palatino Linotype" charset="0"/>
              <a:ea typeface="Palatino Linotype" charset="0"/>
              <a:cs typeface="Palatino Linotype" charset="0"/>
            </a:endParaRPr>
          </a:p>
          <a:p>
            <a:r>
              <a:rPr lang="en-US" sz="2300" dirty="0">
                <a:latin typeface="Palatino Linotype" charset="0"/>
                <a:ea typeface="Palatino Linotype" charset="0"/>
                <a:cs typeface="Palatino Linotype" charset="0"/>
              </a:rPr>
              <a:t>Contribution: 1</a:t>
            </a:r>
            <a:r>
              <a:rPr lang="en-US" sz="2300" baseline="30000" dirty="0">
                <a:latin typeface="Palatino Linotype" charset="0"/>
                <a:ea typeface="Palatino Linotype" charset="0"/>
                <a:cs typeface="Palatino Linotype" charset="0"/>
              </a:rPr>
              <a:t>st</a:t>
            </a:r>
            <a:r>
              <a:rPr lang="en-US" sz="2300" dirty="0">
                <a:latin typeface="Palatino Linotype" charset="0"/>
                <a:ea typeface="Palatino Linotype" charset="0"/>
                <a:cs typeface="Palatino Linotype" charset="0"/>
              </a:rPr>
              <a:t> study to model &amp; calibrate the optimal mix of push, pull, and insurance </a:t>
            </a:r>
            <a:r>
              <a:rPr lang="en-US" dirty="0">
                <a:solidFill>
                  <a:schemeClr val="tx1">
                    <a:lumMod val="50000"/>
                    <a:lumOff val="50000"/>
                  </a:schemeClr>
                </a:solidFill>
                <a:latin typeface="Palatino Linotype" charset="0"/>
                <a:ea typeface="Palatino Linotype" charset="0"/>
                <a:cs typeface="Palatino Linotype" charset="0"/>
              </a:rPr>
              <a:t>(under adverse selection &amp; moral hazard)</a:t>
            </a:r>
          </a:p>
          <a:p>
            <a:pPr lvl="1"/>
            <a:r>
              <a:rPr lang="en-US" dirty="0">
                <a:solidFill>
                  <a:srgbClr val="0070C0"/>
                </a:solidFill>
                <a:latin typeface="Palatino Linotype" charset="0"/>
              </a:rPr>
              <a:t>1</a:t>
            </a:r>
            <a:r>
              <a:rPr lang="en-US" baseline="30000" dirty="0">
                <a:solidFill>
                  <a:srgbClr val="0070C0"/>
                </a:solidFill>
                <a:latin typeface="Palatino Linotype" charset="0"/>
              </a:rPr>
              <a:t>st</a:t>
            </a:r>
            <a:r>
              <a:rPr lang="en-US" dirty="0">
                <a:solidFill>
                  <a:srgbClr val="0070C0"/>
                </a:solidFill>
                <a:latin typeface="Palatino Linotype" charset="0"/>
              </a:rPr>
              <a:t> to show that </a:t>
            </a:r>
            <a:r>
              <a:rPr lang="en-US" i="1" u="sng" dirty="0">
                <a:solidFill>
                  <a:srgbClr val="0070C0"/>
                </a:solidFill>
                <a:latin typeface="Palatino Linotype" charset="0"/>
              </a:rPr>
              <a:t>reward only </a:t>
            </a:r>
            <a:r>
              <a:rPr lang="en-US" b="1" i="1" u="sng" dirty="0">
                <a:solidFill>
                  <a:srgbClr val="0070C0"/>
                </a:solidFill>
                <a:latin typeface="Palatino Linotype" charset="0"/>
              </a:rPr>
              <a:t>failure</a:t>
            </a:r>
            <a:r>
              <a:rPr lang="en-US" dirty="0">
                <a:solidFill>
                  <a:srgbClr val="0070C0"/>
                </a:solidFill>
                <a:latin typeface="Palatino Linotype" charset="0"/>
              </a:rPr>
              <a:t> is optimal for drugs w medium $ value</a:t>
            </a:r>
            <a:endParaRPr lang="en-US" dirty="0"/>
          </a:p>
        </p:txBody>
      </p:sp>
      <p:sp>
        <p:nvSpPr>
          <p:cNvPr id="3" name="Rectangle 2">
            <a:extLst>
              <a:ext uri="{FF2B5EF4-FFF2-40B4-BE49-F238E27FC236}">
                <a16:creationId xmlns:a16="http://schemas.microsoft.com/office/drawing/2014/main" id="{CBEADC68-8D11-12FF-73E2-4724A3126492}"/>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3197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F951-73FC-5299-FD5F-4214A3C128AB}"/>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47562DDA-A0C6-05D4-0CDF-57E083927145}"/>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0AA6DC60-FA57-8245-FADD-C188898FCAFC}"/>
              </a:ext>
            </a:extLst>
          </p:cNvPr>
          <p:cNvSpPr>
            <a:spLocks noGrp="1"/>
          </p:cNvSpPr>
          <p:nvPr>
            <p:ph type="body" sz="quarter" idx="12"/>
          </p:nvPr>
        </p:nvSpPr>
        <p:spPr/>
        <p:txBody>
          <a:bodyPr/>
          <a:lstStyle/>
          <a:p>
            <a:endParaRPr lang="en-US"/>
          </a:p>
        </p:txBody>
      </p:sp>
      <p:pic>
        <p:nvPicPr>
          <p:cNvPr id="5" name="Picture 4">
            <a:extLst>
              <a:ext uri="{FF2B5EF4-FFF2-40B4-BE49-F238E27FC236}">
                <a16:creationId xmlns:a16="http://schemas.microsoft.com/office/drawing/2014/main" id="{B8560F84-B8BA-39A7-78B0-DF3625294EAD}"/>
              </a:ext>
            </a:extLst>
          </p:cNvPr>
          <p:cNvPicPr>
            <a:picLocks noChangeAspect="1"/>
          </p:cNvPicPr>
          <p:nvPr/>
        </p:nvPicPr>
        <p:blipFill>
          <a:blip r:embed="rId2"/>
          <a:stretch>
            <a:fillRect/>
          </a:stretch>
        </p:blipFill>
        <p:spPr>
          <a:xfrm>
            <a:off x="12419" y="106324"/>
            <a:ext cx="12195706" cy="6126281"/>
          </a:xfrm>
          <a:prstGeom prst="rect">
            <a:avLst/>
          </a:prstGeom>
        </p:spPr>
      </p:pic>
      <p:sp>
        <p:nvSpPr>
          <p:cNvPr id="6" name="Rectangle 5">
            <a:extLst>
              <a:ext uri="{FF2B5EF4-FFF2-40B4-BE49-F238E27FC236}">
                <a16:creationId xmlns:a16="http://schemas.microsoft.com/office/drawing/2014/main" id="{EA310ACE-3824-D0BB-AE43-45A722F9AF5F}"/>
              </a:ext>
            </a:extLst>
          </p:cNvPr>
          <p:cNvSpPr/>
          <p:nvPr/>
        </p:nvSpPr>
        <p:spPr>
          <a:xfrm>
            <a:off x="12419" y="6352144"/>
            <a:ext cx="4847613" cy="4766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3D604D1-661C-3EEB-AE96-D040AA07D710}"/>
              </a:ext>
            </a:extLst>
          </p:cNvPr>
          <p:cNvSpPr txBox="1"/>
          <p:nvPr/>
        </p:nvSpPr>
        <p:spPr>
          <a:xfrm>
            <a:off x="30255" y="6479357"/>
            <a:ext cx="8491173" cy="317451"/>
          </a:xfrm>
          <a:prstGeom prst="rect">
            <a:avLst/>
          </a:prstGeom>
          <a:noFill/>
        </p:spPr>
        <p:txBody>
          <a:bodyPr wrap="square">
            <a:spAutoFit/>
          </a:bodyPr>
          <a:lstStyle/>
          <a:p>
            <a:r>
              <a:rPr lang="en-US" sz="1400" dirty="0">
                <a:solidFill>
                  <a:schemeClr val="tx1">
                    <a:lumMod val="50000"/>
                    <a:lumOff val="50000"/>
                  </a:schemeClr>
                </a:solidFill>
                <a:latin typeface="Arial" panose="020B0604020202020204" pitchFamily="34" charset="0"/>
                <a:cs typeface="Arial" panose="020B0604020202020204" pitchFamily="34" charset="0"/>
              </a:rPr>
              <a:t>https://theconversation.com/what-if-companies-rewarded-employees-for-their-failures-229357</a:t>
            </a:r>
          </a:p>
        </p:txBody>
      </p:sp>
    </p:spTree>
    <p:extLst>
      <p:ext uri="{BB962C8B-B14F-4D97-AF65-F5344CB8AC3E}">
        <p14:creationId xmlns:p14="http://schemas.microsoft.com/office/powerpoint/2010/main" val="394094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BCF63-8D4C-7CC9-2700-B077C0082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645AD-59E8-9C32-B736-D1FD289BDEB9}"/>
              </a:ext>
            </a:extLst>
          </p:cNvPr>
          <p:cNvSpPr>
            <a:spLocks noGrp="1"/>
          </p:cNvSpPr>
          <p:nvPr>
            <p:ph type="title"/>
          </p:nvPr>
        </p:nvSpPr>
        <p:spPr/>
        <p:txBody>
          <a:bodyPr>
            <a:normAutofit/>
          </a:bodyPr>
          <a:lstStyle/>
          <a:p>
            <a:r>
              <a:rPr lang="en-US" sz="3400" dirty="0">
                <a:latin typeface="Palatino Linotype" panose="02040502050505030304" pitchFamily="18" charset="0"/>
              </a:rPr>
              <a:t>Clinical Trials Costs Transparency</a:t>
            </a:r>
          </a:p>
        </p:txBody>
      </p:sp>
      <p:sp>
        <p:nvSpPr>
          <p:cNvPr id="4" name="Text Placeholder 3">
            <a:extLst>
              <a:ext uri="{FF2B5EF4-FFF2-40B4-BE49-F238E27FC236}">
                <a16:creationId xmlns:a16="http://schemas.microsoft.com/office/drawing/2014/main" id="{DBF58FD9-72F1-072E-554A-CED2290E6407}"/>
              </a:ext>
            </a:extLst>
          </p:cNvPr>
          <p:cNvSpPr>
            <a:spLocks noGrp="1"/>
          </p:cNvSpPr>
          <p:nvPr>
            <p:ph type="body" sz="quarter" idx="12"/>
          </p:nvPr>
        </p:nvSpPr>
        <p:spPr>
          <a:xfrm>
            <a:off x="121550" y="1276584"/>
            <a:ext cx="8928992" cy="5256584"/>
          </a:xfrm>
        </p:spPr>
        <p:txBody>
          <a:bodyPr>
            <a:normAutofit/>
          </a:bodyPr>
          <a:lstStyle/>
          <a:p>
            <a:r>
              <a:rPr lang="en-US" sz="2300" dirty="0">
                <a:latin typeface="Palatino Linotype" charset="0"/>
                <a:ea typeface="Palatino Linotype" charset="0"/>
                <a:cs typeface="Palatino Linotype" charset="0"/>
              </a:rPr>
              <a:t>Insurance design for failures: detailed trial costs can be valuable</a:t>
            </a:r>
          </a:p>
          <a:p>
            <a:endParaRPr lang="en-US" sz="1800" dirty="0">
              <a:latin typeface="Palatino Linotype" charset="0"/>
              <a:ea typeface="Palatino Linotype" charset="0"/>
              <a:cs typeface="Palatino Linotype" charset="0"/>
            </a:endParaRPr>
          </a:p>
          <a:p>
            <a:endParaRPr lang="en-US" sz="1900" dirty="0">
              <a:solidFill>
                <a:srgbClr val="0070C0"/>
              </a:solidFill>
              <a:latin typeface="Palatino Linotype" charset="0"/>
              <a:ea typeface="Palatino Linotype" charset="0"/>
              <a:cs typeface="Palatino Linotype" charset="0"/>
            </a:endParaRPr>
          </a:p>
          <a:p>
            <a:endParaRPr lang="en-US" sz="1900" dirty="0">
              <a:solidFill>
                <a:srgbClr val="0070C0"/>
              </a:solidFill>
              <a:latin typeface="Palatino Linotype" charset="0"/>
              <a:ea typeface="Palatino Linotype" charset="0"/>
              <a:cs typeface="Palatino Linotype" charset="0"/>
            </a:endParaRPr>
          </a:p>
          <a:p>
            <a:endParaRPr lang="en-US" sz="1900" dirty="0">
              <a:solidFill>
                <a:srgbClr val="0070C0"/>
              </a:solidFill>
              <a:latin typeface="Palatino Linotype" charset="0"/>
              <a:ea typeface="Palatino Linotype" charset="0"/>
              <a:cs typeface="Palatino Linotype" charset="0"/>
            </a:endParaRPr>
          </a:p>
          <a:p>
            <a:endParaRPr lang="en-US" sz="1900" dirty="0">
              <a:solidFill>
                <a:srgbClr val="0070C0"/>
              </a:solidFill>
              <a:latin typeface="Palatino Linotype" charset="0"/>
              <a:ea typeface="Palatino Linotype" charset="0"/>
              <a:cs typeface="Palatino Linotype" charset="0"/>
            </a:endParaRPr>
          </a:p>
          <a:p>
            <a:endParaRPr lang="en-US" sz="1900" dirty="0">
              <a:solidFill>
                <a:srgbClr val="0070C0"/>
              </a:solidFill>
              <a:latin typeface="Palatino Linotype" charset="0"/>
              <a:ea typeface="Palatino Linotype" charset="0"/>
              <a:cs typeface="Palatino Linotype" charset="0"/>
            </a:endParaRPr>
          </a:p>
          <a:p>
            <a:endParaRPr lang="en-US" sz="1900" dirty="0">
              <a:solidFill>
                <a:srgbClr val="0070C0"/>
              </a:solidFill>
              <a:latin typeface="Palatino Linotype" charset="0"/>
              <a:ea typeface="Palatino Linotype" charset="0"/>
              <a:cs typeface="Palatino Linotype" charset="0"/>
            </a:endParaRPr>
          </a:p>
          <a:p>
            <a:endParaRPr lang="en-US" sz="1900" dirty="0">
              <a:solidFill>
                <a:srgbClr val="0070C0"/>
              </a:solidFill>
              <a:latin typeface="Palatino Linotype" charset="0"/>
              <a:ea typeface="Palatino Linotype" charset="0"/>
              <a:cs typeface="Palatino Linotype" charset="0"/>
            </a:endParaRPr>
          </a:p>
          <a:p>
            <a:endParaRPr lang="en-US" sz="1900" dirty="0">
              <a:solidFill>
                <a:srgbClr val="0070C0"/>
              </a:solidFill>
              <a:latin typeface="Palatino Linotype" charset="0"/>
              <a:ea typeface="Palatino Linotype" charset="0"/>
              <a:cs typeface="Palatino Linotype" charset="0"/>
            </a:endParaRPr>
          </a:p>
          <a:p>
            <a:endParaRPr lang="en-US" sz="1800" dirty="0">
              <a:latin typeface="Palatino Linotype" charset="0"/>
              <a:ea typeface="Palatino Linotype" charset="0"/>
              <a:cs typeface="Palatino Linotype" charset="0"/>
            </a:endParaRPr>
          </a:p>
          <a:p>
            <a:r>
              <a:rPr lang="en-US" sz="2300" dirty="0">
                <a:latin typeface="Palatino Linotype" charset="0"/>
                <a:ea typeface="Palatino Linotype" charset="0"/>
                <a:cs typeface="Palatino Linotype" charset="0"/>
              </a:rPr>
              <a:t>Ideas: enforce better and more standardized clinical trial costs reporting under failure insurance </a:t>
            </a:r>
            <a:r>
              <a:rPr lang="en-US" dirty="0">
                <a:solidFill>
                  <a:schemeClr val="tx1">
                    <a:lumMod val="50000"/>
                    <a:lumOff val="50000"/>
                  </a:schemeClr>
                </a:solidFill>
                <a:latin typeface="Palatino Linotype" charset="0"/>
                <a:ea typeface="Palatino Linotype" charset="0"/>
                <a:cs typeface="Palatino Linotype" charset="0"/>
              </a:rPr>
              <a:t>(clear guidelines, ideally audited)</a:t>
            </a:r>
          </a:p>
          <a:p>
            <a:pPr lvl="1"/>
            <a:r>
              <a:rPr lang="en-US" dirty="0">
                <a:solidFill>
                  <a:srgbClr val="0070C0"/>
                </a:solidFill>
                <a:latin typeface="Palatino Linotype" charset="0"/>
              </a:rPr>
              <a:t>Accurate cost reporting can be made as a pre-requisite for receiving insurance</a:t>
            </a:r>
            <a:endParaRPr lang="en-US" dirty="0"/>
          </a:p>
        </p:txBody>
      </p:sp>
      <p:sp>
        <p:nvSpPr>
          <p:cNvPr id="3" name="Rectangle 2">
            <a:extLst>
              <a:ext uri="{FF2B5EF4-FFF2-40B4-BE49-F238E27FC236}">
                <a16:creationId xmlns:a16="http://schemas.microsoft.com/office/drawing/2014/main" id="{EF10F68A-DA45-4F6E-15B3-CE2C618DEF5C}"/>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27224FD4-0A23-3499-ABBE-8A59A79837D4}"/>
              </a:ext>
            </a:extLst>
          </p:cNvPr>
          <p:cNvPicPr>
            <a:picLocks noChangeAspect="1"/>
          </p:cNvPicPr>
          <p:nvPr/>
        </p:nvPicPr>
        <p:blipFill>
          <a:blip r:embed="rId2"/>
          <a:stretch>
            <a:fillRect/>
          </a:stretch>
        </p:blipFill>
        <p:spPr>
          <a:xfrm>
            <a:off x="8327" y="1786457"/>
            <a:ext cx="4018379" cy="2016223"/>
          </a:xfrm>
          <a:prstGeom prst="rect">
            <a:avLst/>
          </a:prstGeom>
        </p:spPr>
      </p:pic>
      <p:pic>
        <p:nvPicPr>
          <p:cNvPr id="8" name="Picture 7">
            <a:extLst>
              <a:ext uri="{FF2B5EF4-FFF2-40B4-BE49-F238E27FC236}">
                <a16:creationId xmlns:a16="http://schemas.microsoft.com/office/drawing/2014/main" id="{A00D034B-FF99-7A73-D6F9-17181128C44F}"/>
              </a:ext>
            </a:extLst>
          </p:cNvPr>
          <p:cNvPicPr>
            <a:picLocks noChangeAspect="1"/>
          </p:cNvPicPr>
          <p:nvPr/>
        </p:nvPicPr>
        <p:blipFill>
          <a:blip r:embed="rId3"/>
          <a:stretch>
            <a:fillRect/>
          </a:stretch>
        </p:blipFill>
        <p:spPr>
          <a:xfrm>
            <a:off x="3927875" y="1998462"/>
            <a:ext cx="5216125" cy="3069839"/>
          </a:xfrm>
          <a:prstGeom prst="rect">
            <a:avLst/>
          </a:prstGeom>
        </p:spPr>
      </p:pic>
    </p:spTree>
    <p:extLst>
      <p:ext uri="{BB962C8B-B14F-4D97-AF65-F5344CB8AC3E}">
        <p14:creationId xmlns:p14="http://schemas.microsoft.com/office/powerpoint/2010/main" val="414278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784976" cy="706090"/>
          </a:xfrm>
        </p:spPr>
        <p:txBody>
          <a:bodyPr>
            <a:normAutofit/>
          </a:bodyPr>
          <a:lstStyle/>
          <a:p>
            <a:r>
              <a:rPr lang="en-US" sz="3400" dirty="0">
                <a:latin typeface="Palatino Linotype" panose="02040502050505030304" pitchFamily="18" charset="0"/>
              </a:rPr>
              <a:t>Ideas for Empirical Follow-ups</a:t>
            </a:r>
            <a:endParaRPr lang="en-US" sz="3000" i="1" u="sng" dirty="0">
              <a:latin typeface="Palatino Linotype" panose="02040502050505030304" pitchFamily="18" charset="0"/>
            </a:endParaRPr>
          </a:p>
        </p:txBody>
      </p:sp>
      <p:sp>
        <p:nvSpPr>
          <p:cNvPr id="4" name="Text Placeholder 3"/>
          <p:cNvSpPr>
            <a:spLocks noGrp="1"/>
          </p:cNvSpPr>
          <p:nvPr>
            <p:ph type="body" sz="quarter" idx="12"/>
          </p:nvPr>
        </p:nvSpPr>
        <p:spPr>
          <a:xfrm>
            <a:off x="179512" y="1340768"/>
            <a:ext cx="8784976" cy="5260776"/>
          </a:xfrm>
        </p:spPr>
        <p:txBody>
          <a:bodyPr>
            <a:normAutofit/>
          </a:bodyPr>
          <a:lstStyle/>
          <a:p>
            <a:r>
              <a:rPr lang="en-US" sz="2100" dirty="0">
                <a:latin typeface="Palatino Linotype" panose="02040502050505030304" pitchFamily="18" charset="0"/>
              </a:rPr>
              <a:t>Observational tests associate current sub-optimality with outcomes?</a:t>
            </a:r>
          </a:p>
          <a:p>
            <a:pPr lvl="1"/>
            <a:r>
              <a:rPr lang="en-US" sz="1900" dirty="0">
                <a:solidFill>
                  <a:schemeClr val="tx1">
                    <a:lumMod val="50000"/>
                    <a:lumOff val="50000"/>
                  </a:schemeClr>
                </a:solidFill>
                <a:latin typeface="Palatino Linotype" panose="02040502050505030304" pitchFamily="18" charset="0"/>
              </a:rPr>
              <a:t>Can we measure the current sub-optimality w disease-specific policies?</a:t>
            </a:r>
            <a:endParaRPr lang="en-US" sz="1900" dirty="0">
              <a:solidFill>
                <a:schemeClr val="tx1">
                  <a:lumMod val="50000"/>
                  <a:lumOff val="50000"/>
                </a:schemeClr>
              </a:solidFill>
              <a:highlight>
                <a:srgbClr val="FFFF00"/>
              </a:highlight>
              <a:latin typeface="Palatino Linotype" panose="02040502050505030304" pitchFamily="18" charset="0"/>
            </a:endParaRPr>
          </a:p>
          <a:p>
            <a:pPr lvl="1"/>
            <a:r>
              <a:rPr lang="en-US" sz="1900" b="1" u="sng" dirty="0">
                <a:solidFill>
                  <a:schemeClr val="accent1"/>
                </a:solidFill>
                <a:latin typeface="Palatino Linotype" panose="02040502050505030304" pitchFamily="18" charset="0"/>
              </a:rPr>
              <a:t>Ideas</a:t>
            </a:r>
            <a:r>
              <a:rPr lang="en-US" sz="1900" dirty="0">
                <a:solidFill>
                  <a:schemeClr val="accent1"/>
                </a:solidFill>
                <a:latin typeface="Palatino Linotype" panose="02040502050505030304" pitchFamily="18" charset="0"/>
              </a:rPr>
              <a:t>: (1) associate policy distance to optimality with R&amp;D success rate over time and via a pooled scatter plot; (2) variations in new policies as quasi-experiments (e.g., new pulls, e.g., PRVs, absent of push changes)</a:t>
            </a:r>
          </a:p>
          <a:p>
            <a:pPr lvl="1"/>
            <a:endParaRPr lang="en-US" dirty="0">
              <a:highlight>
                <a:srgbClr val="FFFF00"/>
              </a:highlight>
              <a:latin typeface="Palatino Linotype" panose="02040502050505030304" pitchFamily="18" charset="0"/>
            </a:endParaRPr>
          </a:p>
          <a:p>
            <a:r>
              <a:rPr lang="en-US" sz="2100" dirty="0">
                <a:latin typeface="Palatino Linotype" panose="02040502050505030304" pitchFamily="18" charset="0"/>
              </a:rPr>
              <a:t>Survey experiments among major funders and some recipients?</a:t>
            </a:r>
            <a:endParaRPr lang="en-US" sz="2100" dirty="0">
              <a:highlight>
                <a:srgbClr val="FFFF00"/>
              </a:highlight>
              <a:latin typeface="Palatino Linotype" panose="02040502050505030304" pitchFamily="18" charset="0"/>
            </a:endParaRPr>
          </a:p>
          <a:p>
            <a:pPr lvl="1"/>
            <a:r>
              <a:rPr lang="en-US" sz="1900" dirty="0">
                <a:solidFill>
                  <a:schemeClr val="tx1">
                    <a:lumMod val="50000"/>
                    <a:lumOff val="50000"/>
                  </a:schemeClr>
                </a:solidFill>
                <a:latin typeface="Palatino Linotype" panose="02040502050505030304" pitchFamily="18" charset="0"/>
              </a:rPr>
              <a:t>Failure funding (insurance) is v new &amp; exciting, but hard to think about</a:t>
            </a:r>
          </a:p>
          <a:p>
            <a:pPr lvl="1"/>
            <a:r>
              <a:rPr lang="en-US" sz="1900" b="1" u="sng" dirty="0">
                <a:solidFill>
                  <a:schemeClr val="accent1"/>
                </a:solidFill>
                <a:latin typeface="Palatino Linotype" panose="02040502050505030304" pitchFamily="18" charset="0"/>
              </a:rPr>
              <a:t>Ideas</a:t>
            </a:r>
            <a:r>
              <a:rPr lang="en-US" sz="1900" dirty="0">
                <a:solidFill>
                  <a:schemeClr val="accent1"/>
                </a:solidFill>
                <a:latin typeface="Palatino Linotype" panose="02040502050505030304" pitchFamily="18" charset="0"/>
              </a:rPr>
              <a:t>: (1) Survey global health funders with vignettes that vary a candidate’s success probability and commercial value. (2) Ask them to choose among hypothetical funding mechanisms (push, pull, insurance). (3) Calculate how close their choices are aligned with model predictions. (4) Associate the distance with each funder’s success rate </a:t>
            </a:r>
          </a:p>
          <a:p>
            <a:pPr lvl="1"/>
            <a:r>
              <a:rPr lang="en-US" sz="1900" dirty="0">
                <a:solidFill>
                  <a:schemeClr val="accent1"/>
                </a:solidFill>
                <a:latin typeface="Palatino Linotype" panose="02040502050505030304" pitchFamily="18" charset="0"/>
              </a:rPr>
              <a:t>(similar ideas for recipients, w/ variation in questions)</a:t>
            </a:r>
            <a:endParaRPr lang="en-US" sz="1900" dirty="0">
              <a:solidFill>
                <a:schemeClr val="accent1"/>
              </a:solidFill>
              <a:highlight>
                <a:srgbClr val="FFFF00"/>
              </a:highlight>
              <a:latin typeface="Palatino Linotype" panose="02040502050505030304" pitchFamily="18" charset="0"/>
            </a:endParaRPr>
          </a:p>
        </p:txBody>
      </p:sp>
      <p:sp>
        <p:nvSpPr>
          <p:cNvPr id="3" name="Rectangle 2">
            <a:extLst>
              <a:ext uri="{FF2B5EF4-FFF2-40B4-BE49-F238E27FC236}">
                <a16:creationId xmlns:a16="http://schemas.microsoft.com/office/drawing/2014/main" id="{FDA8DC14-4DBA-0215-4CE0-73617E845F58}"/>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39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Palatino Linotype" panose="02040502050505030304" pitchFamily="18" charset="0"/>
              </a:rPr>
              <a:t>Minor suggestions</a:t>
            </a:r>
          </a:p>
        </p:txBody>
      </p:sp>
      <p:sp>
        <p:nvSpPr>
          <p:cNvPr id="4" name="Text Placeholder 3"/>
          <p:cNvSpPr>
            <a:spLocks noGrp="1"/>
          </p:cNvSpPr>
          <p:nvPr>
            <p:ph type="body" sz="quarter" idx="12"/>
          </p:nvPr>
        </p:nvSpPr>
        <p:spPr>
          <a:xfrm>
            <a:off x="245707" y="1424403"/>
            <a:ext cx="8620447" cy="5210404"/>
          </a:xfrm>
        </p:spPr>
        <p:txBody>
          <a:bodyPr>
            <a:normAutofit/>
          </a:bodyPr>
          <a:lstStyle/>
          <a:p>
            <a:r>
              <a:rPr lang="en-US" sz="2200" dirty="0">
                <a:latin typeface="Palatino Linotype" panose="02040502050505030304" pitchFamily="18" charset="0"/>
              </a:rPr>
              <a:t>May be worthwhile to account for competition beyond HIV/AIDS</a:t>
            </a:r>
          </a:p>
          <a:p>
            <a:pPr lvl="1"/>
            <a:r>
              <a:rPr lang="en-US" dirty="0">
                <a:solidFill>
                  <a:schemeClr val="tx1">
                    <a:lumMod val="50000"/>
                    <a:lumOff val="50000"/>
                  </a:schemeClr>
                </a:solidFill>
                <a:latin typeface="Palatino Linotype" panose="02040502050505030304" pitchFamily="18" charset="0"/>
              </a:rPr>
              <a:t>In an extension? Effective policy can induce competition among NTDs</a:t>
            </a:r>
            <a:endParaRPr lang="en-US" dirty="0">
              <a:solidFill>
                <a:schemeClr val="bg1">
                  <a:lumMod val="50000"/>
                </a:schemeClr>
              </a:solidFill>
              <a:highlight>
                <a:srgbClr val="FFFF00"/>
              </a:highlight>
              <a:latin typeface="Palatino Linotype" panose="02040502050505030304" pitchFamily="18" charset="0"/>
            </a:endParaRPr>
          </a:p>
          <a:p>
            <a:endParaRPr lang="en-US" sz="1600" dirty="0">
              <a:highlight>
                <a:srgbClr val="FFFF00"/>
              </a:highlight>
              <a:latin typeface="Palatino Linotype" panose="02040502050505030304" pitchFamily="18" charset="0"/>
            </a:endParaRPr>
          </a:p>
          <a:p>
            <a:r>
              <a:rPr lang="en-US" sz="2200" dirty="0">
                <a:latin typeface="Palatino Linotype" panose="02040502050505030304" pitchFamily="18" charset="0"/>
              </a:rPr>
              <a:t>How to deal with boundary cases?</a:t>
            </a:r>
          </a:p>
          <a:p>
            <a:pPr lvl="1"/>
            <a:r>
              <a:rPr lang="en-US" dirty="0">
                <a:solidFill>
                  <a:schemeClr val="bg1">
                    <a:lumMod val="50000"/>
                  </a:schemeClr>
                </a:solidFill>
                <a:latin typeface="Palatino Linotype" panose="02040502050505030304" pitchFamily="18" charset="0"/>
              </a:rPr>
              <a:t>For marginal cases in the border of two policy Rx regions, randomize?</a:t>
            </a:r>
          </a:p>
          <a:p>
            <a:pPr marL="0" indent="0">
              <a:buNone/>
            </a:pPr>
            <a:endParaRPr lang="en-US" sz="1600" dirty="0">
              <a:highlight>
                <a:srgbClr val="FFFF00"/>
              </a:highlight>
              <a:latin typeface="Palatino Linotype" panose="02040502050505030304" pitchFamily="18" charset="0"/>
            </a:endParaRPr>
          </a:p>
          <a:p>
            <a:r>
              <a:rPr lang="en-US" sz="2200" dirty="0">
                <a:latin typeface="Palatino Linotype" panose="02040502050505030304" pitchFamily="18" charset="0"/>
              </a:rPr>
              <a:t>Assume the take-it-or-leave-it contracts renegotiation proof?</a:t>
            </a:r>
            <a:endParaRPr lang="en-US" sz="1450" dirty="0">
              <a:solidFill>
                <a:schemeClr val="bg1">
                  <a:lumMod val="50000"/>
                </a:schemeClr>
              </a:solidFill>
              <a:latin typeface="Palatino Linotype" panose="02040502050505030304" pitchFamily="18" charset="0"/>
            </a:endParaRPr>
          </a:p>
          <a:p>
            <a:pPr lvl="1"/>
            <a:r>
              <a:rPr lang="en-US" dirty="0">
                <a:solidFill>
                  <a:schemeClr val="bg1">
                    <a:lumMod val="50000"/>
                  </a:schemeClr>
                </a:solidFill>
                <a:latin typeface="Palatino Linotype" panose="02040502050505030304" pitchFamily="18" charset="0"/>
              </a:rPr>
              <a:t>Or would renegotiation be allowed, if firms updated private info as testing go, and the optional policy region may change as more precise info occurs?</a:t>
            </a:r>
          </a:p>
          <a:p>
            <a:pPr marL="0" indent="0">
              <a:buNone/>
            </a:pPr>
            <a:endParaRPr lang="en-US" sz="1600" dirty="0">
              <a:highlight>
                <a:srgbClr val="FFFF00"/>
              </a:highlight>
              <a:latin typeface="Palatino Linotype" panose="02040502050505030304" pitchFamily="18" charset="0"/>
            </a:endParaRPr>
          </a:p>
          <a:p>
            <a:r>
              <a:rPr lang="en-US" sz="2200" dirty="0">
                <a:latin typeface="Palatino Linotype" panose="02040502050505030304" pitchFamily="18" charset="0"/>
              </a:rPr>
              <a:t>Minor clarifications of values in Tables</a:t>
            </a:r>
            <a:endParaRPr lang="en-US" sz="1450" dirty="0">
              <a:solidFill>
                <a:schemeClr val="bg1">
                  <a:lumMod val="50000"/>
                </a:schemeClr>
              </a:solidFill>
              <a:latin typeface="Palatino Linotype" panose="02040502050505030304" pitchFamily="18" charset="0"/>
            </a:endParaRPr>
          </a:p>
          <a:p>
            <a:pPr lvl="1"/>
            <a:r>
              <a:rPr lang="en-US" dirty="0">
                <a:solidFill>
                  <a:schemeClr val="bg1">
                    <a:lumMod val="50000"/>
                  </a:schemeClr>
                </a:solidFill>
                <a:latin typeface="Palatino Linotype" panose="02040502050505030304" pitchFamily="18" charset="0"/>
              </a:rPr>
              <a:t>Table 5, worth clarifying values reported, e.g., “Present value of profits for drugs are reported, rounded to the nearest $1 million”</a:t>
            </a:r>
          </a:p>
          <a:p>
            <a:pPr marL="0" indent="0">
              <a:buNone/>
            </a:pPr>
            <a:endParaRPr lang="en-US" sz="1600" dirty="0">
              <a:latin typeface="Palatino Linotype" panose="02040502050505030304" pitchFamily="18" charset="0"/>
            </a:endParaRPr>
          </a:p>
        </p:txBody>
      </p:sp>
      <p:sp>
        <p:nvSpPr>
          <p:cNvPr id="3" name="Rectangle 2">
            <a:extLst>
              <a:ext uri="{FF2B5EF4-FFF2-40B4-BE49-F238E27FC236}">
                <a16:creationId xmlns:a16="http://schemas.microsoft.com/office/drawing/2014/main" id="{9CE743F0-E413-7408-FBB9-3FA8B0499A58}"/>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54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dirty="0">
                <a:latin typeface="Palatino Linotype" panose="02040502050505030304" pitchFamily="18" charset="0"/>
              </a:rPr>
              <a:t>Final thoughts</a:t>
            </a:r>
          </a:p>
        </p:txBody>
      </p:sp>
      <p:sp>
        <p:nvSpPr>
          <p:cNvPr id="4" name="Text Placeholder 3"/>
          <p:cNvSpPr>
            <a:spLocks noGrp="1"/>
          </p:cNvSpPr>
          <p:nvPr>
            <p:ph type="body" sz="quarter" idx="12"/>
          </p:nvPr>
        </p:nvSpPr>
        <p:spPr>
          <a:xfrm>
            <a:off x="309405" y="1807688"/>
            <a:ext cx="8568952" cy="4248472"/>
          </a:xfrm>
        </p:spPr>
        <p:txBody>
          <a:bodyPr>
            <a:normAutofit/>
          </a:bodyPr>
          <a:lstStyle/>
          <a:p>
            <a:r>
              <a:rPr lang="en-US" sz="2300" dirty="0">
                <a:latin typeface="Palatino Linotype" panose="02040502050505030304" pitchFamily="18" charset="0"/>
              </a:rPr>
              <a:t>Very interesting topic, lots of fruit for thought</a:t>
            </a:r>
          </a:p>
          <a:p>
            <a:endParaRPr lang="en-US" sz="2300" dirty="0">
              <a:latin typeface="Palatino Linotype" panose="02040502050505030304" pitchFamily="18" charset="0"/>
            </a:endParaRPr>
          </a:p>
          <a:p>
            <a:r>
              <a:rPr lang="en-US" sz="2300" dirty="0">
                <a:latin typeface="Palatino Linotype" panose="02040502050505030304" pitchFamily="18" charset="0"/>
              </a:rPr>
              <a:t>Key takeaway: a mix of (2/3) push, pull, and insurance (failure $) should be used to maximize global health policy impact.</a:t>
            </a:r>
          </a:p>
          <a:p>
            <a:endParaRPr lang="en-US" sz="2300" dirty="0">
              <a:latin typeface="Palatino Linotype" panose="02040502050505030304" pitchFamily="18" charset="0"/>
            </a:endParaRPr>
          </a:p>
          <a:p>
            <a:r>
              <a:rPr lang="en-US" sz="2300" dirty="0">
                <a:latin typeface="Palatino Linotype" panose="02040502050505030304" pitchFamily="18" charset="0"/>
              </a:rPr>
              <a:t>Main thoughts: Great work, cool theory and policy Rx, and many promises for additional empirical/experimental tests.</a:t>
            </a:r>
            <a:endParaRPr lang="en-US" sz="2300" dirty="0">
              <a:highlight>
                <a:srgbClr val="FFFF00"/>
              </a:highlight>
              <a:latin typeface="Palatino Linotype" panose="02040502050505030304" pitchFamily="18" charset="0"/>
            </a:endParaRPr>
          </a:p>
          <a:p>
            <a:endParaRPr lang="en-US" sz="2300" dirty="0">
              <a:latin typeface="Palatino Linotype" panose="02040502050505030304" pitchFamily="18" charset="0"/>
            </a:endParaRPr>
          </a:p>
          <a:p>
            <a:r>
              <a:rPr lang="en-US" sz="2300" dirty="0">
                <a:latin typeface="Palatino Linotype" panose="02040502050505030304" pitchFamily="18" charset="0"/>
              </a:rPr>
              <a:t>Looking forward to see how this paper make a real impact!</a:t>
            </a:r>
          </a:p>
        </p:txBody>
      </p:sp>
      <p:sp>
        <p:nvSpPr>
          <p:cNvPr id="3" name="Rectangle 2">
            <a:extLst>
              <a:ext uri="{FF2B5EF4-FFF2-40B4-BE49-F238E27FC236}">
                <a16:creationId xmlns:a16="http://schemas.microsoft.com/office/drawing/2014/main" id="{B3531602-8030-4DD0-DE33-7FC11C87B2E3}"/>
              </a:ext>
            </a:extLst>
          </p:cNvPr>
          <p:cNvSpPr/>
          <p:nvPr/>
        </p:nvSpPr>
        <p:spPr>
          <a:xfrm>
            <a:off x="683568" y="6381328"/>
            <a:ext cx="4176464" cy="36004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4596098"/>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2998</TotalTime>
  <Words>577</Words>
  <Application>Microsoft Office PowerPoint</Application>
  <PresentationFormat>On-screen Show (4:3)</PresentationFormat>
  <Paragraphs>66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TimesNewRomanPS-ItalicMT</vt:lpstr>
      <vt:lpstr>Arial</vt:lpstr>
      <vt:lpstr>Calibri</vt:lpstr>
      <vt:lpstr>Lato Light</vt:lpstr>
      <vt:lpstr>Palatino Linotype</vt:lpstr>
      <vt:lpstr>PT Sans</vt:lpstr>
      <vt:lpstr>Times New Roman</vt:lpstr>
      <vt:lpstr>Larissa</vt:lpstr>
      <vt:lpstr>Optimal Push, Pull, and Failure Funding for Global Health</vt:lpstr>
      <vt:lpstr>From the Parent of the Priority Review Voucher</vt:lpstr>
      <vt:lpstr>Main message and contribution</vt:lpstr>
      <vt:lpstr>PowerPoint Presentation</vt:lpstr>
      <vt:lpstr>Clinical Trials Costs Transparency</vt:lpstr>
      <vt:lpstr>Ideas for Empirical Follow-ups</vt:lpstr>
      <vt:lpstr>Minor suggestions</vt:lpstr>
      <vt:lpstr>Final thoughts</vt:lpstr>
    </vt:vector>
  </TitlesOfParts>
  <Company>MPI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Lendle Sarah</dc:creator>
  <cp:lastModifiedBy>Lucy Xiaolu Wang</cp:lastModifiedBy>
  <cp:revision>602</cp:revision>
  <dcterms:created xsi:type="dcterms:W3CDTF">2018-05-02T08:16:08Z</dcterms:created>
  <dcterms:modified xsi:type="dcterms:W3CDTF">2025-06-23T03:55:06Z</dcterms:modified>
</cp:coreProperties>
</file>