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theme/themeOverride4.xml" ContentType="application/vnd.openxmlformats-officedocument.themeOverrid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6" r:id="rId4"/>
    <p:sldMasterId id="2147483926" r:id="rId5"/>
    <p:sldMasterId id="2147483928" r:id="rId6"/>
  </p:sldMasterIdLst>
  <p:notesMasterIdLst>
    <p:notesMasterId r:id="rId40"/>
  </p:notesMasterIdLst>
  <p:handoutMasterIdLst>
    <p:handoutMasterId r:id="rId41"/>
  </p:handoutMasterIdLst>
  <p:sldIdLst>
    <p:sldId id="2503" r:id="rId7"/>
    <p:sldId id="2505" r:id="rId8"/>
    <p:sldId id="2510" r:id="rId9"/>
    <p:sldId id="2511" r:id="rId10"/>
    <p:sldId id="2506" r:id="rId11"/>
    <p:sldId id="2535" r:id="rId12"/>
    <p:sldId id="2536" r:id="rId13"/>
    <p:sldId id="2512" r:id="rId14"/>
    <p:sldId id="2561" r:id="rId15"/>
    <p:sldId id="2537" r:id="rId16"/>
    <p:sldId id="2545" r:id="rId17"/>
    <p:sldId id="2525" r:id="rId18"/>
    <p:sldId id="2553" r:id="rId19"/>
    <p:sldId id="2560" r:id="rId20"/>
    <p:sldId id="2526" r:id="rId21"/>
    <p:sldId id="2540" r:id="rId22"/>
    <p:sldId id="2555" r:id="rId23"/>
    <p:sldId id="2556" r:id="rId24"/>
    <p:sldId id="2538" r:id="rId25"/>
    <p:sldId id="2558" r:id="rId26"/>
    <p:sldId id="2562" r:id="rId27"/>
    <p:sldId id="2534" r:id="rId28"/>
    <p:sldId id="2508" r:id="rId29"/>
    <p:sldId id="2552" r:id="rId30"/>
    <p:sldId id="2554" r:id="rId31"/>
    <p:sldId id="2523" r:id="rId32"/>
    <p:sldId id="2557" r:id="rId33"/>
    <p:sldId id="2550" r:id="rId34"/>
    <p:sldId id="2551" r:id="rId35"/>
    <p:sldId id="2548" r:id="rId36"/>
    <p:sldId id="2559" r:id="rId37"/>
    <p:sldId id="2539" r:id="rId38"/>
    <p:sldId id="2549" r:id="rId39"/>
  </p:sldIdLst>
  <p:sldSz cx="9144000" cy="6858000" type="screen4x3"/>
  <p:notesSz cx="7010400" cy="92964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16" userDrawn="1">
          <p15:clr>
            <a:srgbClr val="A4A3A4"/>
          </p15:clr>
        </p15:guide>
        <p15:guide id="2" pos="2098"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pard, Mark" initials="SM" lastIdx="5" clrIdx="0"/>
  <p:cmAuthor id="2" name="Mark Shepard" initials="MS" lastIdx="2" clrIdx="1"/>
  <p:cmAuthor id="3" name="Layton, Tim J." initials="LTJ" lastIdx="3" clrIdx="2"/>
  <p:cmAuthor id="4" name="Tim Layton" initials="TJL" lastIdx="8"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FBC"/>
    <a:srgbClr val="0099CC"/>
    <a:srgbClr val="0099FF"/>
    <a:srgbClr val="003399"/>
    <a:srgbClr val="0033CC"/>
    <a:srgbClr val="0000CC"/>
    <a:srgbClr val="003366"/>
    <a:srgbClr val="EF8321"/>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660AF-7A0C-40B1-A931-4F66671472ED}" v="19" dt="2024-02-16T14:35:58.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5097" autoAdjust="0"/>
  </p:normalViewPr>
  <p:slideViewPr>
    <p:cSldViewPr>
      <p:cViewPr varScale="1">
        <p:scale>
          <a:sx n="80" d="100"/>
          <a:sy n="80" d="100"/>
        </p:scale>
        <p:origin x="1406" y="48"/>
      </p:cViewPr>
      <p:guideLst>
        <p:guide orient="horz" pos="2160"/>
        <p:guide pos="2880"/>
      </p:guideLst>
    </p:cSldViewPr>
  </p:slideViewPr>
  <p:outlineViewPr>
    <p:cViewPr>
      <p:scale>
        <a:sx n="33" d="100"/>
        <a:sy n="33" d="100"/>
      </p:scale>
      <p:origin x="0" y="50208"/>
    </p:cViewPr>
  </p:outlineViewPr>
  <p:notesTextViewPr>
    <p:cViewPr>
      <p:scale>
        <a:sx n="100" d="100"/>
        <a:sy n="100" d="100"/>
      </p:scale>
      <p:origin x="0" y="0"/>
    </p:cViewPr>
  </p:notesTextViewPr>
  <p:sorterViewPr>
    <p:cViewPr>
      <p:scale>
        <a:sx n="100" d="100"/>
        <a:sy n="100" d="100"/>
      </p:scale>
      <p:origin x="0" y="1152"/>
    </p:cViewPr>
  </p:sorterViewPr>
  <p:notesViewPr>
    <p:cSldViewPr>
      <p:cViewPr varScale="1">
        <p:scale>
          <a:sx n="70" d="100"/>
          <a:sy n="70" d="100"/>
        </p:scale>
        <p:origin x="-3234" y="-90"/>
      </p:cViewPr>
      <p:guideLst>
        <p:guide orient="horz" pos="2816"/>
        <p:guide pos="2098"/>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y Xiaolu Wang" userId="d9b7a544-9749-4aea-aeb2-781426814991" providerId="ADAL" clId="{5D4660AF-7A0C-40B1-A931-4F66671472ED}"/>
    <pc:docChg chg="addSld modSld">
      <pc:chgData name="Lucy Xiaolu Wang" userId="d9b7a544-9749-4aea-aeb2-781426814991" providerId="ADAL" clId="{5D4660AF-7A0C-40B1-A931-4F66671472ED}" dt="2024-02-16T14:36:29.308" v="107" actId="20577"/>
      <pc:docMkLst>
        <pc:docMk/>
      </pc:docMkLst>
      <pc:sldChg chg="addSp delSp modSp new mod">
        <pc:chgData name="Lucy Xiaolu Wang" userId="d9b7a544-9749-4aea-aeb2-781426814991" providerId="ADAL" clId="{5D4660AF-7A0C-40B1-A931-4F66671472ED}" dt="2024-02-16T14:36:29.308" v="107" actId="20577"/>
        <pc:sldMkLst>
          <pc:docMk/>
          <pc:sldMk cId="2850471695" sldId="2552"/>
        </pc:sldMkLst>
        <pc:spChg chg="mod">
          <ac:chgData name="Lucy Xiaolu Wang" userId="d9b7a544-9749-4aea-aeb2-781426814991" providerId="ADAL" clId="{5D4660AF-7A0C-40B1-A931-4F66671472ED}" dt="2024-02-16T14:36:29.308" v="107" actId="20577"/>
          <ac:spMkLst>
            <pc:docMk/>
            <pc:sldMk cId="2850471695" sldId="2552"/>
            <ac:spMk id="2" creationId="{2FA10666-223F-CC3B-CAFA-C4D055924F77}"/>
          </ac:spMkLst>
        </pc:spChg>
        <pc:spChg chg="del">
          <ac:chgData name="Lucy Xiaolu Wang" userId="d9b7a544-9749-4aea-aeb2-781426814991" providerId="ADAL" clId="{5D4660AF-7A0C-40B1-A931-4F66671472ED}" dt="2024-02-16T14:35:44.788" v="1"/>
          <ac:spMkLst>
            <pc:docMk/>
            <pc:sldMk cId="2850471695" sldId="2552"/>
            <ac:spMk id="3" creationId="{E0129E4E-3A0E-E775-B109-7F00594670F7}"/>
          </ac:spMkLst>
        </pc:spChg>
        <pc:picChg chg="add mod">
          <ac:chgData name="Lucy Xiaolu Wang" userId="d9b7a544-9749-4aea-aeb2-781426814991" providerId="ADAL" clId="{5D4660AF-7A0C-40B1-A931-4F66671472ED}" dt="2024-02-16T14:35:58.303" v="19" actId="1038"/>
          <ac:picMkLst>
            <pc:docMk/>
            <pc:sldMk cId="2850471695" sldId="2552"/>
            <ac:picMk id="5" creationId="{861805E9-D4DF-EAE6-C975-5AB9DC2B312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7" cy="466578"/>
          </a:xfrm>
          <a:prstGeom prst="rect">
            <a:avLst/>
          </a:prstGeom>
        </p:spPr>
        <p:txBody>
          <a:bodyPr vert="horz" lIns="92113" tIns="46056" rIns="92113" bIns="46056" rtlCol="0"/>
          <a:lstStyle>
            <a:lvl1pPr algn="l">
              <a:defRPr sz="1200"/>
            </a:lvl1pPr>
          </a:lstStyle>
          <a:p>
            <a:endParaRPr lang="en-US"/>
          </a:p>
        </p:txBody>
      </p:sp>
      <p:sp>
        <p:nvSpPr>
          <p:cNvPr id="3" name="Date Placeholder 2"/>
          <p:cNvSpPr>
            <a:spLocks noGrp="1"/>
          </p:cNvSpPr>
          <p:nvPr>
            <p:ph type="dt" sz="quarter" idx="1"/>
          </p:nvPr>
        </p:nvSpPr>
        <p:spPr>
          <a:xfrm>
            <a:off x="3971172" y="0"/>
            <a:ext cx="3037627" cy="466578"/>
          </a:xfrm>
          <a:prstGeom prst="rect">
            <a:avLst/>
          </a:prstGeom>
        </p:spPr>
        <p:txBody>
          <a:bodyPr vert="horz" lIns="92113" tIns="46056" rIns="92113" bIns="46056" rtlCol="0"/>
          <a:lstStyle>
            <a:lvl1pPr algn="r">
              <a:defRPr sz="1200"/>
            </a:lvl1pPr>
          </a:lstStyle>
          <a:p>
            <a:fld id="{82E9C598-3BF1-4694-A618-906526EBDB04}" type="datetimeFigureOut">
              <a:rPr lang="en-US" smtClean="0"/>
              <a:t>6/15/2024</a:t>
            </a:fld>
            <a:endParaRPr lang="en-US"/>
          </a:p>
        </p:txBody>
      </p:sp>
      <p:sp>
        <p:nvSpPr>
          <p:cNvPr id="4" name="Footer Placeholder 3"/>
          <p:cNvSpPr>
            <a:spLocks noGrp="1"/>
          </p:cNvSpPr>
          <p:nvPr>
            <p:ph type="ftr" sz="quarter" idx="2"/>
          </p:nvPr>
        </p:nvSpPr>
        <p:spPr>
          <a:xfrm>
            <a:off x="0" y="8829823"/>
            <a:ext cx="3037627" cy="466578"/>
          </a:xfrm>
          <a:prstGeom prst="rect">
            <a:avLst/>
          </a:prstGeom>
        </p:spPr>
        <p:txBody>
          <a:bodyPr vert="horz" lIns="92113" tIns="46056" rIns="92113" bIns="46056" rtlCol="0" anchor="b"/>
          <a:lstStyle>
            <a:lvl1pPr algn="l">
              <a:defRPr sz="1200"/>
            </a:lvl1pPr>
          </a:lstStyle>
          <a:p>
            <a:endParaRPr lang="en-US"/>
          </a:p>
        </p:txBody>
      </p:sp>
      <p:sp>
        <p:nvSpPr>
          <p:cNvPr id="5" name="Slide Number Placeholder 4"/>
          <p:cNvSpPr>
            <a:spLocks noGrp="1"/>
          </p:cNvSpPr>
          <p:nvPr>
            <p:ph type="sldNum" sz="quarter" idx="3"/>
          </p:nvPr>
        </p:nvSpPr>
        <p:spPr>
          <a:xfrm>
            <a:off x="3971172" y="8829823"/>
            <a:ext cx="3037627" cy="466578"/>
          </a:xfrm>
          <a:prstGeom prst="rect">
            <a:avLst/>
          </a:prstGeom>
        </p:spPr>
        <p:txBody>
          <a:bodyPr vert="horz" lIns="92113" tIns="46056" rIns="92113" bIns="46056" rtlCol="0" anchor="b"/>
          <a:lstStyle>
            <a:lvl1pPr algn="r">
              <a:defRPr sz="1200"/>
            </a:lvl1pPr>
          </a:lstStyle>
          <a:p>
            <a:fld id="{AE281EA1-3E15-4CE9-A336-3B9FA06DAFFD}" type="slidenum">
              <a:rPr lang="en-US" smtClean="0"/>
              <a:t>‹#›</a:t>
            </a:fld>
            <a:endParaRPr lang="en-US"/>
          </a:p>
        </p:txBody>
      </p:sp>
    </p:spTree>
    <p:extLst>
      <p:ext uri="{BB962C8B-B14F-4D97-AF65-F5344CB8AC3E}">
        <p14:creationId xmlns:p14="http://schemas.microsoft.com/office/powerpoint/2010/main" val="23214707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1" tIns="46586" rIns="93171" bIns="46586"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3171" tIns="46586" rIns="93171" bIns="46586" rtlCol="0"/>
          <a:lstStyle>
            <a:lvl1pPr algn="r">
              <a:defRPr sz="1200"/>
            </a:lvl1pPr>
          </a:lstStyle>
          <a:p>
            <a:fld id="{0766526C-24B6-4CAB-8E8E-85A13ADA1832}" type="datetimeFigureOut">
              <a:rPr lang="en-US" smtClean="0"/>
              <a:pPr/>
              <a:t>6/15/2024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1" tIns="46586" rIns="93171" bIns="46586"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1" tIns="46586" rIns="93171" bIns="465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3171" tIns="46586" rIns="93171"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6"/>
            <a:ext cx="3037840" cy="464820"/>
          </a:xfrm>
          <a:prstGeom prst="rect">
            <a:avLst/>
          </a:prstGeom>
        </p:spPr>
        <p:txBody>
          <a:bodyPr vert="horz" lIns="93171" tIns="46586" rIns="93171" bIns="46586" rtlCol="0" anchor="b"/>
          <a:lstStyle>
            <a:lvl1pPr algn="r">
              <a:defRPr sz="1200"/>
            </a:lvl1pPr>
          </a:lstStyle>
          <a:p>
            <a:fld id="{963F5536-7C40-4D79-8D59-3C9CBA8A0204}" type="slidenum">
              <a:rPr lang="en-US" smtClean="0"/>
              <a:pPr/>
              <a:t>‹#›</a:t>
            </a:fld>
            <a:endParaRPr lang="en-US"/>
          </a:p>
        </p:txBody>
      </p:sp>
    </p:spTree>
    <p:extLst>
      <p:ext uri="{BB962C8B-B14F-4D97-AF65-F5344CB8AC3E}">
        <p14:creationId xmlns:p14="http://schemas.microsoft.com/office/powerpoint/2010/main" val="391796167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580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the</a:t>
            </a:r>
            <a:r>
              <a:rPr lang="de-DE" dirty="0"/>
              <a:t> </a:t>
            </a:r>
            <a:r>
              <a:rPr lang="de-DE" dirty="0" err="1"/>
              <a:t>probabilities</a:t>
            </a:r>
            <a:r>
              <a:rPr lang="de-DE" dirty="0"/>
              <a:t> </a:t>
            </a:r>
            <a:r>
              <a:rPr lang="de-DE" dirty="0" err="1"/>
              <a:t>we</a:t>
            </a:r>
            <a:r>
              <a:rPr lang="de-DE" dirty="0"/>
              <a:t> </a:t>
            </a:r>
            <a:r>
              <a:rPr lang="de-DE" dirty="0" err="1"/>
              <a:t>measure</a:t>
            </a:r>
            <a:r>
              <a:rPr lang="de-DE" dirty="0"/>
              <a:t> </a:t>
            </a:r>
            <a:r>
              <a:rPr lang="de-DE" dirty="0" err="1"/>
              <a:t>are</a:t>
            </a:r>
            <a:r>
              <a:rPr lang="de-DE" dirty="0"/>
              <a:t> </a:t>
            </a:r>
            <a:r>
              <a:rPr lang="de-DE" dirty="0" err="1"/>
              <a:t>used</a:t>
            </a:r>
            <a:r>
              <a:rPr lang="de-DE" dirty="0"/>
              <a:t> </a:t>
            </a:r>
            <a:r>
              <a:rPr lang="de-DE" dirty="0" err="1"/>
              <a:t>as</a:t>
            </a:r>
            <a:r>
              <a:rPr lang="de-DE" dirty="0"/>
              <a:t> 0/1 </a:t>
            </a:r>
            <a:r>
              <a:rPr lang="de-DE" dirty="0" err="1"/>
              <a:t>and</a:t>
            </a:r>
            <a:r>
              <a:rPr lang="de-DE" dirty="0"/>
              <a:t> not</a:t>
            </a:r>
            <a:r>
              <a:rPr lang="de-DE" baseline="0" dirty="0"/>
              <a:t> </a:t>
            </a:r>
            <a:r>
              <a:rPr lang="de-DE" baseline="0" dirty="0" err="1"/>
              <a:t>as</a:t>
            </a:r>
            <a:r>
              <a:rPr lang="de-DE" baseline="0" dirty="0"/>
              <a:t> </a:t>
            </a:r>
            <a:r>
              <a:rPr lang="de-DE" baseline="0" dirty="0" err="1"/>
              <a:t>probabilities</a:t>
            </a:r>
            <a:r>
              <a:rPr lang="de-DE" baseline="0" dirty="0"/>
              <a:t> </a:t>
            </a:r>
            <a:r>
              <a:rPr lang="de-DE" baseline="0" dirty="0" err="1"/>
              <a:t>themselves</a:t>
            </a:r>
            <a:endParaRPr lang="de-DE" baseline="0" dirty="0"/>
          </a:p>
          <a:p>
            <a:endParaRPr lang="de-DE" baseline="0" dirty="0"/>
          </a:p>
          <a:p>
            <a:r>
              <a:rPr lang="de-DE" dirty="0" err="1"/>
              <a:t>If</a:t>
            </a:r>
            <a:r>
              <a:rPr lang="de-DE" dirty="0"/>
              <a:t> </a:t>
            </a:r>
            <a:r>
              <a:rPr lang="de-DE" dirty="0" err="1"/>
              <a:t>asked</a:t>
            </a:r>
            <a:r>
              <a:rPr lang="de-DE" dirty="0"/>
              <a:t>: After </a:t>
            </a:r>
            <a:r>
              <a:rPr lang="de-DE" dirty="0" err="1"/>
              <a:t>mDiD</a:t>
            </a:r>
            <a:r>
              <a:rPr lang="de-DE" dirty="0"/>
              <a:t> </a:t>
            </a:r>
            <a:r>
              <a:rPr lang="de-DE" dirty="0" err="1"/>
              <a:t>we</a:t>
            </a:r>
            <a:r>
              <a:rPr lang="de-DE" dirty="0"/>
              <a:t> </a:t>
            </a:r>
            <a:r>
              <a:rPr lang="de-DE" dirty="0" err="1"/>
              <a:t>want</a:t>
            </a:r>
            <a:r>
              <a:rPr lang="de-DE" dirty="0"/>
              <a:t> </a:t>
            </a:r>
            <a:r>
              <a:rPr lang="de-DE" dirty="0" err="1"/>
              <a:t>to</a:t>
            </a:r>
            <a:r>
              <a:rPr lang="de-DE" dirty="0"/>
              <a:t> </a:t>
            </a:r>
            <a:r>
              <a:rPr lang="de-DE" dirty="0" err="1"/>
              <a:t>rerun</a:t>
            </a:r>
            <a:r>
              <a:rPr lang="de-DE" dirty="0"/>
              <a:t> GPT </a:t>
            </a:r>
            <a:r>
              <a:rPr lang="de-DE" dirty="0" err="1"/>
              <a:t>adding</a:t>
            </a:r>
            <a:r>
              <a:rPr lang="de-DE" dirty="0"/>
              <a:t> </a:t>
            </a:r>
            <a:r>
              <a:rPr lang="de-DE" dirty="0" err="1"/>
              <a:t>category</a:t>
            </a:r>
            <a:r>
              <a:rPr lang="de-DE" dirty="0"/>
              <a:t> „Other“ </a:t>
            </a:r>
            <a:endParaRPr lang="en-US" dirty="0"/>
          </a:p>
        </p:txBody>
      </p:sp>
    </p:spTree>
    <p:extLst>
      <p:ext uri="{BB962C8B-B14F-4D97-AF65-F5344CB8AC3E}">
        <p14:creationId xmlns:p14="http://schemas.microsoft.com/office/powerpoint/2010/main" val="1625340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Manually collected!</a:t>
            </a:r>
          </a:p>
        </p:txBody>
      </p:sp>
    </p:spTree>
    <p:extLst>
      <p:ext uri="{BB962C8B-B14F-4D97-AF65-F5344CB8AC3E}">
        <p14:creationId xmlns:p14="http://schemas.microsoft.com/office/powerpoint/2010/main" val="429316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189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Juniors </a:t>
            </a:r>
            <a:r>
              <a:rPr lang="de-DE" dirty="0" err="1"/>
              <a:t>when</a:t>
            </a:r>
            <a:r>
              <a:rPr lang="de-DE" dirty="0"/>
              <a:t> </a:t>
            </a:r>
            <a:r>
              <a:rPr lang="de-DE" dirty="0" err="1"/>
              <a:t>starting</a:t>
            </a:r>
            <a:r>
              <a:rPr lang="de-DE" dirty="0"/>
              <a:t> in HBP</a:t>
            </a:r>
          </a:p>
          <a:p>
            <a:endParaRPr lang="de-DE" dirty="0"/>
          </a:p>
          <a:p>
            <a:r>
              <a:rPr lang="de-DE" dirty="0" err="1"/>
              <a:t>If</a:t>
            </a:r>
            <a:r>
              <a:rPr lang="de-DE" dirty="0"/>
              <a:t> </a:t>
            </a:r>
            <a:r>
              <a:rPr lang="de-DE" dirty="0" err="1"/>
              <a:t>asked</a:t>
            </a:r>
            <a:endParaRPr lang="de-DE" dirty="0"/>
          </a:p>
          <a:p>
            <a:r>
              <a:rPr lang="de-DE" dirty="0" err="1"/>
              <a:t>When</a:t>
            </a:r>
            <a:r>
              <a:rPr lang="de-DE" dirty="0"/>
              <a:t> </a:t>
            </a:r>
            <a:r>
              <a:rPr lang="de-DE" dirty="0" err="1"/>
              <a:t>looking</a:t>
            </a:r>
            <a:r>
              <a:rPr lang="de-DE" dirty="0"/>
              <a:t> at </a:t>
            </a:r>
            <a:r>
              <a:rPr lang="de-DE" dirty="0" err="1"/>
              <a:t>seniors</a:t>
            </a:r>
            <a:r>
              <a:rPr lang="de-DE" dirty="0"/>
              <a:t> </a:t>
            </a:r>
            <a:r>
              <a:rPr lang="de-DE" dirty="0" err="1"/>
              <a:t>we</a:t>
            </a:r>
            <a:r>
              <a:rPr lang="de-DE" dirty="0"/>
              <a:t> </a:t>
            </a:r>
            <a:r>
              <a:rPr lang="de-DE" dirty="0" err="1"/>
              <a:t>see</a:t>
            </a:r>
            <a:r>
              <a:rPr lang="de-DE" dirty="0"/>
              <a:t> </a:t>
            </a:r>
            <a:r>
              <a:rPr lang="de-DE" dirty="0" err="1"/>
              <a:t>that</a:t>
            </a:r>
            <a:r>
              <a:rPr lang="de-DE" dirty="0"/>
              <a:t> </a:t>
            </a:r>
            <a:r>
              <a:rPr lang="de-DE" dirty="0" err="1"/>
              <a:t>they</a:t>
            </a:r>
            <a:r>
              <a:rPr lang="de-DE" dirty="0"/>
              <a:t> also </a:t>
            </a:r>
            <a:r>
              <a:rPr lang="de-DE" dirty="0" err="1"/>
              <a:t>publish</a:t>
            </a:r>
            <a:r>
              <a:rPr lang="de-DE" dirty="0"/>
              <a:t> </a:t>
            </a:r>
            <a:r>
              <a:rPr lang="de-DE" dirty="0" err="1"/>
              <a:t>more</a:t>
            </a:r>
            <a:r>
              <a:rPr lang="de-DE" dirty="0"/>
              <a:t> but </a:t>
            </a:r>
            <a:r>
              <a:rPr lang="de-DE" dirty="0" err="1"/>
              <a:t>the</a:t>
            </a:r>
            <a:r>
              <a:rPr lang="de-DE" baseline="0" dirty="0"/>
              <a:t> </a:t>
            </a:r>
            <a:r>
              <a:rPr lang="de-DE" baseline="0" dirty="0" err="1"/>
              <a:t>coeff</a:t>
            </a:r>
            <a:r>
              <a:rPr lang="de-DE" baseline="0" dirty="0"/>
              <a:t>. </a:t>
            </a:r>
            <a:r>
              <a:rPr lang="de-DE" baseline="0" dirty="0" err="1"/>
              <a:t>Is</a:t>
            </a:r>
            <a:r>
              <a:rPr lang="de-DE" baseline="0" dirty="0"/>
              <a:t> </a:t>
            </a:r>
            <a:r>
              <a:rPr lang="de-DE" baseline="0" dirty="0" err="1"/>
              <a:t>much</a:t>
            </a:r>
            <a:r>
              <a:rPr lang="de-DE" baseline="0" dirty="0"/>
              <a:t> </a:t>
            </a:r>
            <a:r>
              <a:rPr lang="de-DE" baseline="0" dirty="0" err="1"/>
              <a:t>smaller</a:t>
            </a:r>
            <a:r>
              <a:rPr lang="de-DE" baseline="0" dirty="0"/>
              <a:t>.</a:t>
            </a:r>
          </a:p>
          <a:p>
            <a:endParaRPr lang="en-US" dirty="0"/>
          </a:p>
        </p:txBody>
      </p:sp>
    </p:spTree>
    <p:extLst>
      <p:ext uri="{BB962C8B-B14F-4D97-AF65-F5344CB8AC3E}">
        <p14:creationId xmlns:p14="http://schemas.microsoft.com/office/powerpoint/2010/main" val="146069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 </a:t>
            </a:r>
            <a:r>
              <a:rPr lang="de-DE" dirty="0" err="1"/>
              <a:t>topics</a:t>
            </a:r>
            <a:r>
              <a:rPr lang="de-DE" dirty="0"/>
              <a:t> </a:t>
            </a:r>
            <a:r>
              <a:rPr lang="de-DE" dirty="0" err="1"/>
              <a:t>using</a:t>
            </a:r>
            <a:r>
              <a:rPr lang="de-DE" dirty="0"/>
              <a:t> NLP </a:t>
            </a:r>
            <a:r>
              <a:rPr lang="de-DE" dirty="0" err="1"/>
              <a:t>to</a:t>
            </a:r>
            <a:r>
              <a:rPr lang="de-DE" dirty="0"/>
              <a:t> </a:t>
            </a:r>
            <a:r>
              <a:rPr lang="de-DE" dirty="0" err="1"/>
              <a:t>capture</a:t>
            </a:r>
            <a:r>
              <a:rPr lang="de-DE" dirty="0"/>
              <a:t> different </a:t>
            </a:r>
            <a:r>
              <a:rPr lang="de-DE" dirty="0" err="1"/>
              <a:t>directions</a:t>
            </a:r>
            <a:r>
              <a:rPr lang="de-DE" baseline="0" dirty="0"/>
              <a:t> </a:t>
            </a:r>
            <a:r>
              <a:rPr lang="de-DE" baseline="0" dirty="0" err="1"/>
              <a:t>of</a:t>
            </a:r>
            <a:r>
              <a:rPr lang="de-DE" baseline="0" dirty="0"/>
              <a:t> </a:t>
            </a:r>
            <a:r>
              <a:rPr lang="de-DE" baseline="0" dirty="0" err="1"/>
              <a:t>pubs</a:t>
            </a:r>
            <a:endParaRPr lang="de-DE" baseline="0" dirty="0"/>
          </a:p>
          <a:p>
            <a:endParaRPr lang="en-US" dirty="0"/>
          </a:p>
        </p:txBody>
      </p:sp>
    </p:spTree>
    <p:extLst>
      <p:ext uri="{BB962C8B-B14F-4D97-AF65-F5344CB8AC3E}">
        <p14:creationId xmlns:p14="http://schemas.microsoft.com/office/powerpoint/2010/main" val="1988673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What</a:t>
            </a:r>
            <a:r>
              <a:rPr lang="de-DE" dirty="0"/>
              <a:t> </a:t>
            </a:r>
            <a:r>
              <a:rPr lang="de-DE" dirty="0" err="1"/>
              <a:t>field</a:t>
            </a:r>
            <a:r>
              <a:rPr lang="de-DE" dirty="0"/>
              <a:t> </a:t>
            </a:r>
            <a:r>
              <a:rPr lang="de-DE" dirty="0" err="1"/>
              <a:t>of</a:t>
            </a:r>
            <a:r>
              <a:rPr lang="de-DE" dirty="0"/>
              <a:t> </a:t>
            </a:r>
            <a:r>
              <a:rPr lang="de-DE" dirty="0" err="1"/>
              <a:t>training</a:t>
            </a:r>
            <a:r>
              <a:rPr lang="de-DE" dirty="0"/>
              <a:t> </a:t>
            </a:r>
            <a:r>
              <a:rPr lang="de-DE" dirty="0" err="1"/>
              <a:t>did</a:t>
            </a:r>
            <a:r>
              <a:rPr lang="de-DE" dirty="0"/>
              <a:t> </a:t>
            </a:r>
            <a:r>
              <a:rPr lang="de-DE" dirty="0" err="1"/>
              <a:t>the</a:t>
            </a:r>
            <a:r>
              <a:rPr lang="de-DE" dirty="0"/>
              <a:t> </a:t>
            </a:r>
            <a:r>
              <a:rPr lang="de-DE" dirty="0" err="1"/>
              <a:t>researchers</a:t>
            </a:r>
            <a:r>
              <a:rPr lang="de-DE" baseline="0" dirty="0"/>
              <a:t> </a:t>
            </a:r>
            <a:r>
              <a:rPr lang="de-DE" baseline="0" dirty="0" err="1"/>
              <a:t>have</a:t>
            </a:r>
            <a:r>
              <a:rPr lang="de-DE" baseline="0" dirty="0"/>
              <a:t> </a:t>
            </a:r>
            <a:r>
              <a:rPr lang="de-DE" baseline="0" dirty="0" err="1"/>
              <a:t>before</a:t>
            </a:r>
            <a:r>
              <a:rPr lang="de-DE" baseline="0" dirty="0"/>
              <a:t> </a:t>
            </a:r>
            <a:r>
              <a:rPr lang="de-DE" baseline="0" dirty="0" err="1"/>
              <a:t>they</a:t>
            </a:r>
            <a:r>
              <a:rPr lang="de-DE" baseline="0" dirty="0"/>
              <a:t> </a:t>
            </a:r>
            <a:r>
              <a:rPr lang="de-DE" baseline="0" dirty="0" err="1"/>
              <a:t>joined</a:t>
            </a:r>
            <a:r>
              <a:rPr lang="de-DE" baseline="0" dirty="0"/>
              <a:t> HBP? </a:t>
            </a:r>
            <a:r>
              <a:rPr lang="de-DE" baseline="0" dirty="0" err="1"/>
              <a:t>For</a:t>
            </a:r>
            <a:r>
              <a:rPr lang="de-DE" baseline="0" dirty="0"/>
              <a:t> </a:t>
            </a:r>
            <a:r>
              <a:rPr lang="de-DE" baseline="0" dirty="0" err="1"/>
              <a:t>this</a:t>
            </a:r>
            <a:r>
              <a:rPr lang="de-DE" baseline="0" dirty="0"/>
              <a:t> </a:t>
            </a:r>
            <a:r>
              <a:rPr lang="de-DE" baseline="0" dirty="0" err="1"/>
              <a:t>we</a:t>
            </a:r>
            <a:r>
              <a:rPr lang="de-DE" baseline="0" dirty="0"/>
              <a:t> </a:t>
            </a:r>
            <a:r>
              <a:rPr lang="de-DE" dirty="0" err="1"/>
              <a:t>collected</a:t>
            </a:r>
            <a:r>
              <a:rPr lang="de-DE" baseline="0" dirty="0"/>
              <a:t> </a:t>
            </a:r>
            <a:r>
              <a:rPr lang="de-DE" baseline="0" dirty="0" err="1"/>
              <a:t>the</a:t>
            </a:r>
            <a:r>
              <a:rPr lang="de-DE" baseline="0" dirty="0"/>
              <a:t> </a:t>
            </a:r>
            <a:r>
              <a:rPr lang="de-DE" baseline="0" dirty="0" err="1"/>
              <a:t>highest</a:t>
            </a:r>
            <a:r>
              <a:rPr lang="de-DE" baseline="0" dirty="0"/>
              <a:t> </a:t>
            </a:r>
            <a:r>
              <a:rPr lang="de-DE" baseline="0" dirty="0" err="1"/>
              <a:t>degree</a:t>
            </a:r>
            <a:r>
              <a:rPr lang="de-DE" baseline="0" dirty="0"/>
              <a:t> </a:t>
            </a:r>
            <a:r>
              <a:rPr lang="de-DE" baseline="0" dirty="0" err="1"/>
              <a:t>fields</a:t>
            </a:r>
            <a:r>
              <a:rPr lang="de-DE" baseline="0" dirty="0"/>
              <a:t> </a:t>
            </a:r>
            <a:r>
              <a:rPr lang="de-DE" baseline="0" dirty="0" err="1"/>
              <a:t>of</a:t>
            </a:r>
            <a:r>
              <a:rPr lang="de-DE" baseline="0" dirty="0"/>
              <a:t> </a:t>
            </a:r>
            <a:r>
              <a:rPr lang="de-DE" baseline="0" dirty="0" err="1"/>
              <a:t>each</a:t>
            </a:r>
            <a:r>
              <a:rPr lang="de-DE" baseline="0" dirty="0"/>
              <a:t> individual.</a:t>
            </a:r>
            <a:br>
              <a:rPr lang="de-DE" baseline="0" dirty="0"/>
            </a:br>
            <a:r>
              <a:rPr lang="de-DE" baseline="0" dirty="0"/>
              <a:t> </a:t>
            </a:r>
            <a:r>
              <a:rPr lang="de-DE" baseline="0" dirty="0" err="1"/>
              <a:t>and</a:t>
            </a:r>
            <a:r>
              <a:rPr lang="de-DE" baseline="0" dirty="0"/>
              <a:t> </a:t>
            </a:r>
            <a:r>
              <a:rPr lang="de-DE" baseline="0" dirty="0" err="1"/>
              <a:t>here</a:t>
            </a:r>
            <a:r>
              <a:rPr lang="de-DE" baseline="0" dirty="0"/>
              <a:t> </a:t>
            </a:r>
            <a:r>
              <a:rPr lang="de-DE" baseline="0" dirty="0" err="1"/>
              <a:t>you</a:t>
            </a:r>
            <a:r>
              <a:rPr lang="de-DE" baseline="0" dirty="0"/>
              <a:t> </a:t>
            </a:r>
            <a:r>
              <a:rPr lang="de-DE" baseline="0" dirty="0" err="1"/>
              <a:t>see</a:t>
            </a:r>
            <a:r>
              <a:rPr lang="de-DE" baseline="0" dirty="0"/>
              <a:t> </a:t>
            </a:r>
            <a:r>
              <a:rPr lang="de-DE" baseline="0" dirty="0" err="1"/>
              <a:t>the</a:t>
            </a:r>
            <a:r>
              <a:rPr lang="de-DE" baseline="0" dirty="0"/>
              <a:t> </a:t>
            </a:r>
            <a:r>
              <a:rPr lang="de-DE" baseline="0" dirty="0" err="1"/>
              <a:t>graphs</a:t>
            </a:r>
            <a:r>
              <a:rPr lang="de-DE" baseline="0" dirty="0"/>
              <a:t> </a:t>
            </a:r>
            <a:r>
              <a:rPr lang="de-DE" baseline="0" dirty="0" err="1"/>
              <a:t>showing</a:t>
            </a:r>
            <a:r>
              <a:rPr lang="de-DE" baseline="0" dirty="0"/>
              <a:t> </a:t>
            </a:r>
            <a:r>
              <a:rPr lang="de-DE" baseline="0" dirty="0" err="1"/>
              <a:t>the</a:t>
            </a:r>
            <a:r>
              <a:rPr lang="de-DE" baseline="0" dirty="0"/>
              <a:t> different </a:t>
            </a:r>
            <a:r>
              <a:rPr lang="de-DE" baseline="0" dirty="0" err="1"/>
              <a:t>trainings</a:t>
            </a:r>
            <a:r>
              <a:rPr lang="de-DE" baseline="0" dirty="0"/>
              <a:t> </a:t>
            </a:r>
            <a:r>
              <a:rPr lang="de-DE" baseline="0" dirty="0" err="1"/>
              <a:t>by</a:t>
            </a:r>
            <a:r>
              <a:rPr lang="de-DE" baseline="0" dirty="0"/>
              <a:t> </a:t>
            </a:r>
            <a:r>
              <a:rPr lang="de-DE" baseline="0" dirty="0" err="1"/>
              <a:t>entering</a:t>
            </a:r>
            <a:r>
              <a:rPr lang="de-DE" baseline="0" dirty="0"/>
              <a:t> </a:t>
            </a:r>
            <a:r>
              <a:rPr lang="de-DE" baseline="0" dirty="0" err="1"/>
              <a:t>phase</a:t>
            </a:r>
            <a:endParaRPr lang="en-US" dirty="0"/>
          </a:p>
        </p:txBody>
      </p:sp>
    </p:spTree>
    <p:extLst>
      <p:ext uri="{BB962C8B-B14F-4D97-AF65-F5344CB8AC3E}">
        <p14:creationId xmlns:p14="http://schemas.microsoft.com/office/powerpoint/2010/main" val="1846278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Unique </a:t>
            </a:r>
            <a:r>
              <a:rPr lang="de-DE" dirty="0" err="1"/>
              <a:t>vs</a:t>
            </a:r>
            <a:r>
              <a:rPr lang="de-DE" dirty="0"/>
              <a:t> </a:t>
            </a:r>
            <a:r>
              <a:rPr lang="de-DE" dirty="0" err="1"/>
              <a:t>co-authors</a:t>
            </a:r>
            <a:r>
              <a:rPr lang="de-DE" dirty="0"/>
              <a:t>:</a:t>
            </a:r>
            <a:r>
              <a:rPr lang="de-DE" baseline="0" dirty="0"/>
              <a:t> e.g. </a:t>
            </a:r>
            <a:r>
              <a:rPr lang="de-DE" baseline="0" dirty="0" err="1"/>
              <a:t>if</a:t>
            </a:r>
            <a:r>
              <a:rPr lang="de-DE" baseline="0" dirty="0"/>
              <a:t> </a:t>
            </a:r>
            <a:r>
              <a:rPr lang="de-DE" baseline="0" dirty="0" err="1"/>
              <a:t>you</a:t>
            </a:r>
            <a:r>
              <a:rPr lang="de-DE" baseline="0" dirty="0"/>
              <a:t> </a:t>
            </a:r>
            <a:r>
              <a:rPr lang="de-DE" baseline="0" dirty="0" err="1"/>
              <a:t>and</a:t>
            </a:r>
            <a:r>
              <a:rPr lang="de-DE" baseline="0" dirty="0"/>
              <a:t> I </a:t>
            </a:r>
            <a:r>
              <a:rPr lang="de-DE" baseline="0" dirty="0" err="1"/>
              <a:t>publish</a:t>
            </a:r>
            <a:r>
              <a:rPr lang="de-DE" baseline="0" dirty="0"/>
              <a:t> </a:t>
            </a:r>
            <a:r>
              <a:rPr lang="de-DE" baseline="0" dirty="0" err="1"/>
              <a:t>two</a:t>
            </a:r>
            <a:r>
              <a:rPr lang="de-DE" baseline="0" dirty="0"/>
              <a:t> </a:t>
            </a:r>
            <a:r>
              <a:rPr lang="de-DE" baseline="0" dirty="0" err="1"/>
              <a:t>projects</a:t>
            </a:r>
            <a:r>
              <a:rPr lang="de-DE" baseline="0" dirty="0"/>
              <a:t> </a:t>
            </a:r>
            <a:r>
              <a:rPr lang="de-DE" baseline="0" dirty="0" err="1"/>
              <a:t>together</a:t>
            </a:r>
            <a:r>
              <a:rPr lang="de-DE" baseline="0" dirty="0"/>
              <a:t>, </a:t>
            </a:r>
            <a:r>
              <a:rPr lang="de-DE" baseline="0" dirty="0" err="1"/>
              <a:t>you</a:t>
            </a:r>
            <a:r>
              <a:rPr lang="de-DE" baseline="0" dirty="0"/>
              <a:t> </a:t>
            </a:r>
            <a:r>
              <a:rPr lang="de-DE" baseline="0" dirty="0" err="1"/>
              <a:t>would</a:t>
            </a:r>
            <a:r>
              <a:rPr lang="de-DE" baseline="0" dirty="0"/>
              <a:t> </a:t>
            </a:r>
            <a:r>
              <a:rPr lang="de-DE" baseline="0" dirty="0" err="1"/>
              <a:t>be</a:t>
            </a:r>
            <a:r>
              <a:rPr lang="de-DE" baseline="0" dirty="0"/>
              <a:t> </a:t>
            </a:r>
            <a:r>
              <a:rPr lang="de-DE" baseline="0" dirty="0" err="1"/>
              <a:t>counted</a:t>
            </a:r>
            <a:r>
              <a:rPr lang="de-DE" baseline="0" dirty="0"/>
              <a:t> </a:t>
            </a:r>
            <a:r>
              <a:rPr lang="de-DE" baseline="0" dirty="0" err="1"/>
              <a:t>as</a:t>
            </a:r>
            <a:r>
              <a:rPr lang="de-DE" baseline="0" dirty="0"/>
              <a:t> </a:t>
            </a:r>
            <a:r>
              <a:rPr lang="de-DE" baseline="0" dirty="0" err="1"/>
              <a:t>one</a:t>
            </a:r>
            <a:r>
              <a:rPr lang="de-DE" baseline="0" dirty="0"/>
              <a:t> in </a:t>
            </a:r>
            <a:r>
              <a:rPr lang="de-DE" baseline="0" dirty="0" err="1"/>
              <a:t>the</a:t>
            </a:r>
            <a:r>
              <a:rPr lang="de-DE" baseline="0" dirty="0"/>
              <a:t> </a:t>
            </a:r>
            <a:r>
              <a:rPr lang="de-DE" baseline="0" dirty="0" err="1"/>
              <a:t>distinct</a:t>
            </a:r>
            <a:r>
              <a:rPr lang="de-DE" baseline="0" dirty="0"/>
              <a:t> </a:t>
            </a:r>
            <a:r>
              <a:rPr lang="de-DE" baseline="0" dirty="0" err="1"/>
              <a:t>co-author</a:t>
            </a:r>
            <a:r>
              <a:rPr lang="de-DE" baseline="0" dirty="0"/>
              <a:t> variable. In </a:t>
            </a:r>
            <a:r>
              <a:rPr lang="de-DE" baseline="0" dirty="0" err="1"/>
              <a:t>the</a:t>
            </a:r>
            <a:r>
              <a:rPr lang="de-DE" baseline="0" dirty="0"/>
              <a:t> total </a:t>
            </a:r>
            <a:r>
              <a:rPr lang="de-DE" baseline="0" dirty="0" err="1"/>
              <a:t>number</a:t>
            </a:r>
            <a:r>
              <a:rPr lang="de-DE" baseline="0" dirty="0"/>
              <a:t> </a:t>
            </a:r>
            <a:r>
              <a:rPr lang="de-DE" baseline="0" dirty="0" err="1"/>
              <a:t>of</a:t>
            </a:r>
            <a:r>
              <a:rPr lang="de-DE" baseline="0" dirty="0"/>
              <a:t> </a:t>
            </a:r>
            <a:r>
              <a:rPr lang="de-DE" baseline="0" dirty="0" err="1"/>
              <a:t>co-authors</a:t>
            </a:r>
            <a:r>
              <a:rPr lang="de-DE" baseline="0" dirty="0"/>
              <a:t> </a:t>
            </a:r>
            <a:r>
              <a:rPr lang="de-DE" baseline="0" dirty="0" err="1"/>
              <a:t>we</a:t>
            </a:r>
            <a:r>
              <a:rPr lang="de-DE" baseline="0" dirty="0"/>
              <a:t> </a:t>
            </a:r>
            <a:r>
              <a:rPr lang="de-DE" baseline="0" dirty="0" err="1"/>
              <a:t>would</a:t>
            </a:r>
            <a:r>
              <a:rPr lang="de-DE" baseline="0" dirty="0"/>
              <a:t> </a:t>
            </a:r>
            <a:r>
              <a:rPr lang="de-DE" baseline="0" dirty="0" err="1"/>
              <a:t>count</a:t>
            </a:r>
            <a:r>
              <a:rPr lang="de-DE" baseline="0" dirty="0"/>
              <a:t> </a:t>
            </a:r>
            <a:r>
              <a:rPr lang="de-DE" baseline="0" dirty="0" err="1"/>
              <a:t>you</a:t>
            </a:r>
            <a:r>
              <a:rPr lang="de-DE" baseline="0" dirty="0"/>
              <a:t> double, </a:t>
            </a:r>
            <a:r>
              <a:rPr lang="de-DE" baseline="0" dirty="0" err="1"/>
              <a:t>once</a:t>
            </a:r>
            <a:r>
              <a:rPr lang="de-DE" baseline="0" dirty="0"/>
              <a:t> </a:t>
            </a:r>
            <a:r>
              <a:rPr lang="de-DE" baseline="0" dirty="0" err="1"/>
              <a:t>for</a:t>
            </a:r>
            <a:r>
              <a:rPr lang="de-DE" baseline="0" dirty="0"/>
              <a:t> </a:t>
            </a:r>
            <a:r>
              <a:rPr lang="de-DE" baseline="0" dirty="0" err="1"/>
              <a:t>each</a:t>
            </a:r>
            <a:r>
              <a:rPr lang="de-DE" baseline="0" dirty="0"/>
              <a:t> </a:t>
            </a:r>
            <a:r>
              <a:rPr lang="de-DE" baseline="0" dirty="0" err="1"/>
              <a:t>paper</a:t>
            </a:r>
            <a:r>
              <a:rPr lang="de-DE" baseline="0" dirty="0"/>
              <a:t> </a:t>
            </a:r>
            <a:r>
              <a:rPr lang="de-DE" baseline="0" dirty="0" err="1"/>
              <a:t>published</a:t>
            </a:r>
            <a:r>
              <a:rPr lang="de-DE" baseline="0" dirty="0"/>
              <a:t> </a:t>
            </a:r>
            <a:r>
              <a:rPr lang="de-DE" baseline="0" dirty="0" err="1"/>
              <a:t>with</a:t>
            </a:r>
            <a:r>
              <a:rPr lang="de-DE" baseline="0" dirty="0"/>
              <a:t> </a:t>
            </a:r>
            <a:r>
              <a:rPr lang="de-DE" baseline="0" dirty="0" err="1"/>
              <a:t>me</a:t>
            </a:r>
            <a:endParaRPr lang="de-DE" baseline="0" dirty="0"/>
          </a:p>
          <a:p>
            <a:endParaRPr lang="de-DE" baseline="0" dirty="0"/>
          </a:p>
          <a:p>
            <a:r>
              <a:rPr lang="de-DE" baseline="0" dirty="0" err="1"/>
              <a:t>If</a:t>
            </a:r>
            <a:r>
              <a:rPr lang="de-DE" baseline="0" dirty="0"/>
              <a:t> </a:t>
            </a:r>
            <a:r>
              <a:rPr lang="de-DE" baseline="0" dirty="0" err="1"/>
              <a:t>asked</a:t>
            </a:r>
            <a:r>
              <a:rPr lang="de-DE" baseline="0" dirty="0"/>
              <a:t>:</a:t>
            </a:r>
          </a:p>
          <a:p>
            <a:r>
              <a:rPr lang="de-DE" baseline="0" dirty="0" err="1"/>
              <a:t>Active</a:t>
            </a:r>
            <a:r>
              <a:rPr lang="de-DE" baseline="0" dirty="0"/>
              <a:t> </a:t>
            </a:r>
            <a:r>
              <a:rPr lang="de-DE" baseline="0" dirty="0" err="1"/>
              <a:t>co-authors</a:t>
            </a:r>
            <a:r>
              <a:rPr lang="de-DE" baseline="0" dirty="0"/>
              <a:t>:</a:t>
            </a:r>
          </a:p>
          <a:p>
            <a:pPr marL="171450" indent="-171450">
              <a:buFontTx/>
              <a:buChar char="-"/>
            </a:pPr>
            <a:r>
              <a:rPr lang="de-DE" baseline="0" dirty="0" err="1"/>
              <a:t>Probably</a:t>
            </a:r>
            <a:r>
              <a:rPr lang="de-DE" baseline="0" dirty="0"/>
              <a:t> not all </a:t>
            </a:r>
            <a:r>
              <a:rPr lang="de-DE" baseline="0" dirty="0" err="1"/>
              <a:t>of</a:t>
            </a:r>
            <a:r>
              <a:rPr lang="de-DE" baseline="0" dirty="0"/>
              <a:t> </a:t>
            </a:r>
            <a:r>
              <a:rPr lang="de-DE" baseline="0" dirty="0" err="1"/>
              <a:t>them</a:t>
            </a:r>
            <a:r>
              <a:rPr lang="de-DE" baseline="0" dirty="0"/>
              <a:t> </a:t>
            </a:r>
            <a:r>
              <a:rPr lang="de-DE" baseline="0" dirty="0" err="1"/>
              <a:t>work</a:t>
            </a:r>
            <a:r>
              <a:rPr lang="de-DE" baseline="0" dirty="0"/>
              <a:t> </a:t>
            </a:r>
            <a:r>
              <a:rPr lang="de-DE" baseline="0" dirty="0" err="1"/>
              <a:t>equally</a:t>
            </a:r>
            <a:r>
              <a:rPr lang="de-DE" baseline="0" dirty="0"/>
              <a:t> on </a:t>
            </a:r>
            <a:r>
              <a:rPr lang="de-DE" baseline="0" dirty="0" err="1"/>
              <a:t>projects</a:t>
            </a:r>
            <a:endParaRPr lang="de-DE" baseline="0" dirty="0"/>
          </a:p>
          <a:p>
            <a:pPr marL="171450" indent="-171450">
              <a:buFontTx/>
              <a:buChar char="-"/>
            </a:pPr>
            <a:r>
              <a:rPr lang="de-DE" baseline="0" dirty="0" err="1"/>
              <a:t>Our</a:t>
            </a:r>
            <a:r>
              <a:rPr lang="de-DE" baseline="0" dirty="0"/>
              <a:t> </a:t>
            </a:r>
            <a:r>
              <a:rPr lang="de-DE" baseline="0" dirty="0" err="1"/>
              <a:t>Expectation</a:t>
            </a:r>
            <a:r>
              <a:rPr lang="de-DE" baseline="0" dirty="0"/>
              <a:t> </a:t>
            </a:r>
            <a:r>
              <a:rPr lang="de-DE" baseline="0" dirty="0" err="1"/>
              <a:t>is</a:t>
            </a:r>
            <a:r>
              <a:rPr lang="de-DE" baseline="0" dirty="0"/>
              <a:t> not </a:t>
            </a:r>
            <a:r>
              <a:rPr lang="de-DE" baseline="0" dirty="0" err="1"/>
              <a:t>equal</a:t>
            </a:r>
            <a:r>
              <a:rPr lang="de-DE" baseline="0" dirty="0"/>
              <a:t> </a:t>
            </a:r>
            <a:r>
              <a:rPr lang="de-DE" baseline="0" dirty="0" err="1"/>
              <a:t>contribution</a:t>
            </a:r>
            <a:r>
              <a:rPr lang="de-DE" baseline="0" dirty="0"/>
              <a:t> </a:t>
            </a:r>
            <a:r>
              <a:rPr lang="en-DE" baseline="0" dirty="0"/>
              <a:t>–</a:t>
            </a:r>
            <a:r>
              <a:rPr lang="de-DE" baseline="0" dirty="0"/>
              <a:t> </a:t>
            </a:r>
            <a:r>
              <a:rPr lang="de-DE" baseline="0" dirty="0" err="1"/>
              <a:t>are</a:t>
            </a:r>
            <a:r>
              <a:rPr lang="de-DE" baseline="0" dirty="0"/>
              <a:t> also </a:t>
            </a:r>
            <a:r>
              <a:rPr lang="de-DE" baseline="0" dirty="0" err="1"/>
              <a:t>looking</a:t>
            </a:r>
            <a:r>
              <a:rPr lang="de-DE" baseline="0" dirty="0"/>
              <a:t> at </a:t>
            </a:r>
            <a:r>
              <a:rPr lang="de-DE" baseline="0" dirty="0" err="1"/>
              <a:t>the</a:t>
            </a:r>
            <a:r>
              <a:rPr lang="de-DE" baseline="0" dirty="0"/>
              <a:t> </a:t>
            </a:r>
            <a:r>
              <a:rPr lang="de-DE" baseline="0" dirty="0" err="1"/>
              <a:t>academic</a:t>
            </a:r>
            <a:r>
              <a:rPr lang="de-DE" baseline="0" dirty="0"/>
              <a:t> </a:t>
            </a:r>
            <a:r>
              <a:rPr lang="de-DE" baseline="0" dirty="0" err="1"/>
              <a:t>network</a:t>
            </a:r>
            <a:r>
              <a:rPr lang="de-DE" baseline="0" dirty="0"/>
              <a:t> </a:t>
            </a:r>
            <a:r>
              <a:rPr lang="de-DE" baseline="0" dirty="0" err="1"/>
              <a:t>that</a:t>
            </a:r>
            <a:r>
              <a:rPr lang="de-DE" baseline="0" dirty="0"/>
              <a:t> </a:t>
            </a:r>
            <a:r>
              <a:rPr lang="de-DE" baseline="0" dirty="0" err="1"/>
              <a:t>might</a:t>
            </a:r>
            <a:r>
              <a:rPr lang="de-DE" baseline="0" dirty="0"/>
              <a:t> </a:t>
            </a:r>
            <a:r>
              <a:rPr lang="de-DE" baseline="0" dirty="0" err="1"/>
              <a:t>be</a:t>
            </a:r>
            <a:r>
              <a:rPr lang="de-DE" baseline="0" dirty="0"/>
              <a:t> </a:t>
            </a:r>
            <a:r>
              <a:rPr lang="de-DE" baseline="0" dirty="0" err="1"/>
              <a:t>refelcted</a:t>
            </a:r>
            <a:r>
              <a:rPr lang="de-DE" baseline="0" dirty="0"/>
              <a:t> </a:t>
            </a:r>
            <a:r>
              <a:rPr lang="de-DE" baseline="0" dirty="0" err="1"/>
              <a:t>by</a:t>
            </a:r>
            <a:r>
              <a:rPr lang="de-DE" baseline="0" dirty="0"/>
              <a:t> </a:t>
            </a:r>
            <a:r>
              <a:rPr lang="de-DE" baseline="0" dirty="0" err="1"/>
              <a:t>the</a:t>
            </a:r>
            <a:r>
              <a:rPr lang="de-DE" baseline="0" dirty="0"/>
              <a:t> </a:t>
            </a:r>
            <a:r>
              <a:rPr lang="de-DE" baseline="0" dirty="0" err="1"/>
              <a:t>co-authors</a:t>
            </a:r>
            <a:endParaRPr lang="de-DE" baseline="0" dirty="0"/>
          </a:p>
          <a:p>
            <a:pPr marL="171450" indent="-171450">
              <a:buFontTx/>
              <a:buChar char="-"/>
            </a:pPr>
            <a:r>
              <a:rPr lang="de-DE" baseline="0" dirty="0" err="1"/>
              <a:t>Using</a:t>
            </a:r>
            <a:r>
              <a:rPr lang="de-DE" baseline="0" dirty="0"/>
              <a:t> </a:t>
            </a:r>
            <a:r>
              <a:rPr lang="de-DE" baseline="0" dirty="0" err="1"/>
              <a:t>first</a:t>
            </a:r>
            <a:r>
              <a:rPr lang="de-DE" baseline="0" dirty="0"/>
              <a:t> </a:t>
            </a:r>
            <a:r>
              <a:rPr lang="de-DE" baseline="0" dirty="0" err="1"/>
              <a:t>and</a:t>
            </a:r>
            <a:r>
              <a:rPr lang="de-DE" baseline="0" dirty="0"/>
              <a:t> last </a:t>
            </a:r>
            <a:r>
              <a:rPr lang="de-DE" baseline="0" dirty="0" err="1"/>
              <a:t>author</a:t>
            </a:r>
            <a:r>
              <a:rPr lang="de-DE" baseline="0" dirty="0"/>
              <a:t> </a:t>
            </a:r>
            <a:r>
              <a:rPr lang="de-DE" baseline="0" dirty="0" err="1"/>
              <a:t>we</a:t>
            </a:r>
            <a:r>
              <a:rPr lang="de-DE" baseline="0" dirty="0"/>
              <a:t> </a:t>
            </a:r>
            <a:r>
              <a:rPr lang="de-DE" baseline="0" dirty="0" err="1"/>
              <a:t>try</a:t>
            </a:r>
            <a:r>
              <a:rPr lang="de-DE" baseline="0" dirty="0"/>
              <a:t> </a:t>
            </a:r>
            <a:r>
              <a:rPr lang="de-DE" baseline="0" dirty="0" err="1"/>
              <a:t>to</a:t>
            </a:r>
            <a:r>
              <a:rPr lang="de-DE" baseline="0" dirty="0"/>
              <a:t> </a:t>
            </a:r>
            <a:r>
              <a:rPr lang="de-DE" baseline="0" dirty="0" err="1"/>
              <a:t>capture</a:t>
            </a:r>
            <a:r>
              <a:rPr lang="de-DE" baseline="0" dirty="0"/>
              <a:t> </a:t>
            </a:r>
            <a:r>
              <a:rPr lang="de-DE" baseline="0" dirty="0" err="1"/>
              <a:t>the</a:t>
            </a:r>
            <a:r>
              <a:rPr lang="de-DE" baseline="0" dirty="0"/>
              <a:t> </a:t>
            </a:r>
            <a:r>
              <a:rPr lang="de-DE" baseline="0" dirty="0" err="1"/>
              <a:t>contributions</a:t>
            </a:r>
            <a:r>
              <a:rPr lang="de-DE" baseline="0" dirty="0"/>
              <a:t> </a:t>
            </a:r>
            <a:r>
              <a:rPr lang="de-DE" baseline="0" dirty="0" err="1"/>
              <a:t>to</a:t>
            </a:r>
            <a:r>
              <a:rPr lang="de-DE" baseline="0" dirty="0"/>
              <a:t> a </a:t>
            </a:r>
            <a:r>
              <a:rPr lang="de-DE" baseline="0" dirty="0" err="1"/>
              <a:t>certain</a:t>
            </a:r>
            <a:r>
              <a:rPr lang="de-DE" baseline="0" dirty="0"/>
              <a:t> </a:t>
            </a:r>
            <a:r>
              <a:rPr lang="de-DE" baseline="0" dirty="0" err="1"/>
              <a:t>degree</a:t>
            </a:r>
            <a:r>
              <a:rPr lang="de-DE" baseline="0" dirty="0"/>
              <a:t> </a:t>
            </a:r>
            <a:r>
              <a:rPr lang="en-DE" baseline="0" dirty="0"/>
              <a:t>–</a:t>
            </a:r>
            <a:r>
              <a:rPr lang="de-DE" baseline="0" dirty="0"/>
              <a:t> in </a:t>
            </a:r>
            <a:r>
              <a:rPr lang="de-DE" baseline="0" dirty="0" err="1"/>
              <a:t>these</a:t>
            </a:r>
            <a:r>
              <a:rPr lang="de-DE" baseline="0" dirty="0"/>
              <a:t> </a:t>
            </a:r>
            <a:r>
              <a:rPr lang="de-DE" baseline="0" dirty="0" err="1"/>
              <a:t>fields</a:t>
            </a:r>
            <a:r>
              <a:rPr lang="de-DE" baseline="0" dirty="0"/>
              <a:t> </a:t>
            </a:r>
            <a:r>
              <a:rPr lang="de-DE" baseline="0" dirty="0" err="1"/>
              <a:t>the</a:t>
            </a:r>
            <a:r>
              <a:rPr lang="de-DE" baseline="0" dirty="0"/>
              <a:t> </a:t>
            </a:r>
            <a:r>
              <a:rPr lang="de-DE" baseline="0" dirty="0" err="1"/>
              <a:t>first</a:t>
            </a:r>
            <a:r>
              <a:rPr lang="de-DE" baseline="0" dirty="0"/>
              <a:t> </a:t>
            </a:r>
            <a:r>
              <a:rPr lang="de-DE" baseline="0" dirty="0" err="1"/>
              <a:t>author</a:t>
            </a:r>
            <a:r>
              <a:rPr lang="de-DE" baseline="0" dirty="0"/>
              <a:t> </a:t>
            </a:r>
            <a:r>
              <a:rPr lang="de-DE" baseline="0" dirty="0" err="1"/>
              <a:t>is</a:t>
            </a:r>
            <a:r>
              <a:rPr lang="de-DE" baseline="0" dirty="0"/>
              <a:t> </a:t>
            </a:r>
            <a:r>
              <a:rPr lang="de-DE" baseline="0" dirty="0" err="1"/>
              <a:t>the</a:t>
            </a:r>
            <a:r>
              <a:rPr lang="de-DE" baseline="0" dirty="0"/>
              <a:t> </a:t>
            </a:r>
            <a:r>
              <a:rPr lang="de-DE" baseline="0" dirty="0" err="1"/>
              <a:t>one</a:t>
            </a:r>
            <a:r>
              <a:rPr lang="de-DE" baseline="0" dirty="0"/>
              <a:t> </a:t>
            </a:r>
            <a:r>
              <a:rPr lang="de-DE" baseline="0" dirty="0" err="1"/>
              <a:t>with</a:t>
            </a:r>
            <a:r>
              <a:rPr lang="de-DE" baseline="0" dirty="0"/>
              <a:t> </a:t>
            </a:r>
            <a:r>
              <a:rPr lang="de-DE" baseline="0" dirty="0" err="1"/>
              <a:t>the</a:t>
            </a:r>
            <a:r>
              <a:rPr lang="de-DE" baseline="0" dirty="0"/>
              <a:t> </a:t>
            </a:r>
            <a:r>
              <a:rPr lang="de-DE" baseline="0" dirty="0" err="1"/>
              <a:t>highest</a:t>
            </a:r>
            <a:r>
              <a:rPr lang="de-DE" baseline="0" dirty="0"/>
              <a:t> </a:t>
            </a:r>
            <a:r>
              <a:rPr lang="de-DE" baseline="0" dirty="0" err="1"/>
              <a:t>contribution</a:t>
            </a:r>
            <a:r>
              <a:rPr lang="de-DE" baseline="0" dirty="0"/>
              <a:t>, </a:t>
            </a:r>
            <a:r>
              <a:rPr lang="de-DE" baseline="0" dirty="0" err="1"/>
              <a:t>and</a:t>
            </a:r>
            <a:r>
              <a:rPr lang="de-DE" baseline="0" dirty="0"/>
              <a:t> </a:t>
            </a:r>
            <a:r>
              <a:rPr lang="de-DE" baseline="0" dirty="0" err="1"/>
              <a:t>the</a:t>
            </a:r>
            <a:r>
              <a:rPr lang="de-DE" baseline="0" dirty="0"/>
              <a:t> last </a:t>
            </a:r>
            <a:r>
              <a:rPr lang="de-DE" baseline="0" dirty="0" err="1"/>
              <a:t>author</a:t>
            </a:r>
            <a:r>
              <a:rPr lang="de-DE" baseline="0" dirty="0"/>
              <a:t> </a:t>
            </a:r>
            <a:r>
              <a:rPr lang="de-DE" baseline="0" dirty="0" err="1"/>
              <a:t>is</a:t>
            </a:r>
            <a:r>
              <a:rPr lang="de-DE" baseline="0" dirty="0"/>
              <a:t> </a:t>
            </a:r>
            <a:r>
              <a:rPr lang="de-DE" baseline="0" dirty="0" err="1"/>
              <a:t>the</a:t>
            </a:r>
            <a:r>
              <a:rPr lang="de-DE" baseline="0" dirty="0"/>
              <a:t> </a:t>
            </a:r>
            <a:r>
              <a:rPr lang="de-DE" baseline="0" dirty="0" err="1"/>
              <a:t>one</a:t>
            </a:r>
            <a:r>
              <a:rPr lang="de-DE" baseline="0" dirty="0"/>
              <a:t> </a:t>
            </a:r>
            <a:r>
              <a:rPr lang="de-DE" baseline="0" dirty="0" err="1"/>
              <a:t>with</a:t>
            </a:r>
            <a:r>
              <a:rPr lang="de-DE" baseline="0" dirty="0"/>
              <a:t> </a:t>
            </a:r>
            <a:r>
              <a:rPr lang="de-DE" baseline="0" dirty="0" err="1"/>
              <a:t>the</a:t>
            </a:r>
            <a:r>
              <a:rPr lang="de-DE" baseline="0" dirty="0"/>
              <a:t> </a:t>
            </a:r>
            <a:r>
              <a:rPr lang="de-DE" baseline="0" dirty="0" err="1"/>
              <a:t>money</a:t>
            </a:r>
            <a:r>
              <a:rPr lang="de-DE" baseline="0" dirty="0"/>
              <a:t> </a:t>
            </a:r>
          </a:p>
          <a:p>
            <a:pPr marL="171450" indent="-171450">
              <a:buFontTx/>
              <a:buChar char="-"/>
            </a:pPr>
            <a:r>
              <a:rPr lang="de-DE" baseline="0" dirty="0" err="1"/>
              <a:t>Indeed</a:t>
            </a:r>
            <a:r>
              <a:rPr lang="de-DE" baseline="0" dirty="0"/>
              <a:t>, </a:t>
            </a:r>
            <a:r>
              <a:rPr lang="de-DE" baseline="0" dirty="0" err="1"/>
              <a:t>no</a:t>
            </a:r>
            <a:r>
              <a:rPr lang="de-DE" baseline="0" dirty="0"/>
              <a:t> </a:t>
            </a:r>
            <a:r>
              <a:rPr lang="de-DE" baseline="0" dirty="0" err="1"/>
              <a:t>one</a:t>
            </a:r>
            <a:r>
              <a:rPr lang="de-DE" baseline="0" dirty="0"/>
              <a:t> </a:t>
            </a:r>
            <a:r>
              <a:rPr lang="de-DE" baseline="0" dirty="0" err="1"/>
              <a:t>can</a:t>
            </a:r>
            <a:r>
              <a:rPr lang="de-DE" baseline="0" dirty="0"/>
              <a:t> </a:t>
            </a:r>
            <a:r>
              <a:rPr lang="de-DE" baseline="0" dirty="0" err="1"/>
              <a:t>truly</a:t>
            </a:r>
            <a:r>
              <a:rPr lang="de-DE" baseline="0" dirty="0"/>
              <a:t> </a:t>
            </a:r>
            <a:r>
              <a:rPr lang="de-DE" baseline="0" dirty="0" err="1"/>
              <a:t>measure</a:t>
            </a:r>
            <a:r>
              <a:rPr lang="de-DE" baseline="0" dirty="0"/>
              <a:t> </a:t>
            </a:r>
            <a:r>
              <a:rPr lang="de-DE" baseline="0" dirty="0" err="1"/>
              <a:t>how</a:t>
            </a:r>
            <a:r>
              <a:rPr lang="de-DE" baseline="0" dirty="0"/>
              <a:t> </a:t>
            </a:r>
            <a:r>
              <a:rPr lang="de-DE" baseline="0" dirty="0" err="1"/>
              <a:t>active</a:t>
            </a:r>
            <a:r>
              <a:rPr lang="de-DE" baseline="0" dirty="0"/>
              <a:t> </a:t>
            </a:r>
            <a:r>
              <a:rPr lang="de-DE" baseline="0" dirty="0" err="1"/>
              <a:t>co-authors</a:t>
            </a:r>
            <a:r>
              <a:rPr lang="de-DE" baseline="0" dirty="0"/>
              <a:t> </a:t>
            </a:r>
            <a:r>
              <a:rPr lang="de-DE" baseline="0" dirty="0" err="1"/>
              <a:t>are</a:t>
            </a:r>
            <a:r>
              <a:rPr lang="de-DE" baseline="0" dirty="0"/>
              <a:t>, so </a:t>
            </a:r>
            <a:r>
              <a:rPr lang="de-DE" baseline="0" dirty="0" err="1"/>
              <a:t>we</a:t>
            </a:r>
            <a:r>
              <a:rPr lang="de-DE" baseline="0" dirty="0"/>
              <a:t> follow </a:t>
            </a:r>
            <a:r>
              <a:rPr lang="de-DE" baseline="0" dirty="0" err="1"/>
              <a:t>the</a:t>
            </a:r>
            <a:r>
              <a:rPr lang="de-DE" baseline="0" dirty="0"/>
              <a:t> </a:t>
            </a:r>
            <a:r>
              <a:rPr lang="de-DE" baseline="0" dirty="0" err="1"/>
              <a:t>literature</a:t>
            </a:r>
            <a:r>
              <a:rPr lang="de-DE" baseline="0" dirty="0"/>
              <a:t> </a:t>
            </a:r>
            <a:r>
              <a:rPr lang="de-DE" baseline="0" dirty="0" err="1"/>
              <a:t>and</a:t>
            </a:r>
            <a:r>
              <a:rPr lang="de-DE" baseline="0" dirty="0"/>
              <a:t> do </a:t>
            </a:r>
            <a:r>
              <a:rPr lang="de-DE" baseline="0" dirty="0" err="1"/>
              <a:t>the</a:t>
            </a:r>
            <a:r>
              <a:rPr lang="de-DE" baseline="0" dirty="0"/>
              <a:t> </a:t>
            </a:r>
            <a:r>
              <a:rPr lang="de-DE" baseline="0" dirty="0" err="1"/>
              <a:t>best</a:t>
            </a:r>
            <a:r>
              <a:rPr lang="de-DE" baseline="0" dirty="0"/>
              <a:t> </a:t>
            </a:r>
            <a:r>
              <a:rPr lang="de-DE" baseline="0" dirty="0" err="1"/>
              <a:t>we</a:t>
            </a:r>
            <a:r>
              <a:rPr lang="de-DE" baseline="0" dirty="0"/>
              <a:t> </a:t>
            </a:r>
            <a:r>
              <a:rPr lang="de-DE" baseline="0" dirty="0" err="1"/>
              <a:t>can</a:t>
            </a:r>
            <a:endParaRPr lang="de-DE" baseline="0" dirty="0"/>
          </a:p>
          <a:p>
            <a:pPr marL="171450" indent="-171450">
              <a:buFontTx/>
              <a:buChar char="-"/>
            </a:pPr>
            <a:endParaRPr lang="en-US" dirty="0"/>
          </a:p>
        </p:txBody>
      </p:sp>
    </p:spTree>
    <p:extLst>
      <p:ext uri="{BB962C8B-B14F-4D97-AF65-F5344CB8AC3E}">
        <p14:creationId xmlns:p14="http://schemas.microsoft.com/office/powerpoint/2010/main" val="645191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o what extent does the observed difference reflect HBP-active researchers trained in different</a:t>
            </a:r>
          </a:p>
          <a:p>
            <a:r>
              <a:rPr lang="en-US" dirty="0"/>
              <a:t>areas contributing more to the productivity gain, as opposed to the platform provided encouraging</a:t>
            </a:r>
          </a:p>
          <a:p>
            <a:r>
              <a:rPr lang="en-US" dirty="0"/>
              <a:t>collaboration? The former emphasizes the importance of training, and the latter stresses the </a:t>
            </a:r>
            <a:r>
              <a:rPr lang="en-US" dirty="0" err="1"/>
              <a:t>im</a:t>
            </a:r>
            <a:r>
              <a:rPr lang="en-US" dirty="0"/>
              <a:t>-</a:t>
            </a:r>
          </a:p>
          <a:p>
            <a:r>
              <a:rPr lang="en-US" dirty="0" err="1"/>
              <a:t>portance</a:t>
            </a:r>
            <a:r>
              <a:rPr lang="en-US" dirty="0"/>
              <a:t> of learning and knowledge-sharing. Ideally, we aim to capture details on all co-authors</a:t>
            </a:r>
          </a:p>
          <a:p>
            <a:r>
              <a:rPr lang="en-US" dirty="0"/>
              <a:t>to gain insights into team composition and potential learning effects. However, since this is not</a:t>
            </a:r>
          </a:p>
          <a:p>
            <a:r>
              <a:rPr lang="en-US" dirty="0"/>
              <a:t>feasible, we provide a proxy by utilizing hand-collected data on the highest degree of training of</a:t>
            </a:r>
          </a:p>
          <a:p>
            <a:r>
              <a:rPr lang="en-US" dirty="0"/>
              <a:t>HBP-active authors. We included the highest-degree fields of training in the regression, using the</a:t>
            </a:r>
          </a:p>
          <a:p>
            <a:r>
              <a:rPr lang="en-US" dirty="0"/>
              <a:t>field group of "business, social sciences, and humanities" as the baseline category.</a:t>
            </a:r>
          </a:p>
        </p:txBody>
      </p:sp>
    </p:spTree>
    <p:extLst>
      <p:ext uri="{BB962C8B-B14F-4D97-AF65-F5344CB8AC3E}">
        <p14:creationId xmlns:p14="http://schemas.microsoft.com/office/powerpoint/2010/main" val="412421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248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One</a:t>
            </a:r>
            <a:r>
              <a:rPr lang="de-DE" baseline="0" dirty="0"/>
              <a:t> half </a:t>
            </a:r>
            <a:r>
              <a:rPr lang="de-DE" baseline="0" dirty="0" err="1"/>
              <a:t>goes</a:t>
            </a:r>
            <a:r>
              <a:rPr lang="de-DE" baseline="0" dirty="0"/>
              <a:t> </a:t>
            </a:r>
            <a:r>
              <a:rPr lang="de-DE" baseline="0" dirty="0" err="1"/>
              <a:t>directly</a:t>
            </a:r>
            <a:r>
              <a:rPr lang="de-DE" baseline="0" dirty="0"/>
              <a:t> </a:t>
            </a:r>
            <a:r>
              <a:rPr lang="de-DE" baseline="0" dirty="0" err="1"/>
              <a:t>to</a:t>
            </a:r>
            <a:r>
              <a:rPr lang="de-DE" baseline="0" dirty="0"/>
              <a:t> </a:t>
            </a:r>
            <a:r>
              <a:rPr lang="de-DE" baseline="0" dirty="0" err="1"/>
              <a:t>universities</a:t>
            </a:r>
            <a:r>
              <a:rPr lang="de-DE" baseline="0" dirty="0"/>
              <a:t> </a:t>
            </a:r>
            <a:r>
              <a:rPr lang="de-DE" baseline="0" dirty="0" err="1"/>
              <a:t>and</a:t>
            </a:r>
            <a:r>
              <a:rPr lang="de-DE" baseline="0" dirty="0"/>
              <a:t> </a:t>
            </a:r>
            <a:r>
              <a:rPr lang="de-DE" baseline="0" dirty="0" err="1"/>
              <a:t>the</a:t>
            </a:r>
            <a:r>
              <a:rPr lang="de-DE" baseline="0" dirty="0"/>
              <a:t> </a:t>
            </a:r>
            <a:r>
              <a:rPr lang="de-DE" baseline="0" dirty="0" err="1"/>
              <a:t>other</a:t>
            </a:r>
            <a:r>
              <a:rPr lang="de-DE" baseline="0" dirty="0"/>
              <a:t> half </a:t>
            </a:r>
            <a:r>
              <a:rPr lang="de-DE" baseline="0" dirty="0" err="1"/>
              <a:t>goes</a:t>
            </a:r>
            <a:r>
              <a:rPr lang="de-DE" baseline="0" dirty="0"/>
              <a:t> </a:t>
            </a:r>
            <a:r>
              <a:rPr lang="de-DE" baseline="0" dirty="0" err="1"/>
              <a:t>to</a:t>
            </a:r>
            <a:r>
              <a:rPr lang="de-DE" baseline="0" dirty="0"/>
              <a:t> </a:t>
            </a:r>
            <a:r>
              <a:rPr lang="de-DE" baseline="0" dirty="0" err="1"/>
              <a:t>infrastructure</a:t>
            </a:r>
            <a:r>
              <a:rPr lang="de-DE" baseline="0" dirty="0"/>
              <a:t> </a:t>
            </a:r>
            <a:r>
              <a:rPr lang="de-DE" baseline="0" dirty="0" err="1"/>
              <a:t>building</a:t>
            </a:r>
            <a:endParaRPr lang="en-US" dirty="0"/>
          </a:p>
        </p:txBody>
      </p:sp>
    </p:spTree>
    <p:extLst>
      <p:ext uri="{BB962C8B-B14F-4D97-AF65-F5344CB8AC3E}">
        <p14:creationId xmlns:p14="http://schemas.microsoft.com/office/powerpoint/2010/main" val="195534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4200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NimbusRomNo9L-Regu"/>
              </a:rPr>
              <a:t>Less pubs </a:t>
            </a:r>
            <a:r>
              <a:rPr lang="en-US" sz="1800" b="0" i="0" u="none" strike="noStrike" baseline="0" dirty="0" err="1">
                <a:latin typeface="NimbusRomNo9L-Regu"/>
              </a:rPr>
              <a:t>bc</a:t>
            </a:r>
            <a:r>
              <a:rPr lang="en-US" sz="1800" b="0" i="0" u="none" strike="noStrike" baseline="0" dirty="0">
                <a:latin typeface="NimbusRomNo9L-Regu"/>
              </a:rPr>
              <a:t> (1) adjustment time to learn new knowledge , (2) multidisciplinary teams require more coordination</a:t>
            </a:r>
            <a:br>
              <a:rPr lang="en-US" sz="1800" b="0" i="0" u="none" strike="noStrike" baseline="0" dirty="0">
                <a:latin typeface="NimbusRomNo9L-Regu"/>
              </a:rPr>
            </a:br>
            <a:r>
              <a:rPr lang="en-US" sz="1800" b="0" i="0" u="none" strike="noStrike" baseline="0" dirty="0">
                <a:latin typeface="NimbusRomNo9L-Regu"/>
              </a:rPr>
              <a:t>Systematically capturing brain simulation and other topics w/ pubs as immediately shareable knowledge </a:t>
            </a:r>
          </a:p>
        </p:txBody>
      </p:sp>
    </p:spTree>
    <p:extLst>
      <p:ext uri="{BB962C8B-B14F-4D97-AF65-F5344CB8AC3E}">
        <p14:creationId xmlns:p14="http://schemas.microsoft.com/office/powerpoint/2010/main" val="149508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Large </a:t>
            </a:r>
            <a:r>
              <a:rPr lang="de-DE" dirty="0" err="1"/>
              <a:t>teams</a:t>
            </a:r>
            <a:r>
              <a:rPr lang="de-DE" dirty="0"/>
              <a:t> </a:t>
            </a:r>
            <a:r>
              <a:rPr lang="de-DE" dirty="0" err="1"/>
              <a:t>develop</a:t>
            </a:r>
            <a:r>
              <a:rPr lang="de-DE" dirty="0"/>
              <a:t> </a:t>
            </a:r>
            <a:r>
              <a:rPr lang="de-DE" dirty="0" err="1"/>
              <a:t>while</a:t>
            </a:r>
            <a:r>
              <a:rPr lang="de-DE" dirty="0"/>
              <a:t> </a:t>
            </a:r>
            <a:r>
              <a:rPr lang="de-DE" dirty="0" err="1"/>
              <a:t>small</a:t>
            </a:r>
            <a:r>
              <a:rPr lang="de-DE" dirty="0"/>
              <a:t> </a:t>
            </a:r>
            <a:r>
              <a:rPr lang="de-DE" dirty="0" err="1"/>
              <a:t>teams</a:t>
            </a:r>
            <a:r>
              <a:rPr lang="de-DE" dirty="0"/>
              <a:t> </a:t>
            </a:r>
            <a:r>
              <a:rPr lang="de-DE" dirty="0" err="1"/>
              <a:t>disrupt</a:t>
            </a:r>
            <a:endParaRPr lang="en-US" dirty="0"/>
          </a:p>
        </p:txBody>
      </p:sp>
    </p:spTree>
    <p:extLst>
      <p:ext uri="{BB962C8B-B14F-4D97-AF65-F5344CB8AC3E}">
        <p14:creationId xmlns:p14="http://schemas.microsoft.com/office/powerpoint/2010/main" val="3393442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have</a:t>
            </a:r>
            <a:r>
              <a:rPr lang="de-DE" baseline="0" dirty="0"/>
              <a:t> </a:t>
            </a:r>
            <a:r>
              <a:rPr lang="de-DE" baseline="0" dirty="0" err="1"/>
              <a:t>collected</a:t>
            </a:r>
            <a:r>
              <a:rPr lang="de-DE" baseline="0" dirty="0"/>
              <a:t> all </a:t>
            </a:r>
            <a:r>
              <a:rPr lang="de-DE" baseline="0" dirty="0" err="1"/>
              <a:t>this</a:t>
            </a:r>
            <a:r>
              <a:rPr lang="de-DE" baseline="0" dirty="0"/>
              <a:t> </a:t>
            </a:r>
            <a:r>
              <a:rPr lang="de-DE" baseline="0" dirty="0" err="1"/>
              <a:t>information</a:t>
            </a:r>
            <a:r>
              <a:rPr lang="de-DE" baseline="0" dirty="0"/>
              <a:t>, a large </a:t>
            </a:r>
            <a:r>
              <a:rPr lang="de-DE" baseline="0" dirty="0" err="1"/>
              <a:t>share</a:t>
            </a:r>
            <a:r>
              <a:rPr lang="de-DE" baseline="0" dirty="0"/>
              <a:t> </a:t>
            </a:r>
            <a:r>
              <a:rPr lang="de-DE" baseline="0" dirty="0" err="1"/>
              <a:t>manually</a:t>
            </a:r>
            <a:r>
              <a:rPr lang="de-DE" baseline="0" dirty="0"/>
              <a:t>, </a:t>
            </a:r>
            <a:r>
              <a:rPr lang="de-DE" baseline="0" dirty="0" err="1"/>
              <a:t>and</a:t>
            </a:r>
            <a:r>
              <a:rPr lang="de-DE" baseline="0" dirty="0"/>
              <a:t> </a:t>
            </a:r>
            <a:r>
              <a:rPr lang="de-DE" baseline="0" dirty="0" err="1"/>
              <a:t>tried</a:t>
            </a:r>
            <a:r>
              <a:rPr lang="de-DE" baseline="0" dirty="0"/>
              <a:t> different </a:t>
            </a:r>
            <a:r>
              <a:rPr lang="de-DE" baseline="0" dirty="0" err="1"/>
              <a:t>angles</a:t>
            </a:r>
            <a:r>
              <a:rPr lang="de-DE" baseline="0" dirty="0"/>
              <a:t> but </a:t>
            </a:r>
            <a:r>
              <a:rPr lang="de-DE" baseline="0" dirty="0" err="1"/>
              <a:t>have</a:t>
            </a:r>
            <a:r>
              <a:rPr lang="de-DE" baseline="0" dirty="0"/>
              <a:t> not </a:t>
            </a:r>
            <a:r>
              <a:rPr lang="de-DE" baseline="0" dirty="0" err="1"/>
              <a:t>used</a:t>
            </a:r>
            <a:r>
              <a:rPr lang="de-DE" baseline="0" dirty="0"/>
              <a:t> all </a:t>
            </a:r>
            <a:r>
              <a:rPr lang="de-DE" baseline="0" dirty="0" err="1"/>
              <a:t>data</a:t>
            </a:r>
            <a:r>
              <a:rPr lang="de-DE" baseline="0" dirty="0"/>
              <a:t> </a:t>
            </a:r>
            <a:r>
              <a:rPr lang="de-DE" baseline="0" dirty="0" err="1"/>
              <a:t>that</a:t>
            </a:r>
            <a:r>
              <a:rPr lang="de-DE" baseline="0" dirty="0"/>
              <a:t> </a:t>
            </a:r>
            <a:r>
              <a:rPr lang="de-DE" baseline="0" dirty="0" err="1"/>
              <a:t>is</a:t>
            </a:r>
            <a:r>
              <a:rPr lang="de-DE" baseline="0" dirty="0"/>
              <a:t> </a:t>
            </a:r>
            <a:r>
              <a:rPr lang="de-DE" baseline="0" dirty="0" err="1"/>
              <a:t>shown</a:t>
            </a:r>
            <a:r>
              <a:rPr lang="de-DE" baseline="0" dirty="0"/>
              <a:t> </a:t>
            </a:r>
            <a:r>
              <a:rPr lang="de-DE" baseline="0" dirty="0" err="1"/>
              <a:t>here</a:t>
            </a:r>
            <a:r>
              <a:rPr lang="de-DE" baseline="0" dirty="0"/>
              <a:t> </a:t>
            </a:r>
            <a:r>
              <a:rPr lang="de-DE" baseline="0" dirty="0" err="1"/>
              <a:t>yet</a:t>
            </a:r>
            <a:r>
              <a:rPr lang="de-DE" baseline="0" dirty="0"/>
              <a:t>. So, </a:t>
            </a:r>
            <a:r>
              <a:rPr lang="de-DE" baseline="0" dirty="0" err="1"/>
              <a:t>we</a:t>
            </a:r>
            <a:r>
              <a:rPr lang="de-DE" baseline="0" dirty="0"/>
              <a:t> </a:t>
            </a:r>
            <a:r>
              <a:rPr lang="de-DE" baseline="0" dirty="0" err="1"/>
              <a:t>are</a:t>
            </a:r>
            <a:r>
              <a:rPr lang="de-DE" baseline="0" dirty="0"/>
              <a:t> </a:t>
            </a:r>
            <a:r>
              <a:rPr lang="de-DE" baseline="0" dirty="0" err="1"/>
              <a:t>thankful</a:t>
            </a:r>
            <a:r>
              <a:rPr lang="de-DE" baseline="0" dirty="0"/>
              <a:t> </a:t>
            </a:r>
            <a:r>
              <a:rPr lang="de-DE" baseline="0" dirty="0" err="1"/>
              <a:t>for</a:t>
            </a:r>
            <a:r>
              <a:rPr lang="de-DE" baseline="0" dirty="0"/>
              <a:t> </a:t>
            </a:r>
            <a:r>
              <a:rPr lang="de-DE" baseline="0" dirty="0" err="1"/>
              <a:t>any</a:t>
            </a:r>
            <a:r>
              <a:rPr lang="de-DE" baseline="0" dirty="0"/>
              <a:t> </a:t>
            </a:r>
            <a:r>
              <a:rPr lang="de-DE" baseline="0" dirty="0" err="1"/>
              <a:t>suggestions</a:t>
            </a:r>
            <a:r>
              <a:rPr lang="de-DE" baseline="0" dirty="0"/>
              <a:t> </a:t>
            </a:r>
            <a:endParaRPr lang="en-US" dirty="0"/>
          </a:p>
        </p:txBody>
      </p:sp>
    </p:spTree>
    <p:extLst>
      <p:ext uri="{BB962C8B-B14F-4D97-AF65-F5344CB8AC3E}">
        <p14:creationId xmlns:p14="http://schemas.microsoft.com/office/powerpoint/2010/main" val="48308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Lag in </a:t>
            </a:r>
            <a:r>
              <a:rPr lang="de-DE" dirty="0" err="1"/>
              <a:t>pubs</a:t>
            </a:r>
            <a:r>
              <a:rPr lang="de-DE" dirty="0"/>
              <a:t>:</a:t>
            </a:r>
            <a:r>
              <a:rPr lang="de-DE" baseline="0" dirty="0"/>
              <a:t> </a:t>
            </a:r>
          </a:p>
          <a:p>
            <a:pPr marL="171450" indent="-171450">
              <a:buFontTx/>
              <a:buChar char="-"/>
            </a:pPr>
            <a:r>
              <a:rPr lang="de-DE" baseline="0" dirty="0" err="1"/>
              <a:t>the</a:t>
            </a:r>
            <a:r>
              <a:rPr lang="de-DE" baseline="0" dirty="0"/>
              <a:t> </a:t>
            </a:r>
            <a:r>
              <a:rPr lang="de-DE" baseline="0" dirty="0" err="1"/>
              <a:t>fields</a:t>
            </a:r>
            <a:r>
              <a:rPr lang="de-DE" baseline="0" dirty="0"/>
              <a:t> </a:t>
            </a:r>
            <a:r>
              <a:rPr lang="de-DE" baseline="0" dirty="0" err="1"/>
              <a:t>we</a:t>
            </a:r>
            <a:r>
              <a:rPr lang="de-DE" baseline="0" dirty="0"/>
              <a:t> </a:t>
            </a:r>
            <a:r>
              <a:rPr lang="de-DE" baseline="0" dirty="0" err="1"/>
              <a:t>are</a:t>
            </a:r>
            <a:r>
              <a:rPr lang="de-DE" baseline="0" dirty="0"/>
              <a:t> </a:t>
            </a:r>
            <a:r>
              <a:rPr lang="de-DE" baseline="0" dirty="0" err="1"/>
              <a:t>talking</a:t>
            </a:r>
            <a:r>
              <a:rPr lang="de-DE" baseline="0" dirty="0"/>
              <a:t> </a:t>
            </a:r>
            <a:r>
              <a:rPr lang="de-DE" baseline="0" dirty="0" err="1"/>
              <a:t>about</a:t>
            </a:r>
            <a:r>
              <a:rPr lang="de-DE" baseline="0" dirty="0"/>
              <a:t> </a:t>
            </a:r>
            <a:r>
              <a:rPr lang="de-DE" baseline="0" dirty="0" err="1"/>
              <a:t>are</a:t>
            </a:r>
            <a:r>
              <a:rPr lang="de-DE" baseline="0" dirty="0"/>
              <a:t> </a:t>
            </a:r>
            <a:r>
              <a:rPr lang="de-DE" baseline="0" dirty="0" err="1"/>
              <a:t>very</a:t>
            </a:r>
            <a:r>
              <a:rPr lang="de-DE" baseline="0" dirty="0"/>
              <a:t> fast (</a:t>
            </a:r>
            <a:r>
              <a:rPr lang="de-DE" baseline="0" dirty="0" err="1"/>
              <a:t>you</a:t>
            </a:r>
            <a:r>
              <a:rPr lang="de-DE" baseline="0" dirty="0"/>
              <a:t> will </a:t>
            </a:r>
            <a:r>
              <a:rPr lang="de-DE" baseline="0" dirty="0" err="1"/>
              <a:t>see</a:t>
            </a:r>
            <a:r>
              <a:rPr lang="de-DE" baseline="0" dirty="0"/>
              <a:t> </a:t>
            </a:r>
            <a:r>
              <a:rPr lang="de-DE" baseline="0" dirty="0" err="1"/>
              <a:t>that</a:t>
            </a:r>
            <a:r>
              <a:rPr lang="de-DE" baseline="0" dirty="0"/>
              <a:t> </a:t>
            </a:r>
            <a:r>
              <a:rPr lang="de-DE" baseline="0" dirty="0" err="1"/>
              <a:t>later</a:t>
            </a:r>
            <a:r>
              <a:rPr lang="de-DE" baseline="0" dirty="0"/>
              <a:t>, 4 </a:t>
            </a:r>
            <a:r>
              <a:rPr lang="de-DE" baseline="0" dirty="0" err="1"/>
              <a:t>pubs</a:t>
            </a:r>
            <a:r>
              <a:rPr lang="de-DE" baseline="0" dirty="0"/>
              <a:t> per </a:t>
            </a:r>
            <a:r>
              <a:rPr lang="de-DE" baseline="0" dirty="0" err="1"/>
              <a:t>year</a:t>
            </a:r>
            <a:r>
              <a:rPr lang="de-DE" baseline="0" dirty="0"/>
              <a:t> on </a:t>
            </a:r>
            <a:r>
              <a:rPr lang="de-DE" baseline="0" dirty="0" err="1"/>
              <a:t>averge</a:t>
            </a:r>
            <a:r>
              <a:rPr lang="de-DE" baseline="0" dirty="0"/>
              <a:t>)</a:t>
            </a:r>
          </a:p>
          <a:p>
            <a:pPr marL="171450" indent="-171450">
              <a:buFontTx/>
              <a:buChar char="-"/>
            </a:pPr>
            <a:r>
              <a:rPr lang="de-DE" baseline="0" dirty="0" err="1"/>
              <a:t>Lags</a:t>
            </a:r>
            <a:r>
              <a:rPr lang="de-DE" baseline="0" dirty="0"/>
              <a:t> </a:t>
            </a:r>
            <a:r>
              <a:rPr lang="de-DE" baseline="0" dirty="0" err="1"/>
              <a:t>would</a:t>
            </a:r>
            <a:r>
              <a:rPr lang="de-DE" baseline="0" dirty="0"/>
              <a:t> </a:t>
            </a:r>
            <a:r>
              <a:rPr lang="de-DE" baseline="0" dirty="0" err="1"/>
              <a:t>underestimate</a:t>
            </a:r>
            <a:r>
              <a:rPr lang="de-DE" baseline="0" dirty="0"/>
              <a:t> </a:t>
            </a:r>
            <a:r>
              <a:rPr lang="de-DE" baseline="0" dirty="0" err="1"/>
              <a:t>the</a:t>
            </a:r>
            <a:r>
              <a:rPr lang="de-DE" baseline="0" dirty="0"/>
              <a:t> </a:t>
            </a:r>
            <a:r>
              <a:rPr lang="de-DE" baseline="0" dirty="0" err="1"/>
              <a:t>effect</a:t>
            </a:r>
            <a:endParaRPr lang="de-DE" baseline="0" dirty="0"/>
          </a:p>
          <a:p>
            <a:pPr marL="171450" indent="-171450">
              <a:buFontTx/>
              <a:buChar char="-"/>
            </a:pPr>
            <a:r>
              <a:rPr lang="de-DE" baseline="0" dirty="0" err="1"/>
              <a:t>We</a:t>
            </a:r>
            <a:r>
              <a:rPr lang="de-DE" baseline="0" dirty="0"/>
              <a:t> </a:t>
            </a:r>
            <a:r>
              <a:rPr lang="de-DE" baseline="0" dirty="0" err="1"/>
              <a:t>are</a:t>
            </a:r>
            <a:r>
              <a:rPr lang="de-DE" baseline="0" dirty="0"/>
              <a:t> </a:t>
            </a:r>
            <a:r>
              <a:rPr lang="de-DE" baseline="0" dirty="0" err="1"/>
              <a:t>doing</a:t>
            </a:r>
            <a:r>
              <a:rPr lang="de-DE" baseline="0" dirty="0"/>
              <a:t> </a:t>
            </a:r>
            <a:r>
              <a:rPr lang="de-DE" baseline="0" dirty="0" err="1"/>
              <a:t>the</a:t>
            </a:r>
            <a:r>
              <a:rPr lang="de-DE" baseline="0" dirty="0"/>
              <a:t> </a:t>
            </a:r>
            <a:r>
              <a:rPr lang="de-DE" baseline="0" dirty="0" err="1"/>
              <a:t>standard</a:t>
            </a:r>
            <a:r>
              <a:rPr lang="de-DE" baseline="0" dirty="0"/>
              <a:t> </a:t>
            </a:r>
            <a:r>
              <a:rPr lang="de-DE" baseline="0" dirty="0" err="1"/>
              <a:t>approach</a:t>
            </a:r>
            <a:r>
              <a:rPr lang="de-DE" baseline="0" dirty="0"/>
              <a:t> </a:t>
            </a:r>
            <a:r>
              <a:rPr lang="de-DE" baseline="0" dirty="0" err="1"/>
              <a:t>of</a:t>
            </a:r>
            <a:r>
              <a:rPr lang="de-DE" baseline="0" dirty="0"/>
              <a:t> </a:t>
            </a:r>
            <a:r>
              <a:rPr lang="de-DE" baseline="0" dirty="0" err="1"/>
              <a:t>the</a:t>
            </a:r>
            <a:r>
              <a:rPr lang="de-DE" baseline="0" dirty="0"/>
              <a:t> </a:t>
            </a:r>
            <a:r>
              <a:rPr lang="de-DE" baseline="0" dirty="0" err="1"/>
              <a:t>literature</a:t>
            </a:r>
            <a:endParaRPr lang="de-DE" baseline="0" dirty="0"/>
          </a:p>
          <a:p>
            <a:pPr marL="171450" indent="-171450">
              <a:buFontTx/>
              <a:buChar char="-"/>
            </a:pPr>
            <a:endParaRPr lang="de-DE" baseline="0" dirty="0"/>
          </a:p>
          <a:p>
            <a:pPr marL="0" indent="0">
              <a:buFontTx/>
              <a:buNone/>
            </a:pPr>
            <a:r>
              <a:rPr lang="de-DE" baseline="0" dirty="0" err="1"/>
              <a:t>No</a:t>
            </a:r>
            <a:r>
              <a:rPr lang="de-DE" baseline="0" dirty="0"/>
              <a:t> additional </a:t>
            </a:r>
            <a:r>
              <a:rPr lang="de-DE" baseline="0" dirty="0" err="1"/>
              <a:t>controls</a:t>
            </a:r>
            <a:r>
              <a:rPr lang="de-DE" baseline="0" dirty="0"/>
              <a:t> </a:t>
            </a:r>
            <a:r>
              <a:rPr lang="de-DE" baseline="0" dirty="0" err="1"/>
              <a:t>for</a:t>
            </a:r>
            <a:r>
              <a:rPr lang="de-DE" baseline="0" dirty="0"/>
              <a:t> </a:t>
            </a:r>
            <a:r>
              <a:rPr lang="de-DE" baseline="0" dirty="0" err="1"/>
              <a:t>the</a:t>
            </a:r>
            <a:r>
              <a:rPr lang="de-DE" baseline="0" dirty="0"/>
              <a:t> </a:t>
            </a:r>
            <a:r>
              <a:rPr lang="de-DE" baseline="0" dirty="0" err="1"/>
              <a:t>benchmark</a:t>
            </a:r>
            <a:r>
              <a:rPr lang="de-DE" baseline="0" dirty="0"/>
              <a:t> </a:t>
            </a:r>
            <a:r>
              <a:rPr lang="de-DE" baseline="0" dirty="0" err="1"/>
              <a:t>model</a:t>
            </a:r>
            <a:r>
              <a:rPr lang="de-DE" baseline="0" dirty="0"/>
              <a:t> b/c </a:t>
            </a:r>
            <a:r>
              <a:rPr lang="de-DE" baseline="0" dirty="0" err="1"/>
              <a:t>new</a:t>
            </a:r>
            <a:r>
              <a:rPr lang="de-DE" baseline="0" dirty="0"/>
              <a:t> DID </a:t>
            </a:r>
            <a:r>
              <a:rPr lang="de-DE" baseline="0" dirty="0" err="1"/>
              <a:t>lit</a:t>
            </a:r>
            <a:r>
              <a:rPr lang="de-DE" baseline="0" dirty="0"/>
              <a:t> </a:t>
            </a:r>
            <a:r>
              <a:rPr lang="de-DE" baseline="0" dirty="0" err="1"/>
              <a:t>cautions</a:t>
            </a:r>
            <a:r>
              <a:rPr lang="de-DE" baseline="0" dirty="0"/>
              <a:t> </a:t>
            </a:r>
            <a:r>
              <a:rPr lang="de-DE" baseline="0" dirty="0" err="1"/>
              <a:t>against</a:t>
            </a:r>
            <a:r>
              <a:rPr lang="de-DE" baseline="0" dirty="0"/>
              <a:t> additional </a:t>
            </a:r>
            <a:r>
              <a:rPr lang="de-DE" baseline="0" dirty="0" err="1"/>
              <a:t>controls</a:t>
            </a:r>
            <a:r>
              <a:rPr lang="de-DE" baseline="0" dirty="0"/>
              <a:t> </a:t>
            </a:r>
            <a:r>
              <a:rPr lang="de-DE" baseline="0" dirty="0" err="1"/>
              <a:t>as</a:t>
            </a:r>
            <a:r>
              <a:rPr lang="de-DE" baseline="0" dirty="0"/>
              <a:t> </a:t>
            </a:r>
            <a:r>
              <a:rPr lang="de-DE" baseline="0" dirty="0" err="1"/>
              <a:t>they</a:t>
            </a:r>
            <a:r>
              <a:rPr lang="de-DE" baseline="0" dirty="0"/>
              <a:t> </a:t>
            </a:r>
            <a:r>
              <a:rPr lang="de-DE" baseline="0" dirty="0" err="1"/>
              <a:t>may</a:t>
            </a:r>
            <a:r>
              <a:rPr lang="de-DE" baseline="0" dirty="0"/>
              <a:t> </a:t>
            </a:r>
            <a:r>
              <a:rPr lang="de-DE" baseline="0" dirty="0" err="1"/>
              <a:t>be</a:t>
            </a:r>
            <a:r>
              <a:rPr lang="de-DE" baseline="0" dirty="0"/>
              <a:t> </a:t>
            </a:r>
            <a:r>
              <a:rPr lang="de-DE" baseline="0" dirty="0" err="1"/>
              <a:t>affected</a:t>
            </a:r>
            <a:r>
              <a:rPr lang="de-DE" baseline="0" dirty="0"/>
              <a:t> </a:t>
            </a:r>
            <a:r>
              <a:rPr lang="de-DE" baseline="0" dirty="0" err="1"/>
              <a:t>by</a:t>
            </a:r>
            <a:r>
              <a:rPr lang="de-DE" baseline="0" dirty="0"/>
              <a:t> </a:t>
            </a:r>
            <a:r>
              <a:rPr lang="de-DE" baseline="0" dirty="0" err="1"/>
              <a:t>the</a:t>
            </a:r>
            <a:r>
              <a:rPr lang="de-DE" baseline="0" dirty="0"/>
              <a:t> </a:t>
            </a:r>
            <a:r>
              <a:rPr lang="de-DE" baseline="0" dirty="0" err="1"/>
              <a:t>policy</a:t>
            </a:r>
            <a:r>
              <a:rPr lang="de-DE" baseline="0" dirty="0"/>
              <a:t> -&gt; </a:t>
            </a:r>
            <a:r>
              <a:rPr lang="de-DE" baseline="0" dirty="0" err="1"/>
              <a:t>standard</a:t>
            </a:r>
            <a:r>
              <a:rPr lang="de-DE" baseline="0" dirty="0"/>
              <a:t> </a:t>
            </a:r>
            <a:r>
              <a:rPr lang="de-DE" baseline="0" dirty="0" err="1"/>
              <a:t>strategy</a:t>
            </a:r>
            <a:r>
              <a:rPr lang="de-DE" baseline="0" dirty="0"/>
              <a:t> </a:t>
            </a:r>
            <a:r>
              <a:rPr lang="de-DE" baseline="0" dirty="0" err="1"/>
              <a:t>is</a:t>
            </a:r>
            <a:r>
              <a:rPr lang="de-DE" baseline="0" dirty="0"/>
              <a:t> not </a:t>
            </a:r>
            <a:r>
              <a:rPr lang="de-DE" baseline="0" dirty="0" err="1"/>
              <a:t>to</a:t>
            </a:r>
            <a:r>
              <a:rPr lang="de-DE" baseline="0" dirty="0"/>
              <a:t> </a:t>
            </a:r>
            <a:r>
              <a:rPr lang="de-DE" baseline="0" dirty="0" err="1"/>
              <a:t>control</a:t>
            </a:r>
            <a:r>
              <a:rPr lang="de-DE" baseline="0" dirty="0"/>
              <a:t> </a:t>
            </a:r>
            <a:r>
              <a:rPr lang="de-DE" baseline="0" dirty="0" err="1"/>
              <a:t>any</a:t>
            </a:r>
            <a:r>
              <a:rPr lang="de-DE" baseline="0" dirty="0"/>
              <a:t> X but do so </a:t>
            </a:r>
            <a:r>
              <a:rPr lang="de-DE" baseline="0" dirty="0" err="1"/>
              <a:t>later</a:t>
            </a:r>
            <a:r>
              <a:rPr lang="de-DE" baseline="0" dirty="0"/>
              <a:t> in </a:t>
            </a:r>
            <a:r>
              <a:rPr lang="de-DE" baseline="0" dirty="0" err="1"/>
              <a:t>robustness</a:t>
            </a:r>
            <a:r>
              <a:rPr lang="de-DE" baseline="0" dirty="0"/>
              <a:t> </a:t>
            </a:r>
            <a:r>
              <a:rPr lang="de-DE" baseline="0" dirty="0" err="1"/>
              <a:t>checks</a:t>
            </a:r>
            <a:endParaRPr lang="de-DE" baseline="0" dirty="0"/>
          </a:p>
          <a:p>
            <a:pPr marL="0" indent="0">
              <a:buFontTx/>
              <a:buNone/>
            </a:pPr>
            <a:endParaRPr lang="de-DE" baseline="0" dirty="0"/>
          </a:p>
          <a:p>
            <a:pPr marL="0" indent="0">
              <a:buFontTx/>
              <a:buNone/>
            </a:pPr>
            <a:r>
              <a:rPr lang="de-DE" baseline="0" dirty="0"/>
              <a:t>Pub-level: </a:t>
            </a:r>
            <a:r>
              <a:rPr lang="de-DE" baseline="0" dirty="0" err="1"/>
              <a:t>we</a:t>
            </a:r>
            <a:r>
              <a:rPr lang="de-DE" baseline="0" dirty="0"/>
              <a:t> </a:t>
            </a:r>
            <a:r>
              <a:rPr lang="de-DE" baseline="0" dirty="0" err="1"/>
              <a:t>want</a:t>
            </a:r>
            <a:r>
              <a:rPr lang="de-DE" baseline="0" dirty="0"/>
              <a:t> </a:t>
            </a:r>
            <a:r>
              <a:rPr lang="de-DE" baseline="0" dirty="0" err="1"/>
              <a:t>to</a:t>
            </a:r>
            <a:r>
              <a:rPr lang="de-DE" baseline="0" dirty="0"/>
              <a:t> </a:t>
            </a:r>
            <a:r>
              <a:rPr lang="de-DE" baseline="0" dirty="0" err="1"/>
              <a:t>know</a:t>
            </a:r>
            <a:r>
              <a:rPr lang="de-DE" baseline="0" dirty="0"/>
              <a:t> </a:t>
            </a:r>
            <a:r>
              <a:rPr lang="de-DE" baseline="0" dirty="0" err="1"/>
              <a:t>how</a:t>
            </a:r>
            <a:r>
              <a:rPr lang="de-DE" baseline="0" dirty="0"/>
              <a:t> </a:t>
            </a:r>
            <a:r>
              <a:rPr lang="de-DE" baseline="0" dirty="0" err="1"/>
              <a:t>individuals</a:t>
            </a:r>
            <a:r>
              <a:rPr lang="de-DE" baseline="0" dirty="0"/>
              <a:t> </a:t>
            </a:r>
            <a:r>
              <a:rPr lang="de-DE" baseline="0" dirty="0" err="1"/>
              <a:t>are</a:t>
            </a:r>
            <a:r>
              <a:rPr lang="de-DE" baseline="0" dirty="0"/>
              <a:t> </a:t>
            </a:r>
            <a:r>
              <a:rPr lang="de-DE" baseline="0" dirty="0" err="1"/>
              <a:t>affected</a:t>
            </a:r>
            <a:r>
              <a:rPr lang="de-DE" baseline="0" dirty="0"/>
              <a:t> </a:t>
            </a:r>
            <a:r>
              <a:rPr lang="de-DE" baseline="0" dirty="0" err="1"/>
              <a:t>and</a:t>
            </a:r>
            <a:r>
              <a:rPr lang="de-DE" baseline="0" dirty="0"/>
              <a:t> </a:t>
            </a:r>
            <a:r>
              <a:rPr lang="de-DE" baseline="0" dirty="0" err="1"/>
              <a:t>thus</a:t>
            </a:r>
            <a:r>
              <a:rPr lang="de-DE" baseline="0" dirty="0"/>
              <a:t> </a:t>
            </a:r>
            <a:r>
              <a:rPr lang="de-DE" baseline="0" dirty="0" err="1"/>
              <a:t>what</a:t>
            </a:r>
            <a:r>
              <a:rPr lang="de-DE" baseline="0" dirty="0"/>
              <a:t> </a:t>
            </a:r>
            <a:r>
              <a:rPr lang="de-DE" baseline="0" dirty="0" err="1"/>
              <a:t>the</a:t>
            </a:r>
            <a:r>
              <a:rPr lang="de-DE" baseline="0" dirty="0"/>
              <a:t> </a:t>
            </a:r>
            <a:r>
              <a:rPr lang="de-DE" baseline="0" dirty="0" err="1"/>
              <a:t>direct</a:t>
            </a:r>
            <a:r>
              <a:rPr lang="de-DE" baseline="0" dirty="0"/>
              <a:t> </a:t>
            </a:r>
            <a:r>
              <a:rPr lang="de-DE" baseline="0" dirty="0" err="1"/>
              <a:t>effect</a:t>
            </a:r>
            <a:r>
              <a:rPr lang="de-DE" baseline="0" dirty="0"/>
              <a:t> </a:t>
            </a:r>
            <a:r>
              <a:rPr lang="de-DE" baseline="0" dirty="0" err="1"/>
              <a:t>of</a:t>
            </a:r>
            <a:r>
              <a:rPr lang="de-DE" baseline="0" dirty="0"/>
              <a:t> such a </a:t>
            </a:r>
            <a:r>
              <a:rPr lang="de-DE" baseline="0" dirty="0" err="1"/>
              <a:t>project</a:t>
            </a:r>
            <a:r>
              <a:rPr lang="de-DE" baseline="0" dirty="0"/>
              <a:t> </a:t>
            </a:r>
            <a:r>
              <a:rPr lang="de-DE" baseline="0" dirty="0" err="1"/>
              <a:t>is</a:t>
            </a:r>
            <a:endParaRPr lang="de-DE" baseline="0" dirty="0"/>
          </a:p>
          <a:p>
            <a:pPr marL="0" indent="0">
              <a:buFontTx/>
              <a:buNone/>
            </a:pPr>
            <a:r>
              <a:rPr lang="de-DE" baseline="0" dirty="0"/>
              <a:t>- </a:t>
            </a:r>
            <a:r>
              <a:rPr lang="de-DE" baseline="0" dirty="0" err="1"/>
              <a:t>Inidviduals</a:t>
            </a:r>
            <a:r>
              <a:rPr lang="de-DE" baseline="0" dirty="0"/>
              <a:t> w/ </a:t>
            </a:r>
            <a:r>
              <a:rPr lang="de-DE" baseline="0" dirty="0" err="1"/>
              <a:t>more</a:t>
            </a:r>
            <a:r>
              <a:rPr lang="de-DE" baseline="0" dirty="0"/>
              <a:t> </a:t>
            </a:r>
            <a:r>
              <a:rPr lang="de-DE" baseline="0" dirty="0" err="1"/>
              <a:t>pubs</a:t>
            </a:r>
            <a:r>
              <a:rPr lang="de-DE" baseline="0" dirty="0"/>
              <a:t> </a:t>
            </a:r>
            <a:r>
              <a:rPr lang="de-DE" baseline="0" dirty="0" err="1"/>
              <a:t>get</a:t>
            </a:r>
            <a:r>
              <a:rPr lang="de-DE" baseline="0" dirty="0"/>
              <a:t> </a:t>
            </a:r>
            <a:r>
              <a:rPr lang="de-DE" baseline="0" dirty="0" err="1"/>
              <a:t>more</a:t>
            </a:r>
            <a:r>
              <a:rPr lang="de-DE" baseline="0" dirty="0"/>
              <a:t> </a:t>
            </a:r>
            <a:r>
              <a:rPr lang="de-DE" baseline="0" dirty="0" err="1"/>
              <a:t>weights</a:t>
            </a:r>
            <a:r>
              <a:rPr lang="de-DE" baseline="0" dirty="0"/>
              <a:t> in </a:t>
            </a:r>
            <a:r>
              <a:rPr lang="de-DE" baseline="0" dirty="0" err="1"/>
              <a:t>estimation</a:t>
            </a:r>
            <a:r>
              <a:rPr lang="de-DE" baseline="0" dirty="0"/>
              <a:t> </a:t>
            </a:r>
            <a:r>
              <a:rPr lang="de-DE" baseline="0" dirty="0" err="1"/>
              <a:t>results</a:t>
            </a:r>
            <a:r>
              <a:rPr lang="de-DE" baseline="0" dirty="0"/>
              <a:t> </a:t>
            </a:r>
            <a:r>
              <a:rPr lang="de-DE" baseline="0" dirty="0" err="1"/>
              <a:t>and</a:t>
            </a:r>
            <a:r>
              <a:rPr lang="de-DE" baseline="0" dirty="0"/>
              <a:t> </a:t>
            </a:r>
            <a:r>
              <a:rPr lang="de-DE" baseline="0" dirty="0" err="1"/>
              <a:t>we</a:t>
            </a:r>
            <a:r>
              <a:rPr lang="de-DE" baseline="0" dirty="0"/>
              <a:t> </a:t>
            </a:r>
            <a:r>
              <a:rPr lang="de-DE" baseline="0" dirty="0" err="1"/>
              <a:t>would</a:t>
            </a:r>
            <a:r>
              <a:rPr lang="de-DE" baseline="0" dirty="0"/>
              <a:t> not </a:t>
            </a:r>
            <a:r>
              <a:rPr lang="de-DE" baseline="0" dirty="0" err="1"/>
              <a:t>want</a:t>
            </a:r>
            <a:r>
              <a:rPr lang="de-DE" baseline="0" dirty="0"/>
              <a:t> </a:t>
            </a:r>
            <a:r>
              <a:rPr lang="de-DE" baseline="0" dirty="0" err="1"/>
              <a:t>that</a:t>
            </a:r>
            <a:endParaRPr lang="de-DE" baseline="0" dirty="0"/>
          </a:p>
          <a:p>
            <a:pPr marL="0" indent="0">
              <a:buFontTx/>
              <a:buNone/>
            </a:pPr>
            <a:endParaRPr lang="en-US" dirty="0"/>
          </a:p>
        </p:txBody>
      </p:sp>
    </p:spTree>
    <p:extLst>
      <p:ext uri="{BB962C8B-B14F-4D97-AF65-F5344CB8AC3E}">
        <p14:creationId xmlns:p14="http://schemas.microsoft.com/office/powerpoint/2010/main" val="2895140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0304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6.xml"/><Relationship Id="rId1" Type="http://schemas.openxmlformats.org/officeDocument/2006/relationships/themeOverride" Target="../theme/themeOverride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25" y="1075048"/>
            <a:ext cx="8321675" cy="159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447800" y="29718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826308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347098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164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993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1143002"/>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68035261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6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89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30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2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72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293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rmAutofit/>
          </a:bodyPr>
          <a:lstStyle>
            <a:lvl1pPr>
              <a:spcAft>
                <a:spcPts val="1200"/>
              </a:spcAft>
              <a:defRPr/>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9E15977C-3ED8-4D7F-8127-DEA07EE9A0E1}"/>
              </a:ext>
            </a:extLst>
          </p:cNvPr>
          <p:cNvSpPr txBox="1"/>
          <p:nvPr userDrawn="1"/>
        </p:nvSpPr>
        <p:spPr>
          <a:xfrm>
            <a:off x="8411442" y="6566955"/>
            <a:ext cx="700347" cy="307777"/>
          </a:xfrm>
          <a:prstGeom prst="rect">
            <a:avLst/>
          </a:prstGeom>
          <a:noFill/>
        </p:spPr>
        <p:txBody>
          <a:bodyPr wrap="square" rtlCol="0">
            <a:spAutoFit/>
          </a:bodyPr>
          <a:lstStyle/>
          <a:p>
            <a:pPr algn="r"/>
            <a:fld id="{C8DDE10F-904A-47C7-9AE8-885C96F9E1C3}" type="slidenum">
              <a:rPr lang="en-US" sz="1400" smtClean="0">
                <a:solidFill>
                  <a:schemeClr val="bg1">
                    <a:lumMod val="50000"/>
                  </a:schemeClr>
                </a:solidFill>
                <a:latin typeface="Arial" panose="020B0604020202020204" pitchFamily="34" charset="0"/>
                <a:cs typeface="Arial" panose="020B0604020202020204" pitchFamily="34" charset="0"/>
              </a:rPr>
              <a:t>‹#›</a:t>
            </a:fld>
            <a:endParaRPr lang="en-US" sz="1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6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90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206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01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55423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1" y="1143002"/>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498397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12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2583904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373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832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751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rmAutofit/>
          </a:bodyPr>
          <a:lstStyle>
            <a:lvl1pPr>
              <a:spcAft>
                <a:spcPts val="1000"/>
              </a:spcAft>
              <a:defRPr sz="2200"/>
            </a:lvl1pPr>
            <a:lvl2pPr>
              <a:defRPr sz="18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9E15977C-3ED8-4D7F-8127-DEA07EE9A0E1}"/>
              </a:ext>
            </a:extLst>
          </p:cNvPr>
          <p:cNvSpPr txBox="1"/>
          <p:nvPr userDrawn="1"/>
        </p:nvSpPr>
        <p:spPr>
          <a:xfrm>
            <a:off x="8411442" y="6566955"/>
            <a:ext cx="700347" cy="307777"/>
          </a:xfrm>
          <a:prstGeom prst="rect">
            <a:avLst/>
          </a:prstGeom>
          <a:noFill/>
        </p:spPr>
        <p:txBody>
          <a:bodyPr wrap="square" rtlCol="0">
            <a:spAutoFit/>
          </a:bodyPr>
          <a:lstStyle/>
          <a:p>
            <a:pPr algn="r"/>
            <a:fld id="{C8DDE10F-904A-47C7-9AE8-885C96F9E1C3}" type="slidenum">
              <a:rPr lang="en-US" sz="1400" smtClean="0">
                <a:solidFill>
                  <a:schemeClr val="bg1">
                    <a:lumMod val="50000"/>
                  </a:schemeClr>
                </a:solidFill>
                <a:latin typeface="Arial" panose="020B0604020202020204" pitchFamily="34" charset="0"/>
                <a:cs typeface="Arial" panose="020B0604020202020204" pitchFamily="34" charset="0"/>
              </a:rPr>
              <a:t>‹#›</a:t>
            </a:fld>
            <a:endParaRPr lang="en-US" sz="1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07839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6272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2"/>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868558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953941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7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3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1" y="1143002"/>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369930815"/>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26083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3544037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43491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781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19081196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1609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5369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2"/>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2962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112797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9891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854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4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28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0C4B08C7-66E7-46A8-9F1D-B8DE7418C065}"/>
              </a:ext>
            </a:extLst>
          </p:cNvPr>
          <p:cNvSpPr txBox="1"/>
          <p:nvPr userDrawn="1"/>
        </p:nvSpPr>
        <p:spPr>
          <a:xfrm>
            <a:off x="8411442" y="6566955"/>
            <a:ext cx="700347" cy="307777"/>
          </a:xfrm>
          <a:prstGeom prst="rect">
            <a:avLst/>
          </a:prstGeom>
          <a:noFill/>
        </p:spPr>
        <p:txBody>
          <a:bodyPr wrap="square" rtlCol="0">
            <a:spAutoFit/>
          </a:bodyPr>
          <a:lstStyle/>
          <a:p>
            <a:pPr algn="r"/>
            <a:fld id="{C8DDE10F-904A-47C7-9AE8-885C96F9E1C3}" type="slidenum">
              <a:rPr lang="en-US" sz="1400" smtClean="0">
                <a:solidFill>
                  <a:schemeClr val="bg1">
                    <a:lumMod val="50000"/>
                  </a:schemeClr>
                </a:solidFill>
                <a:latin typeface="Arial" panose="020B0604020202020204" pitchFamily="34" charset="0"/>
                <a:cs typeface="Arial" panose="020B0604020202020204" pitchFamily="34" charset="0"/>
              </a:rPr>
              <a:t>‹#›</a:t>
            </a:fld>
            <a:endParaRPr lang="en-US" sz="14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82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9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2"/>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64789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1779757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940"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rtl="0" eaLnBrk="0" fontAlgn="base" hangingPunct="0">
        <a:spcBef>
          <a:spcPct val="0"/>
        </a:spcBef>
        <a:spcAft>
          <a:spcPct val="0"/>
        </a:spcAft>
        <a:defRPr sz="30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4"/>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4"/>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14"/>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14"/>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14"/>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14"/>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4"/>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4"/>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4"/>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128779193"/>
      </p:ext>
    </p:extLst>
  </p:cSld>
  <p:clrMap bg1="lt1" tx1="dk1" bg2="lt2" tx2="dk2" accent1="accent1" accent2="accent2" accent3="accent3" accent4="accent4" accent5="accent5" accent6="accent6" hlink="hlink" folHlink="folHlink"/>
  <p:hf hdr="0" ftr="0" dt="0"/>
  <p:txStyles>
    <p:titleStyle>
      <a:lvl1pPr algn="l"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2"/>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459" name="Rectangle 5"/>
          <p:cNvSpPr>
            <a:spLocks noChangeArrowheads="1"/>
          </p:cNvSpPr>
          <p:nvPr/>
        </p:nvSpPr>
        <p:spPr bwMode="auto">
          <a:xfrm>
            <a:off x="0" y="0"/>
            <a:ext cx="9144000" cy="762000"/>
          </a:xfrm>
          <a:prstGeom prst="rect">
            <a:avLst/>
          </a:prstGeom>
          <a:solidFill>
            <a:srgbClr val="2E249E"/>
          </a:solidFill>
          <a:ln>
            <a:noFill/>
          </a:ln>
        </p:spPr>
        <p:txBody>
          <a:bodyPr wrap="none" anchor="ctr"/>
          <a:lstStyle/>
          <a:p>
            <a:pPr algn="ctr" fontAlgn="base">
              <a:spcBef>
                <a:spcPct val="0"/>
              </a:spcBef>
              <a:spcAft>
                <a:spcPct val="0"/>
              </a:spcAft>
              <a:defRPr/>
            </a:pPr>
            <a:endParaRPr lang="en-US" sz="1800">
              <a:solidFill>
                <a:srgbClr val="000000"/>
              </a:solidFill>
              <a:latin typeface="Symbol" pitchFamily="18" charset="2"/>
              <a:ea typeface="ＭＳ Ｐゴシック" pitchFamily="34" charset="-128"/>
            </a:endParaRPr>
          </a:p>
        </p:txBody>
      </p:sp>
      <p:sp>
        <p:nvSpPr>
          <p:cNvPr id="27652"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0529419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rtl="0" eaLnBrk="0" fontAlgn="base" hangingPunct="0">
        <a:spcBef>
          <a:spcPct val="0"/>
        </a:spcBef>
        <a:spcAft>
          <a:spcPct val="0"/>
        </a:spcAft>
        <a:defRPr sz="3200">
          <a:solidFill>
            <a:schemeClr val="bg1"/>
          </a:solidFill>
          <a:latin typeface="Arial" panose="020B0604020202020204" pitchFamily="34" charset="0"/>
          <a:ea typeface="Arial" charset="0"/>
          <a:cs typeface="+mj-cs"/>
        </a:defRPr>
      </a:lvl1pPr>
      <a:lvl2pPr algn="l" rtl="0" eaLnBrk="0" fontAlgn="base" hangingPunct="0">
        <a:spcBef>
          <a:spcPct val="0"/>
        </a:spcBef>
        <a:spcAft>
          <a:spcPct val="0"/>
        </a:spcAft>
        <a:defRPr sz="3200">
          <a:solidFill>
            <a:schemeClr val="bg1"/>
          </a:solidFill>
          <a:latin typeface="cmss10" pitchFamily="34" charset="0"/>
          <a:ea typeface="Arial" charset="0"/>
          <a:cs typeface="Arial" charset="0"/>
        </a:defRPr>
      </a:lvl2pPr>
      <a:lvl3pPr algn="l" rtl="0" eaLnBrk="0" fontAlgn="base" hangingPunct="0">
        <a:spcBef>
          <a:spcPct val="0"/>
        </a:spcBef>
        <a:spcAft>
          <a:spcPct val="0"/>
        </a:spcAft>
        <a:defRPr sz="3200">
          <a:solidFill>
            <a:schemeClr val="bg1"/>
          </a:solidFill>
          <a:latin typeface="cmss10" pitchFamily="34" charset="0"/>
          <a:ea typeface="Arial" charset="0"/>
          <a:cs typeface="Arial" charset="0"/>
        </a:defRPr>
      </a:lvl3pPr>
      <a:lvl4pPr algn="l" rtl="0" eaLnBrk="0" fontAlgn="base" hangingPunct="0">
        <a:spcBef>
          <a:spcPct val="0"/>
        </a:spcBef>
        <a:spcAft>
          <a:spcPct val="0"/>
        </a:spcAft>
        <a:defRPr sz="3200">
          <a:solidFill>
            <a:schemeClr val="bg1"/>
          </a:solidFill>
          <a:latin typeface="cmss10" pitchFamily="34" charset="0"/>
          <a:ea typeface="Arial" charset="0"/>
          <a:cs typeface="Arial" charset="0"/>
        </a:defRPr>
      </a:lvl4pPr>
      <a:lvl5pPr algn="l" rtl="0" eaLnBrk="0" fontAlgn="base" hangingPunct="0">
        <a:spcBef>
          <a:spcPct val="0"/>
        </a:spcBef>
        <a:spcAft>
          <a:spcPct val="0"/>
        </a:spcAft>
        <a:defRPr sz="3200">
          <a:solidFill>
            <a:schemeClr val="bg1"/>
          </a:solidFill>
          <a:latin typeface="cmss10" pitchFamily="34" charset="0"/>
          <a:ea typeface="Arial" charset="0"/>
          <a:cs typeface="Arial" charset="0"/>
        </a:defRPr>
      </a:lvl5pPr>
      <a:lvl6pPr marL="457200" algn="l" rtl="0" eaLnBrk="1" fontAlgn="base" hangingPunct="1">
        <a:spcBef>
          <a:spcPct val="0"/>
        </a:spcBef>
        <a:spcAft>
          <a:spcPct val="0"/>
        </a:spcAft>
        <a:defRPr sz="3200">
          <a:solidFill>
            <a:schemeClr val="bg1"/>
          </a:solidFill>
          <a:latin typeface="cmss10" pitchFamily="34" charset="0"/>
          <a:cs typeface="Arial" charset="0"/>
        </a:defRPr>
      </a:lvl6pPr>
      <a:lvl7pPr marL="914400" algn="l" rtl="0" eaLnBrk="1" fontAlgn="base" hangingPunct="1">
        <a:spcBef>
          <a:spcPct val="0"/>
        </a:spcBef>
        <a:spcAft>
          <a:spcPct val="0"/>
        </a:spcAft>
        <a:defRPr sz="3200">
          <a:solidFill>
            <a:schemeClr val="bg1"/>
          </a:solidFill>
          <a:latin typeface="cmss10" pitchFamily="34" charset="0"/>
          <a:cs typeface="Arial" charset="0"/>
        </a:defRPr>
      </a:lvl7pPr>
      <a:lvl8pPr marL="1371600" algn="l" rtl="0" eaLnBrk="1" fontAlgn="base" hangingPunct="1">
        <a:spcBef>
          <a:spcPct val="0"/>
        </a:spcBef>
        <a:spcAft>
          <a:spcPct val="0"/>
        </a:spcAft>
        <a:defRPr sz="3200">
          <a:solidFill>
            <a:schemeClr val="bg1"/>
          </a:solidFill>
          <a:latin typeface="cmss10" pitchFamily="34" charset="0"/>
          <a:cs typeface="Arial" charset="0"/>
        </a:defRPr>
      </a:lvl8pPr>
      <a:lvl9pPr marL="1828800"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2900" indent="-342900"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1pPr>
      <a:lvl2pPr marL="742950" indent="-285750"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2pPr>
      <a:lvl3pPr marL="1143000" indent="-228600"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3pPr>
      <a:lvl4pPr marL="1600200" indent="-228600"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4pPr>
      <a:lvl5pPr marL="2057400" indent="-228600"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5pPr>
      <a:lvl6pPr marL="25146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718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90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62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28427100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0" fontAlgn="base" hangingPunct="0">
        <a:spcBef>
          <a:spcPct val="0"/>
        </a:spcBef>
        <a:spcAft>
          <a:spcPct val="0"/>
        </a:spcAft>
        <a:defRPr sz="32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224624640"/>
      </p:ext>
    </p:extLst>
  </p:cSld>
  <p:clrMap bg1="lt1" tx1="dk1" bg2="lt2" tx2="dk2" accent1="accent1" accent2="accent2" accent3="accent3" accent4="accent4" accent5="accent5" accent6="accent6" hlink="hlink" folHlink="folHlink"/>
  <p:hf hdr="0" ftr="0" dt="0"/>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5363155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hf hdr="0" ftr="0" dt="0"/>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9.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91B6E28-201B-C653-5E9E-C42F1F2B41A1}"/>
              </a:ext>
            </a:extLst>
          </p:cNvPr>
          <p:cNvSpPr>
            <a:spLocks noGrp="1"/>
          </p:cNvSpPr>
          <p:nvPr>
            <p:ph type="subTitle" idx="1"/>
          </p:nvPr>
        </p:nvSpPr>
        <p:spPr>
          <a:xfrm>
            <a:off x="838200" y="3276600"/>
            <a:ext cx="7620000" cy="2819400"/>
          </a:xfrm>
        </p:spPr>
        <p:txBody>
          <a:bodyPr/>
          <a:lstStyle/>
          <a:p>
            <a:r>
              <a:rPr lang="en-US" dirty="0"/>
              <a:t>Ann-Christin Kreyer</a:t>
            </a:r>
            <a:r>
              <a:rPr lang="en-US" baseline="30000" dirty="0"/>
              <a:t>1</a:t>
            </a:r>
            <a:r>
              <a:rPr lang="en-US" dirty="0"/>
              <a:t> and Lucy Xiaolu Wang</a:t>
            </a:r>
            <a:r>
              <a:rPr lang="en-US" baseline="30000" dirty="0"/>
              <a:t>2,1,3</a:t>
            </a:r>
            <a:endParaRPr lang="en-US" dirty="0"/>
          </a:p>
          <a:p>
            <a:endParaRPr lang="en-US" dirty="0"/>
          </a:p>
          <a:p>
            <a:r>
              <a:rPr lang="en-US" baseline="30000" dirty="0"/>
              <a:t>1</a:t>
            </a:r>
            <a:r>
              <a:rPr lang="en-US" dirty="0"/>
              <a:t> Max Planck Institute for Innovation and Competition</a:t>
            </a:r>
          </a:p>
          <a:p>
            <a:r>
              <a:rPr lang="en-US" baseline="30000" dirty="0"/>
              <a:t>2</a:t>
            </a:r>
            <a:r>
              <a:rPr lang="en-US" dirty="0"/>
              <a:t> University of Massachusetts Amherst</a:t>
            </a:r>
          </a:p>
          <a:p>
            <a:r>
              <a:rPr lang="en-US" baseline="30000" dirty="0"/>
              <a:t>3</a:t>
            </a:r>
            <a:r>
              <a:rPr lang="en-US" dirty="0"/>
              <a:t> Canadian Centre for Health Economics</a:t>
            </a:r>
          </a:p>
          <a:p>
            <a:endParaRPr lang="en-US" dirty="0"/>
          </a:p>
          <a:p>
            <a:endParaRPr lang="en-US" dirty="0"/>
          </a:p>
          <a:p>
            <a:r>
              <a:rPr lang="en-US" dirty="0" err="1"/>
              <a:t>ASHEcon</a:t>
            </a:r>
            <a:r>
              <a:rPr lang="en-US" dirty="0"/>
              <a:t> 2024, San Diego, 2024.6.17</a:t>
            </a:r>
          </a:p>
        </p:txBody>
      </p:sp>
      <p:sp>
        <p:nvSpPr>
          <p:cNvPr id="3" name="Title 2">
            <a:extLst>
              <a:ext uri="{FF2B5EF4-FFF2-40B4-BE49-F238E27FC236}">
                <a16:creationId xmlns:a16="http://schemas.microsoft.com/office/drawing/2014/main" id="{EBB13336-80B7-BCED-10D3-CFF6F00A4BBF}"/>
              </a:ext>
            </a:extLst>
          </p:cNvPr>
          <p:cNvSpPr>
            <a:spLocks noGrp="1"/>
          </p:cNvSpPr>
          <p:nvPr>
            <p:ph type="ctrTitle"/>
          </p:nvPr>
        </p:nvSpPr>
        <p:spPr>
          <a:xfrm>
            <a:off x="295275" y="1219200"/>
            <a:ext cx="8458200" cy="1295400"/>
          </a:xfrm>
        </p:spPr>
        <p:txBody>
          <a:bodyPr/>
          <a:lstStyle/>
          <a:p>
            <a:r>
              <a:rPr lang="en-US" sz="3000" dirty="0"/>
              <a:t>Megaprojects, Digital Platforms, &amp; Productivity:</a:t>
            </a:r>
            <a:br>
              <a:rPr lang="en-US" sz="3000" dirty="0"/>
            </a:br>
            <a:r>
              <a:rPr lang="en-US" sz="2900" dirty="0"/>
              <a:t>Evidence from the Human Brain Project</a:t>
            </a:r>
          </a:p>
        </p:txBody>
      </p:sp>
    </p:spTree>
    <p:extLst>
      <p:ext uri="{BB962C8B-B14F-4D97-AF65-F5344CB8AC3E}">
        <p14:creationId xmlns:p14="http://schemas.microsoft.com/office/powerpoint/2010/main" val="373810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7C0C-F4F7-ADCA-CE6A-7B88AE9A77DD}"/>
              </a:ext>
            </a:extLst>
          </p:cNvPr>
          <p:cNvSpPr>
            <a:spLocks noGrp="1"/>
          </p:cNvSpPr>
          <p:nvPr>
            <p:ph type="title"/>
          </p:nvPr>
        </p:nvSpPr>
        <p:spPr/>
        <p:txBody>
          <a:bodyPr/>
          <a:lstStyle/>
          <a:p>
            <a:r>
              <a:rPr lang="en-US" dirty="0"/>
              <a:t>Measuring direction: paper topic classifications</a:t>
            </a:r>
          </a:p>
        </p:txBody>
      </p:sp>
      <p:sp>
        <p:nvSpPr>
          <p:cNvPr id="3" name="Content Placeholder 2">
            <a:extLst>
              <a:ext uri="{FF2B5EF4-FFF2-40B4-BE49-F238E27FC236}">
                <a16:creationId xmlns:a16="http://schemas.microsoft.com/office/drawing/2014/main" id="{2EEFCA2B-1E17-83C2-D35C-F88E80E46632}"/>
              </a:ext>
            </a:extLst>
          </p:cNvPr>
          <p:cNvSpPr>
            <a:spLocks noGrp="1"/>
          </p:cNvSpPr>
          <p:nvPr>
            <p:ph idx="1"/>
          </p:nvPr>
        </p:nvSpPr>
        <p:spPr>
          <a:xfrm>
            <a:off x="228600" y="1066800"/>
            <a:ext cx="8648700" cy="5791200"/>
          </a:xfrm>
        </p:spPr>
        <p:txBody>
          <a:bodyPr/>
          <a:lstStyle/>
          <a:p>
            <a:r>
              <a:rPr lang="en-US" dirty="0"/>
              <a:t>Publi</a:t>
            </a:r>
            <a:r>
              <a:rPr lang="en-US" b="0" i="0" dirty="0">
                <a:effectLst/>
                <a:latin typeface="Arial" panose="020B0604020202020204" pitchFamily="34" charset="0"/>
              </a:rPr>
              <a:t>cation counts may not capture nuances in novelty/disruptiveness</a:t>
            </a:r>
            <a:r>
              <a:rPr lang="en-US" dirty="0"/>
              <a:t> nor direction</a:t>
            </a:r>
            <a:r>
              <a:rPr lang="en-US" b="0" i="0" dirty="0">
                <a:effectLst/>
                <a:latin typeface="Arial" panose="020B0604020202020204" pitchFamily="34" charset="0"/>
              </a:rPr>
              <a:t>. Impactful interdisciplinary work may have limited initial citations, then </a:t>
            </a:r>
            <a:r>
              <a:rPr lang="en-US" dirty="0"/>
              <a:t>with</a:t>
            </a:r>
            <a:r>
              <a:rPr lang="en-US" b="0" i="0" dirty="0">
                <a:effectLst/>
                <a:latin typeface="Arial" panose="020B0604020202020204" pitchFamily="34" charset="0"/>
              </a:rPr>
              <a:t> exponential growth in citations later </a:t>
            </a:r>
            <a:r>
              <a:rPr lang="en-US" sz="1600" b="0" i="0" dirty="0">
                <a:solidFill>
                  <a:schemeClr val="bg2"/>
                </a:solidFill>
                <a:effectLst/>
                <a:latin typeface="Arial" panose="020B0604020202020204" pitchFamily="34" charset="0"/>
              </a:rPr>
              <a:t>(Wang et al. 2015)</a:t>
            </a:r>
          </a:p>
          <a:p>
            <a:pPr>
              <a:spcBef>
                <a:spcPts val="0"/>
              </a:spcBef>
              <a:spcAft>
                <a:spcPts val="0"/>
              </a:spcAft>
            </a:pPr>
            <a:r>
              <a:rPr lang="en-US" dirty="0"/>
              <a:t>Use neural, prompt-based, LLMs (GPT3.5turbo/4) to classify topics</a:t>
            </a:r>
          </a:p>
          <a:p>
            <a:pPr marL="457200" lvl="1" indent="0">
              <a:buNone/>
            </a:pPr>
            <a:r>
              <a:rPr lang="en-US" b="0" i="0" dirty="0">
                <a:effectLst/>
                <a:latin typeface="Arial" panose="020B0604020202020204" pitchFamily="34" charset="0"/>
              </a:rPr>
              <a:t>Significant advantage in few-shot classification tasks</a:t>
            </a:r>
            <a:r>
              <a:rPr lang="en-US" b="0" i="0" dirty="0">
                <a:solidFill>
                  <a:schemeClr val="bg2"/>
                </a:solidFill>
                <a:effectLst/>
                <a:latin typeface="Arial" panose="020B0604020202020204" pitchFamily="34" charset="0"/>
              </a:rPr>
              <a:t> </a:t>
            </a:r>
            <a:r>
              <a:rPr lang="en-US" sz="1550" b="0" i="0" dirty="0">
                <a:solidFill>
                  <a:schemeClr val="bg2"/>
                </a:solidFill>
                <a:effectLst/>
                <a:latin typeface="Arial" panose="020B0604020202020204" pitchFamily="34" charset="0"/>
              </a:rPr>
              <a:t>(Brown et al. 2020; Chae &amp; Davidson 2023; </a:t>
            </a:r>
            <a:r>
              <a:rPr lang="en-US" sz="1550" b="0" i="0" dirty="0" err="1">
                <a:solidFill>
                  <a:schemeClr val="bg2"/>
                </a:solidFill>
                <a:effectLst/>
                <a:latin typeface="Arial" panose="020B0604020202020204" pitchFamily="34" charset="0"/>
              </a:rPr>
              <a:t>Clavie</a:t>
            </a:r>
            <a:r>
              <a:rPr lang="en-US" sz="1550" b="0" i="0" dirty="0">
                <a:solidFill>
                  <a:schemeClr val="bg2"/>
                </a:solidFill>
                <a:effectLst/>
                <a:latin typeface="Arial" panose="020B0604020202020204" pitchFamily="34" charset="0"/>
              </a:rPr>
              <a:t> et al. 2023; Korinek 2023; Loukas et al. 2023; </a:t>
            </a:r>
            <a:r>
              <a:rPr lang="en-US" sz="1550" b="0" i="0" dirty="0" err="1">
                <a:solidFill>
                  <a:schemeClr val="bg2"/>
                </a:solidFill>
                <a:effectLst/>
                <a:latin typeface="Arial" panose="020B0604020202020204" pitchFamily="34" charset="0"/>
              </a:rPr>
              <a:t>Stathoulopoulos</a:t>
            </a:r>
            <a:r>
              <a:rPr lang="en-US" sz="1550" b="0" i="0" dirty="0">
                <a:solidFill>
                  <a:schemeClr val="bg2"/>
                </a:solidFill>
                <a:effectLst/>
                <a:latin typeface="Arial" panose="020B0604020202020204" pitchFamily="34" charset="0"/>
              </a:rPr>
              <a:t> 2023)</a:t>
            </a:r>
          </a:p>
          <a:p>
            <a:pPr marL="457200" lvl="1" indent="0">
              <a:buNone/>
            </a:pPr>
            <a:endParaRPr lang="en-US" sz="1500" dirty="0"/>
          </a:p>
          <a:p>
            <a:pPr>
              <a:spcBef>
                <a:spcPts val="0"/>
              </a:spcBef>
              <a:spcAft>
                <a:spcPts val="0"/>
              </a:spcAft>
            </a:pPr>
            <a:r>
              <a:rPr lang="en-US" dirty="0"/>
              <a:t>Provide </a:t>
            </a:r>
            <a:r>
              <a:rPr lang="en-US" b="0" i="0" dirty="0">
                <a:effectLst/>
                <a:latin typeface="Arial" panose="020B0604020202020204" pitchFamily="34" charset="0"/>
              </a:rPr>
              <a:t>task prompt &amp; 31 keywords for probabilistic assignment and grouping them into four upper-level topics:</a:t>
            </a:r>
          </a:p>
          <a:p>
            <a:pPr lvl="1"/>
            <a:r>
              <a:rPr lang="en-US" b="0" i="0" dirty="0">
                <a:effectLst/>
                <a:latin typeface="Arial" panose="020B0604020202020204" pitchFamily="34" charset="0"/>
              </a:rPr>
              <a:t>Fundamental neuroscience and neurobiology (“neurobiology”)</a:t>
            </a:r>
          </a:p>
          <a:p>
            <a:pPr lvl="2"/>
            <a:r>
              <a:rPr lang="fr-FR" sz="1600" b="0" i="0" dirty="0">
                <a:solidFill>
                  <a:schemeClr val="bg2"/>
                </a:solidFill>
                <a:effectLst/>
                <a:latin typeface="Arial" panose="020B0604020202020204" pitchFamily="34" charset="0"/>
              </a:rPr>
              <a:t>e.g., </a:t>
            </a:r>
            <a:r>
              <a:rPr lang="fr-FR" sz="1600" b="0" i="0" dirty="0" err="1">
                <a:solidFill>
                  <a:schemeClr val="bg2"/>
                </a:solidFill>
                <a:effectLst/>
                <a:latin typeface="Arial" panose="020B0604020202020204" pitchFamily="34" charset="0"/>
              </a:rPr>
              <a:t>behavioral</a:t>
            </a:r>
            <a:r>
              <a:rPr lang="fr-FR" sz="1600" b="0" i="0" dirty="0">
                <a:solidFill>
                  <a:schemeClr val="bg2"/>
                </a:solidFill>
                <a:effectLst/>
                <a:latin typeface="Arial" panose="020B0604020202020204" pitchFamily="34" charset="0"/>
              </a:rPr>
              <a:t> neuroscience; cellular neuroscience; </a:t>
            </a:r>
            <a:r>
              <a:rPr lang="fr-FR" sz="1600" b="0" i="0" dirty="0" err="1">
                <a:solidFill>
                  <a:schemeClr val="bg2"/>
                </a:solidFill>
                <a:effectLst/>
                <a:latin typeface="Arial" panose="020B0604020202020204" pitchFamily="34" charset="0"/>
              </a:rPr>
              <a:t>clinical</a:t>
            </a:r>
            <a:r>
              <a:rPr lang="fr-FR" sz="1600" b="0" i="0" dirty="0">
                <a:solidFill>
                  <a:schemeClr val="bg2"/>
                </a:solidFill>
                <a:effectLst/>
                <a:latin typeface="Arial" panose="020B0604020202020204" pitchFamily="34" charset="0"/>
              </a:rPr>
              <a:t> neuroscience</a:t>
            </a:r>
            <a:endParaRPr lang="en-US" sz="1600" dirty="0">
              <a:solidFill>
                <a:schemeClr val="bg2"/>
              </a:solidFill>
            </a:endParaRPr>
          </a:p>
          <a:p>
            <a:pPr lvl="1"/>
            <a:r>
              <a:rPr lang="en-US" b="0" i="0" dirty="0">
                <a:effectLst/>
                <a:latin typeface="Arial" panose="020B0604020202020204" pitchFamily="34" charset="0"/>
              </a:rPr>
              <a:t>Neurotechnology, simulation, and computational tools (“neurotechnology”)</a:t>
            </a:r>
          </a:p>
          <a:p>
            <a:pPr lvl="2"/>
            <a:r>
              <a:rPr lang="en-US" sz="1600" b="0" i="0" dirty="0">
                <a:solidFill>
                  <a:schemeClr val="bg2"/>
                </a:solidFill>
                <a:effectLst/>
                <a:latin typeface="Arial" panose="020B0604020202020204" pitchFamily="34" charset="0"/>
              </a:rPr>
              <a:t>e.g., </a:t>
            </a:r>
            <a:r>
              <a:rPr lang="en-US" sz="1600" b="0" i="0" dirty="0" err="1">
                <a:solidFill>
                  <a:schemeClr val="bg2"/>
                </a:solidFill>
                <a:effectLst/>
                <a:latin typeface="Arial" panose="020B0604020202020204" pitchFamily="34" charset="0"/>
              </a:rPr>
              <a:t>SpiNNaker</a:t>
            </a:r>
            <a:r>
              <a:rPr lang="en-US" sz="1600" b="0" i="0" dirty="0">
                <a:solidFill>
                  <a:schemeClr val="bg2"/>
                </a:solidFill>
                <a:effectLst/>
                <a:latin typeface="Arial" panose="020B0604020202020204" pitchFamily="34" charset="0"/>
              </a:rPr>
              <a:t>; brain simulation; cognitive architecture; computational biology</a:t>
            </a:r>
          </a:p>
          <a:p>
            <a:pPr lvl="1"/>
            <a:r>
              <a:rPr lang="en-US" b="0" i="0" dirty="0">
                <a:effectLst/>
                <a:latin typeface="Arial" panose="020B0604020202020204" pitchFamily="34" charset="0"/>
              </a:rPr>
              <a:t>Artificial intelligence and robotics (“ai-robotics”)</a:t>
            </a:r>
          </a:p>
          <a:p>
            <a:pPr lvl="2"/>
            <a:r>
              <a:rPr lang="en-US" sz="1600" b="0" i="0" dirty="0">
                <a:solidFill>
                  <a:schemeClr val="bg2"/>
                </a:solidFill>
                <a:effectLst/>
                <a:latin typeface="Arial" panose="020B0604020202020204" pitchFamily="34" charset="0"/>
              </a:rPr>
              <a:t>e.g., artificial intelligence; machine learning; neurorobotics</a:t>
            </a:r>
          </a:p>
          <a:p>
            <a:pPr lvl="1"/>
            <a:r>
              <a:rPr lang="en-US" b="0" i="0" dirty="0">
                <a:effectLst/>
                <a:latin typeface="Arial" panose="020B0604020202020204" pitchFamily="34" charset="0"/>
              </a:rPr>
              <a:t>Clinical applications, treatment, and care management (“clinical research”)</a:t>
            </a:r>
          </a:p>
          <a:p>
            <a:pPr lvl="2"/>
            <a:r>
              <a:rPr lang="en-US" sz="1600" dirty="0">
                <a:solidFill>
                  <a:schemeClr val="bg2"/>
                </a:solidFill>
              </a:rPr>
              <a:t>e.g., brain atlas; clinical trial; management; medical device; neuroethics</a:t>
            </a:r>
          </a:p>
        </p:txBody>
      </p:sp>
    </p:spTree>
    <p:extLst>
      <p:ext uri="{BB962C8B-B14F-4D97-AF65-F5344CB8AC3E}">
        <p14:creationId xmlns:p14="http://schemas.microsoft.com/office/powerpoint/2010/main" val="326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1CB44-2B41-1619-E91E-A69CBC74C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93E502-1F99-14BD-CACF-885DA35ACC4D}"/>
              </a:ext>
            </a:extLst>
          </p:cNvPr>
          <p:cNvSpPr>
            <a:spLocks noGrp="1"/>
          </p:cNvSpPr>
          <p:nvPr>
            <p:ph type="title"/>
          </p:nvPr>
        </p:nvSpPr>
        <p:spPr/>
        <p:txBody>
          <a:bodyPr/>
          <a:lstStyle/>
          <a:p>
            <a:r>
              <a:rPr lang="en-US" b="0" i="0" dirty="0">
                <a:effectLst/>
                <a:latin typeface="Arial" panose="020B0604020202020204" pitchFamily="34" charset="0"/>
              </a:rPr>
              <a:t>GPT-3.5turbo/GPT4 prompt &amp; keywords</a:t>
            </a:r>
            <a:endParaRPr lang="en-US" dirty="0"/>
          </a:p>
        </p:txBody>
      </p:sp>
      <p:sp>
        <p:nvSpPr>
          <p:cNvPr id="3" name="Content Placeholder 2">
            <a:extLst>
              <a:ext uri="{FF2B5EF4-FFF2-40B4-BE49-F238E27FC236}">
                <a16:creationId xmlns:a16="http://schemas.microsoft.com/office/drawing/2014/main" id="{A691C7E0-3BFC-C88C-7C98-EC01C5DA6C6A}"/>
              </a:ext>
            </a:extLst>
          </p:cNvPr>
          <p:cNvSpPr>
            <a:spLocks noGrp="1"/>
          </p:cNvSpPr>
          <p:nvPr>
            <p:ph idx="1"/>
          </p:nvPr>
        </p:nvSpPr>
        <p:spPr>
          <a:xfrm>
            <a:off x="381000" y="914400"/>
            <a:ext cx="8305800" cy="5715000"/>
          </a:xfrm>
        </p:spPr>
        <p:txBody>
          <a:bodyPr/>
          <a:lstStyle/>
          <a:p>
            <a:r>
              <a:rPr lang="en-US" b="0" i="0" dirty="0">
                <a:effectLst/>
                <a:latin typeface="Arial" panose="020B0604020202020204" pitchFamily="34" charset="0"/>
              </a:rPr>
              <a:t>The model assigns weights to each keyword for every abstract-title combination, w/ cumulative weights per article sum up to one</a:t>
            </a:r>
          </a:p>
          <a:p>
            <a:r>
              <a:rPr lang="en-US" b="0" i="0" dirty="0">
                <a:effectLst/>
                <a:latin typeface="Arial" panose="020B0604020202020204" pitchFamily="34" charset="0"/>
              </a:rPr>
              <a:t>Ex: (“cognitive neuroscience”: 0.4, “virtual reality”: 0.3, “neuroethics”: 0.15, “behavioral neuroscience”: 0.15); we then aggregate to topics</a:t>
            </a:r>
            <a:endParaRPr lang="en-US" dirty="0"/>
          </a:p>
        </p:txBody>
      </p:sp>
      <p:pic>
        <p:nvPicPr>
          <p:cNvPr id="7" name="Picture 6">
            <a:extLst>
              <a:ext uri="{FF2B5EF4-FFF2-40B4-BE49-F238E27FC236}">
                <a16:creationId xmlns:a16="http://schemas.microsoft.com/office/drawing/2014/main" id="{DB5394C3-A64D-AE65-4062-AE4348FD65F0}"/>
              </a:ext>
            </a:extLst>
          </p:cNvPr>
          <p:cNvPicPr>
            <a:picLocks noChangeAspect="1"/>
          </p:cNvPicPr>
          <p:nvPr/>
        </p:nvPicPr>
        <p:blipFill>
          <a:blip r:embed="rId2"/>
          <a:stretch>
            <a:fillRect/>
          </a:stretch>
        </p:blipFill>
        <p:spPr>
          <a:xfrm>
            <a:off x="152401" y="2572210"/>
            <a:ext cx="8842182" cy="4018197"/>
          </a:xfrm>
          <a:prstGeom prst="rect">
            <a:avLst/>
          </a:prstGeom>
        </p:spPr>
      </p:pic>
      <p:sp>
        <p:nvSpPr>
          <p:cNvPr id="5" name="Flowchart: Process 4">
            <a:extLst>
              <a:ext uri="{FF2B5EF4-FFF2-40B4-BE49-F238E27FC236}">
                <a16:creationId xmlns:a16="http://schemas.microsoft.com/office/drawing/2014/main" id="{41F7F322-DA13-307B-9A36-A3A3BAFFE65E}"/>
              </a:ext>
            </a:extLst>
          </p:cNvPr>
          <p:cNvSpPr/>
          <p:nvPr/>
        </p:nvSpPr>
        <p:spPr>
          <a:xfrm>
            <a:off x="0" y="2572210"/>
            <a:ext cx="9143999" cy="4285790"/>
          </a:xfrm>
          <a:prstGeom prst="flowChartProcess">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i="1" dirty="0">
                <a:solidFill>
                  <a:schemeClr val="accent6">
                    <a:lumMod val="60000"/>
                    <a:lumOff val="40000"/>
                  </a:schemeClr>
                </a:solidFill>
                <a:latin typeface="Arial" panose="020B0604020202020204" pitchFamily="34" charset="0"/>
                <a:cs typeface="Arial" panose="020B0604020202020204" pitchFamily="34" charset="0"/>
              </a:rPr>
              <a:t>Example of a prompt:</a:t>
            </a:r>
          </a:p>
          <a:p>
            <a:r>
              <a:rPr lang="en-US" sz="1400" dirty="0">
                <a:latin typeface="Arial" panose="020B0604020202020204" pitchFamily="34" charset="0"/>
                <a:cs typeface="Arial" panose="020B0604020202020204" pitchFamily="34" charset="0"/>
              </a:rPr>
              <a:t>Here's the paper's title and abstract:</a:t>
            </a:r>
          </a:p>
          <a:p>
            <a:r>
              <a:rPr lang="en-US" sz="1400" dirty="0">
                <a:latin typeface="Arial" panose="020B0604020202020204" pitchFamily="34" charset="0"/>
                <a:cs typeface="Arial" panose="020B0604020202020204" pitchFamily="34" charset="0"/>
              </a:rPr>
              <a:t>Title: Navigating virtual reality by thought: What is it like?</a:t>
            </a:r>
          </a:p>
          <a:p>
            <a:r>
              <a:rPr lang="en-US" sz="1400" dirty="0">
                <a:latin typeface="Arial" panose="020B0604020202020204" pitchFamily="34" charset="0"/>
                <a:cs typeface="Arial" panose="020B0604020202020204" pitchFamily="34" charset="0"/>
              </a:rPr>
              <a:t>Abstract: We have set up a brain-computer interface (BCI) to be used as an input device to a highly immersive virtual reality CAVE-like system. We have carried out two navigation experiments: three subjects were required to rotate in a virtual bar room by imagining left or right hand movement, and to walk along a single axis in a virtual street by imagining foot or hand movement. In this paper we focus on the subjective experience of navigating virtual reality "by thought," and on the interrelations between BCI and presence.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list of possible topics is:</a:t>
            </a:r>
          </a:p>
          <a:p>
            <a:r>
              <a:rPr lang="en-US" sz="1400" dirty="0">
                <a:latin typeface="Arial" panose="020B0604020202020204" pitchFamily="34" charset="0"/>
                <a:cs typeface="Arial" panose="020B0604020202020204" pitchFamily="34" charset="0"/>
              </a:rPr>
              <a:t>brain atlas</a:t>
            </a:r>
          </a:p>
          <a:p>
            <a:r>
              <a:rPr lang="en-US" sz="1400" dirty="0">
                <a:latin typeface="Arial" panose="020B0604020202020204" pitchFamily="34" charset="0"/>
                <a:cs typeface="Arial" panose="020B0604020202020204" pitchFamily="34" charset="0"/>
              </a:rPr>
              <a:t>medical information</a:t>
            </a:r>
          </a:p>
          <a:p>
            <a:r>
              <a:rPr lang="en-US" sz="1400" dirty="0">
                <a:latin typeface="Arial" panose="020B0604020202020204" pitchFamily="34" charset="0"/>
                <a:cs typeface="Arial" panose="020B0604020202020204" pitchFamily="34" charset="0"/>
              </a:rPr>
              <a:t>neurological treatment</a:t>
            </a:r>
          </a:p>
          <a:p>
            <a:r>
              <a:rPr lang="en-US" sz="1400" dirty="0">
                <a:latin typeface="Arial" panose="020B0604020202020204" pitchFamily="34" charset="0"/>
                <a:cs typeface="Arial" panose="020B0604020202020204" pitchFamily="34" charset="0"/>
              </a:rPr>
              <a:t>… </a:t>
            </a:r>
            <a:r>
              <a:rPr lang="en-US" sz="1400" dirty="0">
                <a:solidFill>
                  <a:schemeClr val="accent6">
                    <a:lumMod val="60000"/>
                    <a:lumOff val="40000"/>
                  </a:schemeClr>
                </a:solidFill>
                <a:latin typeface="Arial" panose="020B0604020202020204" pitchFamily="34" charset="0"/>
                <a:cs typeface="Arial" panose="020B0604020202020204" pitchFamily="34" charset="0"/>
              </a:rPr>
              <a:t>[omit here for simplicity]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Classify the topic of the paper. Output in the following format with topics and corresponding weights that sum to 1:</a:t>
            </a:r>
          </a:p>
          <a:p>
            <a:r>
              <a:rPr lang="en-US" sz="1400" dirty="0">
                <a:latin typeface="Arial" panose="020B0604020202020204" pitchFamily="34" charset="0"/>
                <a:cs typeface="Arial" panose="020B0604020202020204" pitchFamily="34" charset="0"/>
              </a:rPr>
              <a:t>{"topic 1": weight 1,</a:t>
            </a:r>
          </a:p>
          <a:p>
            <a:r>
              <a:rPr lang="en-US" sz="1400" dirty="0">
                <a:latin typeface="Arial" panose="020B0604020202020204" pitchFamily="34" charset="0"/>
                <a:cs typeface="Arial" panose="020B0604020202020204" pitchFamily="34" charset="0"/>
              </a:rPr>
              <a:t>"topic 2": weight 2,</a:t>
            </a:r>
          </a:p>
          <a:p>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"topic n": weight n}</a:t>
            </a:r>
          </a:p>
        </p:txBody>
      </p:sp>
      <p:sp>
        <p:nvSpPr>
          <p:cNvPr id="6" name="Flowchart: Process 5">
            <a:extLst>
              <a:ext uri="{FF2B5EF4-FFF2-40B4-BE49-F238E27FC236}">
                <a16:creationId xmlns:a16="http://schemas.microsoft.com/office/drawing/2014/main" id="{274BA1C0-D3D9-9C72-38A8-1132A415956E}"/>
              </a:ext>
            </a:extLst>
          </p:cNvPr>
          <p:cNvSpPr/>
          <p:nvPr/>
        </p:nvSpPr>
        <p:spPr>
          <a:xfrm>
            <a:off x="5943600" y="4495800"/>
            <a:ext cx="2743200" cy="1143000"/>
          </a:xfrm>
          <a:prstGeom prst="flowChartProcess">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accent6">
                    <a:lumMod val="60000"/>
                    <a:lumOff val="40000"/>
                  </a:schemeClr>
                </a:solidFill>
                <a:latin typeface="Arial" panose="020B0604020202020204" pitchFamily="34" charset="0"/>
                <a:cs typeface="Arial" panose="020B0604020202020204" pitchFamily="34" charset="0"/>
              </a:rPr>
              <a:t>Response to the prompt:</a:t>
            </a:r>
          </a:p>
          <a:p>
            <a:pPr algn="ctr"/>
            <a:r>
              <a:rPr lang="en-US" sz="1400" dirty="0">
                <a:latin typeface="Arial" panose="020B0604020202020204" pitchFamily="34" charset="0"/>
                <a:cs typeface="Arial" panose="020B0604020202020204" pitchFamily="34" charset="0"/>
              </a:rPr>
              <a:t>{"artificial intelligence": 0.2,</a:t>
            </a:r>
          </a:p>
          <a:p>
            <a:pPr algn="ctr"/>
            <a:r>
              <a:rPr lang="en-US" sz="1400" dirty="0">
                <a:latin typeface="Arial" panose="020B0604020202020204" pitchFamily="34" charset="0"/>
                <a:cs typeface="Arial" panose="020B0604020202020204" pitchFamily="34" charset="0"/>
              </a:rPr>
              <a:t>"cognitive neuroscience": 0.3,</a:t>
            </a:r>
          </a:p>
          <a:p>
            <a:pPr algn="ctr"/>
            <a:r>
              <a:rPr lang="en-US" sz="1400" dirty="0">
                <a:latin typeface="Arial" panose="020B0604020202020204" pitchFamily="34" charset="0"/>
                <a:cs typeface="Arial" panose="020B0604020202020204" pitchFamily="34" charset="0"/>
              </a:rPr>
              <a:t>"neuroinformatics": 0.2,</a:t>
            </a:r>
          </a:p>
          <a:p>
            <a:pPr algn="ctr"/>
            <a:r>
              <a:rPr lang="en-US" sz="1400" dirty="0">
                <a:latin typeface="Arial" panose="020B0604020202020204" pitchFamily="34" charset="0"/>
                <a:cs typeface="Arial" panose="020B0604020202020204" pitchFamily="34" charset="0"/>
              </a:rPr>
              <a:t>"virtual brain": 0.3}</a:t>
            </a:r>
          </a:p>
        </p:txBody>
      </p:sp>
    </p:spTree>
    <p:extLst>
      <p:ext uri="{BB962C8B-B14F-4D97-AF65-F5344CB8AC3E}">
        <p14:creationId xmlns:p14="http://schemas.microsoft.com/office/powerpoint/2010/main" val="144142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2F1B-786D-0FA2-10FE-CA26966FD1ED}"/>
              </a:ext>
            </a:extLst>
          </p:cNvPr>
          <p:cNvSpPr>
            <a:spLocks noGrp="1"/>
          </p:cNvSpPr>
          <p:nvPr>
            <p:ph type="title"/>
          </p:nvPr>
        </p:nvSpPr>
        <p:spPr/>
        <p:txBody>
          <a:bodyPr/>
          <a:lstStyle/>
          <a:p>
            <a:r>
              <a:rPr lang="en-US" dirty="0"/>
              <a:t>Descriptive: participants by phase &amp; seniority level</a:t>
            </a:r>
          </a:p>
        </p:txBody>
      </p:sp>
      <p:pic>
        <p:nvPicPr>
          <p:cNvPr id="4" name="Inhaltsplatzhalt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2532" b="5064"/>
          <a:stretch/>
        </p:blipFill>
        <p:spPr>
          <a:xfrm>
            <a:off x="838200" y="762000"/>
            <a:ext cx="7536180" cy="5803177"/>
          </a:xfrm>
        </p:spPr>
      </p:pic>
    </p:spTree>
    <p:extLst>
      <p:ext uri="{BB962C8B-B14F-4D97-AF65-F5344CB8AC3E}">
        <p14:creationId xmlns:p14="http://schemas.microsoft.com/office/powerpoint/2010/main" val="99377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980EE-B2D4-E1B5-24D2-724A8947E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B7FF8-B0E2-3A0B-439C-91FA59A98442}"/>
              </a:ext>
            </a:extLst>
          </p:cNvPr>
          <p:cNvSpPr>
            <a:spLocks noGrp="1"/>
          </p:cNvSpPr>
          <p:nvPr>
            <p:ph type="title"/>
          </p:nvPr>
        </p:nvSpPr>
        <p:spPr>
          <a:xfrm>
            <a:off x="228600" y="152400"/>
            <a:ext cx="8763000" cy="533400"/>
          </a:xfrm>
        </p:spPr>
        <p:txBody>
          <a:bodyPr wrap="square" anchor="ctr">
            <a:normAutofit/>
          </a:bodyPr>
          <a:lstStyle/>
          <a:p>
            <a:pPr>
              <a:lnSpc>
                <a:spcPct val="90000"/>
              </a:lnSpc>
            </a:pPr>
            <a:r>
              <a:rPr lang="en-US"/>
              <a:t>Summary statistics: unique individuals &amp; papers</a:t>
            </a:r>
          </a:p>
        </p:txBody>
      </p:sp>
      <p:pic>
        <p:nvPicPr>
          <p:cNvPr id="4" name="Picture 3" descr="A screenshot of a table&#10;&#10;Description automatically generated">
            <a:extLst>
              <a:ext uri="{FF2B5EF4-FFF2-40B4-BE49-F238E27FC236}">
                <a16:creationId xmlns:a16="http://schemas.microsoft.com/office/drawing/2014/main" id="{27A87BCF-8A9F-CE88-0AEE-A22ED1DE9E17}"/>
              </a:ext>
            </a:extLst>
          </p:cNvPr>
          <p:cNvPicPr>
            <a:picLocks noChangeAspect="1"/>
          </p:cNvPicPr>
          <p:nvPr/>
        </p:nvPicPr>
        <p:blipFill>
          <a:blip r:embed="rId2"/>
          <a:stretch>
            <a:fillRect/>
          </a:stretch>
        </p:blipFill>
        <p:spPr>
          <a:xfrm>
            <a:off x="355806" y="1833848"/>
            <a:ext cx="8483394" cy="3881151"/>
          </a:xfrm>
          <a:prstGeom prst="rect">
            <a:avLst/>
          </a:prstGeom>
          <a:noFill/>
        </p:spPr>
      </p:pic>
    </p:spTree>
    <p:extLst>
      <p:ext uri="{BB962C8B-B14F-4D97-AF65-F5344CB8AC3E}">
        <p14:creationId xmlns:p14="http://schemas.microsoft.com/office/powerpoint/2010/main" val="407868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299" y="868680"/>
            <a:ext cx="7486650" cy="5989320"/>
          </a:xfrm>
          <a:prstGeom prst="rect">
            <a:avLst/>
          </a:prstGeom>
        </p:spPr>
      </p:pic>
      <p:sp>
        <p:nvSpPr>
          <p:cNvPr id="2" name="Title 1">
            <a:extLst>
              <a:ext uri="{FF2B5EF4-FFF2-40B4-BE49-F238E27FC236}">
                <a16:creationId xmlns:a16="http://schemas.microsoft.com/office/drawing/2014/main" id="{5FAD4A55-0DE9-2040-9AA9-12A96A227746}"/>
              </a:ext>
            </a:extLst>
          </p:cNvPr>
          <p:cNvSpPr>
            <a:spLocks noGrp="1"/>
          </p:cNvSpPr>
          <p:nvPr>
            <p:ph type="title"/>
          </p:nvPr>
        </p:nvSpPr>
        <p:spPr/>
        <p:txBody>
          <a:bodyPr/>
          <a:lstStyle/>
          <a:p>
            <a:r>
              <a:rPr lang="en-US" dirty="0"/>
              <a:t>Histogram of publications by ever-HBP individuals</a:t>
            </a:r>
          </a:p>
        </p:txBody>
      </p:sp>
      <p:sp>
        <p:nvSpPr>
          <p:cNvPr id="6" name="TextBox 5">
            <a:extLst>
              <a:ext uri="{FF2B5EF4-FFF2-40B4-BE49-F238E27FC236}">
                <a16:creationId xmlns:a16="http://schemas.microsoft.com/office/drawing/2014/main" id="{AF3A5A63-1BD1-4727-0ABD-2AF2C260A9BD}"/>
              </a:ext>
            </a:extLst>
          </p:cNvPr>
          <p:cNvSpPr txBox="1"/>
          <p:nvPr/>
        </p:nvSpPr>
        <p:spPr>
          <a:xfrm>
            <a:off x="76200" y="762000"/>
            <a:ext cx="4117474" cy="923330"/>
          </a:xfrm>
          <a:prstGeom prst="rect">
            <a:avLst/>
          </a:prstGeom>
          <a:solidFill>
            <a:schemeClr val="accent3"/>
          </a:solidFill>
        </p:spPr>
        <p:txBody>
          <a:bodyPr wrap="none" rtlCol="0">
            <a:spAutoFit/>
          </a:bodyPr>
          <a:lstStyle/>
          <a:p>
            <a:r>
              <a:rPr lang="en-US" dirty="0">
                <a:solidFill>
                  <a:srgbClr val="003FBC"/>
                </a:solidFill>
                <a:latin typeface="Arial" panose="020B0604020202020204" pitchFamily="34" charset="0"/>
                <a:cs typeface="Arial" panose="020B0604020202020204" pitchFamily="34" charset="0"/>
              </a:rPr>
              <a:t>Our full sample: 2008-2022</a:t>
            </a:r>
          </a:p>
          <a:p>
            <a:r>
              <a:rPr lang="en-US" dirty="0">
                <a:solidFill>
                  <a:srgbClr val="003FBC"/>
                </a:solidFill>
                <a:latin typeface="Arial" panose="020B0604020202020204" pitchFamily="34" charset="0"/>
                <a:cs typeface="Arial" panose="020B0604020202020204" pitchFamily="34" charset="0"/>
              </a:rPr>
              <a:t>(to stay relevant for the focal periods)</a:t>
            </a:r>
          </a:p>
          <a:p>
            <a:r>
              <a:rPr lang="en-US" sz="1750" dirty="0">
                <a:solidFill>
                  <a:schemeClr val="bg1">
                    <a:lumMod val="50000"/>
                  </a:schemeClr>
                </a:solidFill>
                <a:latin typeface="Arial" panose="020B0604020202020204" pitchFamily="34" charset="0"/>
                <a:cs typeface="Arial" panose="020B0604020202020204" pitchFamily="34" charset="0"/>
              </a:rPr>
              <a:t>Results stay similar if we expand the T</a:t>
            </a:r>
          </a:p>
        </p:txBody>
      </p:sp>
    </p:spTree>
    <p:extLst>
      <p:ext uri="{BB962C8B-B14F-4D97-AF65-F5344CB8AC3E}">
        <p14:creationId xmlns:p14="http://schemas.microsoft.com/office/powerpoint/2010/main" val="164775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02A0-A7B2-410F-0C3D-29BDC2C29E3B}"/>
              </a:ext>
            </a:extLst>
          </p:cNvPr>
          <p:cNvSpPr>
            <a:spLocks noGrp="1"/>
          </p:cNvSpPr>
          <p:nvPr>
            <p:ph type="title"/>
          </p:nvPr>
        </p:nvSpPr>
        <p:spPr/>
        <p:txBody>
          <a:bodyPr/>
          <a:lstStyle/>
          <a:p>
            <a:r>
              <a:rPr lang="en-US" dirty="0"/>
              <a:t>Results: author-year panel, log DV</a:t>
            </a:r>
          </a:p>
        </p:txBody>
      </p:sp>
      <p:sp>
        <p:nvSpPr>
          <p:cNvPr id="3" name="Content Placeholder 2">
            <a:extLst>
              <a:ext uri="{FF2B5EF4-FFF2-40B4-BE49-F238E27FC236}">
                <a16:creationId xmlns:a16="http://schemas.microsoft.com/office/drawing/2014/main" id="{B08286D0-8664-46BB-645E-9E477727D11E}"/>
              </a:ext>
            </a:extLst>
          </p:cNvPr>
          <p:cNvSpPr>
            <a:spLocks noGrp="1"/>
          </p:cNvSpPr>
          <p:nvPr>
            <p:ph idx="1"/>
          </p:nvPr>
        </p:nvSpPr>
        <p:spPr>
          <a:xfrm>
            <a:off x="381000" y="1057275"/>
            <a:ext cx="8305800" cy="5791200"/>
          </a:xfrm>
        </p:spPr>
        <p:txBody>
          <a:bodyPr>
            <a:normAutofit/>
          </a:bodyPr>
          <a:lstStyle/>
          <a:p>
            <a:r>
              <a:rPr lang="en-US" dirty="0"/>
              <a:t>Do researchers actively engaged in the HBP produce more work?</a:t>
            </a:r>
          </a:p>
          <a:p>
            <a:endParaRPr lang="en-US" dirty="0"/>
          </a:p>
          <a:p>
            <a:pPr marL="0" indent="0">
              <a:buNone/>
            </a:pPr>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sz="1000" dirty="0"/>
          </a:p>
          <a:p>
            <a:r>
              <a:rPr lang="en-US" dirty="0"/>
              <a:t>Researchers show a higher productivity and receive more citations after HBP participation (note: w/ individual fixed effects)</a:t>
            </a:r>
          </a:p>
          <a:p>
            <a:r>
              <a:rPr lang="en-US" dirty="0"/>
              <a:t>Participation in the HBP expands researchers’ networks (# of distinct co-authors per author-year in revealed publications)</a:t>
            </a:r>
          </a:p>
        </p:txBody>
      </p:sp>
      <p:pic>
        <p:nvPicPr>
          <p:cNvPr id="5" name="Picture 4">
            <a:extLst>
              <a:ext uri="{FF2B5EF4-FFF2-40B4-BE49-F238E27FC236}">
                <a16:creationId xmlns:a16="http://schemas.microsoft.com/office/drawing/2014/main" id="{E1C54D2E-49F1-642D-979A-57C8F4EC5048}"/>
              </a:ext>
            </a:extLst>
          </p:cNvPr>
          <p:cNvPicPr>
            <a:picLocks noChangeAspect="1"/>
          </p:cNvPicPr>
          <p:nvPr/>
        </p:nvPicPr>
        <p:blipFill>
          <a:blip r:embed="rId3"/>
          <a:stretch>
            <a:fillRect/>
          </a:stretch>
        </p:blipFill>
        <p:spPr>
          <a:xfrm>
            <a:off x="381000" y="1638300"/>
            <a:ext cx="8401050" cy="3086100"/>
          </a:xfrm>
          <a:prstGeom prst="rect">
            <a:avLst/>
          </a:prstGeom>
        </p:spPr>
      </p:pic>
    </p:spTree>
    <p:extLst>
      <p:ext uri="{BB962C8B-B14F-4D97-AF65-F5344CB8AC3E}">
        <p14:creationId xmlns:p14="http://schemas.microsoft.com/office/powerpoint/2010/main" val="38272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7569-F0F1-347C-7D68-1B9FE89A766D}"/>
              </a:ext>
            </a:extLst>
          </p:cNvPr>
          <p:cNvSpPr>
            <a:spLocks noGrp="1"/>
          </p:cNvSpPr>
          <p:nvPr>
            <p:ph type="title"/>
          </p:nvPr>
        </p:nvSpPr>
        <p:spPr/>
        <p:txBody>
          <a:bodyPr/>
          <a:lstStyle/>
          <a:p>
            <a:r>
              <a:rPr lang="en-US" dirty="0"/>
              <a:t>Junior/female subsample: author-year, 2008-2022</a:t>
            </a:r>
          </a:p>
        </p:txBody>
      </p:sp>
      <p:sp>
        <p:nvSpPr>
          <p:cNvPr id="8" name="Content Placeholder 2">
            <a:extLst>
              <a:ext uri="{FF2B5EF4-FFF2-40B4-BE49-F238E27FC236}">
                <a16:creationId xmlns:a16="http://schemas.microsoft.com/office/drawing/2014/main" id="{A271164C-2603-5A95-614E-9713E4B63349}"/>
              </a:ext>
            </a:extLst>
          </p:cNvPr>
          <p:cNvSpPr txBox="1">
            <a:spLocks/>
          </p:cNvSpPr>
          <p:nvPr/>
        </p:nvSpPr>
        <p:spPr bwMode="auto">
          <a:xfrm>
            <a:off x="419100" y="990600"/>
            <a:ext cx="85725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normAutofit/>
          </a:bodyPr>
          <a:lstStyle>
            <a:lvl1pPr marL="341313" indent="-341313" algn="l" rtl="0" eaLnBrk="0" fontAlgn="base" hangingPunct="0">
              <a:spcBef>
                <a:spcPct val="20000"/>
              </a:spcBef>
              <a:spcAft>
                <a:spcPts val="1200"/>
              </a:spcAft>
              <a:buSzPct val="80000"/>
              <a:buBlip>
                <a:blip r:embed="rId3"/>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3"/>
              </a:buBlip>
              <a:defRPr sz="18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3"/>
              </a:buBlip>
              <a:defRPr sz="18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3"/>
              </a:buBlip>
              <a:defRPr sz="18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3"/>
              </a:buBlip>
              <a:defRPr sz="18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3"/>
              </a:buBlip>
              <a:defRPr sz="2000">
                <a:solidFill>
                  <a:schemeClr val="tx1"/>
                </a:solidFill>
                <a:latin typeface="+mn-lt"/>
                <a:cs typeface="+mn-cs"/>
              </a:defRPr>
            </a:lvl9pPr>
          </a:lstStyle>
          <a:p>
            <a:r>
              <a:rPr lang="en-US" kern="0" dirty="0"/>
              <a:t>Does </a:t>
            </a:r>
            <a:r>
              <a:rPr lang="en-US" dirty="0"/>
              <a:t>the HBP’s impact differ by researchers’ career stage and gender</a:t>
            </a:r>
            <a:endParaRPr lang="en-US" kern="0" dirty="0"/>
          </a:p>
          <a:p>
            <a:endParaRPr lang="en-US" kern="0" dirty="0"/>
          </a:p>
          <a:p>
            <a:endParaRPr lang="en-US" kern="0" dirty="0"/>
          </a:p>
          <a:p>
            <a:endParaRPr lang="en-US" kern="0" dirty="0"/>
          </a:p>
          <a:p>
            <a:endParaRPr lang="en-US" sz="1000" kern="0" dirty="0"/>
          </a:p>
          <a:p>
            <a:endParaRPr lang="en-US" kern="0" dirty="0"/>
          </a:p>
          <a:p>
            <a:endParaRPr lang="en-US" kern="0" dirty="0"/>
          </a:p>
          <a:p>
            <a:endParaRPr lang="en-US" kern="0" dirty="0"/>
          </a:p>
          <a:p>
            <a:pPr marL="0" indent="0">
              <a:buNone/>
            </a:pPr>
            <a:endParaRPr lang="en-US" kern="0" dirty="0"/>
          </a:p>
          <a:p>
            <a:r>
              <a:rPr lang="en-US" kern="0" dirty="0"/>
              <a:t>Juniors (junior faculties and graduate students) derive great benefit from the HBP research infrastructure and collaboration </a:t>
            </a:r>
          </a:p>
          <a:p>
            <a:r>
              <a:rPr lang="en-US" kern="0" dirty="0"/>
              <a:t>Female researchers experience a significant productivity increase</a:t>
            </a:r>
          </a:p>
        </p:txBody>
      </p:sp>
      <p:pic>
        <p:nvPicPr>
          <p:cNvPr id="6" name="Picture 5">
            <a:extLst>
              <a:ext uri="{FF2B5EF4-FFF2-40B4-BE49-F238E27FC236}">
                <a16:creationId xmlns:a16="http://schemas.microsoft.com/office/drawing/2014/main" id="{FD4616E9-7AB7-2C82-3F2D-29723096D722}"/>
              </a:ext>
            </a:extLst>
          </p:cNvPr>
          <p:cNvPicPr>
            <a:picLocks noChangeAspect="1"/>
          </p:cNvPicPr>
          <p:nvPr/>
        </p:nvPicPr>
        <p:blipFill>
          <a:blip r:embed="rId4"/>
          <a:stretch>
            <a:fillRect/>
          </a:stretch>
        </p:blipFill>
        <p:spPr>
          <a:xfrm>
            <a:off x="28575" y="1531361"/>
            <a:ext cx="4562475" cy="3681017"/>
          </a:xfrm>
          <a:prstGeom prst="rect">
            <a:avLst/>
          </a:prstGeom>
        </p:spPr>
      </p:pic>
      <p:pic>
        <p:nvPicPr>
          <p:cNvPr id="9" name="Picture 8">
            <a:extLst>
              <a:ext uri="{FF2B5EF4-FFF2-40B4-BE49-F238E27FC236}">
                <a16:creationId xmlns:a16="http://schemas.microsoft.com/office/drawing/2014/main" id="{004E5C16-D789-0347-485A-CBFA32E1EE2F}"/>
              </a:ext>
            </a:extLst>
          </p:cNvPr>
          <p:cNvPicPr>
            <a:picLocks noChangeAspect="1"/>
          </p:cNvPicPr>
          <p:nvPr/>
        </p:nvPicPr>
        <p:blipFill>
          <a:blip r:embed="rId5"/>
          <a:stretch>
            <a:fillRect/>
          </a:stretch>
        </p:blipFill>
        <p:spPr>
          <a:xfrm>
            <a:off x="4503756" y="1537737"/>
            <a:ext cx="4533900" cy="3655768"/>
          </a:xfrm>
          <a:prstGeom prst="rect">
            <a:avLst/>
          </a:prstGeom>
        </p:spPr>
      </p:pic>
    </p:spTree>
    <p:extLst>
      <p:ext uri="{BB962C8B-B14F-4D97-AF65-F5344CB8AC3E}">
        <p14:creationId xmlns:p14="http://schemas.microsoft.com/office/powerpoint/2010/main" val="3653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F19F-93AA-89C4-7763-45FF352914E3}"/>
              </a:ext>
            </a:extLst>
          </p:cNvPr>
          <p:cNvSpPr>
            <a:spLocks noGrp="1"/>
          </p:cNvSpPr>
          <p:nvPr>
            <p:ph type="title"/>
          </p:nvPr>
        </p:nvSpPr>
        <p:spPr/>
        <p:txBody>
          <a:bodyPr/>
          <a:lstStyle/>
          <a:p>
            <a:r>
              <a:rPr lang="en-US" dirty="0"/>
              <a:t>Results by journal quality and topic areas</a:t>
            </a:r>
          </a:p>
        </p:txBody>
      </p:sp>
      <p:sp>
        <p:nvSpPr>
          <p:cNvPr id="3" name="Content Placeholder 2">
            <a:extLst>
              <a:ext uri="{FF2B5EF4-FFF2-40B4-BE49-F238E27FC236}">
                <a16:creationId xmlns:a16="http://schemas.microsoft.com/office/drawing/2014/main" id="{178DD46D-66FD-D73D-D428-9A089F897D22}"/>
              </a:ext>
            </a:extLst>
          </p:cNvPr>
          <p:cNvSpPr>
            <a:spLocks noGrp="1"/>
          </p:cNvSpPr>
          <p:nvPr>
            <p:ph idx="1"/>
          </p:nvPr>
        </p:nvSpPr>
        <p:spPr>
          <a:xfrm>
            <a:off x="419100" y="895349"/>
            <a:ext cx="8496300" cy="6067425"/>
          </a:xfrm>
        </p:spPr>
        <p:txBody>
          <a:bodyPr>
            <a:normAutofit lnSpcReduction="10000"/>
          </a:bodyPr>
          <a:lstStyle/>
          <a:p>
            <a:r>
              <a:rPr lang="en-US" dirty="0"/>
              <a:t>Do researchers actively engaged in the HBP produce higher-quality work after HBP participation?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spcBef>
                <a:spcPts val="0"/>
              </a:spcBef>
              <a:spcAft>
                <a:spcPts val="0"/>
              </a:spcAft>
            </a:pPr>
            <a:r>
              <a:rPr lang="en-US" dirty="0"/>
              <a:t>Higher probability of publishing in top neuroscience journals.</a:t>
            </a:r>
          </a:p>
          <a:p>
            <a:pPr>
              <a:spcBef>
                <a:spcPts val="0"/>
              </a:spcBef>
              <a:spcAft>
                <a:spcPts val="0"/>
              </a:spcAft>
            </a:pPr>
            <a:r>
              <a:rPr lang="en-US" dirty="0"/>
              <a:t>Increased probability of publishing esp. in topics of neurotechnology. </a:t>
            </a:r>
          </a:p>
        </p:txBody>
      </p:sp>
      <p:grpSp>
        <p:nvGrpSpPr>
          <p:cNvPr id="7" name="Gruppieren 6"/>
          <p:cNvGrpSpPr/>
          <p:nvPr/>
        </p:nvGrpSpPr>
        <p:grpSpPr>
          <a:xfrm>
            <a:off x="762000" y="1524000"/>
            <a:ext cx="7239000" cy="4419600"/>
            <a:chOff x="1347787" y="119063"/>
            <a:chExt cx="6448425" cy="3845542"/>
          </a:xfrm>
        </p:grpSpPr>
        <p:pic>
          <p:nvPicPr>
            <p:cNvPr id="4" name="Grafik 3"/>
            <p:cNvPicPr>
              <a:picLocks noChangeAspect="1"/>
            </p:cNvPicPr>
            <p:nvPr/>
          </p:nvPicPr>
          <p:blipFill rotWithShape="1">
            <a:blip r:embed="rId2"/>
            <a:srcRect b="52302"/>
            <a:stretch/>
          </p:blipFill>
          <p:spPr>
            <a:xfrm>
              <a:off x="1347787" y="119063"/>
              <a:ext cx="6448425" cy="3157538"/>
            </a:xfrm>
            <a:prstGeom prst="rect">
              <a:avLst/>
            </a:prstGeom>
          </p:spPr>
        </p:pic>
        <p:pic>
          <p:nvPicPr>
            <p:cNvPr id="6" name="Grafik 5"/>
            <p:cNvPicPr>
              <a:picLocks noChangeAspect="1"/>
            </p:cNvPicPr>
            <p:nvPr/>
          </p:nvPicPr>
          <p:blipFill rotWithShape="1">
            <a:blip r:embed="rId2"/>
            <a:srcRect t="89424"/>
            <a:stretch/>
          </p:blipFill>
          <p:spPr>
            <a:xfrm>
              <a:off x="1347787" y="3264519"/>
              <a:ext cx="6448425" cy="700086"/>
            </a:xfrm>
            <a:prstGeom prst="rect">
              <a:avLst/>
            </a:prstGeom>
          </p:spPr>
        </p:pic>
      </p:grpSp>
    </p:spTree>
    <p:extLst>
      <p:ext uri="{BB962C8B-B14F-4D97-AF65-F5344CB8AC3E}">
        <p14:creationId xmlns:p14="http://schemas.microsoft.com/office/powerpoint/2010/main" val="37922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35AB-7FDC-7198-8A1A-5DDDCF836F4A}"/>
              </a:ext>
            </a:extLst>
          </p:cNvPr>
          <p:cNvSpPr>
            <a:spLocks noGrp="1"/>
          </p:cNvSpPr>
          <p:nvPr>
            <p:ph type="title"/>
          </p:nvPr>
        </p:nvSpPr>
        <p:spPr/>
        <p:txBody>
          <a:bodyPr/>
          <a:lstStyle/>
          <a:p>
            <a:r>
              <a:rPr lang="en-US" dirty="0"/>
              <a:t>Results: leading topics in top journals</a:t>
            </a:r>
          </a:p>
        </p:txBody>
      </p:sp>
      <p:sp>
        <p:nvSpPr>
          <p:cNvPr id="3" name="Content Placeholder 2">
            <a:extLst>
              <a:ext uri="{FF2B5EF4-FFF2-40B4-BE49-F238E27FC236}">
                <a16:creationId xmlns:a16="http://schemas.microsoft.com/office/drawing/2014/main" id="{357DCB69-42DC-7CA9-8827-5E658CD532EC}"/>
              </a:ext>
            </a:extLst>
          </p:cNvPr>
          <p:cNvSpPr>
            <a:spLocks noGrp="1"/>
          </p:cNvSpPr>
          <p:nvPr>
            <p:ph idx="1"/>
          </p:nvPr>
        </p:nvSpPr>
        <p:spPr>
          <a:xfrm>
            <a:off x="381000" y="1143000"/>
            <a:ext cx="8305800" cy="5486400"/>
          </a:xfrm>
        </p:spPr>
        <p:txBody>
          <a:bodyPr/>
          <a:lstStyle/>
          <a:p>
            <a:r>
              <a:rPr lang="en-US" dirty="0"/>
              <a:t>For researchers actively engaged in the HBP with top-quality work, what are the topics in top neuro journals?</a:t>
            </a:r>
          </a:p>
        </p:txBody>
      </p:sp>
      <p:grpSp>
        <p:nvGrpSpPr>
          <p:cNvPr id="4" name="Gruppieren 3"/>
          <p:cNvGrpSpPr/>
          <p:nvPr/>
        </p:nvGrpSpPr>
        <p:grpSpPr>
          <a:xfrm>
            <a:off x="685800" y="2133600"/>
            <a:ext cx="7696200" cy="3048000"/>
            <a:chOff x="665190" y="3090862"/>
            <a:chExt cx="6469035" cy="2487685"/>
          </a:xfrm>
        </p:grpSpPr>
        <p:pic>
          <p:nvPicPr>
            <p:cNvPr id="6" name="Grafik 5"/>
            <p:cNvPicPr>
              <a:picLocks noChangeAspect="1"/>
            </p:cNvPicPr>
            <p:nvPr/>
          </p:nvPicPr>
          <p:blipFill rotWithShape="1">
            <a:blip r:embed="rId2"/>
            <a:srcRect b="92590"/>
            <a:stretch/>
          </p:blipFill>
          <p:spPr>
            <a:xfrm>
              <a:off x="685800" y="3090862"/>
              <a:ext cx="6448425" cy="490538"/>
            </a:xfrm>
            <a:prstGeom prst="rect">
              <a:avLst/>
            </a:prstGeom>
          </p:spPr>
        </p:pic>
        <p:pic>
          <p:nvPicPr>
            <p:cNvPr id="7" name="Grafik 6"/>
            <p:cNvPicPr>
              <a:picLocks noChangeAspect="1"/>
            </p:cNvPicPr>
            <p:nvPr/>
          </p:nvPicPr>
          <p:blipFill rotWithShape="1">
            <a:blip r:embed="rId2"/>
            <a:srcRect t="69322"/>
            <a:stretch/>
          </p:blipFill>
          <p:spPr>
            <a:xfrm>
              <a:off x="665190" y="3547712"/>
              <a:ext cx="6448425" cy="2030835"/>
            </a:xfrm>
            <a:prstGeom prst="rect">
              <a:avLst/>
            </a:prstGeom>
          </p:spPr>
        </p:pic>
      </p:grpSp>
    </p:spTree>
    <p:extLst>
      <p:ext uri="{BB962C8B-B14F-4D97-AF65-F5344CB8AC3E}">
        <p14:creationId xmlns:p14="http://schemas.microsoft.com/office/powerpoint/2010/main" val="26340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2D72-543E-46A5-0F06-0272D07D3A70}"/>
              </a:ext>
            </a:extLst>
          </p:cNvPr>
          <p:cNvSpPr>
            <a:spLocks noGrp="1"/>
          </p:cNvSpPr>
          <p:nvPr>
            <p:ph type="title"/>
          </p:nvPr>
        </p:nvSpPr>
        <p:spPr>
          <a:xfrm>
            <a:off x="171450" y="142875"/>
            <a:ext cx="8839200" cy="533400"/>
          </a:xfrm>
        </p:spPr>
        <p:txBody>
          <a:bodyPr/>
          <a:lstStyle/>
          <a:p>
            <a:r>
              <a:rPr lang="en-US" dirty="0"/>
              <a:t>Junior/female quality: author-year, 2008-2022</a:t>
            </a:r>
          </a:p>
        </p:txBody>
      </p:sp>
      <p:sp>
        <p:nvSpPr>
          <p:cNvPr id="3" name="Content Placeholder 2">
            <a:extLst>
              <a:ext uri="{FF2B5EF4-FFF2-40B4-BE49-F238E27FC236}">
                <a16:creationId xmlns:a16="http://schemas.microsoft.com/office/drawing/2014/main" id="{399520C3-F355-51B9-FDED-FDCB770EB56D}"/>
              </a:ext>
            </a:extLst>
          </p:cNvPr>
          <p:cNvSpPr>
            <a:spLocks noGrp="1"/>
          </p:cNvSpPr>
          <p:nvPr>
            <p:ph idx="1"/>
          </p:nvPr>
        </p:nvSpPr>
        <p:spPr>
          <a:xfrm>
            <a:off x="381000" y="962025"/>
            <a:ext cx="8305800" cy="5943600"/>
          </a:xfrm>
        </p:spPr>
        <p:txBody>
          <a:bodyPr>
            <a:normAutofit/>
          </a:bodyPr>
          <a:lstStyle/>
          <a:p>
            <a:r>
              <a:rPr lang="en-US" dirty="0"/>
              <a:t>Do junior/female researchers produce more top-quality work, or more works in certain topic areas?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sz="1000" dirty="0"/>
          </a:p>
          <a:p>
            <a:r>
              <a:rPr lang="en-US" dirty="0"/>
              <a:t>Juniors increases research across topics, especially neurotech areas</a:t>
            </a:r>
          </a:p>
          <a:p>
            <a:r>
              <a:rPr lang="en-US" dirty="0"/>
              <a:t>Female yield more top neuro research, &amp; more in neurotech/AI areas</a:t>
            </a:r>
          </a:p>
        </p:txBody>
      </p:sp>
      <p:pic>
        <p:nvPicPr>
          <p:cNvPr id="6" name="Picture 5">
            <a:extLst>
              <a:ext uri="{FF2B5EF4-FFF2-40B4-BE49-F238E27FC236}">
                <a16:creationId xmlns:a16="http://schemas.microsoft.com/office/drawing/2014/main" id="{20E287EC-207A-9503-0021-DF33E83CBF03}"/>
              </a:ext>
            </a:extLst>
          </p:cNvPr>
          <p:cNvPicPr>
            <a:picLocks noChangeAspect="1"/>
          </p:cNvPicPr>
          <p:nvPr/>
        </p:nvPicPr>
        <p:blipFill>
          <a:blip r:embed="rId2"/>
          <a:stretch>
            <a:fillRect/>
          </a:stretch>
        </p:blipFill>
        <p:spPr>
          <a:xfrm>
            <a:off x="9525" y="1811391"/>
            <a:ext cx="4671158" cy="3722633"/>
          </a:xfrm>
          <a:prstGeom prst="rect">
            <a:avLst/>
          </a:prstGeom>
        </p:spPr>
      </p:pic>
      <p:pic>
        <p:nvPicPr>
          <p:cNvPr id="8" name="Picture 7">
            <a:extLst>
              <a:ext uri="{FF2B5EF4-FFF2-40B4-BE49-F238E27FC236}">
                <a16:creationId xmlns:a16="http://schemas.microsoft.com/office/drawing/2014/main" id="{9BC81BAA-80E5-6C40-CEB2-0C5526FFB287}"/>
              </a:ext>
            </a:extLst>
          </p:cNvPr>
          <p:cNvPicPr>
            <a:picLocks noChangeAspect="1"/>
          </p:cNvPicPr>
          <p:nvPr/>
        </p:nvPicPr>
        <p:blipFill>
          <a:blip r:embed="rId3"/>
          <a:stretch>
            <a:fillRect/>
          </a:stretch>
        </p:blipFill>
        <p:spPr>
          <a:xfrm>
            <a:off x="4505326" y="1811392"/>
            <a:ext cx="4638674" cy="3722633"/>
          </a:xfrm>
          <a:prstGeom prst="rect">
            <a:avLst/>
          </a:prstGeom>
        </p:spPr>
      </p:pic>
    </p:spTree>
    <p:extLst>
      <p:ext uri="{BB962C8B-B14F-4D97-AF65-F5344CB8AC3E}">
        <p14:creationId xmlns:p14="http://schemas.microsoft.com/office/powerpoint/2010/main" val="177158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2B7A-A354-519F-EDFE-4B8191A75691}"/>
              </a:ext>
            </a:extLst>
          </p:cNvPr>
          <p:cNvSpPr>
            <a:spLocks noGrp="1"/>
          </p:cNvSpPr>
          <p:nvPr>
            <p:ph type="title"/>
          </p:nvPr>
        </p:nvSpPr>
        <p:spPr/>
        <p:txBody>
          <a:bodyPr/>
          <a:lstStyle/>
          <a:p>
            <a:r>
              <a:rPr lang="en-US" dirty="0"/>
              <a:t>Productivity slowdown, institutions, and rising AI</a:t>
            </a:r>
          </a:p>
        </p:txBody>
      </p:sp>
      <p:sp>
        <p:nvSpPr>
          <p:cNvPr id="3" name="Content Placeholder 2">
            <a:extLst>
              <a:ext uri="{FF2B5EF4-FFF2-40B4-BE49-F238E27FC236}">
                <a16:creationId xmlns:a16="http://schemas.microsoft.com/office/drawing/2014/main" id="{5FC3B36D-52D3-85AB-463D-EBAFA67DFCAC}"/>
              </a:ext>
            </a:extLst>
          </p:cNvPr>
          <p:cNvSpPr>
            <a:spLocks noGrp="1"/>
          </p:cNvSpPr>
          <p:nvPr>
            <p:ph idx="1"/>
          </p:nvPr>
        </p:nvSpPr>
        <p:spPr>
          <a:xfrm>
            <a:off x="276225" y="1143000"/>
            <a:ext cx="8639175" cy="5753099"/>
          </a:xfrm>
        </p:spPr>
        <p:txBody>
          <a:bodyPr>
            <a:normAutofit/>
          </a:bodyPr>
          <a:lstStyle/>
          <a:p>
            <a:pPr>
              <a:spcBef>
                <a:spcPts val="0"/>
              </a:spcBef>
              <a:spcAft>
                <a:spcPts val="0"/>
              </a:spcAft>
            </a:pPr>
            <a:r>
              <a:rPr lang="en-US" dirty="0"/>
              <a:t>Declining productivity in (biomedical) science &amp; increasing challenge to reach the knowledge frontier </a:t>
            </a:r>
            <a:r>
              <a:rPr lang="en-US" dirty="0">
                <a:solidFill>
                  <a:schemeClr val="bg2"/>
                </a:solidFill>
              </a:rPr>
              <a:t>(Jones 2009; Bloom et al. 2020)</a:t>
            </a:r>
          </a:p>
          <a:p>
            <a:pPr marL="0" indent="0">
              <a:spcBef>
                <a:spcPts val="0"/>
              </a:spcBef>
              <a:spcAft>
                <a:spcPts val="0"/>
              </a:spcAft>
              <a:buNone/>
            </a:pPr>
            <a:endParaRPr lang="en-US" sz="1800" dirty="0">
              <a:solidFill>
                <a:schemeClr val="bg2"/>
              </a:solidFill>
            </a:endParaRPr>
          </a:p>
          <a:p>
            <a:pPr>
              <a:spcBef>
                <a:spcPts val="0"/>
              </a:spcBef>
              <a:spcAft>
                <a:spcPts val="0"/>
              </a:spcAft>
            </a:pPr>
            <a:r>
              <a:rPr lang="en-US" dirty="0"/>
              <a:t>Important to create non-market incentives to accelerate long-term, large-scale R&amp;D in multi-disciplinary research </a:t>
            </a:r>
          </a:p>
          <a:p>
            <a:pPr marL="0" indent="0">
              <a:spcBef>
                <a:spcPts val="0"/>
              </a:spcBef>
              <a:spcAft>
                <a:spcPts val="0"/>
              </a:spcAft>
              <a:buNone/>
            </a:pPr>
            <a:endParaRPr lang="en-US" sz="1800" dirty="0"/>
          </a:p>
          <a:p>
            <a:pPr>
              <a:spcBef>
                <a:spcPts val="0"/>
              </a:spcBef>
              <a:spcAft>
                <a:spcPts val="0"/>
              </a:spcAft>
            </a:pPr>
            <a:r>
              <a:rPr lang="en-US" dirty="0"/>
              <a:t>Particularly relevant &amp; urgent for advancing neurosciences</a:t>
            </a:r>
          </a:p>
          <a:p>
            <a:pPr lvl="1">
              <a:spcBef>
                <a:spcPts val="0"/>
              </a:spcBef>
              <a:spcAft>
                <a:spcPts val="0"/>
              </a:spcAft>
            </a:pPr>
            <a:r>
              <a:rPr lang="en-US" dirty="0">
                <a:solidFill>
                  <a:schemeClr val="bg2"/>
                </a:solidFill>
              </a:rPr>
              <a:t>Leading causes of death/disability, expensive treatment, lack of cure</a:t>
            </a:r>
          </a:p>
          <a:p>
            <a:pPr marL="457200" lvl="1" indent="0">
              <a:spcBef>
                <a:spcPts val="0"/>
              </a:spcBef>
              <a:spcAft>
                <a:spcPts val="0"/>
              </a:spcAft>
              <a:buNone/>
            </a:pPr>
            <a:endParaRPr lang="en-US" dirty="0"/>
          </a:p>
          <a:p>
            <a:pPr>
              <a:spcBef>
                <a:spcPts val="0"/>
              </a:spcBef>
              <a:spcAft>
                <a:spcPts val="0"/>
              </a:spcAft>
            </a:pPr>
            <a:r>
              <a:rPr lang="en-US" dirty="0"/>
              <a:t>AI showed potential in life science &amp; gained rising interests. But integrating AI with lab science is not always natural/easy </a:t>
            </a:r>
          </a:p>
          <a:p>
            <a:pPr marL="457200" lvl="1" indent="0">
              <a:buNone/>
            </a:pPr>
            <a:endParaRPr lang="en-US" sz="2200" dirty="0">
              <a:highlight>
                <a:srgbClr val="FFFF00"/>
              </a:highlight>
            </a:endParaRPr>
          </a:p>
          <a:p>
            <a:pPr>
              <a:spcBef>
                <a:spcPts val="0"/>
              </a:spcBef>
              <a:spcAft>
                <a:spcPts val="0"/>
              </a:spcAft>
            </a:pPr>
            <a:r>
              <a:rPr lang="en-US" dirty="0"/>
              <a:t>This paper: how does a ten-year megaproject affect AI-brain sciences?</a:t>
            </a:r>
          </a:p>
        </p:txBody>
      </p:sp>
      <p:pic>
        <p:nvPicPr>
          <p:cNvPr id="5" name="Picture 4" descr="A close-up of a sign&#10;&#10;Description automatically generated">
            <a:extLst>
              <a:ext uri="{FF2B5EF4-FFF2-40B4-BE49-F238E27FC236}">
                <a16:creationId xmlns:a16="http://schemas.microsoft.com/office/drawing/2014/main" id="{702DD546-B4CE-B22F-A9AF-AF0125273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017" y="5257800"/>
            <a:ext cx="5379965" cy="1377619"/>
          </a:xfrm>
          <a:prstGeom prst="rect">
            <a:avLst/>
          </a:prstGeom>
        </p:spPr>
      </p:pic>
    </p:spTree>
    <p:extLst>
      <p:ext uri="{BB962C8B-B14F-4D97-AF65-F5344CB8AC3E}">
        <p14:creationId xmlns:p14="http://schemas.microsoft.com/office/powerpoint/2010/main" val="73381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DEF1-6F75-7F6D-B672-77BC0E3392E1}"/>
              </a:ext>
            </a:extLst>
          </p:cNvPr>
          <p:cNvSpPr>
            <a:spLocks noGrp="1"/>
          </p:cNvSpPr>
          <p:nvPr>
            <p:ph type="title"/>
          </p:nvPr>
        </p:nvSpPr>
        <p:spPr/>
        <p:txBody>
          <a:bodyPr/>
          <a:lstStyle/>
          <a:p>
            <a:r>
              <a:rPr lang="en-US" dirty="0"/>
              <a:t>Conclusion &amp; Discussion</a:t>
            </a:r>
          </a:p>
        </p:txBody>
      </p:sp>
      <p:sp>
        <p:nvSpPr>
          <p:cNvPr id="3" name="Content Placeholder 2">
            <a:extLst>
              <a:ext uri="{FF2B5EF4-FFF2-40B4-BE49-F238E27FC236}">
                <a16:creationId xmlns:a16="http://schemas.microsoft.com/office/drawing/2014/main" id="{FEA8F71F-7662-FEEB-20F8-B15631C31981}"/>
              </a:ext>
            </a:extLst>
          </p:cNvPr>
          <p:cNvSpPr>
            <a:spLocks noGrp="1"/>
          </p:cNvSpPr>
          <p:nvPr>
            <p:ph idx="1"/>
          </p:nvPr>
        </p:nvSpPr>
        <p:spPr>
          <a:xfrm>
            <a:off x="276225" y="1066800"/>
            <a:ext cx="8610600" cy="5562600"/>
          </a:xfrm>
        </p:spPr>
        <p:txBody>
          <a:bodyPr>
            <a:normAutofit/>
          </a:bodyPr>
          <a:lstStyle/>
          <a:p>
            <a:pPr marL="0" indent="0">
              <a:buNone/>
            </a:pPr>
            <a:r>
              <a:rPr lang="en-US" b="1" dirty="0"/>
              <a:t>The HBP appear to yield positive synergy among AI-neuroscience scholars, and pushed more high-quality interdisciplinary research</a:t>
            </a:r>
          </a:p>
          <a:p>
            <a:r>
              <a:rPr lang="en-US" dirty="0"/>
              <a:t>Active i</a:t>
            </a:r>
            <a:r>
              <a:rPr lang="en-US" b="0" i="0" dirty="0">
                <a:effectLst/>
                <a:latin typeface="Arial" panose="020B0604020202020204" pitchFamily="34" charset="0"/>
              </a:rPr>
              <a:t>nvolvement in the HBP induces productivity and increased</a:t>
            </a:r>
            <a:br>
              <a:rPr lang="en-US" dirty="0"/>
            </a:br>
            <a:r>
              <a:rPr lang="en-US" b="0" i="0" dirty="0">
                <a:effectLst/>
                <a:latin typeface="Arial" panose="020B0604020202020204" pitchFamily="34" charset="0"/>
              </a:rPr>
              <a:t>citations, esp. for juniors. Female researchers also boost productivity.</a:t>
            </a:r>
            <a:endParaRPr lang="en-US" dirty="0"/>
          </a:p>
          <a:p>
            <a:r>
              <a:rPr lang="en-US" dirty="0"/>
              <a:t>Researchers have a higher likelihood of publishing in top neuro journals, esp. within the areas of neurobiology and </a:t>
            </a:r>
            <a:r>
              <a:rPr lang="en-US" dirty="0" err="1"/>
              <a:t>neurotechnology</a:t>
            </a:r>
            <a:endParaRPr lang="en-US" dirty="0"/>
          </a:p>
          <a:p>
            <a:r>
              <a:rPr lang="en-US" dirty="0"/>
              <a:t>Scholars benefit regardless of their affiliated country at the beginning of HBP participation, more for German, Italian, &amp; Belgian-based scholars</a:t>
            </a:r>
          </a:p>
          <a:p>
            <a:r>
              <a:rPr lang="en-US" dirty="0"/>
              <a:t>Some evidence that a combination of training and expanded network at the beginning of one’s career is most crucial for productivity gains</a:t>
            </a:r>
          </a:p>
          <a:p>
            <a:r>
              <a:rPr lang="en-US" b="0" i="0" dirty="0">
                <a:effectLst/>
                <a:latin typeface="Arial" panose="020B0604020202020204" pitchFamily="34" charset="0"/>
              </a:rPr>
              <a:t>Work-in-progress: robustness check using a matching-based DiD w/</a:t>
            </a:r>
            <a:br>
              <a:rPr lang="en-US" dirty="0"/>
            </a:br>
            <a:r>
              <a:rPr lang="en-US" b="0" i="0" dirty="0">
                <a:effectLst/>
                <a:latin typeface="Arial" panose="020B0604020202020204" pitchFamily="34" charset="0"/>
              </a:rPr>
              <a:t>doppelgängers; finalizing event studies and various related estimates</a:t>
            </a:r>
            <a:endParaRPr lang="en-US" dirty="0"/>
          </a:p>
        </p:txBody>
      </p:sp>
    </p:spTree>
    <p:extLst>
      <p:ext uri="{BB962C8B-B14F-4D97-AF65-F5344CB8AC3E}">
        <p14:creationId xmlns:p14="http://schemas.microsoft.com/office/powerpoint/2010/main" val="242070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1DE5-589F-80DE-1811-F68671C037DB}"/>
              </a:ext>
            </a:extLst>
          </p:cNvPr>
          <p:cNvSpPr>
            <a:spLocks noGrp="1"/>
          </p:cNvSpPr>
          <p:nvPr>
            <p:ph type="title"/>
          </p:nvPr>
        </p:nvSpPr>
        <p:spPr/>
        <p:txBody>
          <a:bodyPr/>
          <a:lstStyle/>
          <a:p>
            <a:r>
              <a:rPr lang="en-US" dirty="0"/>
              <a:t>Back up slides</a:t>
            </a:r>
          </a:p>
        </p:txBody>
      </p:sp>
      <p:sp>
        <p:nvSpPr>
          <p:cNvPr id="3" name="Content Placeholder 2">
            <a:extLst>
              <a:ext uri="{FF2B5EF4-FFF2-40B4-BE49-F238E27FC236}">
                <a16:creationId xmlns:a16="http://schemas.microsoft.com/office/drawing/2014/main" id="{7AC4ACCC-CC57-193C-EB59-75F4EDF792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512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E8F3-E7C9-BA1E-CCA5-73B69E5721F1}"/>
              </a:ext>
            </a:extLst>
          </p:cNvPr>
          <p:cNvSpPr>
            <a:spLocks noGrp="1"/>
          </p:cNvSpPr>
          <p:nvPr>
            <p:ph type="title"/>
          </p:nvPr>
        </p:nvSpPr>
        <p:spPr/>
        <p:txBody>
          <a:bodyPr/>
          <a:lstStyle/>
          <a:p>
            <a:r>
              <a:rPr lang="en-US" dirty="0"/>
              <a:t>Preview of Methods &amp; Results</a:t>
            </a:r>
          </a:p>
        </p:txBody>
      </p:sp>
      <p:sp>
        <p:nvSpPr>
          <p:cNvPr id="3" name="Content Placeholder 2">
            <a:extLst>
              <a:ext uri="{FF2B5EF4-FFF2-40B4-BE49-F238E27FC236}">
                <a16:creationId xmlns:a16="http://schemas.microsoft.com/office/drawing/2014/main" id="{99E4DBE5-5631-9205-BB68-04D04E503C79}"/>
              </a:ext>
            </a:extLst>
          </p:cNvPr>
          <p:cNvSpPr>
            <a:spLocks noGrp="1"/>
          </p:cNvSpPr>
          <p:nvPr>
            <p:ph idx="1"/>
          </p:nvPr>
        </p:nvSpPr>
        <p:spPr>
          <a:xfrm>
            <a:off x="457200" y="1143000"/>
            <a:ext cx="8229600" cy="5486400"/>
          </a:xfrm>
        </p:spPr>
        <p:txBody>
          <a:bodyPr>
            <a:normAutofit lnSpcReduction="10000"/>
          </a:bodyPr>
          <a:lstStyle/>
          <a:p>
            <a:r>
              <a:rPr lang="en-US" dirty="0"/>
              <a:t>Exploit the individual-level active participation in the HBP, with extensive individual fixed effects to partly account for selection</a:t>
            </a:r>
            <a:endParaRPr lang="en-US" dirty="0">
              <a:highlight>
                <a:srgbClr val="FFFF00"/>
              </a:highlight>
            </a:endParaRPr>
          </a:p>
          <a:p>
            <a:r>
              <a:rPr lang="en-US" dirty="0"/>
              <a:t>Benchmark model: diff-in-diff with staggered timing &amp; NLP</a:t>
            </a:r>
          </a:p>
          <a:p>
            <a:r>
              <a:rPr lang="en-US" dirty="0"/>
              <a:t>In-progress: matching-based diff-in-diff with various criteria </a:t>
            </a:r>
          </a:p>
          <a:p>
            <a:r>
              <a:rPr lang="en-US" dirty="0"/>
              <a:t>Treatment: time-varying access to HBP resources/network among researchers who ever actively participated (vs </a:t>
            </a:r>
            <a:r>
              <a:rPr lang="en-US" dirty="0" err="1"/>
              <a:t>mDiD</a:t>
            </a:r>
            <a:r>
              <a:rPr lang="en-US" dirty="0"/>
              <a:t> control group)</a:t>
            </a:r>
          </a:p>
          <a:p>
            <a:pPr marL="0" indent="0">
              <a:buNone/>
            </a:pPr>
            <a:endParaRPr lang="en-US" sz="1400" dirty="0"/>
          </a:p>
          <a:p>
            <a:pPr marL="0" indent="0">
              <a:buNone/>
            </a:pPr>
            <a:r>
              <a:rPr lang="en-US" dirty="0"/>
              <a:t>Participation in the HBP leads to … </a:t>
            </a:r>
          </a:p>
          <a:p>
            <a:r>
              <a:rPr lang="en-US" dirty="0"/>
              <a:t>(+) Increased individual productivity in publications (esp. juniors)</a:t>
            </a:r>
          </a:p>
          <a:p>
            <a:r>
              <a:rPr lang="en-US" dirty="0"/>
              <a:t>(+) Expanded coauthor network, and more citations </a:t>
            </a:r>
          </a:p>
          <a:p>
            <a:r>
              <a:rPr lang="en-US" dirty="0"/>
              <a:t>(+) A higher likelihood of publishing in top neuroscience journals </a:t>
            </a:r>
          </a:p>
          <a:p>
            <a:r>
              <a:rPr lang="en-US" dirty="0"/>
              <a:t>(+) Increased productivity esp. in neurotech topic areas</a:t>
            </a:r>
          </a:p>
        </p:txBody>
      </p:sp>
    </p:spTree>
    <p:extLst>
      <p:ext uri="{BB962C8B-B14F-4D97-AF65-F5344CB8AC3E}">
        <p14:creationId xmlns:p14="http://schemas.microsoft.com/office/powerpoint/2010/main" val="118510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A387-992A-C43C-FFCF-992E9EF30F6A}"/>
              </a:ext>
            </a:extLst>
          </p:cNvPr>
          <p:cNvSpPr>
            <a:spLocks noGrp="1"/>
          </p:cNvSpPr>
          <p:nvPr>
            <p:ph type="title"/>
          </p:nvPr>
        </p:nvSpPr>
        <p:spPr/>
        <p:txBody>
          <a:bodyPr/>
          <a:lstStyle/>
          <a:p>
            <a:r>
              <a:rPr lang="en-US" dirty="0"/>
              <a:t>Literature and Contribution</a:t>
            </a:r>
          </a:p>
        </p:txBody>
      </p:sp>
      <p:sp>
        <p:nvSpPr>
          <p:cNvPr id="3" name="Content Placeholder 2">
            <a:extLst>
              <a:ext uri="{FF2B5EF4-FFF2-40B4-BE49-F238E27FC236}">
                <a16:creationId xmlns:a16="http://schemas.microsoft.com/office/drawing/2014/main" id="{D5430B10-6B4D-6AD2-434E-933EB28E37F5}"/>
              </a:ext>
            </a:extLst>
          </p:cNvPr>
          <p:cNvSpPr>
            <a:spLocks noGrp="1"/>
          </p:cNvSpPr>
          <p:nvPr>
            <p:ph idx="1"/>
          </p:nvPr>
        </p:nvSpPr>
        <p:spPr>
          <a:xfrm>
            <a:off x="228600" y="1066800"/>
            <a:ext cx="8686800" cy="5448300"/>
          </a:xfrm>
        </p:spPr>
        <p:txBody>
          <a:bodyPr>
            <a:normAutofit/>
          </a:bodyPr>
          <a:lstStyle/>
          <a:p>
            <a:pPr>
              <a:spcBef>
                <a:spcPts val="0"/>
              </a:spcBef>
              <a:spcAft>
                <a:spcPts val="600"/>
              </a:spcAft>
            </a:pPr>
            <a:r>
              <a:rPr lang="en-US" b="1" dirty="0"/>
              <a:t>Institutions and long-term research</a:t>
            </a:r>
            <a:r>
              <a:rPr lang="en-US" dirty="0"/>
              <a:t>: institutions complement market incentives in encouraging valuable innovation, how to better design one</a:t>
            </a:r>
          </a:p>
          <a:p>
            <a:pPr marL="57150" indent="0">
              <a:spcBef>
                <a:spcPts val="0"/>
              </a:spcBef>
              <a:spcAft>
                <a:spcPts val="0"/>
              </a:spcAft>
              <a:buNone/>
            </a:pPr>
            <a:r>
              <a:rPr lang="en-US" sz="1650" dirty="0">
                <a:solidFill>
                  <a:schemeClr val="bg2"/>
                </a:solidFill>
              </a:rPr>
              <a:t>(Arrow 1962; Boudreau 2010; Furman &amp; Stern 2011; </a:t>
            </a:r>
            <a:r>
              <a:rPr lang="en-US" sz="1650" dirty="0" err="1">
                <a:solidFill>
                  <a:schemeClr val="bg2"/>
                </a:solidFill>
              </a:rPr>
              <a:t>Azoulay</a:t>
            </a:r>
            <a:r>
              <a:rPr lang="en-US" sz="1650" dirty="0">
                <a:solidFill>
                  <a:schemeClr val="bg2"/>
                </a:solidFill>
              </a:rPr>
              <a:t> et al. 2011; Williams 2013; Budish et al. 2015; Murray et al. 2016; Huang et al. 2022; Myers &amp; </a:t>
            </a:r>
            <a:r>
              <a:rPr lang="en-US" sz="1650" dirty="0" err="1">
                <a:solidFill>
                  <a:schemeClr val="bg2"/>
                </a:solidFill>
              </a:rPr>
              <a:t>Lanahan</a:t>
            </a:r>
            <a:r>
              <a:rPr lang="en-US" sz="1650" dirty="0">
                <a:solidFill>
                  <a:schemeClr val="bg2"/>
                </a:solidFill>
              </a:rPr>
              <a:t> 2022)</a:t>
            </a:r>
          </a:p>
          <a:p>
            <a:pPr marL="457200" lvl="1" indent="0">
              <a:buNone/>
            </a:pPr>
            <a:endParaRPr lang="en-US" sz="2000" dirty="0">
              <a:highlight>
                <a:srgbClr val="FFFF00"/>
              </a:highlight>
            </a:endParaRPr>
          </a:p>
          <a:p>
            <a:pPr>
              <a:spcBef>
                <a:spcPts val="0"/>
              </a:spcBef>
              <a:spcAft>
                <a:spcPts val="600"/>
              </a:spcAft>
            </a:pPr>
            <a:r>
              <a:rPr lang="en-US" b="1" dirty="0"/>
              <a:t>Science of sciences</a:t>
            </a:r>
            <a:r>
              <a:rPr lang="en-US" dirty="0"/>
              <a:t>: knowledge complementarity and creation within and cross-organizational teams, we focus on a large complex project</a:t>
            </a:r>
          </a:p>
          <a:p>
            <a:pPr marL="57150" indent="0">
              <a:spcBef>
                <a:spcPts val="0"/>
              </a:spcBef>
              <a:spcAft>
                <a:spcPts val="0"/>
              </a:spcAft>
              <a:buNone/>
            </a:pPr>
            <a:r>
              <a:rPr lang="en-US" sz="1650" dirty="0">
                <a:solidFill>
                  <a:schemeClr val="bg2"/>
                </a:solidFill>
              </a:rPr>
              <a:t>(Nelson &amp; Winter 1985; Cockburn &amp; Henderson 1994; </a:t>
            </a:r>
            <a:r>
              <a:rPr lang="en-US" sz="1650" dirty="0" err="1">
                <a:solidFill>
                  <a:schemeClr val="bg2"/>
                </a:solidFill>
              </a:rPr>
              <a:t>Hagedoorn</a:t>
            </a:r>
            <a:r>
              <a:rPr lang="en-US" sz="1650" dirty="0">
                <a:solidFill>
                  <a:schemeClr val="bg2"/>
                </a:solidFill>
              </a:rPr>
              <a:t> 2002; Agrawal et al. 2006; Colombo et al. 2006; </a:t>
            </a:r>
            <a:r>
              <a:rPr lang="en-US" sz="1650" dirty="0" err="1">
                <a:solidFill>
                  <a:schemeClr val="bg2"/>
                </a:solidFill>
              </a:rPr>
              <a:t>Melero</a:t>
            </a:r>
            <a:r>
              <a:rPr lang="en-US" sz="1650" dirty="0">
                <a:solidFill>
                  <a:schemeClr val="bg2"/>
                </a:solidFill>
              </a:rPr>
              <a:t> &amp; Palomeras 2015; </a:t>
            </a:r>
            <a:r>
              <a:rPr lang="en-US" sz="1650" dirty="0" err="1">
                <a:solidFill>
                  <a:schemeClr val="bg2"/>
                </a:solidFill>
              </a:rPr>
              <a:t>Tortoriello</a:t>
            </a:r>
            <a:r>
              <a:rPr lang="en-US" sz="1650" dirty="0">
                <a:solidFill>
                  <a:schemeClr val="bg2"/>
                </a:solidFill>
              </a:rPr>
              <a:t> et al. 2015)</a:t>
            </a:r>
          </a:p>
          <a:p>
            <a:pPr marL="457200" lvl="1" indent="0">
              <a:buNone/>
            </a:pPr>
            <a:endParaRPr lang="en-US" sz="2000" dirty="0">
              <a:highlight>
                <a:srgbClr val="FFFF00"/>
              </a:highlight>
            </a:endParaRPr>
          </a:p>
          <a:p>
            <a:pPr>
              <a:spcBef>
                <a:spcPts val="0"/>
              </a:spcBef>
              <a:spcAft>
                <a:spcPts val="600"/>
              </a:spcAft>
            </a:pPr>
            <a:r>
              <a:rPr lang="en-US" b="1" dirty="0"/>
              <a:t>Digitization in health care</a:t>
            </a:r>
            <a:r>
              <a:rPr lang="en-US" dirty="0"/>
              <a:t>: limited evidence and mixed results, mostly on downstream health, and we focus on upstream R&amp;D for future health</a:t>
            </a:r>
          </a:p>
          <a:p>
            <a:pPr marL="57150" indent="0">
              <a:spcBef>
                <a:spcPts val="0"/>
              </a:spcBef>
              <a:spcAft>
                <a:spcPts val="0"/>
              </a:spcAft>
              <a:buNone/>
            </a:pPr>
            <a:r>
              <a:rPr lang="en-US" sz="1650" dirty="0">
                <a:solidFill>
                  <a:schemeClr val="bg2"/>
                </a:solidFill>
              </a:rPr>
              <a:t>(Lou &amp; Wu 2021; Miller &amp; Tucker 2011; McCullough et al. 2016; Agha 2014; Freedman et al. 2017; Goldfarb et al. 2020; Wang 2021)</a:t>
            </a:r>
          </a:p>
          <a:p>
            <a:pPr marL="457200" lvl="1" indent="0">
              <a:buNone/>
            </a:pPr>
            <a:endParaRPr lang="en-US" sz="2000" dirty="0">
              <a:highlight>
                <a:srgbClr val="FFFF00"/>
              </a:highlight>
            </a:endParaRPr>
          </a:p>
          <a:p>
            <a:pPr>
              <a:spcBef>
                <a:spcPts val="0"/>
              </a:spcBef>
            </a:pPr>
            <a:r>
              <a:rPr lang="en-US" b="1" dirty="0"/>
              <a:t>Goal</a:t>
            </a:r>
            <a:r>
              <a:rPr lang="en-US" dirty="0"/>
              <a:t>: 1</a:t>
            </a:r>
            <a:r>
              <a:rPr lang="en-US" baseline="30000" dirty="0"/>
              <a:t>st</a:t>
            </a:r>
            <a:r>
              <a:rPr lang="en-US" dirty="0"/>
              <a:t> empirical analysis on a contemporary long-term science megaproject (in brain-AI) with digital infrastructure and grants </a:t>
            </a:r>
          </a:p>
        </p:txBody>
      </p:sp>
    </p:spTree>
    <p:extLst>
      <p:ext uri="{BB962C8B-B14F-4D97-AF65-F5344CB8AC3E}">
        <p14:creationId xmlns:p14="http://schemas.microsoft.com/office/powerpoint/2010/main" val="242714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0666-223F-CC3B-CAFA-C4D055924F77}"/>
              </a:ext>
            </a:extLst>
          </p:cNvPr>
          <p:cNvSpPr>
            <a:spLocks noGrp="1"/>
          </p:cNvSpPr>
          <p:nvPr>
            <p:ph type="title"/>
          </p:nvPr>
        </p:nvSpPr>
        <p:spPr/>
        <p:txBody>
          <a:bodyPr/>
          <a:lstStyle/>
          <a:p>
            <a:r>
              <a:rPr lang="en-US" dirty="0"/>
              <a:t>Highest degree fields </a:t>
            </a:r>
            <a:r>
              <a:rPr lang="en-US"/>
              <a:t>by individual entering </a:t>
            </a:r>
            <a:r>
              <a:rPr lang="en-US" dirty="0"/>
              <a:t>phase</a:t>
            </a:r>
          </a:p>
        </p:txBody>
      </p:sp>
      <p:pic>
        <p:nvPicPr>
          <p:cNvPr id="6" name="Inhaltsplatzhalt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9180" y="838200"/>
            <a:ext cx="6949440" cy="5791200"/>
          </a:xfrm>
        </p:spPr>
      </p:pic>
    </p:spTree>
    <p:extLst>
      <p:ext uri="{BB962C8B-B14F-4D97-AF65-F5344CB8AC3E}">
        <p14:creationId xmlns:p14="http://schemas.microsoft.com/office/powerpoint/2010/main" val="2760373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1040-8FA0-5A60-7C7A-61005ACB836D}"/>
              </a:ext>
            </a:extLst>
          </p:cNvPr>
          <p:cNvSpPr>
            <a:spLocks noGrp="1"/>
          </p:cNvSpPr>
          <p:nvPr>
            <p:ph type="title"/>
          </p:nvPr>
        </p:nvSpPr>
        <p:spPr/>
        <p:txBody>
          <a:bodyPr/>
          <a:lstStyle/>
          <a:p>
            <a:r>
              <a:rPr lang="en-US" dirty="0"/>
              <a:t>Summary statistics: analytic sample (panel)</a:t>
            </a:r>
          </a:p>
        </p:txBody>
      </p:sp>
      <p:pic>
        <p:nvPicPr>
          <p:cNvPr id="4" name="Grafik 3"/>
          <p:cNvPicPr>
            <a:picLocks noChangeAspect="1"/>
          </p:cNvPicPr>
          <p:nvPr/>
        </p:nvPicPr>
        <p:blipFill rotWithShape="1">
          <a:blip r:embed="rId3"/>
          <a:srcRect t="1227"/>
          <a:stretch/>
        </p:blipFill>
        <p:spPr>
          <a:xfrm>
            <a:off x="798099" y="791544"/>
            <a:ext cx="7624001" cy="6066456"/>
          </a:xfrm>
          <a:prstGeom prst="rect">
            <a:avLst/>
          </a:prstGeom>
        </p:spPr>
      </p:pic>
      <p:sp>
        <p:nvSpPr>
          <p:cNvPr id="3" name="Rechteck 2"/>
          <p:cNvSpPr/>
          <p:nvPr/>
        </p:nvSpPr>
        <p:spPr>
          <a:xfrm>
            <a:off x="914400" y="990600"/>
            <a:ext cx="2209800" cy="24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99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DEF1-6F75-7F6D-B672-77BC0E3392E1}"/>
              </a:ext>
            </a:extLst>
          </p:cNvPr>
          <p:cNvSpPr>
            <a:spLocks noGrp="1"/>
          </p:cNvSpPr>
          <p:nvPr>
            <p:ph type="title"/>
          </p:nvPr>
        </p:nvSpPr>
        <p:spPr/>
        <p:txBody>
          <a:bodyPr/>
          <a:lstStyle/>
          <a:p>
            <a:r>
              <a:rPr lang="en-US" dirty="0"/>
              <a:t>Results by field of highest degree</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70D6E4A-EA31-573C-2830-DB78B6908AB9}"/>
                  </a:ext>
                </a:extLst>
              </p:cNvPr>
              <p:cNvSpPr>
                <a:spLocks noGrp="1"/>
              </p:cNvSpPr>
              <p:nvPr>
                <p:ph idx="1"/>
              </p:nvPr>
            </p:nvSpPr>
            <p:spPr>
              <a:xfrm>
                <a:off x="371475" y="838200"/>
                <a:ext cx="8458200" cy="6248400"/>
              </a:xfrm>
            </p:spPr>
            <p:txBody>
              <a:bodyPr>
                <a:normAutofit/>
              </a:bodyPr>
              <a:lstStyle/>
              <a:p>
                <a:r>
                  <a:rPr lang="en-US" dirty="0"/>
                  <a:t>Training vs. collaboration: HBP interacted w scholars’ highest degree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𝐻𝐵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de-DE" b="0" i="1" smtClean="0">
                          <a:latin typeface="Cambria Math" panose="02040503050406030204" pitchFamily="18" charset="0"/>
                        </a:rPr>
                        <m:t>𝑓𝑖𝑒𝑙</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𝑑</m:t>
                          </m:r>
                        </m:e>
                        <m:sub>
                          <m:r>
                            <a:rPr lang="de-DE"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𝑖𝑡</m:t>
                          </m:r>
                        </m:sub>
                      </m:sSub>
                    </m:oMath>
                  </m:oMathPara>
                </a14:m>
                <a:endParaRPr lang="en-US" dirty="0"/>
              </a:p>
              <a:p>
                <a:endParaRPr lang="en-US" dirty="0"/>
              </a:p>
              <a:p>
                <a:endParaRPr lang="en-US" dirty="0"/>
              </a:p>
              <a:p>
                <a:endParaRPr lang="en-US" dirty="0"/>
              </a:p>
              <a:p>
                <a:endParaRPr lang="en-US" dirty="0"/>
              </a:p>
              <a:p>
                <a:endParaRPr lang="en-US" dirty="0"/>
              </a:p>
              <a:p>
                <a:endParaRPr lang="en-US" dirty="0"/>
              </a:p>
              <a:p>
                <a:pPr>
                  <a:spcBef>
                    <a:spcPts val="0"/>
                  </a:spcBef>
                  <a:spcAft>
                    <a:spcPts val="600"/>
                  </a:spcAft>
                </a:pPr>
                <a:r>
                  <a:rPr lang="en-US" sz="1400" dirty="0"/>
                  <a:t>Note: the base category includes "business, social sciences, and humanities". </a:t>
                </a:r>
              </a:p>
              <a:p>
                <a:pPr>
                  <a:spcBef>
                    <a:spcPts val="0"/>
                  </a:spcBef>
                  <a:spcAft>
                    <a:spcPts val="0"/>
                  </a:spcAft>
                </a:pPr>
                <a:r>
                  <a:rPr lang="en-US" sz="1800" dirty="0"/>
                  <a:t>Positive &amp; significant correlation btw the #pubs, #co-authors, #citations &amp; highest degree in natural and life sciences or bio-EECS</a:t>
                </a:r>
              </a:p>
              <a:p>
                <a:pPr>
                  <a:spcBef>
                    <a:spcPts val="0"/>
                  </a:spcBef>
                  <a:spcAft>
                    <a:spcPts val="0"/>
                  </a:spcAft>
                </a:pPr>
                <a:r>
                  <a:rPr lang="en-US" sz="1800" dirty="0"/>
                  <a:t>Much stronger results for junior researchers. </a:t>
                </a:r>
              </a:p>
              <a:p>
                <a:pPr>
                  <a:spcBef>
                    <a:spcPts val="0"/>
                  </a:spcBef>
                  <a:spcAft>
                    <a:spcPts val="0"/>
                  </a:spcAft>
                </a:pPr>
                <a:r>
                  <a:rPr lang="en-US" sz="1800" dirty="0"/>
                  <a:t>Suggestive evidence that training and network expansion early in one's career are crucial for productivity gains</a:t>
                </a:r>
              </a:p>
            </p:txBody>
          </p:sp>
        </mc:Choice>
        <mc:Fallback xmlns="">
          <p:sp>
            <p:nvSpPr>
              <p:cNvPr id="8" name="Content Placeholder 2">
                <a:extLst>
                  <a:ext uri="{FF2B5EF4-FFF2-40B4-BE49-F238E27FC236}">
                    <a16:creationId xmlns:a16="http://schemas.microsoft.com/office/drawing/2014/main" id="{170D6E4A-EA31-573C-2830-DB78B6908AB9}"/>
                  </a:ext>
                </a:extLst>
              </p:cNvPr>
              <p:cNvSpPr>
                <a:spLocks noGrp="1" noRot="1" noChangeAspect="1" noMove="1" noResize="1" noEditPoints="1" noAdjustHandles="1" noChangeArrowheads="1" noChangeShapeType="1" noTextEdit="1"/>
              </p:cNvSpPr>
              <p:nvPr>
                <p:ph idx="1"/>
              </p:nvPr>
            </p:nvSpPr>
            <p:spPr>
              <a:xfrm>
                <a:off x="371475" y="838200"/>
                <a:ext cx="8458200" cy="6248400"/>
              </a:xfrm>
              <a:blipFill>
                <a:blip r:embed="rId3"/>
                <a:stretch>
                  <a:fillRect t="-488" r="-865"/>
                </a:stretch>
              </a:blipFill>
            </p:spPr>
            <p:txBody>
              <a:bodyPr/>
              <a:lstStyle/>
              <a:p>
                <a:r>
                  <a:rPr lang="en-US">
                    <a:noFill/>
                  </a:rPr>
                  <a:t> </a:t>
                </a:r>
              </a:p>
            </p:txBody>
          </p:sp>
        </mc:Fallback>
      </mc:AlternateContent>
      <p:pic>
        <p:nvPicPr>
          <p:cNvPr id="4" name="Grafik 3"/>
          <p:cNvPicPr>
            <a:picLocks noChangeAspect="1"/>
          </p:cNvPicPr>
          <p:nvPr/>
        </p:nvPicPr>
        <p:blipFill rotWithShape="1">
          <a:blip r:embed="rId4"/>
          <a:srcRect b="46501"/>
          <a:stretch/>
        </p:blipFill>
        <p:spPr>
          <a:xfrm>
            <a:off x="400050" y="1676400"/>
            <a:ext cx="8439150" cy="3214914"/>
          </a:xfrm>
          <a:prstGeom prst="rect">
            <a:avLst/>
          </a:prstGeom>
        </p:spPr>
      </p:pic>
      <p:sp>
        <p:nvSpPr>
          <p:cNvPr id="10" name="Rectangle 6">
            <a:hlinkClick r:id="rId5" action="ppaction://hlinksldjump"/>
            <a:extLst>
              <a:ext uri="{FF2B5EF4-FFF2-40B4-BE49-F238E27FC236}">
                <a16:creationId xmlns:a16="http://schemas.microsoft.com/office/drawing/2014/main" id="{2F260E68-E9AB-CE08-95E7-4C427377A76A}"/>
              </a:ext>
            </a:extLst>
          </p:cNvPr>
          <p:cNvSpPr/>
          <p:nvPr/>
        </p:nvSpPr>
        <p:spPr>
          <a:xfrm>
            <a:off x="5334000" y="5775737"/>
            <a:ext cx="742950" cy="212354"/>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bg1"/>
                </a:solidFill>
                <a:latin typeface="Arial" panose="020B0604020202020204" pitchFamily="34" charset="0"/>
                <a:cs typeface="Arial" panose="020B0604020202020204" pitchFamily="34" charset="0"/>
                <a:hlinkClick r:id="rId6" action="ppaction://hlinksldjump">
                  <a:extLst>
                    <a:ext uri="{A12FA001-AC4F-418D-AE19-62706E023703}">
                      <ahyp:hlinkClr xmlns:ahyp="http://schemas.microsoft.com/office/drawing/2018/hyperlinkcolor" val="tx"/>
                    </a:ext>
                  </a:extLst>
                </a:hlinkClick>
              </a:rPr>
              <a:t>juniors</a:t>
            </a: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924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2F63-33DF-84AA-6D7E-9A106A5E8896}"/>
              </a:ext>
            </a:extLst>
          </p:cNvPr>
          <p:cNvSpPr>
            <a:spLocks noGrp="1"/>
          </p:cNvSpPr>
          <p:nvPr>
            <p:ph type="title"/>
          </p:nvPr>
        </p:nvSpPr>
        <p:spPr>
          <a:xfrm>
            <a:off x="228600" y="152400"/>
            <a:ext cx="8915400" cy="533400"/>
          </a:xfrm>
        </p:spPr>
        <p:txBody>
          <a:bodyPr/>
          <a:lstStyle/>
          <a:p>
            <a:r>
              <a:rPr lang="en-US" dirty="0"/>
              <a:t>Log results: full sample – country heterogeneity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0D6E4A-EA31-573C-2830-DB78B6908AB9}"/>
                  </a:ext>
                </a:extLst>
              </p:cNvPr>
              <p:cNvSpPr>
                <a:spLocks noGrp="1"/>
              </p:cNvSpPr>
              <p:nvPr>
                <p:ph idx="1"/>
              </p:nvPr>
            </p:nvSpPr>
            <p:spPr>
              <a:xfrm>
                <a:off x="371475" y="838200"/>
                <a:ext cx="8458200" cy="6248400"/>
              </a:xfrm>
            </p:spPr>
            <p:txBody>
              <a:bodyPr>
                <a:normAutofit/>
              </a:bodyPr>
              <a:lstStyle/>
              <a:p>
                <a:r>
                  <a:rPr lang="en-US" dirty="0"/>
                  <a:t>Country-level heterogeneity: HBP interacted w scholars’ base country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𝐻𝐵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𝑐𝑜𝑢𝑛𝑡𝑟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𝑖𝑡</m:t>
                          </m:r>
                        </m:sub>
                      </m:sSub>
                    </m:oMath>
                  </m:oMathPara>
                </a14:m>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sz="2200" dirty="0"/>
              </a:p>
              <a:p>
                <a:pPr>
                  <a:spcBef>
                    <a:spcPts val="0"/>
                  </a:spcBef>
                  <a:spcAft>
                    <a:spcPts val="600"/>
                  </a:spcAft>
                </a:pPr>
                <a:r>
                  <a:rPr lang="en-US" sz="1400" dirty="0"/>
                  <a:t>Note: the base category includes 17 countries w/ &lt;400 obs. </a:t>
                </a:r>
              </a:p>
              <a:p>
                <a:pPr>
                  <a:spcBef>
                    <a:spcPts val="0"/>
                  </a:spcBef>
                  <a:spcAft>
                    <a:spcPts val="0"/>
                  </a:spcAft>
                </a:pPr>
                <a:r>
                  <a:rPr lang="en-US" sz="1800" dirty="0"/>
                  <a:t>Positive &amp; significant correlation btw the #pubs &amp; all countries</a:t>
                </a:r>
              </a:p>
              <a:p>
                <a:pPr>
                  <a:spcBef>
                    <a:spcPts val="0"/>
                  </a:spcBef>
                  <a:spcAft>
                    <a:spcPts val="0"/>
                  </a:spcAft>
                </a:pPr>
                <a:r>
                  <a:rPr lang="en-US" sz="1800" dirty="0"/>
                  <a:t>Scholars in Germany, Italy, Sweden and Belgium showed significant publication increases, especially in neuroscience &amp; AI-robotics research</a:t>
                </a:r>
              </a:p>
            </p:txBody>
          </p:sp>
        </mc:Choice>
        <mc:Fallback xmlns="">
          <p:sp>
            <p:nvSpPr>
              <p:cNvPr id="3" name="Content Placeholder 2">
                <a:extLst>
                  <a:ext uri="{FF2B5EF4-FFF2-40B4-BE49-F238E27FC236}">
                    <a16:creationId xmlns:a16="http://schemas.microsoft.com/office/drawing/2014/main" id="{170D6E4A-EA31-573C-2830-DB78B6908AB9}"/>
                  </a:ext>
                </a:extLst>
              </p:cNvPr>
              <p:cNvSpPr>
                <a:spLocks noGrp="1" noRot="1" noChangeAspect="1" noMove="1" noResize="1" noEditPoints="1" noAdjustHandles="1" noChangeArrowheads="1" noChangeShapeType="1" noTextEdit="1"/>
              </p:cNvSpPr>
              <p:nvPr>
                <p:ph idx="1"/>
              </p:nvPr>
            </p:nvSpPr>
            <p:spPr>
              <a:xfrm>
                <a:off x="371475" y="838200"/>
                <a:ext cx="8458200" cy="6248400"/>
              </a:xfrm>
              <a:blipFill>
                <a:blip r:embed="rId2"/>
                <a:stretch>
                  <a:fillRect t="-488"/>
                </a:stretch>
              </a:blipFill>
            </p:spPr>
            <p:txBody>
              <a:bodyPr/>
              <a:lstStyle/>
              <a:p>
                <a:r>
                  <a:rPr lang="en-US">
                    <a:noFill/>
                  </a:rPr>
                  <a:t> </a:t>
                </a:r>
              </a:p>
            </p:txBody>
          </p:sp>
        </mc:Fallback>
      </mc:AlternateContent>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7901" y="1828800"/>
            <a:ext cx="4320000" cy="360000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0" y="1828800"/>
            <a:ext cx="4320000" cy="3600000"/>
          </a:xfrm>
          <a:prstGeom prst="rect">
            <a:avLst/>
          </a:prstGeom>
        </p:spPr>
      </p:pic>
    </p:spTree>
    <p:extLst>
      <p:ext uri="{BB962C8B-B14F-4D97-AF65-F5344CB8AC3E}">
        <p14:creationId xmlns:p14="http://schemas.microsoft.com/office/powerpoint/2010/main" val="2812811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5669-AA53-3C80-C8C6-0BE3E73B615E}"/>
              </a:ext>
            </a:extLst>
          </p:cNvPr>
          <p:cNvSpPr>
            <a:spLocks noGrp="1"/>
          </p:cNvSpPr>
          <p:nvPr>
            <p:ph type="title"/>
          </p:nvPr>
        </p:nvSpPr>
        <p:spPr/>
        <p:txBody>
          <a:bodyPr/>
          <a:lstStyle/>
          <a:p>
            <a:r>
              <a:rPr lang="en-US" dirty="0"/>
              <a:t>HBP structure: core vs partnering project partners</a:t>
            </a:r>
          </a:p>
        </p:txBody>
      </p:sp>
      <p:sp>
        <p:nvSpPr>
          <p:cNvPr id="3" name="Content Placeholder 2">
            <a:extLst>
              <a:ext uri="{FF2B5EF4-FFF2-40B4-BE49-F238E27FC236}">
                <a16:creationId xmlns:a16="http://schemas.microsoft.com/office/drawing/2014/main" id="{AE2D11D0-81F6-7E7C-A191-FCF92BECDE05}"/>
              </a:ext>
            </a:extLst>
          </p:cNvPr>
          <p:cNvSpPr>
            <a:spLocks noGrp="1"/>
          </p:cNvSpPr>
          <p:nvPr>
            <p:ph idx="1"/>
          </p:nvPr>
        </p:nvSpPr>
        <p:spPr>
          <a:xfrm>
            <a:off x="342900" y="800100"/>
            <a:ext cx="8305800" cy="5791200"/>
          </a:xfrm>
        </p:spPr>
        <p:txBody>
          <a:bodyPr/>
          <a:lstStyle/>
          <a:p>
            <a:pPr>
              <a:spcBef>
                <a:spcPts val="0"/>
              </a:spcBef>
              <a:spcAft>
                <a:spcPts val="300"/>
              </a:spcAft>
            </a:pPr>
            <a:r>
              <a:rPr lang="en-US" b="0" i="0" dirty="0">
                <a:effectLst/>
                <a:latin typeface="Arial" panose="020B0604020202020204" pitchFamily="34" charset="0"/>
              </a:rPr>
              <a:t>HBP Core Project Partners:</a:t>
            </a:r>
          </a:p>
          <a:p>
            <a:pPr lvl="1">
              <a:spcBef>
                <a:spcPts val="0"/>
              </a:spcBef>
            </a:pPr>
            <a:r>
              <a:rPr lang="en-US" b="0" i="0" dirty="0">
                <a:effectLst/>
                <a:latin typeface="Arial" panose="020B0604020202020204" pitchFamily="34" charset="0"/>
              </a:rPr>
              <a:t>Sign a partnering agreement w/ EC (incl. grant) each phase</a:t>
            </a:r>
            <a:endParaRPr lang="en-US" dirty="0"/>
          </a:p>
          <a:p>
            <a:pPr lvl="1">
              <a:spcBef>
                <a:spcPts val="0"/>
              </a:spcBef>
            </a:pPr>
            <a:r>
              <a:rPr lang="en-US" b="0" i="0" dirty="0">
                <a:effectLst/>
                <a:latin typeface="Arial" panose="020B0604020202020204" pitchFamily="34" charset="0"/>
              </a:rPr>
              <a:t>Are responsible for coordinating &amp; executing the research plan</a:t>
            </a:r>
            <a:br>
              <a:rPr lang="en-US" dirty="0"/>
            </a:br>
            <a:r>
              <a:rPr lang="en-US" b="0" i="0" dirty="0">
                <a:effectLst/>
                <a:latin typeface="Arial" panose="020B0604020202020204" pitchFamily="34" charset="0"/>
              </a:rPr>
              <a:t>&amp; infrastructure development</a:t>
            </a:r>
          </a:p>
          <a:p>
            <a:pPr marL="457200" lvl="1" indent="0">
              <a:buNone/>
            </a:pPr>
            <a:endParaRPr lang="en-US" sz="1000" b="0" i="0" dirty="0">
              <a:effectLst/>
              <a:latin typeface="Arial" panose="020B0604020202020204" pitchFamily="34" charset="0"/>
            </a:endParaRPr>
          </a:p>
          <a:p>
            <a:pPr>
              <a:spcBef>
                <a:spcPts val="0"/>
              </a:spcBef>
              <a:spcAft>
                <a:spcPts val="300"/>
              </a:spcAft>
            </a:pPr>
            <a:r>
              <a:rPr lang="en-US" b="0" i="0" dirty="0">
                <a:effectLst/>
                <a:latin typeface="Arial" panose="020B0604020202020204" pitchFamily="34" charset="0"/>
              </a:rPr>
              <a:t>HBP Partnering Projects Partners:</a:t>
            </a:r>
            <a:endParaRPr lang="en-US" dirty="0"/>
          </a:p>
          <a:p>
            <a:pPr lvl="1">
              <a:spcBef>
                <a:spcPts val="0"/>
              </a:spcBef>
            </a:pPr>
            <a:r>
              <a:rPr lang="en-US" b="0" i="0" dirty="0">
                <a:effectLst/>
                <a:latin typeface="Arial" panose="020B0604020202020204" pitchFamily="34" charset="0"/>
              </a:rPr>
              <a:t>Have existing projects w/ own funding</a:t>
            </a:r>
            <a:endParaRPr lang="en-US" dirty="0"/>
          </a:p>
          <a:p>
            <a:pPr lvl="1">
              <a:spcBef>
                <a:spcPts val="0"/>
              </a:spcBef>
            </a:pPr>
            <a:r>
              <a:rPr lang="en-US" b="0" i="0" dirty="0">
                <a:effectLst/>
                <a:latin typeface="Arial" panose="020B0604020202020204" pitchFamily="34" charset="0"/>
              </a:rPr>
              <a:t>Sign an agreement w/ Core Project Partners for selected tasks</a:t>
            </a:r>
            <a:br>
              <a:rPr lang="en-US" dirty="0"/>
            </a:br>
            <a:r>
              <a:rPr lang="en-US" b="0" i="0" dirty="0">
                <a:effectLst/>
                <a:latin typeface="Arial" panose="020B0604020202020204" pitchFamily="34" charset="0"/>
              </a:rPr>
              <a:t>Form the creative and unrestrained component of the research</a:t>
            </a:r>
            <a:br>
              <a:rPr lang="en-US" dirty="0"/>
            </a:br>
            <a:r>
              <a:rPr lang="en-US" b="0" i="0" dirty="0">
                <a:effectLst/>
                <a:latin typeface="Arial" panose="020B0604020202020204" pitchFamily="34" charset="0"/>
              </a:rPr>
              <a:t>and infrastructure-building process</a:t>
            </a:r>
            <a:endParaRPr lang="en-US" dirty="0"/>
          </a:p>
        </p:txBody>
      </p:sp>
      <p:pic>
        <p:nvPicPr>
          <p:cNvPr id="5" name="Picture 4" descr="A diagram of a project&#10;&#10;Description automatically generated">
            <a:extLst>
              <a:ext uri="{FF2B5EF4-FFF2-40B4-BE49-F238E27FC236}">
                <a16:creationId xmlns:a16="http://schemas.microsoft.com/office/drawing/2014/main" id="{14AB81D1-CBAE-1D91-EBCF-AB4629553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708800"/>
            <a:ext cx="6019800" cy="3158725"/>
          </a:xfrm>
          <a:prstGeom prst="rect">
            <a:avLst/>
          </a:prstGeom>
        </p:spPr>
      </p:pic>
      <p:sp>
        <p:nvSpPr>
          <p:cNvPr id="6" name="Rectangle 5">
            <a:hlinkClick r:id="rId3" action="ppaction://hlinksldjump"/>
            <a:extLst>
              <a:ext uri="{FF2B5EF4-FFF2-40B4-BE49-F238E27FC236}">
                <a16:creationId xmlns:a16="http://schemas.microsoft.com/office/drawing/2014/main" id="{B67B9E41-F9D0-47CC-30DE-DDE16D55BA22}"/>
              </a:ext>
            </a:extLst>
          </p:cNvPr>
          <p:cNvSpPr/>
          <p:nvPr/>
        </p:nvSpPr>
        <p:spPr>
          <a:xfrm>
            <a:off x="104775" y="6448425"/>
            <a:ext cx="685800" cy="304800"/>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back</a:t>
            </a:r>
          </a:p>
        </p:txBody>
      </p:sp>
      <p:sp>
        <p:nvSpPr>
          <p:cNvPr id="7" name="Rectangle 6">
            <a:hlinkClick r:id="rId4" action="ppaction://hlinksldjump"/>
            <a:extLst>
              <a:ext uri="{FF2B5EF4-FFF2-40B4-BE49-F238E27FC236}">
                <a16:creationId xmlns:a16="http://schemas.microsoft.com/office/drawing/2014/main" id="{2F260E68-E9AB-CE08-95E7-4C427377A76A}"/>
              </a:ext>
            </a:extLst>
          </p:cNvPr>
          <p:cNvSpPr/>
          <p:nvPr/>
        </p:nvSpPr>
        <p:spPr>
          <a:xfrm>
            <a:off x="857250" y="6448425"/>
            <a:ext cx="819150" cy="304800"/>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criteria</a:t>
            </a:r>
          </a:p>
        </p:txBody>
      </p:sp>
    </p:spTree>
    <p:extLst>
      <p:ext uri="{BB962C8B-B14F-4D97-AF65-F5344CB8AC3E}">
        <p14:creationId xmlns:p14="http://schemas.microsoft.com/office/powerpoint/2010/main" val="3096488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0E39-0AFF-B7EC-59BD-FC518D67181F}"/>
              </a:ext>
            </a:extLst>
          </p:cNvPr>
          <p:cNvSpPr>
            <a:spLocks noGrp="1"/>
          </p:cNvSpPr>
          <p:nvPr>
            <p:ph type="title"/>
          </p:nvPr>
        </p:nvSpPr>
        <p:spPr/>
        <p:txBody>
          <a:bodyPr/>
          <a:lstStyle/>
          <a:p>
            <a:r>
              <a:rPr lang="en-US" dirty="0"/>
              <a:t>HBP core project (CP) vs partnering projects</a:t>
            </a:r>
          </a:p>
        </p:txBody>
      </p:sp>
      <p:sp>
        <p:nvSpPr>
          <p:cNvPr id="3" name="Content Placeholder 2">
            <a:extLst>
              <a:ext uri="{FF2B5EF4-FFF2-40B4-BE49-F238E27FC236}">
                <a16:creationId xmlns:a16="http://schemas.microsoft.com/office/drawing/2014/main" id="{3C42E2D8-E6AD-A6EF-1B58-D885A643231E}"/>
              </a:ext>
            </a:extLst>
          </p:cNvPr>
          <p:cNvSpPr>
            <a:spLocks noGrp="1"/>
          </p:cNvSpPr>
          <p:nvPr>
            <p:ph idx="1"/>
          </p:nvPr>
        </p:nvSpPr>
        <p:spPr>
          <a:xfrm>
            <a:off x="533400" y="1378946"/>
            <a:ext cx="1676400" cy="1833157"/>
          </a:xfrm>
        </p:spPr>
        <p:txBody>
          <a:bodyPr>
            <a:normAutofit/>
          </a:bodyPr>
          <a:lstStyle/>
          <a:p>
            <a:pPr marL="0" indent="0">
              <a:buNone/>
            </a:pPr>
            <a:r>
              <a:rPr lang="en-US" b="1" dirty="0"/>
              <a:t>Core project </a:t>
            </a:r>
            <a:r>
              <a:rPr lang="en-US" dirty="0"/>
              <a:t>partner application process</a:t>
            </a:r>
          </a:p>
        </p:txBody>
      </p:sp>
      <p:sp>
        <p:nvSpPr>
          <p:cNvPr id="5" name="TextBox 4">
            <a:extLst>
              <a:ext uri="{FF2B5EF4-FFF2-40B4-BE49-F238E27FC236}">
                <a16:creationId xmlns:a16="http://schemas.microsoft.com/office/drawing/2014/main" id="{992D3EB1-E45F-638C-0926-D439A6BD553D}"/>
              </a:ext>
            </a:extLst>
          </p:cNvPr>
          <p:cNvSpPr txBox="1"/>
          <p:nvPr/>
        </p:nvSpPr>
        <p:spPr>
          <a:xfrm>
            <a:off x="76200" y="6551021"/>
            <a:ext cx="8686800" cy="292388"/>
          </a:xfrm>
          <a:prstGeom prst="rect">
            <a:avLst/>
          </a:prstGeom>
          <a:noFill/>
        </p:spPr>
        <p:txBody>
          <a:bodyPr wrap="square">
            <a:spAutoFit/>
          </a:bodyPr>
          <a:lstStyle/>
          <a:p>
            <a:pPr algn="l"/>
            <a:r>
              <a:rPr lang="en-US" sz="1300" b="0" i="0" dirty="0">
                <a:solidFill>
                  <a:schemeClr val="bg2"/>
                </a:solidFill>
                <a:effectLst/>
                <a:latin typeface="Arial" panose="020B0604020202020204" pitchFamily="34" charset="0"/>
              </a:rPr>
              <a:t>Sources: framework partnership agreements &amp; amendments, EC online portal for funding and tender opportunities</a:t>
            </a:r>
            <a:endParaRPr lang="en-US" sz="1300" b="0" i="0" dirty="0">
              <a:solidFill>
                <a:schemeClr val="bg2"/>
              </a:solidFill>
              <a:effectLst/>
              <a:latin typeface="Lato" panose="020F0502020204030203" pitchFamily="34" charset="0"/>
            </a:endParaRPr>
          </a:p>
        </p:txBody>
      </p:sp>
      <p:sp>
        <p:nvSpPr>
          <p:cNvPr id="6" name="Content Placeholder 2">
            <a:extLst>
              <a:ext uri="{FF2B5EF4-FFF2-40B4-BE49-F238E27FC236}">
                <a16:creationId xmlns:a16="http://schemas.microsoft.com/office/drawing/2014/main" id="{EA6343F6-7590-1A54-0DA9-BDACD1D4651E}"/>
              </a:ext>
            </a:extLst>
          </p:cNvPr>
          <p:cNvSpPr txBox="1">
            <a:spLocks/>
          </p:cNvSpPr>
          <p:nvPr/>
        </p:nvSpPr>
        <p:spPr bwMode="auto">
          <a:xfrm>
            <a:off x="523875" y="4238625"/>
            <a:ext cx="1676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normAutofit lnSpcReduction="10000"/>
          </a:bodyPr>
          <a:lstStyle>
            <a:lvl1pPr marL="341313" indent="-341313" algn="l" rtl="0" eaLnBrk="0" fontAlgn="base" hangingPunct="0">
              <a:spcBef>
                <a:spcPct val="20000"/>
              </a:spcBef>
              <a:spcAft>
                <a:spcPts val="1200"/>
              </a:spcAft>
              <a:buSzPct val="80000"/>
              <a:buBlip>
                <a:blip r:embed="rId2"/>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18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2"/>
              </a:buBlip>
              <a:defRPr sz="18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18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18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a:lstStyle>
          <a:p>
            <a:pPr marL="0" indent="0">
              <a:buNone/>
            </a:pPr>
            <a:r>
              <a:rPr lang="en-US" b="1" kern="0" dirty="0"/>
              <a:t>Partnering project </a:t>
            </a:r>
            <a:r>
              <a:rPr lang="en-US" kern="0" dirty="0"/>
              <a:t>partner application process</a:t>
            </a:r>
          </a:p>
        </p:txBody>
      </p:sp>
      <p:pic>
        <p:nvPicPr>
          <p:cNvPr id="8" name="Picture 7">
            <a:extLst>
              <a:ext uri="{FF2B5EF4-FFF2-40B4-BE49-F238E27FC236}">
                <a16:creationId xmlns:a16="http://schemas.microsoft.com/office/drawing/2014/main" id="{ACD6EB0D-0C7A-4C9F-3AC7-8B6017928746}"/>
              </a:ext>
            </a:extLst>
          </p:cNvPr>
          <p:cNvPicPr>
            <a:picLocks noChangeAspect="1"/>
          </p:cNvPicPr>
          <p:nvPr/>
        </p:nvPicPr>
        <p:blipFill>
          <a:blip r:embed="rId3"/>
          <a:stretch>
            <a:fillRect/>
          </a:stretch>
        </p:blipFill>
        <p:spPr>
          <a:xfrm>
            <a:off x="2666999" y="781049"/>
            <a:ext cx="5745695" cy="2954929"/>
          </a:xfrm>
          <a:prstGeom prst="rect">
            <a:avLst/>
          </a:prstGeom>
        </p:spPr>
      </p:pic>
      <p:pic>
        <p:nvPicPr>
          <p:cNvPr id="10" name="Picture 9">
            <a:extLst>
              <a:ext uri="{FF2B5EF4-FFF2-40B4-BE49-F238E27FC236}">
                <a16:creationId xmlns:a16="http://schemas.microsoft.com/office/drawing/2014/main" id="{7EDA24A0-80E9-0AF3-56B4-782FF68826D7}"/>
              </a:ext>
            </a:extLst>
          </p:cNvPr>
          <p:cNvPicPr>
            <a:picLocks noChangeAspect="1"/>
          </p:cNvPicPr>
          <p:nvPr/>
        </p:nvPicPr>
        <p:blipFill>
          <a:blip r:embed="rId4"/>
          <a:stretch>
            <a:fillRect/>
          </a:stretch>
        </p:blipFill>
        <p:spPr>
          <a:xfrm>
            <a:off x="2666999" y="3895724"/>
            <a:ext cx="5745694" cy="2695847"/>
          </a:xfrm>
          <a:prstGeom prst="rect">
            <a:avLst/>
          </a:prstGeom>
        </p:spPr>
      </p:pic>
      <p:sp>
        <p:nvSpPr>
          <p:cNvPr id="11" name="Rectangle 10">
            <a:hlinkClick r:id="rId5" action="ppaction://hlinksldjump"/>
            <a:extLst>
              <a:ext uri="{FF2B5EF4-FFF2-40B4-BE49-F238E27FC236}">
                <a16:creationId xmlns:a16="http://schemas.microsoft.com/office/drawing/2014/main" id="{C6C73BD2-717E-B0F7-5B05-E79C321F6037}"/>
              </a:ext>
            </a:extLst>
          </p:cNvPr>
          <p:cNvSpPr/>
          <p:nvPr/>
        </p:nvSpPr>
        <p:spPr>
          <a:xfrm>
            <a:off x="76200" y="6246221"/>
            <a:ext cx="685800" cy="304800"/>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back</a:t>
            </a:r>
          </a:p>
        </p:txBody>
      </p:sp>
    </p:spTree>
    <p:extLst>
      <p:ext uri="{BB962C8B-B14F-4D97-AF65-F5344CB8AC3E}">
        <p14:creationId xmlns:p14="http://schemas.microsoft.com/office/powerpoint/2010/main" val="380583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E4BE-11E5-AD3F-0B63-5DB95C35D8E9}"/>
              </a:ext>
            </a:extLst>
          </p:cNvPr>
          <p:cNvSpPr>
            <a:spLocks noGrp="1"/>
          </p:cNvSpPr>
          <p:nvPr>
            <p:ph type="title"/>
          </p:nvPr>
        </p:nvSpPr>
        <p:spPr/>
        <p:txBody>
          <a:bodyPr/>
          <a:lstStyle/>
          <a:p>
            <a:r>
              <a:rPr lang="en-US" dirty="0"/>
              <a:t>This paper: the Human Brain Project (HBP)</a:t>
            </a:r>
          </a:p>
        </p:txBody>
      </p:sp>
      <p:sp>
        <p:nvSpPr>
          <p:cNvPr id="3" name="Content Placeholder 2">
            <a:extLst>
              <a:ext uri="{FF2B5EF4-FFF2-40B4-BE49-F238E27FC236}">
                <a16:creationId xmlns:a16="http://schemas.microsoft.com/office/drawing/2014/main" id="{5578067F-4D4C-402B-BC0C-094FADFCF014}"/>
              </a:ext>
            </a:extLst>
          </p:cNvPr>
          <p:cNvSpPr>
            <a:spLocks noGrp="1"/>
          </p:cNvSpPr>
          <p:nvPr>
            <p:ph idx="1"/>
          </p:nvPr>
        </p:nvSpPr>
        <p:spPr>
          <a:xfrm>
            <a:off x="304800" y="1066801"/>
            <a:ext cx="8591550" cy="5638800"/>
          </a:xfrm>
        </p:spPr>
        <p:txBody>
          <a:bodyPr>
            <a:normAutofit/>
          </a:bodyPr>
          <a:lstStyle/>
          <a:p>
            <a:pPr>
              <a:spcBef>
                <a:spcPts val="0"/>
              </a:spcBef>
              <a:spcAft>
                <a:spcPts val="600"/>
              </a:spcAft>
            </a:pPr>
            <a:r>
              <a:rPr lang="en-US" dirty="0"/>
              <a:t>EU’s “Future &amp; Emerging Technology Flagship” project </a:t>
            </a:r>
          </a:p>
          <a:p>
            <a:pPr lvl="1">
              <a:spcBef>
                <a:spcPts val="0"/>
              </a:spcBef>
              <a:spcAft>
                <a:spcPts val="600"/>
              </a:spcAft>
            </a:pPr>
            <a:r>
              <a:rPr lang="en-US" dirty="0">
                <a:solidFill>
                  <a:schemeClr val="bg2"/>
                </a:solidFill>
              </a:rPr>
              <a:t>10-year (2013.10-2023.9), €1B megaproject, ramp-up &amp; 3 main phases</a:t>
            </a:r>
          </a:p>
          <a:p>
            <a:pPr marL="457200" lvl="1" indent="0">
              <a:spcBef>
                <a:spcPts val="0"/>
              </a:spcBef>
              <a:spcAft>
                <a:spcPts val="0"/>
              </a:spcAft>
              <a:buNone/>
            </a:pPr>
            <a:endParaRPr lang="en-US" sz="1000" dirty="0">
              <a:solidFill>
                <a:schemeClr val="bg2"/>
              </a:solidFill>
            </a:endParaRPr>
          </a:p>
          <a:p>
            <a:pPr marL="457200" lvl="1" indent="0">
              <a:spcBef>
                <a:spcPts val="0"/>
              </a:spcBef>
              <a:spcAft>
                <a:spcPts val="0"/>
              </a:spcAft>
              <a:buNone/>
            </a:pPr>
            <a:endParaRPr lang="en-US" sz="100" dirty="0">
              <a:solidFill>
                <a:schemeClr val="bg2"/>
              </a:solidFill>
            </a:endParaRPr>
          </a:p>
          <a:p>
            <a:pPr>
              <a:spcBef>
                <a:spcPts val="0"/>
              </a:spcBef>
              <a:spcAft>
                <a:spcPts val="600"/>
              </a:spcAft>
            </a:pPr>
            <a:r>
              <a:rPr lang="en-US" dirty="0"/>
              <a:t>Goal: advance brain science with computational tools </a:t>
            </a:r>
            <a:r>
              <a:rPr lang="en-US" sz="1800" dirty="0"/>
              <a:t>(e.g., AI platforms)</a:t>
            </a:r>
          </a:p>
          <a:p>
            <a:pPr lvl="1">
              <a:spcBef>
                <a:spcPts val="0"/>
              </a:spcBef>
              <a:spcAft>
                <a:spcPts val="600"/>
              </a:spcAft>
            </a:pPr>
            <a:r>
              <a:rPr lang="en-US" dirty="0">
                <a:solidFill>
                  <a:schemeClr val="bg2"/>
                </a:solidFill>
              </a:rPr>
              <a:t>Build digital platforms &amp; give grants; public/private access areas to resources within project infrastructure </a:t>
            </a:r>
          </a:p>
          <a:p>
            <a:pPr marL="457200" lvl="1" indent="0">
              <a:spcBef>
                <a:spcPts val="0"/>
              </a:spcBef>
              <a:spcAft>
                <a:spcPts val="600"/>
              </a:spcAft>
              <a:buNone/>
            </a:pPr>
            <a:endParaRPr lang="en-US" sz="1000" dirty="0"/>
          </a:p>
          <a:p>
            <a:pPr>
              <a:spcBef>
                <a:spcPts val="0"/>
              </a:spcBef>
              <a:spcAft>
                <a:spcPts val="600"/>
              </a:spcAft>
            </a:pPr>
            <a:r>
              <a:rPr lang="en-US" dirty="0"/>
              <a:t>Broad areas: study the brain</a:t>
            </a:r>
            <a:r>
              <a:rPr lang="en-US" sz="1800" dirty="0">
                <a:solidFill>
                  <a:schemeClr val="bg2"/>
                </a:solidFill>
              </a:rPr>
              <a:t> (empirical data, brain simulation, ML)</a:t>
            </a:r>
            <a:r>
              <a:rPr lang="en-US" dirty="0"/>
              <a:t>; apply the knowledge</a:t>
            </a:r>
            <a:r>
              <a:rPr lang="en-US" sz="1800" dirty="0">
                <a:solidFill>
                  <a:schemeClr val="bg2"/>
                </a:solidFill>
              </a:rPr>
              <a:t> (medical applications)</a:t>
            </a:r>
            <a:r>
              <a:rPr lang="en-US" dirty="0"/>
              <a:t>; sharing data, tools &amp; resources </a:t>
            </a:r>
            <a:r>
              <a:rPr lang="en-US" sz="1800" dirty="0">
                <a:solidFill>
                  <a:schemeClr val="bg2"/>
                </a:solidFill>
              </a:rPr>
              <a:t>(build digital research infrastructure)</a:t>
            </a:r>
          </a:p>
        </p:txBody>
      </p:sp>
      <p:sp>
        <p:nvSpPr>
          <p:cNvPr id="4" name="Rectangle 3">
            <a:extLst>
              <a:ext uri="{FF2B5EF4-FFF2-40B4-BE49-F238E27FC236}">
                <a16:creationId xmlns:a16="http://schemas.microsoft.com/office/drawing/2014/main" id="{C63BEF9F-14C1-46E2-032E-B41469F9012F}"/>
              </a:ext>
            </a:extLst>
          </p:cNvPr>
          <p:cNvSpPr/>
          <p:nvPr/>
        </p:nvSpPr>
        <p:spPr>
          <a:xfrm>
            <a:off x="452841" y="4483679"/>
            <a:ext cx="1911493" cy="1664023"/>
          </a:xfrm>
          <a:prstGeom prst="rect">
            <a:avLst/>
          </a:prstGeom>
          <a:solidFill>
            <a:srgbClr val="CDE8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Ramp-up Phase</a:t>
            </a:r>
            <a:br>
              <a:rPr lang="en-US" b="1" dirty="0">
                <a:solidFill>
                  <a:schemeClr val="tx1"/>
                </a:solidFill>
                <a:latin typeface="Times New Roman" panose="02020603050405020304" pitchFamily="18" charset="0"/>
                <a:cs typeface="Times New Roman" panose="02020603050405020304" pitchFamily="18" charset="0"/>
              </a:rPr>
            </a:br>
            <a:r>
              <a:rPr lang="en-US" sz="1500" dirty="0">
                <a:solidFill>
                  <a:schemeClr val="tx1"/>
                </a:solidFill>
                <a:latin typeface="Times New Roman" panose="02020603050405020304" pitchFamily="18" charset="0"/>
                <a:cs typeface="Times New Roman" panose="02020603050405020304" pitchFamily="18" charset="0"/>
              </a:rPr>
              <a:t>(€ 54M)</a:t>
            </a:r>
          </a:p>
          <a:p>
            <a:pPr algn="ctr"/>
            <a:endParaRPr lang="en-US" sz="1500" dirty="0">
              <a:solidFill>
                <a:schemeClr val="tx1"/>
              </a:solidFill>
              <a:latin typeface="Times New Roman" panose="02020603050405020304" pitchFamily="18" charset="0"/>
              <a:cs typeface="Times New Roman" panose="02020603050405020304" pitchFamily="18" charset="0"/>
            </a:endParaRPr>
          </a:p>
          <a:p>
            <a:pPr algn="ctr"/>
            <a:r>
              <a:rPr lang="de-DE" sz="1500" dirty="0">
                <a:solidFill>
                  <a:schemeClr val="tx1"/>
                </a:solidFill>
                <a:latin typeface="Times New Roman" panose="02020603050405020304" pitchFamily="18" charset="0"/>
                <a:cs typeface="Times New Roman" panose="02020603050405020304" pitchFamily="18" charset="0"/>
              </a:rPr>
              <a:t>112 HBP Core </a:t>
            </a:r>
            <a:br>
              <a:rPr lang="de-DE" sz="1500" dirty="0">
                <a:solidFill>
                  <a:schemeClr val="tx1"/>
                </a:solidFill>
                <a:latin typeface="Times New Roman" panose="02020603050405020304" pitchFamily="18" charset="0"/>
                <a:cs typeface="Times New Roman" panose="02020603050405020304" pitchFamily="18" charset="0"/>
              </a:rPr>
            </a:br>
            <a:r>
              <a:rPr lang="de-DE" sz="1500" dirty="0">
                <a:solidFill>
                  <a:schemeClr val="tx1"/>
                </a:solidFill>
                <a:latin typeface="Times New Roman" panose="02020603050405020304" pitchFamily="18" charset="0"/>
                <a:cs typeface="Times New Roman" panose="02020603050405020304" pitchFamily="18" charset="0"/>
              </a:rPr>
              <a:t>Partners</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83473DD-7A91-8A1D-B8E5-D6C799EEAF3E}"/>
              </a:ext>
            </a:extLst>
          </p:cNvPr>
          <p:cNvSpPr/>
          <p:nvPr/>
        </p:nvSpPr>
        <p:spPr>
          <a:xfrm>
            <a:off x="2358956" y="4483680"/>
            <a:ext cx="1911493" cy="1664023"/>
          </a:xfrm>
          <a:prstGeom prst="rect">
            <a:avLst/>
          </a:prstGeom>
          <a:solidFill>
            <a:srgbClr val="ABDD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Phase 1</a:t>
            </a:r>
            <a:br>
              <a:rPr lang="en-US" b="1" dirty="0">
                <a:solidFill>
                  <a:schemeClr val="tx1"/>
                </a:solidFill>
                <a:latin typeface="Times New Roman" panose="02020603050405020304" pitchFamily="18" charset="0"/>
                <a:cs typeface="Times New Roman" panose="02020603050405020304" pitchFamily="18" charset="0"/>
              </a:rPr>
            </a:br>
            <a:r>
              <a:rPr lang="en-US" sz="1500" dirty="0">
                <a:solidFill>
                  <a:schemeClr val="tx1"/>
                </a:solidFill>
                <a:latin typeface="Times New Roman" panose="02020603050405020304" pitchFamily="18" charset="0"/>
                <a:cs typeface="Times New Roman" panose="02020603050405020304" pitchFamily="18" charset="0"/>
              </a:rPr>
              <a:t>(€ 89M)</a:t>
            </a:r>
          </a:p>
          <a:p>
            <a:pPr algn="ctr"/>
            <a:endParaRPr lang="en-US" sz="1500" dirty="0">
              <a:solidFill>
                <a:schemeClr val="tx1"/>
              </a:solidFill>
              <a:latin typeface="Times New Roman" panose="02020603050405020304" pitchFamily="18" charset="0"/>
              <a:cs typeface="Times New Roman" panose="02020603050405020304" pitchFamily="18" charset="0"/>
            </a:endParaRPr>
          </a:p>
          <a:p>
            <a:pPr algn="ctr"/>
            <a:r>
              <a:rPr lang="de-DE" sz="1500" dirty="0">
                <a:solidFill>
                  <a:schemeClr val="tx1"/>
                </a:solidFill>
                <a:latin typeface="Times New Roman" panose="02020603050405020304" pitchFamily="18" charset="0"/>
                <a:cs typeface="Times New Roman" panose="02020603050405020304" pitchFamily="18" charset="0"/>
              </a:rPr>
              <a:t>117 HBP Core Partners</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7D492B6-7846-CE9C-EE26-9B1C77AD22BD}"/>
              </a:ext>
            </a:extLst>
          </p:cNvPr>
          <p:cNvSpPr/>
          <p:nvPr/>
        </p:nvSpPr>
        <p:spPr>
          <a:xfrm>
            <a:off x="4270448" y="4483680"/>
            <a:ext cx="1911493" cy="1664024"/>
          </a:xfrm>
          <a:prstGeom prst="rect">
            <a:avLst/>
          </a:prstGeom>
          <a:solidFill>
            <a:srgbClr val="8CD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Phase 2</a:t>
            </a:r>
            <a:br>
              <a:rPr lang="en-US" dirty="0">
                <a:solidFill>
                  <a:schemeClr val="tx1"/>
                </a:solidFill>
                <a:latin typeface="Times New Roman" panose="02020603050405020304" pitchFamily="18" charset="0"/>
                <a:cs typeface="Times New Roman" panose="02020603050405020304" pitchFamily="18" charset="0"/>
              </a:rPr>
            </a:br>
            <a:r>
              <a:rPr lang="en-US" sz="1500" dirty="0">
                <a:solidFill>
                  <a:schemeClr val="tx1"/>
                </a:solidFill>
                <a:latin typeface="Times New Roman" panose="02020603050405020304" pitchFamily="18" charset="0"/>
                <a:cs typeface="Times New Roman" panose="02020603050405020304" pitchFamily="18" charset="0"/>
              </a:rPr>
              <a:t>(€ 88M)</a:t>
            </a:r>
          </a:p>
          <a:p>
            <a:pPr algn="ctr"/>
            <a:endParaRPr lang="en-US" sz="1500" dirty="0">
              <a:solidFill>
                <a:schemeClr val="tx1"/>
              </a:solidFill>
              <a:latin typeface="Times New Roman" panose="02020603050405020304" pitchFamily="18" charset="0"/>
              <a:cs typeface="Times New Roman" panose="02020603050405020304" pitchFamily="18" charset="0"/>
            </a:endParaRPr>
          </a:p>
          <a:p>
            <a:pPr algn="ctr"/>
            <a:r>
              <a:rPr lang="de-DE" sz="1500" dirty="0">
                <a:solidFill>
                  <a:schemeClr val="tx1"/>
                </a:solidFill>
                <a:latin typeface="Times New Roman" panose="02020603050405020304" pitchFamily="18" charset="0"/>
                <a:cs typeface="Times New Roman" panose="02020603050405020304" pitchFamily="18" charset="0"/>
              </a:rPr>
              <a:t>130 HBP Core Partners</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73D0DC8-BB31-1240-6242-CB1D5FB815B5}"/>
              </a:ext>
            </a:extLst>
          </p:cNvPr>
          <p:cNvSpPr/>
          <p:nvPr/>
        </p:nvSpPr>
        <p:spPr>
          <a:xfrm>
            <a:off x="6181942" y="4483680"/>
            <a:ext cx="2214590" cy="1664024"/>
          </a:xfrm>
          <a:prstGeom prst="rect">
            <a:avLst/>
          </a:prstGeom>
          <a:solidFill>
            <a:srgbClr val="74C6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Phase 3</a:t>
            </a:r>
            <a:br>
              <a:rPr lang="en-US" dirty="0">
                <a:solidFill>
                  <a:schemeClr val="tx1"/>
                </a:solidFill>
                <a:latin typeface="Times New Roman" panose="02020603050405020304" pitchFamily="18" charset="0"/>
                <a:cs typeface="Times New Roman" panose="02020603050405020304" pitchFamily="18" charset="0"/>
              </a:rPr>
            </a:br>
            <a:r>
              <a:rPr lang="en-US" sz="1500" dirty="0">
                <a:solidFill>
                  <a:schemeClr val="tx1"/>
                </a:solidFill>
                <a:latin typeface="Times New Roman" panose="02020603050405020304" pitchFamily="18" charset="0"/>
                <a:cs typeface="Times New Roman" panose="02020603050405020304" pitchFamily="18" charset="0"/>
              </a:rPr>
              <a:t>(€ 150M)</a:t>
            </a:r>
          </a:p>
          <a:p>
            <a:pPr algn="ctr"/>
            <a:endParaRPr lang="en-US" sz="1500" dirty="0">
              <a:solidFill>
                <a:schemeClr val="tx1"/>
              </a:solidFill>
              <a:latin typeface="Times New Roman" panose="02020603050405020304" pitchFamily="18" charset="0"/>
              <a:cs typeface="Times New Roman" panose="02020603050405020304" pitchFamily="18" charset="0"/>
            </a:endParaRPr>
          </a:p>
          <a:p>
            <a:pPr algn="ctr"/>
            <a:r>
              <a:rPr lang="de-DE" sz="1500" dirty="0">
                <a:solidFill>
                  <a:schemeClr val="tx1"/>
                </a:solidFill>
                <a:latin typeface="Times New Roman" panose="02020603050405020304" pitchFamily="18" charset="0"/>
                <a:cs typeface="Times New Roman" panose="02020603050405020304" pitchFamily="18" charset="0"/>
              </a:rPr>
              <a:t>120 HBP Core </a:t>
            </a:r>
            <a:br>
              <a:rPr lang="de-DE" sz="1500" dirty="0">
                <a:solidFill>
                  <a:schemeClr val="tx1"/>
                </a:solidFill>
                <a:latin typeface="Times New Roman" panose="02020603050405020304" pitchFamily="18" charset="0"/>
                <a:cs typeface="Times New Roman" panose="02020603050405020304" pitchFamily="18" charset="0"/>
              </a:rPr>
            </a:br>
            <a:r>
              <a:rPr lang="de-DE" sz="1500" dirty="0">
                <a:solidFill>
                  <a:schemeClr val="tx1"/>
                </a:solidFill>
                <a:latin typeface="Times New Roman" panose="02020603050405020304" pitchFamily="18" charset="0"/>
                <a:cs typeface="Times New Roman" panose="02020603050405020304" pitchFamily="18" charset="0"/>
              </a:rPr>
              <a:t>Partners</a:t>
            </a:r>
            <a:endParaRPr lang="en-US" sz="1500"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52EE285D-268D-1ABC-0738-87C7383B5FA1}"/>
              </a:ext>
            </a:extLst>
          </p:cNvPr>
          <p:cNvCxnSpPr>
            <a:cxnSpLocks/>
          </p:cNvCxnSpPr>
          <p:nvPr/>
        </p:nvCxnSpPr>
        <p:spPr>
          <a:xfrm>
            <a:off x="419100" y="6205118"/>
            <a:ext cx="8324850" cy="0"/>
          </a:xfrm>
          <a:prstGeom prst="straightConnector1">
            <a:avLst/>
          </a:prstGeom>
          <a:ln w="762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497123B-6F64-63E3-A0C1-22E81F0D172E}"/>
              </a:ext>
            </a:extLst>
          </p:cNvPr>
          <p:cNvSpPr txBox="1"/>
          <p:nvPr/>
        </p:nvSpPr>
        <p:spPr>
          <a:xfrm>
            <a:off x="300877" y="6247566"/>
            <a:ext cx="85151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2013.10</a:t>
            </a:r>
          </a:p>
        </p:txBody>
      </p:sp>
      <p:sp>
        <p:nvSpPr>
          <p:cNvPr id="10" name="TextBox 9">
            <a:extLst>
              <a:ext uri="{FF2B5EF4-FFF2-40B4-BE49-F238E27FC236}">
                <a16:creationId xmlns:a16="http://schemas.microsoft.com/office/drawing/2014/main" id="{6D9972F8-8BF1-83A0-E9E5-90098F4C0DCE}"/>
              </a:ext>
            </a:extLst>
          </p:cNvPr>
          <p:cNvSpPr txBox="1"/>
          <p:nvPr/>
        </p:nvSpPr>
        <p:spPr>
          <a:xfrm>
            <a:off x="2031696" y="6247566"/>
            <a:ext cx="74892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2016.3</a:t>
            </a:r>
          </a:p>
        </p:txBody>
      </p:sp>
      <p:sp>
        <p:nvSpPr>
          <p:cNvPr id="11" name="TextBox 10">
            <a:extLst>
              <a:ext uri="{FF2B5EF4-FFF2-40B4-BE49-F238E27FC236}">
                <a16:creationId xmlns:a16="http://schemas.microsoft.com/office/drawing/2014/main" id="{0E1A8B13-ED4A-64F1-ED48-09C1BA5ABA3D}"/>
              </a:ext>
            </a:extLst>
          </p:cNvPr>
          <p:cNvSpPr txBox="1"/>
          <p:nvPr/>
        </p:nvSpPr>
        <p:spPr>
          <a:xfrm>
            <a:off x="3933134" y="6255339"/>
            <a:ext cx="74892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2018.3</a:t>
            </a:r>
          </a:p>
        </p:txBody>
      </p:sp>
      <p:sp>
        <p:nvSpPr>
          <p:cNvPr id="12" name="TextBox 11">
            <a:extLst>
              <a:ext uri="{FF2B5EF4-FFF2-40B4-BE49-F238E27FC236}">
                <a16:creationId xmlns:a16="http://schemas.microsoft.com/office/drawing/2014/main" id="{55360858-5689-FA96-2CD0-364207DE56C9}"/>
              </a:ext>
            </a:extLst>
          </p:cNvPr>
          <p:cNvSpPr txBox="1"/>
          <p:nvPr/>
        </p:nvSpPr>
        <p:spPr>
          <a:xfrm>
            <a:off x="5755696" y="6255029"/>
            <a:ext cx="74892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2020.3</a:t>
            </a:r>
          </a:p>
        </p:txBody>
      </p:sp>
      <p:sp>
        <p:nvSpPr>
          <p:cNvPr id="13" name="TextBox 12">
            <a:extLst>
              <a:ext uri="{FF2B5EF4-FFF2-40B4-BE49-F238E27FC236}">
                <a16:creationId xmlns:a16="http://schemas.microsoft.com/office/drawing/2014/main" id="{3E51C812-8BBA-4D5D-FA40-42A131543098}"/>
              </a:ext>
            </a:extLst>
          </p:cNvPr>
          <p:cNvSpPr txBox="1"/>
          <p:nvPr/>
        </p:nvSpPr>
        <p:spPr>
          <a:xfrm>
            <a:off x="7657134" y="6255029"/>
            <a:ext cx="74892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2023.9</a:t>
            </a:r>
          </a:p>
        </p:txBody>
      </p:sp>
      <p:sp>
        <p:nvSpPr>
          <p:cNvPr id="14" name="TextBox 13">
            <a:extLst>
              <a:ext uri="{FF2B5EF4-FFF2-40B4-BE49-F238E27FC236}">
                <a16:creationId xmlns:a16="http://schemas.microsoft.com/office/drawing/2014/main" id="{C545B500-375A-B7D4-737C-64D802D9CF71}"/>
              </a:ext>
            </a:extLst>
          </p:cNvPr>
          <p:cNvSpPr txBox="1"/>
          <p:nvPr/>
        </p:nvSpPr>
        <p:spPr>
          <a:xfrm>
            <a:off x="475419" y="6539343"/>
            <a:ext cx="1982979" cy="307777"/>
          </a:xfrm>
          <a:prstGeom prst="rect">
            <a:avLst/>
          </a:prstGeom>
          <a:noFill/>
        </p:spPr>
        <p:txBody>
          <a:bodyPr wrap="none" rtlCol="0">
            <a:spAutoFit/>
          </a:bodyPr>
          <a:lstStyle/>
          <a:p>
            <a:r>
              <a:rPr lang="en-US" sz="1400" dirty="0">
                <a:solidFill>
                  <a:schemeClr val="bg2"/>
                </a:solidFill>
                <a:latin typeface="Times New Roman" panose="02020603050405020304" pitchFamily="18" charset="0"/>
                <a:cs typeface="Times New Roman" panose="02020603050405020304" pitchFamily="18" charset="0"/>
              </a:rPr>
              <a:t>2014-2015: HBP revamp</a:t>
            </a:r>
          </a:p>
        </p:txBody>
      </p:sp>
      <p:sp>
        <p:nvSpPr>
          <p:cNvPr id="15" name="TextBox 14">
            <a:extLst>
              <a:ext uri="{FF2B5EF4-FFF2-40B4-BE49-F238E27FC236}">
                <a16:creationId xmlns:a16="http://schemas.microsoft.com/office/drawing/2014/main" id="{7BC3FA01-05B3-3A7D-270C-186FAA4202EC}"/>
              </a:ext>
            </a:extLst>
          </p:cNvPr>
          <p:cNvSpPr txBox="1"/>
          <p:nvPr/>
        </p:nvSpPr>
        <p:spPr>
          <a:xfrm>
            <a:off x="2660683" y="6386007"/>
            <a:ext cx="1758917" cy="523220"/>
          </a:xfrm>
          <a:prstGeom prst="rect">
            <a:avLst/>
          </a:prstGeom>
          <a:noFill/>
        </p:spPr>
        <p:txBody>
          <a:bodyPr wrap="square" rtlCol="0">
            <a:spAutoFit/>
          </a:bodyPr>
          <a:lstStyle/>
          <a:p>
            <a:r>
              <a:rPr lang="en-US" sz="1400" dirty="0">
                <a:solidFill>
                  <a:schemeClr val="bg2"/>
                </a:solidFill>
                <a:latin typeface="Times New Roman" panose="02020603050405020304" pitchFamily="18" charset="0"/>
                <a:cs typeface="Times New Roman" panose="02020603050405020304" pitchFamily="18" charset="0"/>
              </a:rPr>
              <a:t>2016: digital </a:t>
            </a:r>
          </a:p>
          <a:p>
            <a:r>
              <a:rPr lang="en-US" sz="1400" dirty="0">
                <a:solidFill>
                  <a:schemeClr val="bg2"/>
                </a:solidFill>
                <a:latin typeface="Times New Roman" panose="02020603050405020304" pitchFamily="18" charset="0"/>
                <a:cs typeface="Times New Roman" panose="02020603050405020304" pitchFamily="18" charset="0"/>
              </a:rPr>
              <a:t>platform operational</a:t>
            </a:r>
          </a:p>
        </p:txBody>
      </p:sp>
      <p:sp>
        <p:nvSpPr>
          <p:cNvPr id="16" name="TextBox 15">
            <a:extLst>
              <a:ext uri="{FF2B5EF4-FFF2-40B4-BE49-F238E27FC236}">
                <a16:creationId xmlns:a16="http://schemas.microsoft.com/office/drawing/2014/main" id="{5C29E17F-E3F6-31C1-79EF-DFCD2AB44326}"/>
              </a:ext>
            </a:extLst>
          </p:cNvPr>
          <p:cNvSpPr txBox="1"/>
          <p:nvPr/>
        </p:nvSpPr>
        <p:spPr>
          <a:xfrm>
            <a:off x="4594731" y="6407318"/>
            <a:ext cx="1340727" cy="523220"/>
          </a:xfrm>
          <a:prstGeom prst="rect">
            <a:avLst/>
          </a:prstGeom>
          <a:noFill/>
        </p:spPr>
        <p:txBody>
          <a:bodyPr wrap="square" rtlCol="0">
            <a:spAutoFit/>
          </a:bodyPr>
          <a:lstStyle/>
          <a:p>
            <a:r>
              <a:rPr lang="en-US" sz="1400" dirty="0">
                <a:solidFill>
                  <a:schemeClr val="bg2"/>
                </a:solidFill>
                <a:latin typeface="Times New Roman" panose="02020603050405020304" pitchFamily="18" charset="0"/>
                <a:cs typeface="Times New Roman" panose="02020603050405020304" pitchFamily="18" charset="0"/>
              </a:rPr>
              <a:t>2018: transition to EBRAINS</a:t>
            </a:r>
          </a:p>
        </p:txBody>
      </p:sp>
    </p:spTree>
    <p:extLst>
      <p:ext uri="{BB962C8B-B14F-4D97-AF65-F5344CB8AC3E}">
        <p14:creationId xmlns:p14="http://schemas.microsoft.com/office/powerpoint/2010/main" val="108675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1" grpId="0"/>
      <p:bldP spid="12" grpId="0"/>
      <p:bldP spid="13" grpId="0"/>
      <p:bldP spid="14" grpId="0"/>
      <p:bldP spid="15"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4A55-0DE9-2040-9AA9-12A96A227746}"/>
              </a:ext>
            </a:extLst>
          </p:cNvPr>
          <p:cNvSpPr>
            <a:spLocks noGrp="1"/>
          </p:cNvSpPr>
          <p:nvPr>
            <p:ph type="title"/>
          </p:nvPr>
        </p:nvSpPr>
        <p:spPr/>
        <p:txBody>
          <a:bodyPr/>
          <a:lstStyle/>
          <a:p>
            <a:r>
              <a:rPr lang="en-US" dirty="0"/>
              <a:t>Histogram of publications by ever-HBP individuals</a:t>
            </a:r>
          </a:p>
        </p:txBody>
      </p:sp>
      <p:pic>
        <p:nvPicPr>
          <p:cNvPr id="5" name="Content Placeholder 4" descr="A graph of a graph of a number of different colored bars&#10;&#10;Description automatically generated with medium confidence">
            <a:extLst>
              <a:ext uri="{FF2B5EF4-FFF2-40B4-BE49-F238E27FC236}">
                <a16:creationId xmlns:a16="http://schemas.microsoft.com/office/drawing/2014/main" id="{8C6F6F8A-8534-F8DE-902E-50170511F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275" y="786208"/>
            <a:ext cx="8382000" cy="6100367"/>
          </a:xfrm>
        </p:spPr>
      </p:pic>
      <p:sp>
        <p:nvSpPr>
          <p:cNvPr id="6" name="TextBox 5">
            <a:extLst>
              <a:ext uri="{FF2B5EF4-FFF2-40B4-BE49-F238E27FC236}">
                <a16:creationId xmlns:a16="http://schemas.microsoft.com/office/drawing/2014/main" id="{AF3A5A63-1BD1-4727-0ABD-2AF2C260A9BD}"/>
              </a:ext>
            </a:extLst>
          </p:cNvPr>
          <p:cNvSpPr txBox="1"/>
          <p:nvPr/>
        </p:nvSpPr>
        <p:spPr>
          <a:xfrm>
            <a:off x="990600" y="800100"/>
            <a:ext cx="4117474" cy="923330"/>
          </a:xfrm>
          <a:prstGeom prst="rect">
            <a:avLst/>
          </a:prstGeom>
          <a:noFill/>
        </p:spPr>
        <p:txBody>
          <a:bodyPr wrap="none" rtlCol="0">
            <a:spAutoFit/>
          </a:bodyPr>
          <a:lstStyle/>
          <a:p>
            <a:r>
              <a:rPr lang="en-US" dirty="0">
                <a:solidFill>
                  <a:srgbClr val="003FBC"/>
                </a:solidFill>
                <a:latin typeface="Arial" panose="020B0604020202020204" pitchFamily="34" charset="0"/>
                <a:cs typeface="Arial" panose="020B0604020202020204" pitchFamily="34" charset="0"/>
              </a:rPr>
              <a:t>Our full sample: 2008-2022</a:t>
            </a:r>
          </a:p>
          <a:p>
            <a:r>
              <a:rPr lang="en-US" dirty="0">
                <a:solidFill>
                  <a:srgbClr val="003FBC"/>
                </a:solidFill>
                <a:latin typeface="Arial" panose="020B0604020202020204" pitchFamily="34" charset="0"/>
                <a:cs typeface="Arial" panose="020B0604020202020204" pitchFamily="34" charset="0"/>
              </a:rPr>
              <a:t>(to stay relevant for the focal periods)</a:t>
            </a:r>
          </a:p>
          <a:p>
            <a:r>
              <a:rPr lang="en-US" sz="1750" dirty="0">
                <a:solidFill>
                  <a:schemeClr val="bg1">
                    <a:lumMod val="50000"/>
                  </a:schemeClr>
                </a:solidFill>
                <a:latin typeface="Arial" panose="020B0604020202020204" pitchFamily="34" charset="0"/>
                <a:cs typeface="Arial" panose="020B0604020202020204" pitchFamily="34" charset="0"/>
              </a:rPr>
              <a:t>Results stay similar if we expand the T</a:t>
            </a:r>
          </a:p>
        </p:txBody>
      </p:sp>
    </p:spTree>
    <p:extLst>
      <p:ext uri="{BB962C8B-B14F-4D97-AF65-F5344CB8AC3E}">
        <p14:creationId xmlns:p14="http://schemas.microsoft.com/office/powerpoint/2010/main" val="275743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Junior subsample: </a:t>
            </a:r>
            <a:r>
              <a:rPr lang="de-DE" dirty="0" err="1"/>
              <a:t>field</a:t>
            </a:r>
            <a:r>
              <a:rPr lang="de-DE" dirty="0"/>
              <a:t> </a:t>
            </a:r>
            <a:r>
              <a:rPr lang="de-DE" dirty="0" err="1"/>
              <a:t>of</a:t>
            </a:r>
            <a:r>
              <a:rPr lang="de-DE" dirty="0"/>
              <a:t> </a:t>
            </a:r>
            <a:r>
              <a:rPr lang="de-DE" dirty="0" err="1"/>
              <a:t>highest</a:t>
            </a:r>
            <a:r>
              <a:rPr lang="de-DE" dirty="0"/>
              <a:t> </a:t>
            </a:r>
            <a:r>
              <a:rPr lang="de-DE" dirty="0" err="1"/>
              <a:t>degree</a:t>
            </a:r>
            <a:endParaRPr lang="en-US" dirty="0"/>
          </a:p>
        </p:txBody>
      </p:sp>
      <p:sp>
        <p:nvSpPr>
          <p:cNvPr id="3" name="Inhaltsplatzhalter 2"/>
          <p:cNvSpPr>
            <a:spLocks noGrp="1"/>
          </p:cNvSpPr>
          <p:nvPr>
            <p:ph idx="1"/>
          </p:nvPr>
        </p:nvSpPr>
        <p:spPr/>
        <p:txBody>
          <a:bodyPr/>
          <a:lstStyle/>
          <a:p>
            <a:endParaRPr lang="en-US" dirty="0"/>
          </a:p>
        </p:txBody>
      </p:sp>
      <p:pic>
        <p:nvPicPr>
          <p:cNvPr id="4" name="Grafik 3"/>
          <p:cNvPicPr>
            <a:picLocks noChangeAspect="1"/>
          </p:cNvPicPr>
          <p:nvPr/>
        </p:nvPicPr>
        <p:blipFill>
          <a:blip r:embed="rId2"/>
          <a:stretch>
            <a:fillRect/>
          </a:stretch>
        </p:blipFill>
        <p:spPr>
          <a:xfrm>
            <a:off x="371475" y="1519237"/>
            <a:ext cx="8401050" cy="3819525"/>
          </a:xfrm>
          <a:prstGeom prst="rect">
            <a:avLst/>
          </a:prstGeom>
        </p:spPr>
      </p:pic>
      <p:sp>
        <p:nvSpPr>
          <p:cNvPr id="5" name="Rectangle 10">
            <a:hlinkClick r:id="rId3" action="ppaction://hlinksldjump"/>
            <a:extLst>
              <a:ext uri="{FF2B5EF4-FFF2-40B4-BE49-F238E27FC236}">
                <a16:creationId xmlns:a16="http://schemas.microsoft.com/office/drawing/2014/main" id="{C6C73BD2-717E-B0F7-5B05-E79C321F6037}"/>
              </a:ext>
            </a:extLst>
          </p:cNvPr>
          <p:cNvSpPr/>
          <p:nvPr/>
        </p:nvSpPr>
        <p:spPr>
          <a:xfrm>
            <a:off x="76200" y="6246221"/>
            <a:ext cx="685800" cy="230779"/>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hlinkClick r:id="rId4" action="ppaction://hlinksldjump"/>
              </a:rPr>
              <a:t>back</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652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5E13-5300-6C0A-C188-10AD9113A6EF}"/>
              </a:ext>
            </a:extLst>
          </p:cNvPr>
          <p:cNvSpPr>
            <a:spLocks noGrp="1"/>
          </p:cNvSpPr>
          <p:nvPr>
            <p:ph type="title"/>
          </p:nvPr>
        </p:nvSpPr>
        <p:spPr>
          <a:xfrm>
            <a:off x="228600" y="152400"/>
            <a:ext cx="8839200" cy="533400"/>
          </a:xfrm>
        </p:spPr>
        <p:txBody>
          <a:bodyPr/>
          <a:lstStyle/>
          <a:p>
            <a:r>
              <a:rPr lang="en-US" dirty="0"/>
              <a:t>Results: full sample country-level heterogeneity</a:t>
            </a:r>
          </a:p>
        </p:txBody>
      </p:sp>
      <p:sp>
        <p:nvSpPr>
          <p:cNvPr id="3" name="Content Placeholder 2">
            <a:extLst>
              <a:ext uri="{FF2B5EF4-FFF2-40B4-BE49-F238E27FC236}">
                <a16:creationId xmlns:a16="http://schemas.microsoft.com/office/drawing/2014/main" id="{A6A59A43-F8F2-5E7B-9161-D692F279C4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71DC838-2B6D-9B90-D263-89F7C2619249}"/>
              </a:ext>
            </a:extLst>
          </p:cNvPr>
          <p:cNvPicPr>
            <a:picLocks noChangeAspect="1"/>
          </p:cNvPicPr>
          <p:nvPr/>
        </p:nvPicPr>
        <p:blipFill>
          <a:blip r:embed="rId2"/>
          <a:stretch>
            <a:fillRect/>
          </a:stretch>
        </p:blipFill>
        <p:spPr>
          <a:xfrm>
            <a:off x="790575" y="838199"/>
            <a:ext cx="7572478" cy="5925357"/>
          </a:xfrm>
          <a:prstGeom prst="rect">
            <a:avLst/>
          </a:prstGeom>
        </p:spPr>
      </p:pic>
    </p:spTree>
    <p:extLst>
      <p:ext uri="{BB962C8B-B14F-4D97-AF65-F5344CB8AC3E}">
        <p14:creationId xmlns:p14="http://schemas.microsoft.com/office/powerpoint/2010/main" val="507890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0331-6984-97EC-A76D-5BD051E62DD4}"/>
              </a:ext>
            </a:extLst>
          </p:cNvPr>
          <p:cNvSpPr>
            <a:spLocks noGrp="1"/>
          </p:cNvSpPr>
          <p:nvPr>
            <p:ph type="title"/>
          </p:nvPr>
        </p:nvSpPr>
        <p:spPr/>
        <p:txBody>
          <a:bodyPr/>
          <a:lstStyle/>
          <a:p>
            <a:r>
              <a:rPr lang="en-US" dirty="0"/>
              <a:t>Matching-based </a:t>
            </a:r>
            <a:r>
              <a:rPr lang="en-US" dirty="0" err="1"/>
              <a:t>DiD</a:t>
            </a:r>
            <a:r>
              <a:rPr lang="en-US" dirty="0"/>
              <a:t> with entropy balancing</a:t>
            </a:r>
          </a:p>
        </p:txBody>
      </p:sp>
      <p:sp>
        <p:nvSpPr>
          <p:cNvPr id="3" name="Content Placeholder 2">
            <a:extLst>
              <a:ext uri="{FF2B5EF4-FFF2-40B4-BE49-F238E27FC236}">
                <a16:creationId xmlns:a16="http://schemas.microsoft.com/office/drawing/2014/main" id="{E3F9BB13-F655-6CF6-977A-A31971C0AB48}"/>
              </a:ext>
            </a:extLst>
          </p:cNvPr>
          <p:cNvSpPr>
            <a:spLocks noGrp="1"/>
          </p:cNvSpPr>
          <p:nvPr>
            <p:ph idx="1"/>
          </p:nvPr>
        </p:nvSpPr>
        <p:spPr>
          <a:xfrm>
            <a:off x="400050" y="914400"/>
            <a:ext cx="8382000" cy="5791200"/>
          </a:xfrm>
        </p:spPr>
        <p:txBody>
          <a:bodyPr>
            <a:normAutofit/>
          </a:bodyPr>
          <a:lstStyle/>
          <a:p>
            <a:r>
              <a:rPr lang="en-US" b="0" i="0" dirty="0">
                <a:effectLst/>
                <a:latin typeface="Arial" panose="020B0604020202020204" pitchFamily="34" charset="0"/>
              </a:rPr>
              <a:t>Employ mDiD methods using propensity score matching to</a:t>
            </a:r>
            <a:br>
              <a:rPr lang="en-US" dirty="0"/>
            </a:br>
            <a:r>
              <a:rPr lang="en-US" b="0" i="0" dirty="0">
                <a:effectLst/>
                <a:latin typeface="Arial" panose="020B0604020202020204" pitchFamily="34" charset="0"/>
              </a:rPr>
              <a:t>create control group </a:t>
            </a:r>
            <a:r>
              <a:rPr lang="en-US" b="0" i="0" dirty="0">
                <a:solidFill>
                  <a:schemeClr val="bg1">
                    <a:lumMod val="65000"/>
                  </a:schemeClr>
                </a:solidFill>
                <a:effectLst/>
                <a:latin typeface="Arial" panose="020B0604020202020204" pitchFamily="34" charset="0"/>
              </a:rPr>
              <a:t>(Hainmueller,2012; Hainmueller &amp; Xu, 2013)</a:t>
            </a:r>
            <a:endParaRPr lang="en-US" dirty="0">
              <a:solidFill>
                <a:schemeClr val="bg1">
                  <a:lumMod val="65000"/>
                </a:schemeClr>
              </a:solidFill>
            </a:endParaRPr>
          </a:p>
          <a:p>
            <a:r>
              <a:rPr lang="en-US" b="0" i="0" dirty="0">
                <a:effectLst/>
                <a:latin typeface="Arial" panose="020B0604020202020204" pitchFamily="34" charset="0"/>
              </a:rPr>
              <a:t>Entropy-balancing to adjust for remaining differences in</a:t>
            </a:r>
            <a:br>
              <a:rPr lang="en-US" dirty="0"/>
            </a:br>
            <a:r>
              <a:rPr lang="en-US" b="0" i="0" dirty="0">
                <a:effectLst/>
                <a:latin typeface="Arial" panose="020B0604020202020204" pitchFamily="34" charset="0"/>
              </a:rPr>
              <a:t>distribution of covariates btw the groups</a:t>
            </a:r>
            <a:r>
              <a:rPr lang="en-US" b="0" i="0" dirty="0">
                <a:solidFill>
                  <a:schemeClr val="bg1">
                    <a:lumMod val="65000"/>
                  </a:schemeClr>
                </a:solidFill>
                <a:effectLst/>
                <a:latin typeface="Arial" panose="020B0604020202020204" pitchFamily="34" charset="0"/>
              </a:rPr>
              <a:t> (Zhao &amp; Percival, 2016)</a:t>
            </a:r>
            <a:endParaRPr lang="en-US" dirty="0">
              <a:solidFill>
                <a:schemeClr val="bg1">
                  <a:lumMod val="65000"/>
                </a:schemeClr>
              </a:solidFill>
            </a:endParaRPr>
          </a:p>
          <a:p>
            <a:pPr>
              <a:spcAft>
                <a:spcPts val="0"/>
              </a:spcAft>
            </a:pPr>
            <a:r>
              <a:rPr lang="en-US" b="0" i="0" dirty="0">
                <a:effectLst/>
                <a:latin typeface="Arial" panose="020B0604020202020204" pitchFamily="34" charset="0"/>
              </a:rPr>
              <a:t>List of observable characteristics </a:t>
            </a:r>
            <a:r>
              <a:rPr lang="en-US" dirty="0"/>
              <a:t>used in </a:t>
            </a:r>
            <a:r>
              <a:rPr lang="en-US" b="0" i="0" dirty="0" err="1">
                <a:effectLst/>
                <a:latin typeface="Arial" panose="020B0604020202020204" pitchFamily="34" charset="0"/>
              </a:rPr>
              <a:t>sosia</a:t>
            </a:r>
            <a:r>
              <a:rPr lang="en-US" b="0" i="0" dirty="0">
                <a:effectLst/>
                <a:latin typeface="Arial" panose="020B0604020202020204" pitchFamily="34" charset="0"/>
              </a:rPr>
              <a:t>-identified Scopus-“doppelgänger” with the following similarity parameters: </a:t>
            </a:r>
            <a:endParaRPr lang="en-US" sz="1600" dirty="0">
              <a:highlight>
                <a:srgbClr val="FFFF00"/>
              </a:highlight>
            </a:endParaRPr>
          </a:p>
          <a:p>
            <a:pPr lvl="1"/>
            <a:r>
              <a:rPr lang="en-US" b="0" i="0" dirty="0" err="1">
                <a:effectLst/>
                <a:latin typeface="Arial" panose="020B0604020202020204" pitchFamily="34" charset="0"/>
              </a:rPr>
              <a:t>first_year</a:t>
            </a:r>
            <a:r>
              <a:rPr lang="en-US" b="0" i="0" dirty="0">
                <a:effectLst/>
                <a:latin typeface="Arial" panose="020B0604020202020204" pitchFamily="34" charset="0"/>
              </a:rPr>
              <a:t>: the year of the first recorded publication (+/- 2 years)</a:t>
            </a:r>
            <a:endParaRPr lang="en-US" dirty="0"/>
          </a:p>
          <a:p>
            <a:pPr lvl="1"/>
            <a:r>
              <a:rPr lang="en-US" dirty="0"/>
              <a:t>#coauthors, #publications, #citations (up to the year of treatment)</a:t>
            </a:r>
          </a:p>
          <a:p>
            <a:pPr lvl="1"/>
            <a:r>
              <a:rPr lang="en-US" dirty="0"/>
              <a:t>Another researcher is </a:t>
            </a:r>
            <a:r>
              <a:rPr lang="en-US" i="1" dirty="0"/>
              <a:t>similar</a:t>
            </a:r>
            <a:r>
              <a:rPr lang="en-US" dirty="0"/>
              <a:t> if her characteristics fall within the margin around the original’s characteristics. If all characteristics are similar, and the other researcher is not a co-author, she is deemed a match</a:t>
            </a:r>
          </a:p>
          <a:p>
            <a:pPr lvl="1"/>
            <a:r>
              <a:rPr lang="en-US" dirty="0">
                <a:solidFill>
                  <a:schemeClr val="tx1">
                    <a:lumMod val="50000"/>
                    <a:lumOff val="50000"/>
                  </a:schemeClr>
                </a:solidFill>
              </a:rPr>
              <a:t>(default margins: 2 for year of 1</a:t>
            </a:r>
            <a:r>
              <a:rPr lang="en-US" baseline="30000" dirty="0">
                <a:solidFill>
                  <a:schemeClr val="tx1">
                    <a:lumMod val="50000"/>
                    <a:lumOff val="50000"/>
                  </a:schemeClr>
                </a:solidFill>
              </a:rPr>
              <a:t>st</a:t>
            </a:r>
            <a:r>
              <a:rPr lang="en-US" dirty="0">
                <a:solidFill>
                  <a:schemeClr val="tx1">
                    <a:lumMod val="50000"/>
                    <a:lumOff val="50000"/>
                  </a:schemeClr>
                </a:solidFill>
              </a:rPr>
              <a:t> pub, 20% for other three #s)</a:t>
            </a:r>
            <a:endParaRPr lang="en-US" dirty="0"/>
          </a:p>
          <a:p>
            <a:pPr marL="457200" lvl="1" indent="0">
              <a:buNone/>
            </a:pPr>
            <a:endParaRPr lang="en-US" sz="1500" dirty="0"/>
          </a:p>
          <a:p>
            <a:pPr>
              <a:spcBef>
                <a:spcPts val="0"/>
              </a:spcBef>
              <a:spcAft>
                <a:spcPts val="0"/>
              </a:spcAft>
            </a:pPr>
            <a:r>
              <a:rPr lang="en-US" dirty="0"/>
              <a:t>Caveat: very computationally intensive (even on high-performance server) as the search goes through the entire Scopus database</a:t>
            </a:r>
          </a:p>
          <a:p>
            <a:pPr lvl="1"/>
            <a:r>
              <a:rPr lang="en-US" dirty="0"/>
              <a:t>Work-in-progress: relax the margins (to +/- 2.5 years and +/-25%)</a:t>
            </a:r>
          </a:p>
        </p:txBody>
      </p:sp>
      <p:sp>
        <p:nvSpPr>
          <p:cNvPr id="6" name="Rectangle 5">
            <a:hlinkClick r:id="rId2" action="ppaction://hlinksldjump"/>
            <a:extLst>
              <a:ext uri="{FF2B5EF4-FFF2-40B4-BE49-F238E27FC236}">
                <a16:creationId xmlns:a16="http://schemas.microsoft.com/office/drawing/2014/main" id="{2D89D5C7-3F3D-5CB7-6056-B1F12D973E33}"/>
              </a:ext>
            </a:extLst>
          </p:cNvPr>
          <p:cNvSpPr/>
          <p:nvPr/>
        </p:nvSpPr>
        <p:spPr>
          <a:xfrm>
            <a:off x="8029575" y="6515100"/>
            <a:ext cx="685800" cy="304800"/>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back</a:t>
            </a:r>
          </a:p>
        </p:txBody>
      </p:sp>
    </p:spTree>
    <p:extLst>
      <p:ext uri="{BB962C8B-B14F-4D97-AF65-F5344CB8AC3E}">
        <p14:creationId xmlns:p14="http://schemas.microsoft.com/office/powerpoint/2010/main" val="323764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945C-79E3-8E0B-D76E-A1502BA329B4}"/>
              </a:ext>
            </a:extLst>
          </p:cNvPr>
          <p:cNvSpPr>
            <a:spLocks noGrp="1"/>
          </p:cNvSpPr>
          <p:nvPr>
            <p:ph type="title"/>
          </p:nvPr>
        </p:nvSpPr>
        <p:spPr/>
        <p:txBody>
          <a:bodyPr/>
          <a:lstStyle/>
          <a:p>
            <a:r>
              <a:rPr lang="en-US" dirty="0"/>
              <a:t>HBP overview: geographic distribution of partners</a:t>
            </a:r>
          </a:p>
        </p:txBody>
      </p:sp>
      <p:sp>
        <p:nvSpPr>
          <p:cNvPr id="3" name="Content Placeholder 2">
            <a:extLst>
              <a:ext uri="{FF2B5EF4-FFF2-40B4-BE49-F238E27FC236}">
                <a16:creationId xmlns:a16="http://schemas.microsoft.com/office/drawing/2014/main" id="{0DFB32DA-19F6-9598-EE5C-6F6D8090B48A}"/>
              </a:ext>
            </a:extLst>
          </p:cNvPr>
          <p:cNvSpPr>
            <a:spLocks noGrp="1"/>
          </p:cNvSpPr>
          <p:nvPr>
            <p:ph idx="1"/>
          </p:nvPr>
        </p:nvSpPr>
        <p:spPr>
          <a:xfrm>
            <a:off x="495300" y="1038225"/>
            <a:ext cx="7581900" cy="423893"/>
          </a:xfrm>
        </p:spPr>
        <p:txBody>
          <a:bodyPr/>
          <a:lstStyle/>
          <a:p>
            <a:pPr marL="0" indent="0">
              <a:spcBef>
                <a:spcPts val="0"/>
              </a:spcBef>
              <a:spcAft>
                <a:spcPts val="600"/>
              </a:spcAft>
              <a:buNone/>
            </a:pPr>
            <a:r>
              <a:rPr lang="en-US" sz="2000" dirty="0"/>
              <a:t>By the end of phase 2 (2020.3.31): 130 partners in 19 countries</a:t>
            </a:r>
          </a:p>
        </p:txBody>
      </p:sp>
      <p:pic>
        <p:nvPicPr>
          <p:cNvPr id="4" name="Grafik 3">
            <a:extLst>
              <a:ext uri="{FF2B5EF4-FFF2-40B4-BE49-F238E27FC236}">
                <a16:creationId xmlns:a16="http://schemas.microsoft.com/office/drawing/2014/main" id="{EB3BBC5D-6884-C645-6860-D8D2713D7AA7}"/>
              </a:ext>
            </a:extLst>
          </p:cNvPr>
          <p:cNvPicPr>
            <a:picLocks noChangeAspect="1"/>
          </p:cNvPicPr>
          <p:nvPr/>
        </p:nvPicPr>
        <p:blipFill rotWithShape="1">
          <a:blip r:embed="rId3">
            <a:extLst>
              <a:ext uri="{28A0092B-C50C-407E-A947-70E740481C1C}">
                <a14:useLocalDpi xmlns:a14="http://schemas.microsoft.com/office/drawing/2010/main" val="0"/>
              </a:ext>
            </a:extLst>
          </a:blip>
          <a:srcRect r="53018"/>
          <a:stretch/>
        </p:blipFill>
        <p:spPr>
          <a:xfrm>
            <a:off x="116022" y="1722757"/>
            <a:ext cx="4436928" cy="3851566"/>
          </a:xfrm>
          <a:prstGeom prst="rect">
            <a:avLst/>
          </a:prstGeom>
        </p:spPr>
      </p:pic>
      <p:pic>
        <p:nvPicPr>
          <p:cNvPr id="5" name="Grafik 37">
            <a:extLst>
              <a:ext uri="{FF2B5EF4-FFF2-40B4-BE49-F238E27FC236}">
                <a16:creationId xmlns:a16="http://schemas.microsoft.com/office/drawing/2014/main" id="{6EDFF614-10B1-0E96-1BB4-348FC490FEE3}"/>
              </a:ext>
            </a:extLst>
          </p:cNvPr>
          <p:cNvPicPr>
            <a:picLocks noChangeAspect="1"/>
          </p:cNvPicPr>
          <p:nvPr/>
        </p:nvPicPr>
        <p:blipFill rotWithShape="1">
          <a:blip r:embed="rId3">
            <a:extLst>
              <a:ext uri="{28A0092B-C50C-407E-A947-70E740481C1C}">
                <a14:useLocalDpi xmlns:a14="http://schemas.microsoft.com/office/drawing/2010/main" val="0"/>
              </a:ext>
            </a:extLst>
          </a:blip>
          <a:srcRect l="52490" r="930"/>
          <a:stretch/>
        </p:blipFill>
        <p:spPr>
          <a:xfrm>
            <a:off x="4746463" y="1847851"/>
            <a:ext cx="4245137" cy="3716947"/>
          </a:xfrm>
          <a:prstGeom prst="rect">
            <a:avLst/>
          </a:prstGeom>
        </p:spPr>
      </p:pic>
      <p:sp>
        <p:nvSpPr>
          <p:cNvPr id="7" name="TextBox 6">
            <a:extLst>
              <a:ext uri="{FF2B5EF4-FFF2-40B4-BE49-F238E27FC236}">
                <a16:creationId xmlns:a16="http://schemas.microsoft.com/office/drawing/2014/main" id="{61F7F152-EDB1-3993-0DC6-A6954436E267}"/>
              </a:ext>
            </a:extLst>
          </p:cNvPr>
          <p:cNvSpPr txBox="1"/>
          <p:nvPr/>
        </p:nvSpPr>
        <p:spPr>
          <a:xfrm>
            <a:off x="106497" y="5890018"/>
            <a:ext cx="9027978" cy="646331"/>
          </a:xfrm>
          <a:prstGeom prst="rect">
            <a:avLst/>
          </a:prstGeom>
          <a:noFill/>
        </p:spPr>
        <p:txBody>
          <a:bodyPr wrap="square">
            <a:spAutoFit/>
          </a:bodyPr>
          <a:lstStyle/>
          <a:p>
            <a:r>
              <a:rPr lang="en-US" dirty="0">
                <a:effectLst/>
                <a:latin typeface="Arial" panose="020B0604020202020204" pitchFamily="34" charset="0"/>
              </a:rPr>
              <a:t>Note: Authors’ graph. 5 countries only participated in phase 0 are excluded (# partners, </a:t>
            </a:r>
            <a:r>
              <a:rPr lang="en-US" dirty="0">
                <a:latin typeface="Arial" panose="020B0604020202020204" pitchFamily="34" charset="0"/>
              </a:rPr>
              <a:t>€): </a:t>
            </a:r>
            <a:r>
              <a:rPr lang="en-US" dirty="0">
                <a:effectLst/>
                <a:latin typeface="Arial" panose="020B0604020202020204" pitchFamily="34" charset="0"/>
              </a:rPr>
              <a:t>Canada (1), China (1, 187.5k €),Cyprus (1, 106.2k</a:t>
            </a:r>
            <a:r>
              <a:rPr lang="en-US" dirty="0">
                <a:solidFill>
                  <a:schemeClr val="tx1"/>
                </a:solidFill>
                <a:latin typeface="Times New Roman" panose="02020603050405020304" pitchFamily="18" charset="0"/>
                <a:cs typeface="Times New Roman" panose="02020603050405020304" pitchFamily="18" charset="0"/>
              </a:rPr>
              <a:t> </a:t>
            </a:r>
            <a:r>
              <a:rPr lang="en-US" dirty="0">
                <a:latin typeface="Arial" panose="020B0604020202020204" pitchFamily="34" charset="0"/>
              </a:rPr>
              <a:t>€), </a:t>
            </a:r>
            <a:r>
              <a:rPr lang="en-US" dirty="0">
                <a:effectLst/>
                <a:latin typeface="Arial" panose="020B0604020202020204" pitchFamily="34" charset="0"/>
              </a:rPr>
              <a:t>Japan (2), United States (4)</a:t>
            </a:r>
            <a:endParaRPr lang="en-US" dirty="0">
              <a:effectLst/>
            </a:endParaRPr>
          </a:p>
        </p:txBody>
      </p:sp>
    </p:spTree>
    <p:extLst>
      <p:ext uri="{BB962C8B-B14F-4D97-AF65-F5344CB8AC3E}">
        <p14:creationId xmlns:p14="http://schemas.microsoft.com/office/powerpoint/2010/main" val="352509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6A59-FDA8-4032-5E88-274C3FB02799}"/>
              </a:ext>
            </a:extLst>
          </p:cNvPr>
          <p:cNvSpPr>
            <a:spLocks noGrp="1"/>
          </p:cNvSpPr>
          <p:nvPr>
            <p:ph type="title"/>
          </p:nvPr>
        </p:nvSpPr>
        <p:spPr/>
        <p:txBody>
          <a:bodyPr/>
          <a:lstStyle/>
          <a:p>
            <a:r>
              <a:rPr lang="en-US" dirty="0"/>
              <a:t>Research Question: </a:t>
            </a:r>
          </a:p>
        </p:txBody>
      </p:sp>
      <p:sp>
        <p:nvSpPr>
          <p:cNvPr id="3" name="Content Placeholder 2">
            <a:extLst>
              <a:ext uri="{FF2B5EF4-FFF2-40B4-BE49-F238E27FC236}">
                <a16:creationId xmlns:a16="http://schemas.microsoft.com/office/drawing/2014/main" id="{A7A4472A-48C4-1BB0-85D7-A2182E08CE90}"/>
              </a:ext>
            </a:extLst>
          </p:cNvPr>
          <p:cNvSpPr>
            <a:spLocks noGrp="1"/>
          </p:cNvSpPr>
          <p:nvPr>
            <p:ph idx="1"/>
          </p:nvPr>
        </p:nvSpPr>
        <p:spPr>
          <a:xfrm>
            <a:off x="381000" y="2514600"/>
            <a:ext cx="8305800" cy="4114800"/>
          </a:xfrm>
        </p:spPr>
        <p:txBody>
          <a:bodyPr>
            <a:normAutofit/>
          </a:bodyPr>
          <a:lstStyle/>
          <a:p>
            <a:pPr>
              <a:spcAft>
                <a:spcPts val="600"/>
              </a:spcAft>
            </a:pPr>
            <a:r>
              <a:rPr lang="en-US" dirty="0"/>
              <a:t>Intuitively, productivity can go different ways (an empirical Q):</a:t>
            </a:r>
          </a:p>
          <a:p>
            <a:pPr lvl="1"/>
            <a:r>
              <a:rPr lang="en-US" sz="1850" dirty="0">
                <a:solidFill>
                  <a:schemeClr val="bg2"/>
                </a:solidFill>
              </a:rPr>
              <a:t>More: “Time to explore new areas and expand the network!”</a:t>
            </a:r>
          </a:p>
          <a:p>
            <a:pPr lvl="1"/>
            <a:r>
              <a:rPr lang="en-US" sz="1850" dirty="0">
                <a:solidFill>
                  <a:schemeClr val="bg2"/>
                </a:solidFill>
              </a:rPr>
              <a:t>Less: “Time to take more risks and invest in new yet slower areas!”</a:t>
            </a:r>
          </a:p>
          <a:p>
            <a:pPr lvl="1"/>
            <a:r>
              <a:rPr lang="en-US" sz="1850" dirty="0">
                <a:solidFill>
                  <a:schemeClr val="bg2"/>
                </a:solidFill>
              </a:rPr>
              <a:t>Similar: “Time to change $ source, but I still only have 24 hours/day!” </a:t>
            </a:r>
          </a:p>
          <a:p>
            <a:pPr marL="457200" lvl="1" indent="0">
              <a:buNone/>
            </a:pPr>
            <a:endParaRPr lang="en-US" dirty="0">
              <a:highlight>
                <a:srgbClr val="FFFF00"/>
              </a:highlight>
            </a:endParaRPr>
          </a:p>
          <a:p>
            <a:pPr>
              <a:spcBef>
                <a:spcPts val="0"/>
              </a:spcBef>
              <a:spcAft>
                <a:spcPts val="0"/>
              </a:spcAft>
            </a:pPr>
            <a:r>
              <a:rPr lang="en-US" dirty="0"/>
              <a:t>Document the progress and development in the HBP (phases 0-2)</a:t>
            </a:r>
          </a:p>
          <a:p>
            <a:pPr marL="0" indent="0">
              <a:spcBef>
                <a:spcPts val="0"/>
              </a:spcBef>
              <a:spcAft>
                <a:spcPts val="0"/>
              </a:spcAft>
              <a:buNone/>
            </a:pPr>
            <a:endParaRPr lang="en-US" sz="1800" dirty="0"/>
          </a:p>
          <a:p>
            <a:pPr>
              <a:spcBef>
                <a:spcPts val="0"/>
              </a:spcBef>
              <a:spcAft>
                <a:spcPts val="0"/>
              </a:spcAft>
            </a:pPr>
            <a:r>
              <a:rPr lang="en-US" dirty="0"/>
              <a:t>Do researchers </a:t>
            </a:r>
            <a:r>
              <a:rPr lang="en-US"/>
              <a:t>actively engaged </a:t>
            </a:r>
            <a:r>
              <a:rPr lang="en-US" dirty="0"/>
              <a:t>in the HBP produce more, higher-quality, and/or more interdisciplinary work?</a:t>
            </a:r>
          </a:p>
          <a:p>
            <a:pPr marL="0" indent="0">
              <a:spcBef>
                <a:spcPts val="0"/>
              </a:spcBef>
              <a:spcAft>
                <a:spcPts val="0"/>
              </a:spcAft>
              <a:buNone/>
            </a:pPr>
            <a:endParaRPr lang="en-US" sz="1800" dirty="0"/>
          </a:p>
          <a:p>
            <a:pPr>
              <a:spcBef>
                <a:spcPts val="0"/>
              </a:spcBef>
              <a:spcAft>
                <a:spcPts val="0"/>
              </a:spcAft>
            </a:pPr>
            <a:r>
              <a:rPr lang="en-US" dirty="0"/>
              <a:t>How does the impact of HBP differ across researchers’ career stage, gender, and sub-fields within neuroscience and computer sciences?</a:t>
            </a:r>
          </a:p>
        </p:txBody>
      </p:sp>
      <p:sp>
        <p:nvSpPr>
          <p:cNvPr id="5" name="Rectangle: Rounded Corners 4">
            <a:extLst>
              <a:ext uri="{FF2B5EF4-FFF2-40B4-BE49-F238E27FC236}">
                <a16:creationId xmlns:a16="http://schemas.microsoft.com/office/drawing/2014/main" id="{BAC8522A-6E7C-9232-0FFB-7E4FE7C30B9E}"/>
              </a:ext>
            </a:extLst>
          </p:cNvPr>
          <p:cNvSpPr/>
          <p:nvPr/>
        </p:nvSpPr>
        <p:spPr>
          <a:xfrm>
            <a:off x="666750" y="1066800"/>
            <a:ext cx="7848600" cy="1066800"/>
          </a:xfrm>
          <a:prstGeom prst="round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dirty="0">
                <a:latin typeface="Arial" panose="020B0604020202020204" pitchFamily="34" charset="0"/>
                <a:cs typeface="Arial" panose="020B0604020202020204" pitchFamily="34" charset="0"/>
              </a:rPr>
              <a:t>Q: How does the HBP affect the rate and direction of R&amp;D in neuroscience research (publications)?</a:t>
            </a:r>
          </a:p>
        </p:txBody>
      </p:sp>
    </p:spTree>
    <p:extLst>
      <p:ext uri="{BB962C8B-B14F-4D97-AF65-F5344CB8AC3E}">
        <p14:creationId xmlns:p14="http://schemas.microsoft.com/office/powerpoint/2010/main" val="225165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A67D3-652F-8575-4C87-D6DFD7C01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6062F3-B1C3-E99A-F0E2-9369163FE363}"/>
              </a:ext>
            </a:extLst>
          </p:cNvPr>
          <p:cNvSpPr>
            <a:spLocks noGrp="1"/>
          </p:cNvSpPr>
          <p:nvPr>
            <p:ph type="title"/>
          </p:nvPr>
        </p:nvSpPr>
        <p:spPr/>
        <p:txBody>
          <a:bodyPr/>
          <a:lstStyle/>
          <a:p>
            <a:r>
              <a:rPr lang="en-US" dirty="0"/>
              <a:t>Conceptual Considerations</a:t>
            </a:r>
          </a:p>
        </p:txBody>
      </p:sp>
      <p:sp>
        <p:nvSpPr>
          <p:cNvPr id="3" name="Content Placeholder 2">
            <a:extLst>
              <a:ext uri="{FF2B5EF4-FFF2-40B4-BE49-F238E27FC236}">
                <a16:creationId xmlns:a16="http://schemas.microsoft.com/office/drawing/2014/main" id="{3C910DA6-D55A-D7F2-D73A-6F39589853BC}"/>
              </a:ext>
            </a:extLst>
          </p:cNvPr>
          <p:cNvSpPr>
            <a:spLocks noGrp="1"/>
          </p:cNvSpPr>
          <p:nvPr>
            <p:ph idx="1"/>
          </p:nvPr>
        </p:nvSpPr>
        <p:spPr>
          <a:xfrm>
            <a:off x="381000" y="1066800"/>
            <a:ext cx="8382000" cy="5448300"/>
          </a:xfrm>
        </p:spPr>
        <p:txBody>
          <a:bodyPr>
            <a:normAutofit/>
          </a:bodyPr>
          <a:lstStyle/>
          <a:p>
            <a:pPr>
              <a:spcBef>
                <a:spcPts val="0"/>
              </a:spcBef>
              <a:spcAft>
                <a:spcPts val="600"/>
              </a:spcAft>
            </a:pPr>
            <a:r>
              <a:rPr lang="en-US" dirty="0"/>
              <a:t>Innovation gets harder with the expanding knowledge frontier</a:t>
            </a:r>
          </a:p>
          <a:p>
            <a:pPr lvl="1">
              <a:spcBef>
                <a:spcPts val="0"/>
              </a:spcBef>
            </a:pPr>
            <a:r>
              <a:rPr lang="en-US" dirty="0">
                <a:solidFill>
                  <a:schemeClr val="tx1">
                    <a:lumMod val="75000"/>
                    <a:lumOff val="25000"/>
                  </a:schemeClr>
                </a:solidFill>
              </a:rPr>
              <a:t>Need large research teams w/ complementary skills</a:t>
            </a:r>
            <a:r>
              <a:rPr lang="en-US" dirty="0">
                <a:solidFill>
                  <a:schemeClr val="bg2"/>
                </a:solidFill>
              </a:rPr>
              <a:t> (Jones 2009)</a:t>
            </a:r>
          </a:p>
          <a:p>
            <a:pPr lvl="1">
              <a:spcBef>
                <a:spcPts val="0"/>
              </a:spcBef>
            </a:pPr>
            <a:r>
              <a:rPr lang="en-US" dirty="0">
                <a:solidFill>
                  <a:schemeClr val="tx1">
                    <a:lumMod val="75000"/>
                    <a:lumOff val="25000"/>
                  </a:schemeClr>
                </a:solidFill>
              </a:rPr>
              <a:t>More resources and knowledge recombination cross-fields</a:t>
            </a:r>
          </a:p>
          <a:p>
            <a:pPr marL="457200" lvl="1" indent="0">
              <a:buNone/>
            </a:pPr>
            <a:endParaRPr lang="en-US" sz="2000" dirty="0"/>
          </a:p>
          <a:p>
            <a:pPr>
              <a:spcBef>
                <a:spcPts val="0"/>
              </a:spcBef>
              <a:spcAft>
                <a:spcPts val="600"/>
              </a:spcAft>
            </a:pPr>
            <a:r>
              <a:rPr lang="en-US" dirty="0"/>
              <a:t>But large teams can be inefficient &amp; non-creative</a:t>
            </a:r>
          </a:p>
          <a:p>
            <a:pPr lvl="1">
              <a:spcBef>
                <a:spcPts val="0"/>
              </a:spcBef>
            </a:pPr>
            <a:r>
              <a:rPr lang="en-US" dirty="0">
                <a:solidFill>
                  <a:schemeClr val="tx1">
                    <a:lumMod val="75000"/>
                    <a:lumOff val="25000"/>
                  </a:schemeClr>
                </a:solidFill>
              </a:rPr>
              <a:t>Moral hazard with credit sharing </a:t>
            </a:r>
            <a:r>
              <a:rPr lang="en-US" dirty="0">
                <a:solidFill>
                  <a:schemeClr val="bg2"/>
                </a:solidFill>
              </a:rPr>
              <a:t>(Che &amp; Yoo 2001)</a:t>
            </a:r>
          </a:p>
          <a:p>
            <a:pPr marL="457200" lvl="1" indent="0">
              <a:buNone/>
            </a:pPr>
            <a:endParaRPr lang="en-US" sz="2000" dirty="0"/>
          </a:p>
          <a:p>
            <a:pPr>
              <a:spcBef>
                <a:spcPts val="0"/>
              </a:spcBef>
              <a:spcAft>
                <a:spcPts val="600"/>
              </a:spcAft>
            </a:pPr>
            <a:r>
              <a:rPr lang="en-US" dirty="0"/>
              <a:t>Most innovation projects are risky, unpredictable, long-term</a:t>
            </a:r>
          </a:p>
          <a:p>
            <a:pPr lvl="1">
              <a:spcBef>
                <a:spcPts val="0"/>
              </a:spcBef>
            </a:pPr>
            <a:r>
              <a:rPr lang="en-US" dirty="0">
                <a:solidFill>
                  <a:schemeClr val="tx1">
                    <a:lumMod val="75000"/>
                    <a:lumOff val="25000"/>
                  </a:schemeClr>
                </a:solidFill>
              </a:rPr>
              <a:t>Large spillover effects from public R&amp;D and long-term projects </a:t>
            </a:r>
            <a:r>
              <a:rPr lang="en-US" dirty="0">
                <a:solidFill>
                  <a:schemeClr val="bg2"/>
                </a:solidFill>
              </a:rPr>
              <a:t>(Williams 2013; Myers &amp; </a:t>
            </a:r>
            <a:r>
              <a:rPr lang="en-US" dirty="0" err="1">
                <a:solidFill>
                  <a:schemeClr val="bg2"/>
                </a:solidFill>
              </a:rPr>
              <a:t>Lanahan</a:t>
            </a:r>
            <a:r>
              <a:rPr lang="en-US" dirty="0">
                <a:solidFill>
                  <a:schemeClr val="bg2"/>
                </a:solidFill>
              </a:rPr>
              <a:t> 2022), </a:t>
            </a:r>
          </a:p>
          <a:p>
            <a:pPr lvl="1">
              <a:spcBef>
                <a:spcPts val="0"/>
              </a:spcBef>
            </a:pPr>
            <a:r>
              <a:rPr lang="en-US" dirty="0">
                <a:solidFill>
                  <a:schemeClr val="tx1">
                    <a:lumMod val="75000"/>
                    <a:lumOff val="25000"/>
                  </a:schemeClr>
                </a:solidFill>
              </a:rPr>
              <a:t>but firms/grants underinvestment in long-term projects</a:t>
            </a:r>
            <a:r>
              <a:rPr lang="en-US" dirty="0">
                <a:solidFill>
                  <a:schemeClr val="bg2"/>
                </a:solidFill>
              </a:rPr>
              <a:t> (</a:t>
            </a:r>
            <a:r>
              <a:rPr lang="en-US" dirty="0" err="1">
                <a:solidFill>
                  <a:schemeClr val="bg2"/>
                </a:solidFill>
              </a:rPr>
              <a:t>Azoulay</a:t>
            </a:r>
            <a:r>
              <a:rPr lang="en-US" dirty="0">
                <a:solidFill>
                  <a:schemeClr val="bg2"/>
                </a:solidFill>
              </a:rPr>
              <a:t> et al. 2011; Budish et al. 2015)</a:t>
            </a:r>
          </a:p>
          <a:p>
            <a:pPr marL="457200" lvl="1" indent="0">
              <a:buNone/>
            </a:pPr>
            <a:endParaRPr lang="en-US" sz="2000" dirty="0"/>
          </a:p>
          <a:p>
            <a:pPr>
              <a:spcBef>
                <a:spcPts val="0"/>
              </a:spcBef>
              <a:spcAft>
                <a:spcPts val="600"/>
              </a:spcAft>
            </a:pPr>
            <a:r>
              <a:rPr lang="en-US" dirty="0"/>
              <a:t>Megaprojects are on the rise in numbers &amp; controversy</a:t>
            </a:r>
          </a:p>
          <a:p>
            <a:pPr lvl="1">
              <a:spcBef>
                <a:spcPts val="0"/>
              </a:spcBef>
            </a:pPr>
            <a:r>
              <a:rPr lang="en-US" dirty="0">
                <a:solidFill>
                  <a:schemeClr val="tx1">
                    <a:lumMod val="75000"/>
                    <a:lumOff val="25000"/>
                  </a:schemeClr>
                </a:solidFill>
              </a:rPr>
              <a:t>… often involve infrastructure building, large teams, long term; many underperform</a:t>
            </a:r>
            <a:r>
              <a:rPr lang="en-US" dirty="0">
                <a:solidFill>
                  <a:schemeClr val="bg2"/>
                </a:solidFill>
              </a:rPr>
              <a:t> (</a:t>
            </a:r>
            <a:r>
              <a:rPr lang="en-US" dirty="0" err="1">
                <a:solidFill>
                  <a:schemeClr val="bg2"/>
                </a:solidFill>
              </a:rPr>
              <a:t>Denicol</a:t>
            </a:r>
            <a:r>
              <a:rPr lang="en-US" dirty="0">
                <a:solidFill>
                  <a:schemeClr val="bg2"/>
                </a:solidFill>
              </a:rPr>
              <a:t> et al. 2020)</a:t>
            </a:r>
            <a:endParaRPr lang="en-US" dirty="0"/>
          </a:p>
        </p:txBody>
      </p:sp>
    </p:spTree>
    <p:extLst>
      <p:ext uri="{BB962C8B-B14F-4D97-AF65-F5344CB8AC3E}">
        <p14:creationId xmlns:p14="http://schemas.microsoft.com/office/powerpoint/2010/main" val="270609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23C0D-BB98-7DEC-4F08-D9C5795F1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9D5FF-EAC3-C4B0-7568-0C7B449740E7}"/>
              </a:ext>
            </a:extLst>
          </p:cNvPr>
          <p:cNvSpPr>
            <a:spLocks noGrp="1"/>
          </p:cNvSpPr>
          <p:nvPr>
            <p:ph type="title"/>
          </p:nvPr>
        </p:nvSpPr>
        <p:spPr/>
        <p:txBody>
          <a:bodyPr/>
          <a:lstStyle/>
          <a:p>
            <a:r>
              <a:rPr lang="en-US" dirty="0"/>
              <a:t>Data: Institutions, individuals, and publications</a:t>
            </a:r>
          </a:p>
        </p:txBody>
      </p:sp>
      <p:sp>
        <p:nvSpPr>
          <p:cNvPr id="3" name="Content Placeholder 2">
            <a:extLst>
              <a:ext uri="{FF2B5EF4-FFF2-40B4-BE49-F238E27FC236}">
                <a16:creationId xmlns:a16="http://schemas.microsoft.com/office/drawing/2014/main" id="{37409407-4E0C-3C2A-A3EA-9066EA10470D}"/>
              </a:ext>
            </a:extLst>
          </p:cNvPr>
          <p:cNvSpPr>
            <a:spLocks noGrp="1"/>
          </p:cNvSpPr>
          <p:nvPr>
            <p:ph idx="1"/>
          </p:nvPr>
        </p:nvSpPr>
        <p:spPr>
          <a:xfrm>
            <a:off x="228600" y="990600"/>
            <a:ext cx="8686800" cy="5524500"/>
          </a:xfrm>
        </p:spPr>
        <p:txBody>
          <a:bodyPr>
            <a:normAutofit/>
          </a:bodyPr>
          <a:lstStyle/>
          <a:p>
            <a:pPr>
              <a:spcBef>
                <a:spcPts val="0"/>
              </a:spcBef>
              <a:spcAft>
                <a:spcPts val="0"/>
              </a:spcAft>
            </a:pPr>
            <a:r>
              <a:rPr lang="en-US" b="1" dirty="0"/>
              <a:t>Individuals</a:t>
            </a:r>
            <a:r>
              <a:rPr lang="en-US" dirty="0"/>
              <a:t>: details on 639 active individuals (phases 0-2)</a:t>
            </a:r>
          </a:p>
          <a:p>
            <a:pPr lvl="1">
              <a:spcBef>
                <a:spcPts val="0"/>
              </a:spcBef>
            </a:pPr>
            <a:r>
              <a:rPr lang="en-US" dirty="0">
                <a:solidFill>
                  <a:schemeClr val="bg2"/>
                </a:solidFill>
              </a:rPr>
              <a:t>HBP involvement (phase active, role), demographic info (gender, affiliation, seniority), research field, highest degree areas, Scopus ID</a:t>
            </a:r>
          </a:p>
          <a:p>
            <a:pPr marL="457200" lvl="1" indent="0">
              <a:buNone/>
            </a:pPr>
            <a:endParaRPr lang="en-US" dirty="0">
              <a:highlight>
                <a:srgbClr val="FFFF00"/>
              </a:highlight>
            </a:endParaRPr>
          </a:p>
          <a:p>
            <a:pPr>
              <a:spcBef>
                <a:spcPts val="0"/>
              </a:spcBef>
              <a:spcAft>
                <a:spcPts val="0"/>
              </a:spcAft>
            </a:pPr>
            <a:r>
              <a:rPr lang="en-US" b="1" dirty="0"/>
              <a:t>Publications and citations</a:t>
            </a:r>
            <a:r>
              <a:rPr lang="en-US" dirty="0"/>
              <a:t>: Scopus</a:t>
            </a:r>
          </a:p>
          <a:p>
            <a:pPr lvl="1">
              <a:spcBef>
                <a:spcPts val="0"/>
              </a:spcBef>
            </a:pPr>
            <a:r>
              <a:rPr lang="en-US" dirty="0">
                <a:solidFill>
                  <a:schemeClr val="bg2"/>
                </a:solidFill>
              </a:rPr>
              <a:t>Publication history of individuals, N=39,524 (2008-2022)</a:t>
            </a:r>
          </a:p>
          <a:p>
            <a:pPr marL="457200" lvl="1" indent="0">
              <a:buNone/>
            </a:pPr>
            <a:endParaRPr lang="en-US" dirty="0">
              <a:highlight>
                <a:srgbClr val="FFFF00"/>
              </a:highlight>
            </a:endParaRPr>
          </a:p>
          <a:p>
            <a:pPr>
              <a:spcBef>
                <a:spcPts val="0"/>
              </a:spcBef>
              <a:spcAft>
                <a:spcPts val="0"/>
              </a:spcAft>
            </a:pPr>
            <a:r>
              <a:rPr lang="en-US" b="1" dirty="0"/>
              <a:t>Core project partners</a:t>
            </a:r>
            <a:r>
              <a:rPr lang="en-US" dirty="0"/>
              <a:t>: details on 173 core project partners by phase 3</a:t>
            </a:r>
          </a:p>
          <a:p>
            <a:pPr lvl="1">
              <a:spcBef>
                <a:spcPts val="0"/>
              </a:spcBef>
            </a:pPr>
            <a:r>
              <a:rPr lang="en-US" dirty="0">
                <a:solidFill>
                  <a:schemeClr val="bg2"/>
                </a:solidFill>
              </a:rPr>
              <a:t>Department/unit involved, timing of engagement, grants</a:t>
            </a:r>
          </a:p>
          <a:p>
            <a:pPr marL="457200" lvl="1" indent="0">
              <a:buNone/>
            </a:pPr>
            <a:endParaRPr lang="en-US" dirty="0">
              <a:highlight>
                <a:srgbClr val="FFFF00"/>
              </a:highlight>
            </a:endParaRPr>
          </a:p>
          <a:p>
            <a:pPr>
              <a:spcBef>
                <a:spcPts val="0"/>
              </a:spcBef>
              <a:spcAft>
                <a:spcPts val="0"/>
              </a:spcAft>
            </a:pPr>
            <a:r>
              <a:rPr lang="en-US" b="1" dirty="0"/>
              <a:t>Phase-specific data</a:t>
            </a:r>
            <a:r>
              <a:rPr lang="en-US" dirty="0"/>
              <a:t>: funding amounts, reports, and deliverables </a:t>
            </a:r>
            <a:endParaRPr lang="en-US" dirty="0">
              <a:solidFill>
                <a:schemeClr val="bg2"/>
              </a:solidFill>
            </a:endParaRPr>
          </a:p>
          <a:p>
            <a:pPr marL="457200" lvl="1" indent="0">
              <a:buNone/>
            </a:pPr>
            <a:endParaRPr lang="en-US" dirty="0">
              <a:highlight>
                <a:srgbClr val="FFFF00"/>
              </a:highlight>
            </a:endParaRPr>
          </a:p>
          <a:p>
            <a:pPr>
              <a:spcBef>
                <a:spcPts val="0"/>
              </a:spcBef>
            </a:pPr>
            <a:r>
              <a:rPr lang="en-US" b="1" dirty="0"/>
              <a:t>Sources</a:t>
            </a:r>
            <a:r>
              <a:rPr lang="en-US" dirty="0"/>
              <a:t>: HBP websites and YouTube channels, deliverables and reports, framework partnership agreements and amendments, Community Research and Development Information Service (CORDIS, European Commission maintained EU research results), HBP PLUS, search on Google Scholar, LinkedIn, and individual/institution websites</a:t>
            </a:r>
          </a:p>
        </p:txBody>
      </p:sp>
      <p:sp>
        <p:nvSpPr>
          <p:cNvPr id="4" name="Rectangle 3">
            <a:hlinkClick r:id="rId3" action="ppaction://hlinksldjump"/>
            <a:extLst>
              <a:ext uri="{FF2B5EF4-FFF2-40B4-BE49-F238E27FC236}">
                <a16:creationId xmlns:a16="http://schemas.microsoft.com/office/drawing/2014/main" id="{02686244-1006-B303-8B8F-AE3829522EC4}"/>
              </a:ext>
            </a:extLst>
          </p:cNvPr>
          <p:cNvSpPr/>
          <p:nvPr/>
        </p:nvSpPr>
        <p:spPr>
          <a:xfrm>
            <a:off x="6515100" y="6429375"/>
            <a:ext cx="2190750" cy="266700"/>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HBP partner structure</a:t>
            </a:r>
          </a:p>
        </p:txBody>
      </p:sp>
    </p:spTree>
    <p:extLst>
      <p:ext uri="{BB962C8B-B14F-4D97-AF65-F5344CB8AC3E}">
        <p14:creationId xmlns:p14="http://schemas.microsoft.com/office/powerpoint/2010/main" val="227984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A206-167F-803C-5F67-351BB2A81D0F}"/>
              </a:ext>
            </a:extLst>
          </p:cNvPr>
          <p:cNvSpPr>
            <a:spLocks noGrp="1"/>
          </p:cNvSpPr>
          <p:nvPr>
            <p:ph type="title"/>
          </p:nvPr>
        </p:nvSpPr>
        <p:spPr/>
        <p:txBody>
          <a:bodyPr/>
          <a:lstStyle/>
          <a:p>
            <a:r>
              <a:rPr lang="en-US" dirty="0"/>
              <a:t>Empirical Strategy: staggered Diff-in-Diff (DiD)</a:t>
            </a:r>
            <a:endParaRPr lang="en-US" sz="2500" dirty="0">
              <a:solidFill>
                <a:schemeClr val="bg1">
                  <a:lumMod val="75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FD2508-C3B8-43F8-966B-BAAFDF1097A8}"/>
                  </a:ext>
                </a:extLst>
              </p:cNvPr>
              <p:cNvSpPr>
                <a:spLocks noGrp="1"/>
              </p:cNvSpPr>
              <p:nvPr>
                <p:ph idx="1"/>
              </p:nvPr>
            </p:nvSpPr>
            <p:spPr>
              <a:xfrm>
                <a:off x="361949" y="981075"/>
                <a:ext cx="8467725" cy="5867400"/>
              </a:xfrm>
            </p:spPr>
            <p:txBody>
              <a:bodyPr>
                <a:normAutofit/>
              </a:bodyPr>
              <a:lstStyle/>
              <a:p>
                <a:r>
                  <a:rPr lang="en-US" dirty="0"/>
                  <a:t>Exploit the time-varying access to HBP resources among researchers who ever actively participated in the HBP</a:t>
                </a:r>
                <a:endParaRPr lang="en-US" sz="1700" dirty="0">
                  <a:solidFill>
                    <a:schemeClr val="bg1">
                      <a:lumMod val="50000"/>
                    </a:schemeClr>
                  </a:solidFill>
                </a:endParaRPr>
              </a:p>
              <a:p>
                <a:r>
                  <a:rPr lang="en-GB" sz="2000" dirty="0"/>
                  <a:t>Individuals fixed effects: comparison within the same person over time</a:t>
                </a:r>
                <a:endParaRPr lang="en-GB" sz="1700" dirty="0">
                  <a:solidFill>
                    <a:schemeClr val="bg1">
                      <a:lumMod val="50000"/>
                    </a:schemeClr>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𝐻𝐵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𝑖𝑡</m:t>
                          </m:r>
                        </m:sub>
                      </m:sSub>
                    </m:oMath>
                  </m:oMathPara>
                </a14:m>
                <a:endParaRPr lang="en-US" sz="30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oMath>
                </a14:m>
                <a:r>
                  <a:rPr lang="en-US" dirty="0"/>
                  <a:t>: outcome variables at the author-year-level (log +1, numbers)</a:t>
                </a:r>
              </a:p>
              <a:p>
                <a:pPr lvl="2"/>
                <a:r>
                  <a:rPr lang="en-US" dirty="0"/>
                  <a:t># pubs, # pubs as the first or last authors</a:t>
                </a:r>
              </a:p>
              <a:p>
                <a:pPr lvl="2"/>
                <a:r>
                  <a:rPr lang="en-US" dirty="0"/>
                  <a:t># pubs in top CS/neuroscience journals</a:t>
                </a:r>
              </a:p>
              <a:p>
                <a:pPr lvl="2"/>
                <a:r>
                  <a:rPr lang="en-US" dirty="0"/>
                  <a:t>By gender, seniority, and topic areas</a:t>
                </a:r>
                <a:r>
                  <a:rPr lang="en-US" dirty="0">
                    <a:solidFill>
                      <a:schemeClr val="bg2"/>
                    </a:solidFill>
                  </a:rPr>
                  <a:t> </a:t>
                </a:r>
                <a:r>
                  <a:rPr lang="en-US" sz="1600" dirty="0">
                    <a:solidFill>
                      <a:schemeClr val="bg2"/>
                    </a:solidFill>
                  </a:rPr>
                  <a:t>(next slide)</a:t>
                </a:r>
              </a:p>
              <a:p>
                <a:pPr lvl="1"/>
                <a14:m>
                  <m:oMath xmlns:m="http://schemas.openxmlformats.org/officeDocument/2006/math">
                    <m:r>
                      <a:rPr lang="en-US" b="0" i="1" smtClean="0">
                        <a:latin typeface="Cambria Math" panose="02040503050406030204" pitchFamily="18" charset="0"/>
                      </a:rPr>
                      <m:t>𝐻𝐵</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𝑖𝑡</m:t>
                        </m:r>
                      </m:sub>
                    </m:sSub>
                  </m:oMath>
                </a14:m>
                <a:r>
                  <a:rPr lang="en-US" dirty="0"/>
                  <a:t>: indicates if individual </a:t>
                </a:r>
                <a14:m>
                  <m:oMath xmlns:m="http://schemas.openxmlformats.org/officeDocument/2006/math">
                    <m:r>
                      <a:rPr lang="en-US" b="0" i="1" smtClean="0">
                        <a:latin typeface="Cambria Math" panose="02040503050406030204" pitchFamily="18" charset="0"/>
                      </a:rPr>
                      <m:t>𝑖</m:t>
                    </m:r>
                  </m:oMath>
                </a14:m>
                <a:r>
                  <a:rPr lang="en-US" dirty="0"/>
                  <a:t> has actively participated in HBP by </a:t>
                </a:r>
                <a14:m>
                  <m:oMath xmlns:m="http://schemas.openxmlformats.org/officeDocument/2006/math">
                    <m:r>
                      <a:rPr lang="en-US" b="0" i="1" smtClean="0">
                        <a:latin typeface="Cambria Math" panose="02040503050406030204" pitchFamily="18" charset="0"/>
                      </a:rPr>
                      <m:t>𝑡</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𝑡</m:t>
                        </m:r>
                      </m:sub>
                    </m:sSub>
                  </m:oMath>
                </a14:m>
                <a:r>
                  <a:rPr lang="en-US" dirty="0"/>
                  <a:t> &amp;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𝛿</m:t>
                        </m:r>
                      </m:e>
                      <m:sub>
                        <m:r>
                          <a:rPr lang="en-US" i="1">
                            <a:latin typeface="Cambria Math" panose="02040503050406030204" pitchFamily="18" charset="0"/>
                          </a:rPr>
                          <m:t>𝑖</m:t>
                        </m:r>
                      </m:sub>
                    </m:sSub>
                  </m:oMath>
                </a14:m>
                <a:r>
                  <a:rPr lang="en-US" dirty="0"/>
                  <a:t>: individual and year fixed effects</a:t>
                </a:r>
              </a:p>
              <a:p>
                <a:pPr lvl="1"/>
                <a:r>
                  <a:rPr lang="en-US" dirty="0"/>
                  <a:t>Standard errors are clustered at the individual level</a:t>
                </a:r>
              </a:p>
              <a:p>
                <a:pPr lvl="1"/>
                <a:r>
                  <a:rPr lang="en-US" dirty="0"/>
                  <a:t>Apply current methods (e.g., Callaway &amp; </a:t>
                </a:r>
                <a:r>
                  <a:rPr lang="en-US" dirty="0" err="1"/>
                  <a:t>Sant’Anna</a:t>
                </a:r>
                <a:r>
                  <a:rPr lang="en-US" dirty="0"/>
                  <a:t> 2021; stacked did </a:t>
                </a:r>
                <a:r>
                  <a:rPr lang="en-US" dirty="0" err="1"/>
                  <a:t>wip</a:t>
                </a:r>
                <a:r>
                  <a:rPr lang="en-US" dirty="0"/>
                  <a:t>)</a:t>
                </a:r>
              </a:p>
              <a:p>
                <a:pPr lvl="1"/>
                <a:r>
                  <a:rPr lang="en-US" dirty="0"/>
                  <a:t>Note: given the HBP-focused sample, there are limitations in the variation</a:t>
                </a:r>
              </a:p>
              <a:p>
                <a:pPr marL="457200" lvl="1" indent="0">
                  <a:buNone/>
                </a:pPr>
                <a:endParaRPr lang="en-US" sz="1200" dirty="0"/>
              </a:p>
              <a:p>
                <a:r>
                  <a:rPr lang="en-US" dirty="0"/>
                  <a:t>Ongoing: matching-based DiD w doppelgängers</a:t>
                </a:r>
                <a:r>
                  <a:rPr lang="en-US" sz="1400" dirty="0">
                    <a:solidFill>
                      <a:schemeClr val="bg2"/>
                    </a:solidFill>
                  </a:rPr>
                  <a:t> (</a:t>
                </a:r>
                <a:r>
                  <a:rPr lang="en-US" sz="1400" dirty="0" err="1">
                    <a:solidFill>
                      <a:schemeClr val="bg2"/>
                    </a:solidFill>
                  </a:rPr>
                  <a:t>Sosia</a:t>
                </a:r>
                <a:r>
                  <a:rPr lang="en-US" sz="1400" dirty="0">
                    <a:solidFill>
                      <a:schemeClr val="bg2"/>
                    </a:solidFill>
                  </a:rPr>
                  <a:t>, Rose &amp; </a:t>
                </a:r>
                <a:r>
                  <a:rPr lang="en-US" sz="1400" dirty="0" err="1">
                    <a:solidFill>
                      <a:schemeClr val="bg2"/>
                    </a:solidFill>
                  </a:rPr>
                  <a:t>Baruffaldi</a:t>
                </a:r>
                <a:r>
                  <a:rPr lang="en-US" sz="1400" dirty="0">
                    <a:solidFill>
                      <a:schemeClr val="bg2"/>
                    </a:solidFill>
                  </a:rPr>
                  <a:t> 2020);</a:t>
                </a:r>
                <a:r>
                  <a:rPr lang="en-US" dirty="0"/>
                  <a:t> include grants in analyses</a:t>
                </a:r>
              </a:p>
            </p:txBody>
          </p:sp>
        </mc:Choice>
        <mc:Fallback xmlns="">
          <p:sp>
            <p:nvSpPr>
              <p:cNvPr id="3" name="Content Placeholder 2">
                <a:extLst>
                  <a:ext uri="{FF2B5EF4-FFF2-40B4-BE49-F238E27FC236}">
                    <a16:creationId xmlns:a16="http://schemas.microsoft.com/office/drawing/2014/main" id="{B1FD2508-C3B8-43F8-966B-BAAFDF1097A8}"/>
                  </a:ext>
                </a:extLst>
              </p:cNvPr>
              <p:cNvSpPr>
                <a:spLocks noGrp="1" noRot="1" noChangeAspect="1" noMove="1" noResize="1" noEditPoints="1" noAdjustHandles="1" noChangeArrowheads="1" noChangeShapeType="1" noTextEdit="1"/>
              </p:cNvSpPr>
              <p:nvPr>
                <p:ph idx="1"/>
              </p:nvPr>
            </p:nvSpPr>
            <p:spPr>
              <a:xfrm>
                <a:off x="361949" y="981075"/>
                <a:ext cx="8467725" cy="5867400"/>
              </a:xfrm>
              <a:blipFill>
                <a:blip r:embed="rId3"/>
                <a:stretch>
                  <a:fillRect t="-520" r="-648"/>
                </a:stretch>
              </a:blipFill>
            </p:spPr>
            <p:txBody>
              <a:bodyPr/>
              <a:lstStyle/>
              <a:p>
                <a:r>
                  <a:rPr lang="en-US">
                    <a:noFill/>
                  </a:rPr>
                  <a:t> </a:t>
                </a:r>
              </a:p>
            </p:txBody>
          </p:sp>
        </mc:Fallback>
      </mc:AlternateContent>
      <p:sp>
        <p:nvSpPr>
          <p:cNvPr id="4" name="Rectangle 3">
            <a:hlinkClick r:id="rId4" action="ppaction://hlinksldjump"/>
            <a:extLst>
              <a:ext uri="{FF2B5EF4-FFF2-40B4-BE49-F238E27FC236}">
                <a16:creationId xmlns:a16="http://schemas.microsoft.com/office/drawing/2014/main" id="{0C1517F0-5174-DD67-088E-4219E7DED4F3}"/>
              </a:ext>
            </a:extLst>
          </p:cNvPr>
          <p:cNvSpPr/>
          <p:nvPr/>
        </p:nvSpPr>
        <p:spPr>
          <a:xfrm>
            <a:off x="7934325" y="6486525"/>
            <a:ext cx="723900" cy="266700"/>
          </a:xfrm>
          <a:prstGeom prst="rect">
            <a:avLst/>
          </a:prstGeom>
          <a:solidFill>
            <a:srgbClr val="003F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mDiD</a:t>
            </a:r>
          </a:p>
        </p:txBody>
      </p:sp>
    </p:spTree>
    <p:extLst>
      <p:ext uri="{BB962C8B-B14F-4D97-AF65-F5344CB8AC3E}">
        <p14:creationId xmlns:p14="http://schemas.microsoft.com/office/powerpoint/2010/main" val="25354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0331-6984-97EC-A76D-5BD051E62DD4}"/>
              </a:ext>
            </a:extLst>
          </p:cNvPr>
          <p:cNvSpPr>
            <a:spLocks noGrp="1"/>
          </p:cNvSpPr>
          <p:nvPr>
            <p:ph type="title"/>
          </p:nvPr>
        </p:nvSpPr>
        <p:spPr/>
        <p:txBody>
          <a:bodyPr/>
          <a:lstStyle/>
          <a:p>
            <a:r>
              <a:rPr lang="en-US" dirty="0"/>
              <a:t>Matching-based </a:t>
            </a:r>
            <a:r>
              <a:rPr lang="en-US" dirty="0" err="1"/>
              <a:t>DiD</a:t>
            </a:r>
            <a:r>
              <a:rPr lang="en-US" dirty="0"/>
              <a:t> </a:t>
            </a:r>
          </a:p>
        </p:txBody>
      </p:sp>
      <p:sp>
        <p:nvSpPr>
          <p:cNvPr id="3" name="Content Placeholder 2">
            <a:extLst>
              <a:ext uri="{FF2B5EF4-FFF2-40B4-BE49-F238E27FC236}">
                <a16:creationId xmlns:a16="http://schemas.microsoft.com/office/drawing/2014/main" id="{E3F9BB13-F655-6CF6-977A-A31971C0AB48}"/>
              </a:ext>
            </a:extLst>
          </p:cNvPr>
          <p:cNvSpPr>
            <a:spLocks noGrp="1"/>
          </p:cNvSpPr>
          <p:nvPr>
            <p:ph idx="1"/>
          </p:nvPr>
        </p:nvSpPr>
        <p:spPr>
          <a:xfrm>
            <a:off x="400050" y="1066800"/>
            <a:ext cx="8382000" cy="5638800"/>
          </a:xfrm>
        </p:spPr>
        <p:txBody>
          <a:bodyPr>
            <a:normAutofit/>
          </a:bodyPr>
          <a:lstStyle/>
          <a:p>
            <a:r>
              <a:rPr lang="en-US" b="0" i="0" dirty="0">
                <a:effectLst/>
                <a:latin typeface="Arial" panose="020B0604020202020204" pitchFamily="34" charset="0"/>
              </a:rPr>
              <a:t>Employ mDiD methods using propensity score matching to</a:t>
            </a:r>
            <a:br>
              <a:rPr lang="en-US" dirty="0"/>
            </a:br>
            <a:r>
              <a:rPr lang="en-US" b="0" i="0" dirty="0">
                <a:effectLst/>
                <a:latin typeface="Arial" panose="020B0604020202020204" pitchFamily="34" charset="0"/>
              </a:rPr>
              <a:t>create control group </a:t>
            </a:r>
            <a:r>
              <a:rPr lang="en-US" b="0" i="0" dirty="0">
                <a:solidFill>
                  <a:schemeClr val="bg1">
                    <a:lumMod val="65000"/>
                  </a:schemeClr>
                </a:solidFill>
                <a:effectLst/>
                <a:latin typeface="Arial" panose="020B0604020202020204" pitchFamily="34" charset="0"/>
              </a:rPr>
              <a:t>(Hainmueller,2012; Hainmueller &amp; Xu, 2013)</a:t>
            </a:r>
            <a:endParaRPr lang="en-US" dirty="0">
              <a:solidFill>
                <a:schemeClr val="bg1">
                  <a:lumMod val="65000"/>
                </a:schemeClr>
              </a:solidFill>
            </a:endParaRPr>
          </a:p>
          <a:p>
            <a:pPr>
              <a:spcAft>
                <a:spcPts val="0"/>
              </a:spcAft>
            </a:pPr>
            <a:r>
              <a:rPr lang="en-US" b="0" i="0" dirty="0">
                <a:effectLst/>
                <a:latin typeface="Arial" panose="020B0604020202020204" pitchFamily="34" charset="0"/>
              </a:rPr>
              <a:t>List of observable characteristics </a:t>
            </a:r>
            <a:r>
              <a:rPr lang="en-US" dirty="0"/>
              <a:t>used in </a:t>
            </a:r>
            <a:r>
              <a:rPr lang="en-US" b="0" i="0" dirty="0" err="1">
                <a:effectLst/>
                <a:latin typeface="Arial" panose="020B0604020202020204" pitchFamily="34" charset="0"/>
              </a:rPr>
              <a:t>sosia</a:t>
            </a:r>
            <a:r>
              <a:rPr lang="en-US" b="0" i="0" dirty="0">
                <a:effectLst/>
                <a:latin typeface="Arial" panose="020B0604020202020204" pitchFamily="34" charset="0"/>
              </a:rPr>
              <a:t>-identified Scopus-“doppelgänger” with the following similarity parameters: </a:t>
            </a:r>
            <a:endParaRPr lang="en-US" sz="1600" dirty="0">
              <a:highlight>
                <a:srgbClr val="FFFF00"/>
              </a:highlight>
            </a:endParaRPr>
          </a:p>
          <a:p>
            <a:pPr lvl="1"/>
            <a:r>
              <a:rPr lang="en-US" b="0" i="0" dirty="0" err="1">
                <a:effectLst/>
                <a:latin typeface="Arial" panose="020B0604020202020204" pitchFamily="34" charset="0"/>
              </a:rPr>
              <a:t>first_year</a:t>
            </a:r>
            <a:r>
              <a:rPr lang="en-US" b="0" i="0" dirty="0">
                <a:effectLst/>
                <a:latin typeface="Arial" panose="020B0604020202020204" pitchFamily="34" charset="0"/>
              </a:rPr>
              <a:t>: the year of the first recorded publication (+/- 5 years)</a:t>
            </a:r>
            <a:endParaRPr lang="en-US" dirty="0"/>
          </a:p>
          <a:p>
            <a:pPr lvl="1"/>
            <a:r>
              <a:rPr lang="en-US" dirty="0"/>
              <a:t>#co-authors, #publications, #citations (up to the year of treatment)</a:t>
            </a:r>
          </a:p>
          <a:p>
            <a:pPr lvl="1"/>
            <a:r>
              <a:rPr lang="en-US" dirty="0"/>
              <a:t>Another researcher is </a:t>
            </a:r>
            <a:r>
              <a:rPr lang="en-US" i="1" dirty="0"/>
              <a:t>similar</a:t>
            </a:r>
            <a:r>
              <a:rPr lang="en-US" dirty="0"/>
              <a:t> if her characteristics fall within the margin around the original’s characteristics. If all characteristics are similar, and the other researcher is not a co-author, she is deemed a match</a:t>
            </a:r>
          </a:p>
          <a:p>
            <a:pPr lvl="1"/>
            <a:r>
              <a:rPr lang="en-US" dirty="0">
                <a:solidFill>
                  <a:schemeClr val="tx1">
                    <a:lumMod val="50000"/>
                    <a:lumOff val="50000"/>
                  </a:schemeClr>
                </a:solidFill>
              </a:rPr>
              <a:t>(default margins: 2 for year of 1</a:t>
            </a:r>
            <a:r>
              <a:rPr lang="en-US" baseline="30000" dirty="0">
                <a:solidFill>
                  <a:schemeClr val="tx1">
                    <a:lumMod val="50000"/>
                    <a:lumOff val="50000"/>
                  </a:schemeClr>
                </a:solidFill>
              </a:rPr>
              <a:t>st</a:t>
            </a:r>
            <a:r>
              <a:rPr lang="en-US" dirty="0">
                <a:solidFill>
                  <a:schemeClr val="tx1">
                    <a:lumMod val="50000"/>
                    <a:lumOff val="50000"/>
                  </a:schemeClr>
                </a:solidFill>
              </a:rPr>
              <a:t> pub, 20% for other three #s)</a:t>
            </a:r>
          </a:p>
          <a:p>
            <a:pPr lvl="1"/>
            <a:r>
              <a:rPr lang="en-US" dirty="0">
                <a:solidFill>
                  <a:schemeClr val="tx1">
                    <a:lumMod val="50000"/>
                    <a:lumOff val="50000"/>
                  </a:schemeClr>
                </a:solidFill>
              </a:rPr>
              <a:t>In progress; we then use different methods to restraint the control group (e.g., geo-location, main fields of publication, gender, /random…)</a:t>
            </a:r>
          </a:p>
          <a:p>
            <a:pPr marL="457200" lvl="1" indent="0">
              <a:buNone/>
            </a:pPr>
            <a:endParaRPr lang="en-US" sz="1500" dirty="0">
              <a:solidFill>
                <a:schemeClr val="tx1">
                  <a:lumMod val="50000"/>
                  <a:lumOff val="50000"/>
                </a:schemeClr>
              </a:solidFill>
            </a:endParaRPr>
          </a:p>
          <a:p>
            <a:pPr>
              <a:spcBef>
                <a:spcPts val="0"/>
              </a:spcBef>
              <a:spcAft>
                <a:spcPts val="0"/>
              </a:spcAft>
            </a:pPr>
            <a:r>
              <a:rPr lang="de-DE" dirty="0"/>
              <a:t>We search for matches in each 5 years before the treatment (2009-2012) &amp; relaxed the margins to 30%</a:t>
            </a:r>
            <a:r>
              <a:rPr lang="de-DE" sz="1800" dirty="0"/>
              <a:t> (can relax further if no matches)</a:t>
            </a:r>
            <a:endParaRPr lang="en-US" sz="1800" dirty="0"/>
          </a:p>
          <a:p>
            <a:pPr>
              <a:spcBef>
                <a:spcPts val="0"/>
              </a:spcBef>
              <a:spcAft>
                <a:spcPts val="0"/>
              </a:spcAft>
            </a:pPr>
            <a:r>
              <a:rPr lang="en-US" dirty="0"/>
              <a:t>Caveat: very computationally intensive (even on high-performance server) as the search goes through the entire Scopus database</a:t>
            </a:r>
          </a:p>
        </p:txBody>
      </p:sp>
    </p:spTree>
    <p:extLst>
      <p:ext uri="{BB962C8B-B14F-4D97-AF65-F5344CB8AC3E}">
        <p14:creationId xmlns:p14="http://schemas.microsoft.com/office/powerpoint/2010/main" val="19694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FIRSTRA201@DCDFKGOFUVW0Y5J4" val="5302"/>
  <p:tag name="FIRSTRA203@UQHJGUNFUVW0Y5HA" val="5302"/>
</p:tagLst>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eamer Slides - Title and Outlines">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1430</TotalTime>
  <Words>3472</Words>
  <Application>Microsoft Office PowerPoint</Application>
  <PresentationFormat>On-screen Show (4:3)</PresentationFormat>
  <Paragraphs>346</Paragraphs>
  <Slides>33</Slides>
  <Notes>17</Notes>
  <HiddenSlides>1</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33</vt:i4>
      </vt:variant>
    </vt:vector>
  </HeadingPairs>
  <TitlesOfParts>
    <vt:vector size="47" baseType="lpstr">
      <vt:lpstr>cmss10</vt:lpstr>
      <vt:lpstr>NimbusRomNo9L-Regu</vt:lpstr>
      <vt:lpstr>Arial</vt:lpstr>
      <vt:lpstr>Calibri</vt:lpstr>
      <vt:lpstr>Cambria Math</vt:lpstr>
      <vt:lpstr>Lato</vt:lpstr>
      <vt:lpstr>Symbol</vt:lpstr>
      <vt:lpstr>Times New Roman</vt:lpstr>
      <vt:lpstr>Beamer Template</vt:lpstr>
      <vt:lpstr>1_Beamer Template</vt:lpstr>
      <vt:lpstr>8_Beamer Slides - Title and Outlines</vt:lpstr>
      <vt:lpstr>2_Beamer Template</vt:lpstr>
      <vt:lpstr>3_Beamer Template</vt:lpstr>
      <vt:lpstr>4_Beamer Template</vt:lpstr>
      <vt:lpstr>Megaprojects, Digital Platforms, &amp; Productivity: Evidence from the Human Brain Project</vt:lpstr>
      <vt:lpstr>Productivity slowdown, institutions, and rising AI</vt:lpstr>
      <vt:lpstr>This paper: the Human Brain Project (HBP)</vt:lpstr>
      <vt:lpstr>HBP overview: geographic distribution of partners</vt:lpstr>
      <vt:lpstr>Research Question: </vt:lpstr>
      <vt:lpstr>Conceptual Considerations</vt:lpstr>
      <vt:lpstr>Data: Institutions, individuals, and publications</vt:lpstr>
      <vt:lpstr>Empirical Strategy: staggered Diff-in-Diff (DiD)</vt:lpstr>
      <vt:lpstr>Matching-based DiD </vt:lpstr>
      <vt:lpstr>Measuring direction: paper topic classifications</vt:lpstr>
      <vt:lpstr>GPT-3.5turbo/GPT4 prompt &amp; keywords</vt:lpstr>
      <vt:lpstr>Descriptive: participants by phase &amp; seniority level</vt:lpstr>
      <vt:lpstr>Summary statistics: unique individuals &amp; papers</vt:lpstr>
      <vt:lpstr>Histogram of publications by ever-HBP individuals</vt:lpstr>
      <vt:lpstr>Results: author-year panel, log DV</vt:lpstr>
      <vt:lpstr>Junior/female subsample: author-year, 2008-2022</vt:lpstr>
      <vt:lpstr>Results by journal quality and topic areas</vt:lpstr>
      <vt:lpstr>Results: leading topics in top journals</vt:lpstr>
      <vt:lpstr>Junior/female quality: author-year, 2008-2022</vt:lpstr>
      <vt:lpstr>Conclusion &amp; Discussion</vt:lpstr>
      <vt:lpstr>Back up slides</vt:lpstr>
      <vt:lpstr>Preview of Methods &amp; Results</vt:lpstr>
      <vt:lpstr>Literature and Contribution</vt:lpstr>
      <vt:lpstr>Highest degree fields by individual entering phase</vt:lpstr>
      <vt:lpstr>Summary statistics: analytic sample (panel)</vt:lpstr>
      <vt:lpstr>Results by field of highest degree</vt:lpstr>
      <vt:lpstr>Log results: full sample – country heterogeneity</vt:lpstr>
      <vt:lpstr>HBP structure: core vs partnering project partners</vt:lpstr>
      <vt:lpstr>HBP core project (CP) vs partnering projects</vt:lpstr>
      <vt:lpstr>Histogram of publications by ever-HBP individuals</vt:lpstr>
      <vt:lpstr>Junior subsample: field of highest degree</vt:lpstr>
      <vt:lpstr>Results: full sample country-level heterogeneity</vt:lpstr>
      <vt:lpstr>Matching-based DiD with entropy balancing</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Brown</dc:creator>
  <cp:lastModifiedBy>Lucy Xiaolu Wang</cp:lastModifiedBy>
  <cp:revision>5951</cp:revision>
  <cp:lastPrinted>2022-10-20T15:10:23Z</cp:lastPrinted>
  <dcterms:created xsi:type="dcterms:W3CDTF">2013-04-11T00:11:29Z</dcterms:created>
  <dcterms:modified xsi:type="dcterms:W3CDTF">2024-06-16T15:31:55Z</dcterms:modified>
</cp:coreProperties>
</file>