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926" r:id="rId5"/>
    <p:sldMasterId id="2147483928" r:id="rId6"/>
  </p:sldMasterIdLst>
  <p:notesMasterIdLst>
    <p:notesMasterId r:id="rId27"/>
  </p:notesMasterIdLst>
  <p:handoutMasterIdLst>
    <p:handoutMasterId r:id="rId28"/>
  </p:handoutMasterIdLst>
  <p:sldIdLst>
    <p:sldId id="2503" r:id="rId7"/>
    <p:sldId id="2505" r:id="rId8"/>
    <p:sldId id="2506" r:id="rId9"/>
    <p:sldId id="2507" r:id="rId10"/>
    <p:sldId id="2509" r:id="rId11"/>
    <p:sldId id="2518" r:id="rId12"/>
    <p:sldId id="2526" r:id="rId13"/>
    <p:sldId id="2512" r:id="rId14"/>
    <p:sldId id="2529" r:id="rId15"/>
    <p:sldId id="2517" r:id="rId16"/>
    <p:sldId id="2520" r:id="rId17"/>
    <p:sldId id="2536" r:id="rId18"/>
    <p:sldId id="2538" r:id="rId19"/>
    <p:sldId id="2539" r:id="rId20"/>
    <p:sldId id="2537" r:id="rId21"/>
    <p:sldId id="2535" r:id="rId22"/>
    <p:sldId id="2508" r:id="rId23"/>
    <p:sldId id="2516" r:id="rId24"/>
    <p:sldId id="2527" r:id="rId25"/>
    <p:sldId id="2528" r:id="rId26"/>
  </p:sldIdLst>
  <p:sldSz cx="9144000" cy="6858000" type="screen4x3"/>
  <p:notesSz cx="7010400" cy="92964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 userDrawn="1">
          <p15:clr>
            <a:srgbClr val="A4A3A4"/>
          </p15:clr>
        </p15:guide>
        <p15:guide id="2" pos="209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ard, Mark" initials="SM" lastIdx="5" clrIdx="0"/>
  <p:cmAuthor id="2" name="Mark Shepard" initials="MS" lastIdx="2" clrIdx="1"/>
  <p:cmAuthor id="3" name="Layton, Tim J." initials="LTJ" lastIdx="3" clrIdx="2"/>
  <p:cmAuthor id="4" name="Tim Layton" initials="TJL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BC"/>
    <a:srgbClr val="0099CC"/>
    <a:srgbClr val="0099FF"/>
    <a:srgbClr val="003399"/>
    <a:srgbClr val="0033CC"/>
    <a:srgbClr val="0000CC"/>
    <a:srgbClr val="003366"/>
    <a:srgbClr val="EF8321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5097" autoAdjust="0"/>
  </p:normalViewPr>
  <p:slideViewPr>
    <p:cSldViewPr>
      <p:cViewPr varScale="1">
        <p:scale>
          <a:sx n="80" d="100"/>
          <a:sy n="80" d="100"/>
        </p:scale>
        <p:origin x="171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16"/>
        <p:guide pos="2098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r">
              <a:defRPr sz="1200"/>
            </a:lvl1pPr>
          </a:lstStyle>
          <a:p>
            <a:fld id="{82E9C598-3BF1-4694-A618-906526EBDB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r">
              <a:defRPr sz="1200"/>
            </a:lvl1pPr>
          </a:lstStyle>
          <a:p>
            <a:fld id="{AE281EA1-3E15-4CE9-A336-3B9FA06D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Mayo v. Prometheus (2012):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adjust drug dosage based on metabolite levels – not patent-eligible</a:t>
            </a:r>
            <a:r>
              <a:rPr lang="en-US" dirty="0"/>
              <a:t>; </a:t>
            </a:r>
          </a:p>
          <a:p>
            <a:r>
              <a:rPr lang="en-US" dirty="0"/>
              <a:t>Association for Molecular Pathology v. Myriad Genetics, Inc. (2013): naturally occur genes are not patent eligible. </a:t>
            </a:r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EEA = </a:t>
            </a:r>
            <a:r>
              <a:rPr lang="en-US" sz="1800" b="0" i="0" u="none" strike="noStrike" baseline="0" dirty="0">
                <a:latin typeface="NimbusRomNo9L-Regu"/>
              </a:rPr>
              <a:t>European Union member states, Iceland, Liechtenstein, and Norway.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8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7D79D-3A28-02D3-5244-03E80190B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C4506-DAC5-B152-8403-BE25EDA91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A0C45-BD60-6D20-A54C-500B67E65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6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CCADF-4B0B-DEE4-119C-769E5BFA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408AE-BD7F-4645-A28D-0E72911C6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88BFA-4E60-F065-0840-CD3F604C6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65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primary patents do not fall into one ICD-9 disease category: congenital anomalies</a:t>
            </a:r>
          </a:p>
        </p:txBody>
      </p:sp>
    </p:spTree>
    <p:extLst>
      <p:ext uri="{BB962C8B-B14F-4D97-AF65-F5344CB8AC3E}">
        <p14:creationId xmlns:p14="http://schemas.microsoft.com/office/powerpoint/2010/main" val="36559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75048"/>
            <a:ext cx="8321675" cy="15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000"/>
              </a:spcAft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83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08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037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49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60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36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62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7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989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08C7-66E7-46A8-9F1D-B8DE7418C065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4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624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srn.com/abstract=4638115" TargetMode="External"/><Relationship Id="rId4" Type="http://schemas.openxmlformats.org/officeDocument/2006/relationships/hyperlink" Target="mailto:xiaoluwang@umass.ed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825" y="3324225"/>
            <a:ext cx="7496176" cy="2819400"/>
          </a:xfrm>
        </p:spPr>
        <p:txBody>
          <a:bodyPr/>
          <a:lstStyle/>
          <a:p>
            <a:r>
              <a:rPr lang="en-US" dirty="0"/>
              <a:t>Dennis Byrski</a:t>
            </a:r>
            <a:r>
              <a:rPr lang="en-US" baseline="30000" dirty="0"/>
              <a:t>1</a:t>
            </a:r>
            <a:r>
              <a:rPr lang="en-US" dirty="0"/>
              <a:t> and </a:t>
            </a:r>
            <a:r>
              <a:rPr lang="en-US" b="1" dirty="0"/>
              <a:t>Lucy Xiaolu Wang</a:t>
            </a:r>
            <a:r>
              <a:rPr lang="en-US" baseline="30000" dirty="0"/>
              <a:t>2,1,3</a:t>
            </a:r>
            <a:endParaRPr lang="en-US" dirty="0"/>
          </a:p>
          <a:p>
            <a:endParaRPr lang="en-US" dirty="0"/>
          </a:p>
          <a:p>
            <a:r>
              <a:rPr lang="en-US" baseline="30000" dirty="0"/>
              <a:t>1</a:t>
            </a:r>
            <a:r>
              <a:rPr lang="en-US" dirty="0"/>
              <a:t> Max Planck Institute for Innovation and Competition</a:t>
            </a:r>
          </a:p>
          <a:p>
            <a:r>
              <a:rPr lang="en-US" baseline="30000" dirty="0"/>
              <a:t>2</a:t>
            </a:r>
            <a:r>
              <a:rPr lang="en-US" dirty="0"/>
              <a:t> University of Massachusetts Amherst</a:t>
            </a:r>
          </a:p>
          <a:p>
            <a:r>
              <a:rPr lang="en-US" baseline="30000" dirty="0"/>
              <a:t>3</a:t>
            </a:r>
            <a:r>
              <a:rPr lang="en-US" dirty="0"/>
              <a:t> Canadian Centre for Health Economics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CES NA Pharmaceutical Markets and Innovation Session 2025.3.22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219200"/>
            <a:ext cx="8458200" cy="1295400"/>
          </a:xfrm>
        </p:spPr>
        <p:txBody>
          <a:bodyPr/>
          <a:lstStyle/>
          <a:p>
            <a:r>
              <a:rPr lang="en-US" sz="3000" dirty="0"/>
              <a:t>Marketing Authorization and Strategic Patenting:</a:t>
            </a:r>
            <a:br>
              <a:rPr lang="en-US" sz="3000" dirty="0"/>
            </a:br>
            <a:r>
              <a:rPr lang="en-US" sz="2900" dirty="0"/>
              <a:t>Evidence from 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373810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702C-69B8-181F-B4D3-8C63812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" y="152400"/>
            <a:ext cx="9144000" cy="533400"/>
          </a:xfrm>
        </p:spPr>
        <p:txBody>
          <a:bodyPr/>
          <a:lstStyle/>
          <a:p>
            <a:r>
              <a:rPr lang="en-US" sz="2900" dirty="0"/>
              <a:t>Marketing authorization &amp; self-citations: by source/type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34CEA-24C4-204B-A8A8-49A4E9023824}"/>
              </a:ext>
            </a:extLst>
          </p:cNvPr>
          <p:cNvSpPr txBox="1"/>
          <p:nvPr/>
        </p:nvSpPr>
        <p:spPr>
          <a:xfrm>
            <a:off x="-3207" y="1060445"/>
            <a:ext cx="230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Self-citations added by </a:t>
            </a:r>
            <a:r>
              <a:rPr lang="en-US" sz="1600" b="1" dirty="0">
                <a:solidFill>
                  <a:srgbClr val="0070C0"/>
                </a:solidFill>
              </a:rPr>
              <a:t>examiners</a:t>
            </a:r>
            <a:r>
              <a:rPr lang="en-US" sz="1600" dirty="0">
                <a:solidFill>
                  <a:srgbClr val="0070C0"/>
                </a:solidFill>
              </a:rPr>
              <a:t> (high quality, majority of EP citations)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E9EAE-CC9F-F8FA-4230-C35348658088}"/>
              </a:ext>
            </a:extLst>
          </p:cNvPr>
          <p:cNvSpPr txBox="1"/>
          <p:nvPr/>
        </p:nvSpPr>
        <p:spPr>
          <a:xfrm>
            <a:off x="2209800" y="1127120"/>
            <a:ext cx="1922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Self-citations added by </a:t>
            </a:r>
            <a:r>
              <a:rPr lang="en-US" sz="1600" b="1" dirty="0">
                <a:solidFill>
                  <a:srgbClr val="0070C0"/>
                </a:solidFill>
              </a:rPr>
              <a:t>applicants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C0905C-E336-1743-FBAF-78815B323036}"/>
              </a:ext>
            </a:extLst>
          </p:cNvPr>
          <p:cNvSpPr txBox="1"/>
          <p:nvPr/>
        </p:nvSpPr>
        <p:spPr>
          <a:xfrm>
            <a:off x="149399" y="6019800"/>
            <a:ext cx="90102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/>
                </a:solidFill>
              </a:rPr>
              <a:t>(X: a single prior patent doc can undermine the novelty/inventiveness of claimed invention; Y: do so in combination w/ other docs)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94A0E-869B-F7D8-C22E-F410BCDB76F3}"/>
              </a:ext>
            </a:extLst>
          </p:cNvPr>
          <p:cNvSpPr txBox="1"/>
          <p:nvPr/>
        </p:nvSpPr>
        <p:spPr>
          <a:xfrm>
            <a:off x="4276725" y="1125395"/>
            <a:ext cx="4964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X/Y-ref.</a:t>
            </a:r>
            <a:r>
              <a:rPr lang="en-US" sz="1600" dirty="0">
                <a:solidFill>
                  <a:srgbClr val="0070C0"/>
                </a:solidFill>
              </a:rPr>
              <a:t>: suggest legally “weak” patents as they increase the likelihood of a post-grant validity challenge</a:t>
            </a:r>
            <a:r>
              <a:rPr lang="en-US" sz="1600" dirty="0">
                <a:solidFill>
                  <a:schemeClr val="bg2"/>
                </a:solidFill>
              </a:rPr>
              <a:t> </a:t>
            </a:r>
            <a:r>
              <a:rPr lang="en-US" sz="1300" dirty="0">
                <a:solidFill>
                  <a:schemeClr val="bg2"/>
                </a:solidFill>
              </a:rPr>
              <a:t>(Wagner &amp; Wakeman, 2016)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AD47A-CF56-B7C2-985C-196B8A39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7" y="2024721"/>
            <a:ext cx="9144000" cy="35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D4BA-B49D-E6B0-AC2C-8E95EE5C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self-citations: by disease; &amp; placebo 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9B97CA-92B1-1827-B933-804E247EA7F2}"/>
              </a:ext>
            </a:extLst>
          </p:cNvPr>
          <p:cNvSpPr txBox="1"/>
          <p:nvPr/>
        </p:nvSpPr>
        <p:spPr>
          <a:xfrm>
            <a:off x="304800" y="1274194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Same</a:t>
            </a:r>
            <a:r>
              <a:rPr lang="en-US" sz="1600" dirty="0">
                <a:solidFill>
                  <a:srgbClr val="0070C0"/>
                </a:solidFill>
              </a:rPr>
              <a:t> disease area as the approved drug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02663-F5D9-2381-5AFD-F094FA8F211E}"/>
              </a:ext>
            </a:extLst>
          </p:cNvPr>
          <p:cNvSpPr txBox="1"/>
          <p:nvPr/>
        </p:nvSpPr>
        <p:spPr>
          <a:xfrm>
            <a:off x="2514600" y="1274194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Different</a:t>
            </a:r>
            <a:r>
              <a:rPr lang="en-US" sz="1600" dirty="0">
                <a:solidFill>
                  <a:srgbClr val="0070C0"/>
                </a:solidFill>
              </a:rPr>
              <a:t> disease areas from the focal drug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AE440-D093-FD48-FD34-2FE2203D4C45}"/>
              </a:ext>
            </a:extLst>
          </p:cNvPr>
          <p:cNvSpPr txBox="1"/>
          <p:nvPr/>
        </p:nvSpPr>
        <p:spPr>
          <a:xfrm>
            <a:off x="4791075" y="1149641"/>
            <a:ext cx="4382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Use end of phase II/start of phase III as a major (</a:t>
            </a:r>
            <a:r>
              <a:rPr lang="en-US" sz="1600" b="1" dirty="0">
                <a:solidFill>
                  <a:srgbClr val="0070C0"/>
                </a:solidFill>
              </a:rPr>
              <a:t>placebo</a:t>
            </a:r>
            <a:r>
              <a:rPr lang="en-US" sz="1600" dirty="0">
                <a:solidFill>
                  <a:srgbClr val="0070C0"/>
                </a:solidFill>
              </a:rPr>
              <a:t>) milestone event to test the mechanism (disclosure/enforceability)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D678B2-505A-A814-5554-2A85E317F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189060"/>
            <a:ext cx="8991600" cy="383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06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570A-22AD-D6DB-DD1A-C48300A1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&amp; </a:t>
            </a:r>
            <a:r>
              <a:rPr lang="en-US" b="1" dirty="0"/>
              <a:t>other</a:t>
            </a:r>
            <a:r>
              <a:rPr lang="en-US" dirty="0"/>
              <a:t> parties’ forward citations: big picture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9A315-D30D-1D67-B07A-D3BF40989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A71DD5-428F-04AD-8A3C-4EA99B497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62901"/>
            <a:ext cx="8046720" cy="30654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554551-7CE6-53C2-9B06-5AA7C7D8C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3818794"/>
            <a:ext cx="8046720" cy="30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0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D1EF-066C-D211-8263-6982A6F9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B22E-32BC-4576-1214-FFDA7BEA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Checks: Alternative </a:t>
            </a:r>
            <a:r>
              <a:rPr lang="en-US" dirty="0" err="1"/>
              <a:t>DiD</a:t>
            </a:r>
            <a:r>
              <a:rPr lang="en-US" dirty="0"/>
              <a:t> Estimators</a:t>
            </a:r>
          </a:p>
        </p:txBody>
      </p:sp>
      <p:pic>
        <p:nvPicPr>
          <p:cNvPr id="6" name="Picture 5" descr="A graph with colorful lines and numbers&#10;&#10;AI-generated content may be incorrect.">
            <a:extLst>
              <a:ext uri="{FF2B5EF4-FFF2-40B4-BE49-F238E27FC236}">
                <a16:creationId xmlns:a16="http://schemas.microsoft.com/office/drawing/2014/main" id="{C2DFACA2-6BF4-6636-1E3C-F28909FA0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  <p:pic>
        <p:nvPicPr>
          <p:cNvPr id="8" name="Picture 7" descr="A graph of numbers and lines&#10;&#10;AI-generated content may be incorrect.">
            <a:extLst>
              <a:ext uri="{FF2B5EF4-FFF2-40B4-BE49-F238E27FC236}">
                <a16:creationId xmlns:a16="http://schemas.microsoft.com/office/drawing/2014/main" id="{487BC19D-ECC8-88E3-0C00-8CA25DAD3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6800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FD8F-A84A-0941-3C4A-ECC6525F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Robustness: Short Approval Lags &amp; Leave-1-out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DEA2CDAE-A476-4F61-540B-6BEC9A77A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219200"/>
            <a:ext cx="8382000" cy="5029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554B93-A8C5-62C6-AA14-E8B46C751FAB}"/>
              </a:ext>
            </a:extLst>
          </p:cNvPr>
          <p:cNvSpPr txBox="1"/>
          <p:nvPr/>
        </p:nvSpPr>
        <p:spPr>
          <a:xfrm>
            <a:off x="28574" y="837277"/>
            <a:ext cx="9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To isolate MA effects (focus on the event) from potential confounding effects from approval lags (periods)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06B8-FCD2-4CC1-8925-D8A7BAB92F0D}"/>
              </a:ext>
            </a:extLst>
          </p:cNvPr>
          <p:cNvSpPr txBox="1"/>
          <p:nvPr/>
        </p:nvSpPr>
        <p:spPr>
          <a:xfrm>
            <a:off x="76200" y="6310819"/>
            <a:ext cx="9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Additional analyses account for </a:t>
            </a:r>
            <a:r>
              <a:rPr lang="en-US" sz="1600" b="1" dirty="0">
                <a:solidFill>
                  <a:srgbClr val="0070C0"/>
                </a:solidFill>
              </a:rPr>
              <a:t>non-European market incentives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b="1" dirty="0">
                <a:solidFill>
                  <a:srgbClr val="0070C0"/>
                </a:solidFill>
              </a:rPr>
              <a:t>firm-specific</a:t>
            </a:r>
            <a:r>
              <a:rPr lang="en-US" sz="1600" dirty="0">
                <a:solidFill>
                  <a:srgbClr val="0070C0"/>
                </a:solidFill>
              </a:rPr>
              <a:t> factors, and </a:t>
            </a:r>
            <a:r>
              <a:rPr lang="en-US" sz="1600" b="1" dirty="0">
                <a:solidFill>
                  <a:srgbClr val="0070C0"/>
                </a:solidFill>
              </a:rPr>
              <a:t>IV for delays</a:t>
            </a:r>
            <a:r>
              <a:rPr lang="en-US" sz="1600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4892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16E2A-071B-D4DA-62EC-F2AADB46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8818-9BDD-A8D9-E035-89415D3D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Conclusion, &amp; Discussion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821194-D657-9B2E-9213-57C3673D0DF1}"/>
              </a:ext>
            </a:extLst>
          </p:cNvPr>
          <p:cNvSpPr txBox="1">
            <a:spLocks/>
          </p:cNvSpPr>
          <p:nvPr/>
        </p:nvSpPr>
        <p:spPr bwMode="auto">
          <a:xfrm>
            <a:off x="304800" y="1371599"/>
            <a:ext cx="8534400" cy="523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/>
              <a:t>We find that </a:t>
            </a:r>
            <a:r>
              <a:rPr lang="en-US" kern="0" dirty="0">
                <a:solidFill>
                  <a:srgbClr val="0070C0"/>
                </a:solidFill>
              </a:rPr>
              <a:t>strategic follow-on patenting </a:t>
            </a:r>
            <a:r>
              <a:rPr lang="en-US" b="1" kern="0" dirty="0">
                <a:solidFill>
                  <a:srgbClr val="0070C0"/>
                </a:solidFill>
              </a:rPr>
              <a:t>decreases</a:t>
            </a:r>
            <a:r>
              <a:rPr lang="en-US" kern="0" dirty="0"/>
              <a:t> after a drug’s market authorization, when follow-on drug patents are harder to obtain</a:t>
            </a:r>
          </a:p>
          <a:p>
            <a:pPr lvl="1"/>
            <a:r>
              <a:rPr lang="en-US" kern="0" dirty="0">
                <a:solidFill>
                  <a:srgbClr val="0070C0"/>
                </a:solidFill>
              </a:rPr>
              <a:t>More drop </a:t>
            </a:r>
            <a:r>
              <a:rPr lang="en-US" kern="0" dirty="0"/>
              <a:t>for </a:t>
            </a:r>
            <a:r>
              <a:rPr lang="en-US" kern="0" dirty="0">
                <a:solidFill>
                  <a:srgbClr val="0070C0"/>
                </a:solidFill>
              </a:rPr>
              <a:t>less novel </a:t>
            </a:r>
            <a:r>
              <a:rPr lang="en-US" kern="0" dirty="0"/>
              <a:t>patents; </a:t>
            </a:r>
            <a:r>
              <a:rPr lang="en-US" kern="0" dirty="0">
                <a:solidFill>
                  <a:srgbClr val="0070C0"/>
                </a:solidFill>
              </a:rPr>
              <a:t>No change </a:t>
            </a:r>
            <a:r>
              <a:rPr lang="en-US" kern="0" dirty="0"/>
              <a:t>in </a:t>
            </a:r>
            <a:r>
              <a:rPr lang="en-US" kern="0" dirty="0">
                <a:solidFill>
                  <a:srgbClr val="0070C0"/>
                </a:solidFill>
              </a:rPr>
              <a:t>meaningful</a:t>
            </a:r>
            <a:r>
              <a:rPr lang="en-US" kern="0" dirty="0"/>
              <a:t> patents</a:t>
            </a:r>
          </a:p>
          <a:p>
            <a:pPr lvl="1"/>
            <a:r>
              <a:rPr lang="en-US" kern="0" dirty="0"/>
              <a:t>Both originators and other firms adjust similarly, at different speeds </a:t>
            </a:r>
          </a:p>
          <a:p>
            <a:pPr lvl="1"/>
            <a:r>
              <a:rPr lang="en-US" kern="0" dirty="0"/>
              <a:t>Empirical test indicates it’s harder to obtain enforceable patents post-MA</a:t>
            </a:r>
            <a:endParaRPr lang="en-US" sz="1400" kern="0" dirty="0">
              <a:solidFill>
                <a:schemeClr val="bg2"/>
              </a:solidFill>
            </a:endParaRPr>
          </a:p>
          <a:p>
            <a:pPr marL="0" indent="0">
              <a:buFontTx/>
              <a:buNone/>
            </a:pPr>
            <a:endParaRPr lang="en-US" sz="300" kern="0" dirty="0"/>
          </a:p>
          <a:p>
            <a:pPr marL="0" indent="0">
              <a:buFontTx/>
              <a:buNone/>
            </a:pPr>
            <a:endParaRPr lang="en-US" sz="300" kern="0" dirty="0"/>
          </a:p>
          <a:p>
            <a:pPr>
              <a:spcAft>
                <a:spcPts val="1600"/>
              </a:spcAft>
            </a:pPr>
            <a:r>
              <a:rPr lang="en-US" i="1" kern="0" dirty="0"/>
              <a:t>Policy implications</a:t>
            </a:r>
            <a:r>
              <a:rPr lang="en-US" kern="0" dirty="0"/>
              <a:t>: </a:t>
            </a:r>
            <a:r>
              <a:rPr lang="en-US" kern="0" dirty="0">
                <a:solidFill>
                  <a:srgbClr val="0070C0"/>
                </a:solidFill>
              </a:rPr>
              <a:t>leveraging</a:t>
            </a:r>
            <a:r>
              <a:rPr lang="en-US" kern="0" dirty="0"/>
              <a:t> existing </a:t>
            </a:r>
            <a:r>
              <a:rPr lang="en-US" kern="0" dirty="0">
                <a:solidFill>
                  <a:srgbClr val="0070C0"/>
                </a:solidFill>
              </a:rPr>
              <a:t>regulatory disclosure</a:t>
            </a:r>
            <a:r>
              <a:rPr lang="en-US" kern="0" dirty="0"/>
              <a:t> requirements may provide a practical approach to </a:t>
            </a:r>
            <a:r>
              <a:rPr lang="en-US" kern="0" dirty="0">
                <a:solidFill>
                  <a:srgbClr val="0070C0"/>
                </a:solidFill>
              </a:rPr>
              <a:t>improving patent quality</a:t>
            </a:r>
            <a:r>
              <a:rPr lang="en-US" kern="0" dirty="0"/>
              <a:t> without changing formal patentability standards</a:t>
            </a:r>
          </a:p>
          <a:p>
            <a:pPr>
              <a:spcAft>
                <a:spcPts val="1600"/>
              </a:spcAft>
            </a:pPr>
            <a:endParaRPr lang="en-US" kern="0" dirty="0"/>
          </a:p>
          <a:p>
            <a:pPr marL="0" indent="0">
              <a:spcAft>
                <a:spcPts val="1600"/>
              </a:spcAft>
              <a:buNone/>
            </a:pPr>
            <a:r>
              <a:rPr lang="en-US" sz="1800" kern="0" dirty="0"/>
              <a:t>Thank you! (contact: Lucy Xiaolu Wang at </a:t>
            </a:r>
            <a:r>
              <a:rPr lang="en-US" sz="1800" kern="0" dirty="0">
                <a:hlinkClick r:id="rId4"/>
              </a:rPr>
              <a:t>xiaoluwang@umass.edu</a:t>
            </a:r>
            <a:r>
              <a:rPr lang="en-US" sz="1800" kern="0" dirty="0"/>
              <a:t>)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sz="1800" kern="0" dirty="0"/>
              <a:t>Full paper: </a:t>
            </a:r>
            <a:r>
              <a:rPr lang="en-US" sz="1800" kern="0" dirty="0">
                <a:hlinkClick r:id="rId5"/>
              </a:rPr>
              <a:t>https://ssrn.com/abstract=4638115</a:t>
            </a:r>
            <a:r>
              <a:rPr lang="en-US" sz="1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23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356A-A044-E815-60F2-D1914140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4F50-CC53-6F65-07BB-5D41D45B2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9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A387-992A-C43C-FFCF-992E9EF3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and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0B10-6B4D-6AD2-434E-933EB28E3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448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Secondary patents</a:t>
            </a:r>
            <a:r>
              <a:rPr lang="en-US" dirty="0"/>
              <a:t>: examine the relationship btw market authorization and follow-on patenting (of different types &amp; by different parties)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(Lemley &amp; Moore 2004; Amin &amp; Kesselheim 2012; Sampat &amp; </a:t>
            </a:r>
            <a:r>
              <a:rPr lang="en-US" sz="1750" dirty="0" err="1">
                <a:solidFill>
                  <a:schemeClr val="bg2"/>
                </a:solidFill>
              </a:rPr>
              <a:t>Shadlen</a:t>
            </a:r>
            <a:r>
              <a:rPr lang="en-US" sz="1750" dirty="0">
                <a:solidFill>
                  <a:schemeClr val="bg2"/>
                </a:solidFill>
              </a:rPr>
              <a:t> 2017; Hemphill &amp; Sampat 2011; </a:t>
            </a:r>
            <a:r>
              <a:rPr lang="en-US" sz="1750" dirty="0" err="1">
                <a:solidFill>
                  <a:schemeClr val="bg2"/>
                </a:solidFill>
              </a:rPr>
              <a:t>Frakes</a:t>
            </a:r>
            <a:r>
              <a:rPr lang="en-US" sz="1750" dirty="0">
                <a:solidFill>
                  <a:schemeClr val="bg2"/>
                </a:solidFill>
              </a:rPr>
              <a:t> &amp; Wasserman 2023; Gupta 2023)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Intellectual property institutions and follow-on innovation</a:t>
            </a:r>
            <a:r>
              <a:rPr lang="en-US" dirty="0"/>
              <a:t>: leverage novel European institutional details and rich drug-patent dyadic data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(European Commission 2009; Hemphill &amp; Sampat 2013; </a:t>
            </a:r>
            <a:r>
              <a:rPr lang="en-US" sz="1750" dirty="0" err="1">
                <a:solidFill>
                  <a:schemeClr val="bg2"/>
                </a:solidFill>
              </a:rPr>
              <a:t>Sternitzke</a:t>
            </a:r>
            <a:r>
              <a:rPr lang="en-US" sz="1750" dirty="0">
                <a:solidFill>
                  <a:schemeClr val="bg2"/>
                </a:solidFill>
              </a:rPr>
              <a:t> 2013; Galasso &amp; </a:t>
            </a:r>
            <a:r>
              <a:rPr lang="en-US" sz="1750" dirty="0" err="1">
                <a:solidFill>
                  <a:schemeClr val="bg2"/>
                </a:solidFill>
              </a:rPr>
              <a:t>Schankerman</a:t>
            </a:r>
            <a:r>
              <a:rPr lang="en-US" sz="1750" dirty="0">
                <a:solidFill>
                  <a:schemeClr val="bg2"/>
                </a:solidFill>
              </a:rPr>
              <a:t> 2015; </a:t>
            </a:r>
            <a:r>
              <a:rPr lang="en-US" sz="1750" dirty="0" err="1">
                <a:solidFill>
                  <a:schemeClr val="bg2"/>
                </a:solidFill>
              </a:rPr>
              <a:t>Gaessler</a:t>
            </a:r>
            <a:r>
              <a:rPr lang="en-US" sz="1750" dirty="0">
                <a:solidFill>
                  <a:schemeClr val="bg2"/>
                </a:solidFill>
              </a:rPr>
              <a:t> et al. 2023; Sampat &amp; Williams 2019)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Firm innovation strategies</a:t>
            </a:r>
            <a:r>
              <a:rPr lang="en-US" dirty="0"/>
              <a:t>: how downstream product events intertwine with upstream patenting behaviors in a heavily regulated industry</a:t>
            </a:r>
          </a:p>
          <a:p>
            <a:pPr lvl="1">
              <a:spcBef>
                <a:spcPts val="0"/>
              </a:spcBef>
            </a:pPr>
            <a:r>
              <a:rPr lang="en-US" sz="1750" dirty="0">
                <a:solidFill>
                  <a:schemeClr val="bg2"/>
                </a:solidFill>
              </a:rPr>
              <a:t>(Acemoglu &amp; Linn 2004; Arcidiacono et al 2013; Budish et al. 2015; Dubois et al 2015; </a:t>
            </a:r>
            <a:r>
              <a:rPr lang="en-US" sz="1750" dirty="0" err="1">
                <a:solidFill>
                  <a:schemeClr val="bg2"/>
                </a:solidFill>
              </a:rPr>
              <a:t>Gaessler</a:t>
            </a:r>
            <a:r>
              <a:rPr lang="en-US" sz="1750" dirty="0">
                <a:solidFill>
                  <a:schemeClr val="bg2"/>
                </a:solidFill>
              </a:rPr>
              <a:t> &amp; Wagner 2020; Kyle &amp; McGahan 2012; Wang 2022)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b="1" dirty="0"/>
              <a:t>Policy implication</a:t>
            </a:r>
            <a:r>
              <a:rPr lang="en-US" dirty="0"/>
              <a:t>: ex ante regulation, self-adjustment, &amp; patent quality</a:t>
            </a:r>
          </a:p>
        </p:txBody>
      </p:sp>
    </p:spTree>
    <p:extLst>
      <p:ext uri="{BB962C8B-B14F-4D97-AF65-F5344CB8AC3E}">
        <p14:creationId xmlns:p14="http://schemas.microsoft.com/office/powerpoint/2010/main" val="2273704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2F63-33DF-84AA-6D7E-9A106A5E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533400"/>
          </a:xfrm>
        </p:spPr>
        <p:txBody>
          <a:bodyPr/>
          <a:lstStyle/>
          <a:p>
            <a:r>
              <a:rPr lang="en-US" dirty="0"/>
              <a:t>Similar Ex-Ante Drug &amp; Patent Characteristics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BEBD4-D343-5292-E024-371A4237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771525"/>
            <a:ext cx="8458200" cy="21905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F9BB8D-F1AE-4632-BBBB-2B8FC4D76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952572"/>
            <a:ext cx="8458200" cy="188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6A5484-8A1D-6898-D4F4-64DBCF15C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830786"/>
            <a:ext cx="8458200" cy="700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AD6D38-F824-84E2-33DE-C2ADD86EE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50" y="4833449"/>
            <a:ext cx="8458200" cy="20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70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FECF-0285-EEDC-46C8-495DD21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comparison – similar disease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BAB41-BCDD-F57C-17E1-A57B13AA6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91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Similar early/late MA mean by ICD-9 categories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bg2"/>
                </a:solidFill>
              </a:rPr>
              <a:t>(&amp; leave-one-out analyses)</a:t>
            </a: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chemeClr val="bg2"/>
                </a:solidFill>
              </a:rPr>
              <a:t>Small size diff in 1) early: endocrine/immun. &amp; mental disorders; 2) *late: skin diseases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887255-314D-3129-D73F-31DEBE0C7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982"/>
            <a:ext cx="9144000" cy="47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Drugs save lives, but too costly with many patents!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923925"/>
            <a:ext cx="8696325" cy="5600699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endParaRPr lang="en-US" sz="100" dirty="0">
              <a:solidFill>
                <a:schemeClr val="bg2"/>
              </a:solidFill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Patent systems are designed to promote innovation </a:t>
            </a:r>
            <a:r>
              <a:rPr lang="en-US" dirty="0">
                <a:solidFill>
                  <a:schemeClr val="bg2"/>
                </a:solidFill>
              </a:rPr>
              <a:t>(Mansfield 1986; Lakdawalla 2018)</a:t>
            </a:r>
            <a:r>
              <a:rPr lang="en-US" dirty="0"/>
              <a:t>, but strategic patenting limits drug access </a:t>
            </a:r>
            <a:r>
              <a:rPr lang="en-US" dirty="0">
                <a:solidFill>
                  <a:schemeClr val="bg2"/>
                </a:solidFill>
              </a:rPr>
              <a:t>(EC 2009)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bg2"/>
                </a:solidFill>
              </a:rPr>
              <a:t>E.g., evergreening (extends length) and fencing (extends breadth)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Trade-off: static efficiency vs. R&amp;D incentives -&gt; debates on patentability</a:t>
            </a:r>
          </a:p>
          <a:p>
            <a:pPr lvl="1">
              <a:spcBef>
                <a:spcPts val="0"/>
              </a:spcBef>
              <a:spcAft>
                <a:spcPts val="1800"/>
              </a:spcAft>
            </a:pPr>
            <a:r>
              <a:rPr lang="en-US" dirty="0">
                <a:solidFill>
                  <a:schemeClr val="bg2"/>
                </a:solidFill>
              </a:rPr>
              <a:t>US Supreme Court cases: Mayo 2012, Myriad Genetics 2013</a:t>
            </a:r>
            <a:endParaRPr lang="en-US" sz="600" dirty="0"/>
          </a:p>
          <a:p>
            <a:pPr>
              <a:spcAft>
                <a:spcPts val="600"/>
              </a:spcAft>
            </a:pPr>
            <a:r>
              <a:rPr lang="en-US" dirty="0"/>
              <a:t>This paper: how info disclosure in market authorization (MA) affect follow-on patenting </a:t>
            </a:r>
            <a:r>
              <a:rPr lang="en-US" sz="1800" dirty="0">
                <a:solidFill>
                  <a:schemeClr val="bg2"/>
                </a:solidFill>
              </a:rPr>
              <a:t>(Trial docs disclosed can function as new “prior arts”)</a:t>
            </a:r>
          </a:p>
        </p:txBody>
      </p:sp>
      <p:cxnSp>
        <p:nvCxnSpPr>
          <p:cNvPr id="4" name="Gerade Verbindung mit Pfeil 8">
            <a:extLst>
              <a:ext uri="{FF2B5EF4-FFF2-40B4-BE49-F238E27FC236}">
                <a16:creationId xmlns:a16="http://schemas.microsoft.com/office/drawing/2014/main" id="{44FC56C2-95D1-9E4B-0990-90447EB57997}"/>
              </a:ext>
            </a:extLst>
          </p:cNvPr>
          <p:cNvCxnSpPr/>
          <p:nvPr/>
        </p:nvCxnSpPr>
        <p:spPr>
          <a:xfrm flipH="1">
            <a:off x="4116710" y="4658122"/>
            <a:ext cx="1296144" cy="389855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5" name="Rechteck 11">
            <a:extLst>
              <a:ext uri="{FF2B5EF4-FFF2-40B4-BE49-F238E27FC236}">
                <a16:creationId xmlns:a16="http://schemas.microsoft.com/office/drawing/2014/main" id="{7850DF59-B4BD-6E48-FDC1-B1A9FC6B4A62}"/>
              </a:ext>
            </a:extLst>
          </p:cNvPr>
          <p:cNvSpPr/>
          <p:nvPr/>
        </p:nvSpPr>
        <p:spPr>
          <a:xfrm>
            <a:off x="5576546" y="4370090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B</a:t>
            </a:r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E7BD9E5C-511B-FA65-F611-4017E8CE25C4}"/>
              </a:ext>
            </a:extLst>
          </p:cNvPr>
          <p:cNvSpPr/>
          <p:nvPr/>
        </p:nvSpPr>
        <p:spPr>
          <a:xfrm>
            <a:off x="7141046" y="4370090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B</a:t>
            </a: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1B6C3AE9-8DB7-9F2A-8842-64953D251BF9}"/>
              </a:ext>
            </a:extLst>
          </p:cNvPr>
          <p:cNvSpPr/>
          <p:nvPr/>
        </p:nvSpPr>
        <p:spPr>
          <a:xfrm>
            <a:off x="372295" y="4795807"/>
            <a:ext cx="1276468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A</a:t>
            </a:r>
          </a:p>
        </p:txBody>
      </p:sp>
      <p:sp>
        <p:nvSpPr>
          <p:cNvPr id="8" name="Rechteck 18">
            <a:extLst>
              <a:ext uri="{FF2B5EF4-FFF2-40B4-BE49-F238E27FC236}">
                <a16:creationId xmlns:a16="http://schemas.microsoft.com/office/drawing/2014/main" id="{9676F912-951F-E923-EA3C-F5CB4724E994}"/>
              </a:ext>
            </a:extLst>
          </p:cNvPr>
          <p:cNvSpPr/>
          <p:nvPr/>
        </p:nvSpPr>
        <p:spPr>
          <a:xfrm>
            <a:off x="1812455" y="4795807"/>
            <a:ext cx="1008112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A</a:t>
            </a:r>
          </a:p>
        </p:txBody>
      </p:sp>
      <p:cxnSp>
        <p:nvCxnSpPr>
          <p:cNvPr id="9" name="Gerade Verbindung mit Pfeil 19">
            <a:extLst>
              <a:ext uri="{FF2B5EF4-FFF2-40B4-BE49-F238E27FC236}">
                <a16:creationId xmlns:a16="http://schemas.microsoft.com/office/drawing/2014/main" id="{24929704-CB29-0B1F-D2C1-1B2E4AACDFDF}"/>
              </a:ext>
            </a:extLst>
          </p:cNvPr>
          <p:cNvCxnSpPr/>
          <p:nvPr/>
        </p:nvCxnSpPr>
        <p:spPr>
          <a:xfrm flipH="1" flipV="1">
            <a:off x="4116710" y="5162178"/>
            <a:ext cx="1296144" cy="504058"/>
          </a:xfrm>
          <a:prstGeom prst="straightConnector1">
            <a:avLst/>
          </a:prstGeom>
          <a:noFill/>
          <a:ln w="2857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10" name="Rechteck 20">
            <a:extLst>
              <a:ext uri="{FF2B5EF4-FFF2-40B4-BE49-F238E27FC236}">
                <a16:creationId xmlns:a16="http://schemas.microsoft.com/office/drawing/2014/main" id="{6EDEDE8D-E1D5-B85E-1880-AA7826FCB3F5}"/>
              </a:ext>
            </a:extLst>
          </p:cNvPr>
          <p:cNvSpPr/>
          <p:nvPr/>
        </p:nvSpPr>
        <p:spPr>
          <a:xfrm>
            <a:off x="5576546" y="5378202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Patent C</a:t>
            </a:r>
          </a:p>
        </p:txBody>
      </p:sp>
      <p:sp>
        <p:nvSpPr>
          <p:cNvPr id="11" name="Rechteck 21">
            <a:extLst>
              <a:ext uri="{FF2B5EF4-FFF2-40B4-BE49-F238E27FC236}">
                <a16:creationId xmlns:a16="http://schemas.microsoft.com/office/drawing/2014/main" id="{C8D05D28-5800-663B-5750-13A9D626A13E}"/>
              </a:ext>
            </a:extLst>
          </p:cNvPr>
          <p:cNvSpPr/>
          <p:nvPr/>
        </p:nvSpPr>
        <p:spPr>
          <a:xfrm>
            <a:off x="7141046" y="5378202"/>
            <a:ext cx="1440160" cy="576064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Innovation C</a:t>
            </a:r>
          </a:p>
        </p:txBody>
      </p:sp>
      <p:sp>
        <p:nvSpPr>
          <p:cNvPr id="12" name="Rechteck 15">
            <a:extLst>
              <a:ext uri="{FF2B5EF4-FFF2-40B4-BE49-F238E27FC236}">
                <a16:creationId xmlns:a16="http://schemas.microsoft.com/office/drawing/2014/main" id="{D03762F9-8A48-7304-FB7D-CF1FA4D46B59}"/>
              </a:ext>
            </a:extLst>
          </p:cNvPr>
          <p:cNvSpPr/>
          <p:nvPr/>
        </p:nvSpPr>
        <p:spPr>
          <a:xfrm>
            <a:off x="2984259" y="4795807"/>
            <a:ext cx="1060443" cy="576064"/>
          </a:xfrm>
          <a:prstGeom prst="rect">
            <a:avLst/>
          </a:prstGeom>
          <a:solidFill>
            <a:srgbClr val="F79646"/>
          </a:solidFill>
          <a:ln w="25400" cap="flat" cmpd="sng" algn="ctr">
            <a:solidFill>
              <a:srgbClr val="F796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B2A7D2-3EBE-E63A-5B44-FD8CBE526575}"/>
              </a:ext>
            </a:extLst>
          </p:cNvPr>
          <p:cNvGrpSpPr/>
          <p:nvPr/>
        </p:nvGrpSpPr>
        <p:grpSpPr>
          <a:xfrm>
            <a:off x="5484862" y="5234186"/>
            <a:ext cx="3495686" cy="888842"/>
            <a:chOff x="5484862" y="1967111"/>
            <a:chExt cx="3495686" cy="888842"/>
          </a:xfrm>
        </p:grpSpPr>
        <p:sp>
          <p:nvSpPr>
            <p:cNvPr id="14" name="Eckige Klammer links 2">
              <a:extLst>
                <a:ext uri="{FF2B5EF4-FFF2-40B4-BE49-F238E27FC236}">
                  <a16:creationId xmlns:a16="http://schemas.microsoft.com/office/drawing/2014/main" id="{55D2B35B-A1C9-AC6C-BA43-366920023BC4}"/>
                </a:ext>
              </a:extLst>
            </p:cNvPr>
            <p:cNvSpPr/>
            <p:nvPr/>
          </p:nvSpPr>
          <p:spPr>
            <a:xfrm>
              <a:off x="5484862" y="1991857"/>
              <a:ext cx="163692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Eckige Klammer links 17">
              <a:extLst>
                <a:ext uri="{FF2B5EF4-FFF2-40B4-BE49-F238E27FC236}">
                  <a16:creationId xmlns:a16="http://schemas.microsoft.com/office/drawing/2014/main" id="{ECC6D3F7-AE87-DB39-3963-E5B5209D4BCB}"/>
                </a:ext>
              </a:extLst>
            </p:cNvPr>
            <p:cNvSpPr/>
            <p:nvPr/>
          </p:nvSpPr>
          <p:spPr>
            <a:xfrm flipH="1">
              <a:off x="8509198" y="1967111"/>
              <a:ext cx="144016" cy="864096"/>
            </a:xfrm>
            <a:prstGeom prst="leftBracket">
              <a:avLst/>
            </a:prstGeom>
            <a:noFill/>
            <a:ln w="28575" cap="flat" cmpd="sng" algn="ctr">
              <a:solidFill>
                <a:srgbClr val="F79646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feld 3">
              <a:extLst>
                <a:ext uri="{FF2B5EF4-FFF2-40B4-BE49-F238E27FC236}">
                  <a16:creationId xmlns:a16="http://schemas.microsoft.com/office/drawing/2014/main" id="{A6CC527D-5AD8-B267-C36F-7CBDE98495ED}"/>
                </a:ext>
              </a:extLst>
            </p:cNvPr>
            <p:cNvSpPr txBox="1"/>
            <p:nvPr/>
          </p:nvSpPr>
          <p:spPr>
            <a:xfrm>
              <a:off x="8653214" y="2168326"/>
              <a:ext cx="327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b="1" dirty="0">
                  <a:solidFill>
                    <a:srgbClr val="F79646"/>
                  </a:solidFill>
                  <a:latin typeface="Calibri"/>
                </a:rPr>
                <a:t>?</a:t>
              </a:r>
              <a:endParaRPr lang="de-DE" b="1" dirty="0">
                <a:solidFill>
                  <a:srgbClr val="F79646"/>
                </a:solidFill>
                <a:latin typeface="Calibri"/>
              </a:endParaRPr>
            </a:p>
          </p:txBody>
        </p:sp>
      </p:grpSp>
      <p:sp>
        <p:nvSpPr>
          <p:cNvPr id="22" name="Textfeld 15">
            <a:extLst>
              <a:ext uri="{FF2B5EF4-FFF2-40B4-BE49-F238E27FC236}">
                <a16:creationId xmlns:a16="http://schemas.microsoft.com/office/drawing/2014/main" id="{D4C80340-22BF-1FF4-0298-8AF4E7E9D6C4}"/>
              </a:ext>
            </a:extLst>
          </p:cNvPr>
          <p:cNvSpPr txBox="1"/>
          <p:nvPr/>
        </p:nvSpPr>
        <p:spPr>
          <a:xfrm>
            <a:off x="4306211" y="4824114"/>
            <a:ext cx="12764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cited by</a:t>
            </a:r>
          </a:p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(forward citation)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A2723-7CD6-BC5D-F7EE-E2DA85118BB3}"/>
              </a:ext>
            </a:extLst>
          </p:cNvPr>
          <p:cNvSpPr txBox="1"/>
          <p:nvPr/>
        </p:nvSpPr>
        <p:spPr>
          <a:xfrm>
            <a:off x="363726" y="6360156"/>
            <a:ext cx="8326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EPO “gold standard” examination quality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(Chien 2018)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patent citation: follow-on patenting</a:t>
            </a:r>
          </a:p>
        </p:txBody>
      </p:sp>
    </p:spTree>
    <p:extLst>
      <p:ext uri="{BB962C8B-B14F-4D97-AF65-F5344CB8AC3E}">
        <p14:creationId xmlns:p14="http://schemas.microsoft.com/office/powerpoint/2010/main" val="7338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22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0414-0A8D-62E5-E463-8C635B77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 and forward citations: 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1306-0417-E8B2-2AF5-555FA617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EBF59-DEB1-84AC-EE89-E017E1EB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" y="772621"/>
            <a:ext cx="8077200" cy="610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1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6A59-FDA8-4032-5E88-274C3FB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72A-48C4-1BB0-85D7-A2182E08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667000"/>
            <a:ext cx="8686800" cy="395287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Intuitively, follow-on patenting can go either way (an empirical Q):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More: “Time to explore other new indications and expand the market!”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Less: “Time to lay flat and relax, as profit is coming in our way!”</a:t>
            </a:r>
          </a:p>
          <a:p>
            <a:pPr lvl="1"/>
            <a:r>
              <a:rPr lang="en-US" sz="1850" dirty="0">
                <a:solidFill>
                  <a:schemeClr val="bg2"/>
                </a:solidFill>
              </a:rPr>
              <a:t>Same: “I cannot decide, so maybe just good to patent as usual?”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dirty="0"/>
              <a:t>Exploit the authorization of new drugs to the (EU/EEA) market, utilize the variation in approval lags (that do not differ by ex-ante patent char.)</a:t>
            </a:r>
          </a:p>
          <a:p>
            <a:r>
              <a:rPr lang="en-US" dirty="0"/>
              <a:t>Examine how a drug’s marketing authorization affects the rate &amp; direction on follow-on patenting by firms (selves, related parties, others)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704850" y="1171575"/>
            <a:ext cx="7848600" cy="1066800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Q: How does marketing authorization of a new drug (new NME) affect follow-on innovation building upon focal drug?</a:t>
            </a:r>
          </a:p>
        </p:txBody>
      </p:sp>
    </p:spTree>
    <p:extLst>
      <p:ext uri="{BB962C8B-B14F-4D97-AF65-F5344CB8AC3E}">
        <p14:creationId xmlns:p14="http://schemas.microsoft.com/office/powerpoint/2010/main" val="22516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6A769-9C94-AD3A-B843-CBF89E6C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Drug Development Process in EU (EEA)</a:t>
            </a:r>
          </a:p>
        </p:txBody>
      </p:sp>
      <p:pic>
        <p:nvPicPr>
          <p:cNvPr id="40" name="Content Placeholder 3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D031DAF-6120-89DD-BAA1-726E47A22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" y="1179830"/>
            <a:ext cx="8791722" cy="346603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203-27B7-76FD-0DAC-7B08314B51D1}"/>
              </a:ext>
            </a:extLst>
          </p:cNvPr>
          <p:cNvSpPr txBox="1">
            <a:spLocks/>
          </p:cNvSpPr>
          <p:nvPr/>
        </p:nvSpPr>
        <p:spPr bwMode="auto">
          <a:xfrm>
            <a:off x="38100" y="5216091"/>
            <a:ext cx="9037320" cy="171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kern="0" dirty="0"/>
              <a:t>In European Economic Area</a:t>
            </a:r>
            <a:r>
              <a:rPr lang="en-US" sz="1500" kern="0" dirty="0">
                <a:solidFill>
                  <a:schemeClr val="bg2"/>
                </a:solidFill>
              </a:rPr>
              <a:t> (EU+Iceland, Liechtenstein, Norway)</a:t>
            </a:r>
            <a:r>
              <a:rPr lang="en-US" kern="0" dirty="0"/>
              <a:t>, originators submit applications for market authorization to European Medicines Agency</a:t>
            </a:r>
            <a:r>
              <a:rPr lang="en-US" kern="0" dirty="0">
                <a:solidFill>
                  <a:schemeClr val="bg2"/>
                </a:solidFill>
              </a:rPr>
              <a:t> </a:t>
            </a:r>
            <a:r>
              <a:rPr lang="en-US" sz="1300" kern="0" dirty="0">
                <a:solidFill>
                  <a:schemeClr val="bg2"/>
                </a:solidFill>
              </a:rPr>
              <a:t>(/national)</a:t>
            </a:r>
          </a:p>
          <a:p>
            <a:pPr lvl="1">
              <a:spcBef>
                <a:spcPts val="0"/>
              </a:spcBef>
            </a:pPr>
            <a:r>
              <a:rPr lang="en-US" kern="0" dirty="0">
                <a:solidFill>
                  <a:schemeClr val="bg2"/>
                </a:solidFill>
              </a:rPr>
              <a:t>verifies safety, efficacy, quality; drugs can then be sold for approved indications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000" kern="0" dirty="0"/>
          </a:p>
          <a:p>
            <a:pPr>
              <a:spcBef>
                <a:spcPts val="0"/>
              </a:spcBef>
            </a:pPr>
            <a:r>
              <a:rPr lang="en-US" kern="0" dirty="0"/>
              <a:t>Market exclusivity: firms hold exclusive right to market/sell a patented drug</a:t>
            </a:r>
          </a:p>
        </p:txBody>
      </p:sp>
    </p:spTree>
    <p:extLst>
      <p:ext uri="{BB962C8B-B14F-4D97-AF65-F5344CB8AC3E}">
        <p14:creationId xmlns:p14="http://schemas.microsoft.com/office/powerpoint/2010/main" val="23629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4920-DD7F-9AF7-A489-B86AD95F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Patent Term Extension (SPC Regime)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5D044C8-B00D-BD68-5C8D-DBE37D95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8" y="2209800"/>
            <a:ext cx="8337582" cy="457494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46B1-2185-9DB1-C612-2B7C4324BC49}"/>
              </a:ext>
            </a:extLst>
          </p:cNvPr>
          <p:cNvSpPr txBox="1">
            <a:spLocks/>
          </p:cNvSpPr>
          <p:nvPr/>
        </p:nvSpPr>
        <p:spPr bwMode="auto">
          <a:xfrm>
            <a:off x="198120" y="914400"/>
            <a:ext cx="8763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Supplementary Protection Certificates (</a:t>
            </a:r>
            <a:r>
              <a:rPr lang="en-US" kern="0" dirty="0"/>
              <a:t>SPC) regime, 1993- </a:t>
            </a:r>
            <a:r>
              <a:rPr lang="en-US" sz="1700" kern="0" dirty="0"/>
              <a:t>:</a:t>
            </a:r>
            <a:r>
              <a:rPr lang="en-US" sz="1700" kern="0" dirty="0">
                <a:solidFill>
                  <a:schemeClr val="bg2"/>
                </a:solidFill>
              </a:rPr>
              <a:t> extension capped at 5 years; market exclusivity constant for patents w/ 5-10 years’ approval lag</a:t>
            </a:r>
            <a:endParaRPr lang="en-US" sz="1700" kern="0" dirty="0"/>
          </a:p>
          <a:p>
            <a:pPr>
              <a:spcBef>
                <a:spcPts val="0"/>
              </a:spcBef>
            </a:pPr>
            <a:r>
              <a:rPr lang="en-US" kern="0" dirty="0"/>
              <a:t>SPC term</a:t>
            </a:r>
            <a:r>
              <a:rPr lang="en-US" sz="1500" kern="0" dirty="0">
                <a:solidFill>
                  <a:schemeClr val="bg2"/>
                </a:solidFill>
              </a:rPr>
              <a:t> (≤5 years)</a:t>
            </a:r>
            <a:r>
              <a:rPr lang="en-US" kern="0" dirty="0"/>
              <a:t>= date of 1</a:t>
            </a:r>
            <a:r>
              <a:rPr lang="en-US" kern="0" baseline="30000" dirty="0"/>
              <a:t>st</a:t>
            </a:r>
            <a:r>
              <a:rPr lang="en-US" kern="0" dirty="0"/>
              <a:t> MA in EEA – filing date of basic patent – 5</a:t>
            </a:r>
            <a:endParaRPr lang="en-US" sz="1600" kern="0" dirty="0">
              <a:solidFill>
                <a:schemeClr val="bg2"/>
              </a:solidFill>
            </a:endParaRPr>
          </a:p>
          <a:p>
            <a:pPr marL="457200" lvl="1" indent="0">
              <a:buFontTx/>
              <a:buNone/>
            </a:pPr>
            <a:endParaRPr lang="en-US" sz="2000" kern="0" dirty="0"/>
          </a:p>
        </p:txBody>
      </p:sp>
      <p:sp>
        <p:nvSpPr>
          <p:cNvPr id="4" name="Rectangle 3">
            <a:hlinkClick r:id="" action="ppaction://noaction"/>
            <a:extLst>
              <a:ext uri="{FF2B5EF4-FFF2-40B4-BE49-F238E27FC236}">
                <a16:creationId xmlns:a16="http://schemas.microsoft.com/office/drawing/2014/main" id="{0AEAD660-C71C-53DE-3DF2-3711CF2BBABE}"/>
              </a:ext>
            </a:extLst>
          </p:cNvPr>
          <p:cNvSpPr/>
          <p:nvPr/>
        </p:nvSpPr>
        <p:spPr>
          <a:xfrm>
            <a:off x="8151495" y="6238874"/>
            <a:ext cx="944880" cy="314325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65852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0E507-02F0-38A3-732B-7195E1D6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42875"/>
            <a:ext cx="8839200" cy="533400"/>
          </a:xfrm>
        </p:spPr>
        <p:txBody>
          <a:bodyPr/>
          <a:lstStyle/>
          <a:p>
            <a:r>
              <a:rPr lang="en-US" dirty="0"/>
              <a:t>It takes a long &amp; uncertain time to develop a drug…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9905-D12C-8545-DE0A-AAEB3E03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4097890"/>
            <a:ext cx="8753475" cy="273153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Approval lag</a:t>
            </a:r>
            <a:r>
              <a:rPr lang="en-US" sz="2000" dirty="0"/>
              <a:t> </a:t>
            </a:r>
            <a:r>
              <a:rPr lang="en-US" sz="2000" i="1" dirty="0"/>
              <a:t>cannot</a:t>
            </a:r>
            <a:r>
              <a:rPr lang="en-US" sz="2000" dirty="0"/>
              <a:t> be predicted perfectly at the time of the patent ﬁling: whether/when the drug will be on the market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(à la Gilchrist 2016)</a:t>
            </a:r>
          </a:p>
          <a:p>
            <a:pPr lvl="1"/>
            <a:r>
              <a:rPr lang="en-US" dirty="0"/>
              <a:t>Scientific uncertainty &amp; organizational factors: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finance, M&amp;A, $, licensing, …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Data</a:t>
            </a:r>
            <a:r>
              <a:rPr lang="en-US" dirty="0"/>
              <a:t>: 1) patent-drug linkage: SPC data from DPMA; 2) patent data on primary patents from EPO PATSTAT, family level patent info; 3) drug data: </a:t>
            </a:r>
            <a:r>
              <a:rPr lang="en-US" dirty="0" err="1"/>
              <a:t>Cortellis</a:t>
            </a:r>
            <a:r>
              <a:rPr lang="en-US" dirty="0"/>
              <a:t>, link by family id; 4) crosswalk diseases w WHO ICD-9. </a:t>
            </a:r>
            <a:endParaRPr lang="en-US" sz="2000" dirty="0"/>
          </a:p>
        </p:txBody>
      </p:sp>
      <p:cxnSp>
        <p:nvCxnSpPr>
          <p:cNvPr id="45" name="Gerade Verbindung mit Pfeil 3">
            <a:extLst>
              <a:ext uri="{FF2B5EF4-FFF2-40B4-BE49-F238E27FC236}">
                <a16:creationId xmlns:a16="http://schemas.microsoft.com/office/drawing/2014/main" id="{7606A9E0-71D4-3A84-34F9-29F9BB52527F}"/>
              </a:ext>
            </a:extLst>
          </p:cNvPr>
          <p:cNvCxnSpPr/>
          <p:nvPr/>
        </p:nvCxnSpPr>
        <p:spPr>
          <a:xfrm>
            <a:off x="4355604" y="2658616"/>
            <a:ext cx="1207230" cy="0"/>
          </a:xfrm>
          <a:prstGeom prst="straightConnector1">
            <a:avLst/>
          </a:prstGeom>
          <a:noFill/>
          <a:ln w="57150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279834-18CB-CD65-7860-07D3C103CD20}"/>
              </a:ext>
            </a:extLst>
          </p:cNvPr>
          <p:cNvGrpSpPr/>
          <p:nvPr/>
        </p:nvGrpSpPr>
        <p:grpSpPr>
          <a:xfrm>
            <a:off x="1027010" y="1168431"/>
            <a:ext cx="6712971" cy="1335954"/>
            <a:chOff x="1027010" y="1187481"/>
            <a:chExt cx="6712971" cy="1335954"/>
          </a:xfrm>
        </p:grpSpPr>
        <p:cxnSp>
          <p:nvCxnSpPr>
            <p:cNvPr id="4" name="Gerade Verbindung 4">
              <a:extLst>
                <a:ext uri="{FF2B5EF4-FFF2-40B4-BE49-F238E27FC236}">
                  <a16:creationId xmlns:a16="http://schemas.microsoft.com/office/drawing/2014/main" id="{B81BD8C7-D9FB-AC99-DD87-1FD209B3B9DA}"/>
                </a:ext>
              </a:extLst>
            </p:cNvPr>
            <p:cNvCxnSpPr/>
            <p:nvPr/>
          </p:nvCxnSpPr>
          <p:spPr>
            <a:xfrm>
              <a:off x="2303920" y="2107730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" name="Gerade Verbindung 9">
              <a:extLst>
                <a:ext uri="{FF2B5EF4-FFF2-40B4-BE49-F238E27FC236}">
                  <a16:creationId xmlns:a16="http://schemas.microsoft.com/office/drawing/2014/main" id="{7CDE3902-EAB4-FF4B-71D5-E0FA66E94BB1}"/>
                </a:ext>
              </a:extLst>
            </p:cNvPr>
            <p:cNvCxnSpPr/>
            <p:nvPr/>
          </p:nvCxnSpPr>
          <p:spPr>
            <a:xfrm>
              <a:off x="3485586" y="2101496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" name="Gerade Verbindung 10">
              <a:extLst>
                <a:ext uri="{FF2B5EF4-FFF2-40B4-BE49-F238E27FC236}">
                  <a16:creationId xmlns:a16="http://schemas.microsoft.com/office/drawing/2014/main" id="{0EB86AC0-250F-7427-9A14-5E17343F7587}"/>
                </a:ext>
              </a:extLst>
            </p:cNvPr>
            <p:cNvCxnSpPr/>
            <p:nvPr/>
          </p:nvCxnSpPr>
          <p:spPr>
            <a:xfrm>
              <a:off x="4682216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" name="Gerade Verbindung 11">
              <a:extLst>
                <a:ext uri="{FF2B5EF4-FFF2-40B4-BE49-F238E27FC236}">
                  <a16:creationId xmlns:a16="http://schemas.microsoft.com/office/drawing/2014/main" id="{3934642C-E1E3-02FE-CFFA-84965664928B}"/>
                </a:ext>
              </a:extLst>
            </p:cNvPr>
            <p:cNvCxnSpPr/>
            <p:nvPr/>
          </p:nvCxnSpPr>
          <p:spPr>
            <a:xfrm>
              <a:off x="5871364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" name="Gerade Verbindung 12">
              <a:extLst>
                <a:ext uri="{FF2B5EF4-FFF2-40B4-BE49-F238E27FC236}">
                  <a16:creationId xmlns:a16="http://schemas.microsoft.com/office/drawing/2014/main" id="{60E76928-8486-7F68-CB29-FAC1C2CD8968}"/>
                </a:ext>
              </a:extLst>
            </p:cNvPr>
            <p:cNvCxnSpPr/>
            <p:nvPr/>
          </p:nvCxnSpPr>
          <p:spPr>
            <a:xfrm>
              <a:off x="7060513" y="2101496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" name="Textfeld 13">
              <a:extLst>
                <a:ext uri="{FF2B5EF4-FFF2-40B4-BE49-F238E27FC236}">
                  <a16:creationId xmlns:a16="http://schemas.microsoft.com/office/drawing/2014/main" id="{63E91312-E376-F13A-85DE-2798D038795E}"/>
                </a:ext>
              </a:extLst>
            </p:cNvPr>
            <p:cNvSpPr txBox="1"/>
            <p:nvPr/>
          </p:nvSpPr>
          <p:spPr>
            <a:xfrm>
              <a:off x="2182056" y="2278555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10" name="Textfeld 14">
              <a:extLst>
                <a:ext uri="{FF2B5EF4-FFF2-40B4-BE49-F238E27FC236}">
                  <a16:creationId xmlns:a16="http://schemas.microsoft.com/office/drawing/2014/main" id="{E02659D3-F19D-F6BF-6FDB-0C795807BB0E}"/>
                </a:ext>
              </a:extLst>
            </p:cNvPr>
            <p:cNvSpPr txBox="1"/>
            <p:nvPr/>
          </p:nvSpPr>
          <p:spPr>
            <a:xfrm>
              <a:off x="3192364" y="2278555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1" name="Textfeld 15">
              <a:extLst>
                <a:ext uri="{FF2B5EF4-FFF2-40B4-BE49-F238E27FC236}">
                  <a16:creationId xmlns:a16="http://schemas.microsoft.com/office/drawing/2014/main" id="{98CA2B93-4571-E70B-036B-FA0763DFE419}"/>
                </a:ext>
              </a:extLst>
            </p:cNvPr>
            <p:cNvSpPr txBox="1"/>
            <p:nvPr/>
          </p:nvSpPr>
          <p:spPr>
            <a:xfrm>
              <a:off x="4398625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2" name="Textfeld 16">
              <a:extLst>
                <a:ext uri="{FF2B5EF4-FFF2-40B4-BE49-F238E27FC236}">
                  <a16:creationId xmlns:a16="http://schemas.microsoft.com/office/drawing/2014/main" id="{9112A524-E52A-8592-1C94-DF9EAD1FF6D1}"/>
                </a:ext>
              </a:extLst>
            </p:cNvPr>
            <p:cNvSpPr txBox="1"/>
            <p:nvPr/>
          </p:nvSpPr>
          <p:spPr>
            <a:xfrm>
              <a:off x="5551720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13" name="Textfeld 17">
              <a:extLst>
                <a:ext uri="{FF2B5EF4-FFF2-40B4-BE49-F238E27FC236}">
                  <a16:creationId xmlns:a16="http://schemas.microsoft.com/office/drawing/2014/main" id="{70C88FF4-489F-5FD8-7CBC-ED314D8842EB}"/>
                </a:ext>
              </a:extLst>
            </p:cNvPr>
            <p:cNvSpPr txBox="1"/>
            <p:nvPr/>
          </p:nvSpPr>
          <p:spPr>
            <a:xfrm>
              <a:off x="6740869" y="2278555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14" name="Gerade Verbindung 24">
              <a:extLst>
                <a:ext uri="{FF2B5EF4-FFF2-40B4-BE49-F238E27FC236}">
                  <a16:creationId xmlns:a16="http://schemas.microsoft.com/office/drawing/2014/main" id="{5A217DA5-E09E-CC92-B087-2B0E8CF86482}"/>
                </a:ext>
              </a:extLst>
            </p:cNvPr>
            <p:cNvCxnSpPr/>
            <p:nvPr/>
          </p:nvCxnSpPr>
          <p:spPr>
            <a:xfrm>
              <a:off x="23039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5" name="Gerade Verbindung 35">
              <a:extLst>
                <a:ext uri="{FF2B5EF4-FFF2-40B4-BE49-F238E27FC236}">
                  <a16:creationId xmlns:a16="http://schemas.microsoft.com/office/drawing/2014/main" id="{38018884-4773-8B83-EE65-BE9328ECDFF4}"/>
                </a:ext>
              </a:extLst>
            </p:cNvPr>
            <p:cNvCxnSpPr/>
            <p:nvPr/>
          </p:nvCxnSpPr>
          <p:spPr>
            <a:xfrm>
              <a:off x="4067572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6" name="Gerade Verbindung 36">
              <a:extLst>
                <a:ext uri="{FF2B5EF4-FFF2-40B4-BE49-F238E27FC236}">
                  <a16:creationId xmlns:a16="http://schemas.microsoft.com/office/drawing/2014/main" id="{45C4EE5A-531E-4CBB-4510-FEEF4157E826}"/>
                </a:ext>
              </a:extLst>
            </p:cNvPr>
            <p:cNvCxnSpPr/>
            <p:nvPr/>
          </p:nvCxnSpPr>
          <p:spPr>
            <a:xfrm>
              <a:off x="4499620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7" name="Gerade Verbindung 37">
              <a:extLst>
                <a:ext uri="{FF2B5EF4-FFF2-40B4-BE49-F238E27FC236}">
                  <a16:creationId xmlns:a16="http://schemas.microsoft.com/office/drawing/2014/main" id="{14811316-58EB-89E2-47FF-CA958165244F}"/>
                </a:ext>
              </a:extLst>
            </p:cNvPr>
            <p:cNvCxnSpPr/>
            <p:nvPr/>
          </p:nvCxnSpPr>
          <p:spPr>
            <a:xfrm>
              <a:off x="5003676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8" name="Gerade Verbindung 38">
              <a:extLst>
                <a:ext uri="{FF2B5EF4-FFF2-40B4-BE49-F238E27FC236}">
                  <a16:creationId xmlns:a16="http://schemas.microsoft.com/office/drawing/2014/main" id="{CACADCB4-107A-188D-5AD8-35F7C413F64B}"/>
                </a:ext>
              </a:extLst>
            </p:cNvPr>
            <p:cNvCxnSpPr/>
            <p:nvPr/>
          </p:nvCxnSpPr>
          <p:spPr>
            <a:xfrm>
              <a:off x="543572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19" name="Gerade Verbindung 40">
              <a:extLst>
                <a:ext uri="{FF2B5EF4-FFF2-40B4-BE49-F238E27FC236}">
                  <a16:creationId xmlns:a16="http://schemas.microsoft.com/office/drawing/2014/main" id="{43B5543C-9D09-DB06-0453-CB2D4BC0A325}"/>
                </a:ext>
              </a:extLst>
            </p:cNvPr>
            <p:cNvCxnSpPr/>
            <p:nvPr/>
          </p:nvCxnSpPr>
          <p:spPr>
            <a:xfrm>
              <a:off x="5795764" y="1757609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20" name="Textfeld 30">
              <a:extLst>
                <a:ext uri="{FF2B5EF4-FFF2-40B4-BE49-F238E27FC236}">
                  <a16:creationId xmlns:a16="http://schemas.microsoft.com/office/drawing/2014/main" id="{39DB0762-9F90-624A-5E11-AA419817B142}"/>
                </a:ext>
              </a:extLst>
            </p:cNvPr>
            <p:cNvSpPr txBox="1"/>
            <p:nvPr/>
          </p:nvSpPr>
          <p:spPr>
            <a:xfrm rot="19192221">
              <a:off x="2123852" y="1345755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Patent filing</a:t>
              </a:r>
            </a:p>
          </p:txBody>
        </p:sp>
        <p:sp>
          <p:nvSpPr>
            <p:cNvPr id="21" name="Textfeld 31">
              <a:extLst>
                <a:ext uri="{FF2B5EF4-FFF2-40B4-BE49-F238E27FC236}">
                  <a16:creationId xmlns:a16="http://schemas.microsoft.com/office/drawing/2014/main" id="{5A0488C3-7FBA-F0D4-0D93-4B7B0C62CB69}"/>
                </a:ext>
              </a:extLst>
            </p:cNvPr>
            <p:cNvSpPr txBox="1"/>
            <p:nvPr/>
          </p:nvSpPr>
          <p:spPr>
            <a:xfrm rot="19192221">
              <a:off x="3847276" y="1302372"/>
              <a:ext cx="10518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</a:t>
              </a:r>
            </a:p>
          </p:txBody>
        </p:sp>
        <p:sp>
          <p:nvSpPr>
            <p:cNvPr id="22" name="Textfeld 32">
              <a:extLst>
                <a:ext uri="{FF2B5EF4-FFF2-40B4-BE49-F238E27FC236}">
                  <a16:creationId xmlns:a16="http://schemas.microsoft.com/office/drawing/2014/main" id="{85898B56-0EA6-306F-BE1D-CB2043814C31}"/>
                </a:ext>
              </a:extLst>
            </p:cNvPr>
            <p:cNvSpPr txBox="1"/>
            <p:nvPr/>
          </p:nvSpPr>
          <p:spPr>
            <a:xfrm rot="19192221">
              <a:off x="4246795" y="1291868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</a:t>
              </a:r>
            </a:p>
          </p:txBody>
        </p:sp>
        <p:sp>
          <p:nvSpPr>
            <p:cNvPr id="23" name="Textfeld 33">
              <a:extLst>
                <a:ext uri="{FF2B5EF4-FFF2-40B4-BE49-F238E27FC236}">
                  <a16:creationId xmlns:a16="http://schemas.microsoft.com/office/drawing/2014/main" id="{073E0ED3-62E2-46B8-857B-EC26EF70D995}"/>
                </a:ext>
              </a:extLst>
            </p:cNvPr>
            <p:cNvSpPr txBox="1"/>
            <p:nvPr/>
          </p:nvSpPr>
          <p:spPr>
            <a:xfrm rot="19192221">
              <a:off x="4758987" y="1275850"/>
              <a:ext cx="1082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Clinical phase III</a:t>
              </a:r>
            </a:p>
          </p:txBody>
        </p:sp>
        <p:sp>
          <p:nvSpPr>
            <p:cNvPr id="24" name="Textfeld 34">
              <a:extLst>
                <a:ext uri="{FF2B5EF4-FFF2-40B4-BE49-F238E27FC236}">
                  <a16:creationId xmlns:a16="http://schemas.microsoft.com/office/drawing/2014/main" id="{396CCBBD-22C2-EAC5-29AF-F4BCA847A217}"/>
                </a:ext>
              </a:extLst>
            </p:cNvPr>
            <p:cNvSpPr txBox="1"/>
            <p:nvPr/>
          </p:nvSpPr>
          <p:spPr>
            <a:xfrm rot="19192221">
              <a:off x="5146825" y="1187481"/>
              <a:ext cx="137730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srgbClr val="C00000"/>
                  </a:solidFill>
                  <a:latin typeface="Calibri"/>
                </a:rPr>
                <a:t>Market authorization</a:t>
              </a:r>
            </a:p>
          </p:txBody>
        </p:sp>
        <p:sp>
          <p:nvSpPr>
            <p:cNvPr id="25" name="Textfeld 36">
              <a:extLst>
                <a:ext uri="{FF2B5EF4-FFF2-40B4-BE49-F238E27FC236}">
                  <a16:creationId xmlns:a16="http://schemas.microsoft.com/office/drawing/2014/main" id="{CC6F1157-B6FB-F7C8-D65D-0D950D2912B1}"/>
                </a:ext>
              </a:extLst>
            </p:cNvPr>
            <p:cNvSpPr txBox="1"/>
            <p:nvPr/>
          </p:nvSpPr>
          <p:spPr>
            <a:xfrm rot="19192221">
              <a:off x="5649136" y="1331834"/>
              <a:ext cx="886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Drug launch</a:t>
              </a:r>
            </a:p>
          </p:txBody>
        </p:sp>
        <p:sp>
          <p:nvSpPr>
            <p:cNvPr id="26" name="Geschweifte Klammer rechts 37">
              <a:extLst>
                <a:ext uri="{FF2B5EF4-FFF2-40B4-BE49-F238E27FC236}">
                  <a16:creationId xmlns:a16="http://schemas.microsoft.com/office/drawing/2014/main" id="{BD060533-95BB-5C22-F6FF-CA9CB4A2AD85}"/>
                </a:ext>
              </a:extLst>
            </p:cNvPr>
            <p:cNvSpPr/>
            <p:nvPr/>
          </p:nvSpPr>
          <p:spPr>
            <a:xfrm rot="16200000">
              <a:off x="3129085" y="1164529"/>
              <a:ext cx="158091" cy="1410020"/>
            </a:xfrm>
            <a:prstGeom prst="rightBrac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feld 38">
              <a:extLst>
                <a:ext uri="{FF2B5EF4-FFF2-40B4-BE49-F238E27FC236}">
                  <a16:creationId xmlns:a16="http://schemas.microsoft.com/office/drawing/2014/main" id="{28A75435-E77D-96A9-47F0-D5168687CBDA}"/>
                </a:ext>
              </a:extLst>
            </p:cNvPr>
            <p:cNvSpPr txBox="1"/>
            <p:nvPr/>
          </p:nvSpPr>
          <p:spPr>
            <a:xfrm rot="19192221">
              <a:off x="2765273" y="1231178"/>
              <a:ext cx="12057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b="1" dirty="0">
                  <a:solidFill>
                    <a:prstClr val="black"/>
                  </a:solidFill>
                  <a:latin typeface="Calibri"/>
                </a:rPr>
                <a:t>Pre-clinical phase</a:t>
              </a:r>
            </a:p>
          </p:txBody>
        </p:sp>
        <p:sp>
          <p:nvSpPr>
            <p:cNvPr id="46" name="Pfeil nach rechts 12">
              <a:extLst>
                <a:ext uri="{FF2B5EF4-FFF2-40B4-BE49-F238E27FC236}">
                  <a16:creationId xmlns:a16="http://schemas.microsoft.com/office/drawing/2014/main" id="{091BE0E1-54BD-C766-4346-74DD422900B4}"/>
                </a:ext>
              </a:extLst>
            </p:cNvPr>
            <p:cNvSpPr/>
            <p:nvPr/>
          </p:nvSpPr>
          <p:spPr>
            <a:xfrm>
              <a:off x="2235579" y="1948584"/>
              <a:ext cx="5504402" cy="318292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feld 104">
              <a:extLst>
                <a:ext uri="{FF2B5EF4-FFF2-40B4-BE49-F238E27FC236}">
                  <a16:creationId xmlns:a16="http://schemas.microsoft.com/office/drawing/2014/main" id="{DB2CC4B9-727F-8047-10A0-2C89FABDCE93}"/>
                </a:ext>
              </a:extLst>
            </p:cNvPr>
            <p:cNvSpPr txBox="1"/>
            <p:nvPr/>
          </p:nvSpPr>
          <p:spPr>
            <a:xfrm>
              <a:off x="1027010" y="1927592"/>
              <a:ext cx="10434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  <a:latin typeface="Calibri"/>
                </a:rPr>
                <a:t>Late MA 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(long lag)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B85E8-E95E-3AD7-B674-15B5ED621AEB}"/>
              </a:ext>
            </a:extLst>
          </p:cNvPr>
          <p:cNvGrpSpPr/>
          <p:nvPr/>
        </p:nvGrpSpPr>
        <p:grpSpPr>
          <a:xfrm>
            <a:off x="1043236" y="2828894"/>
            <a:ext cx="6696744" cy="765826"/>
            <a:chOff x="1043236" y="2847944"/>
            <a:chExt cx="6696744" cy="765826"/>
          </a:xfrm>
        </p:grpSpPr>
        <p:cxnSp>
          <p:nvCxnSpPr>
            <p:cNvPr id="28" name="Gerade Verbindung 4">
              <a:extLst>
                <a:ext uri="{FF2B5EF4-FFF2-40B4-BE49-F238E27FC236}">
                  <a16:creationId xmlns:a16="http://schemas.microsoft.com/office/drawing/2014/main" id="{83247F03-EFDB-6269-C7A4-15E2EAB6239B}"/>
                </a:ext>
              </a:extLst>
            </p:cNvPr>
            <p:cNvCxnSpPr/>
            <p:nvPr/>
          </p:nvCxnSpPr>
          <p:spPr>
            <a:xfrm>
              <a:off x="2303919" y="3198065"/>
              <a:ext cx="0" cy="159146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9" name="Gerade Verbindung 9">
              <a:extLst>
                <a:ext uri="{FF2B5EF4-FFF2-40B4-BE49-F238E27FC236}">
                  <a16:creationId xmlns:a16="http://schemas.microsoft.com/office/drawing/2014/main" id="{A109B679-F7CA-5AED-BA9E-CEFC371BE89A}"/>
                </a:ext>
              </a:extLst>
            </p:cNvPr>
            <p:cNvCxnSpPr/>
            <p:nvPr/>
          </p:nvCxnSpPr>
          <p:spPr>
            <a:xfrm>
              <a:off x="3485585" y="3191831"/>
              <a:ext cx="7482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0" name="Gerade Verbindung 10">
              <a:extLst>
                <a:ext uri="{FF2B5EF4-FFF2-40B4-BE49-F238E27FC236}">
                  <a16:creationId xmlns:a16="http://schemas.microsoft.com/office/drawing/2014/main" id="{E921EC3B-B3EA-AF71-2081-E500DDE1D87A}"/>
                </a:ext>
              </a:extLst>
            </p:cNvPr>
            <p:cNvCxnSpPr/>
            <p:nvPr/>
          </p:nvCxnSpPr>
          <p:spPr>
            <a:xfrm>
              <a:off x="4682215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1" name="Gerade Verbindung 11">
              <a:extLst>
                <a:ext uri="{FF2B5EF4-FFF2-40B4-BE49-F238E27FC236}">
                  <a16:creationId xmlns:a16="http://schemas.microsoft.com/office/drawing/2014/main" id="{9AE478F9-F2B6-BA25-29D0-E9DE0DD4AB38}"/>
                </a:ext>
              </a:extLst>
            </p:cNvPr>
            <p:cNvCxnSpPr/>
            <p:nvPr/>
          </p:nvCxnSpPr>
          <p:spPr>
            <a:xfrm>
              <a:off x="5871363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32" name="Gerade Verbindung 12">
              <a:extLst>
                <a:ext uri="{FF2B5EF4-FFF2-40B4-BE49-F238E27FC236}">
                  <a16:creationId xmlns:a16="http://schemas.microsoft.com/office/drawing/2014/main" id="{CB6D8E52-CCB5-D7DD-DC60-F9F0F70DE28A}"/>
                </a:ext>
              </a:extLst>
            </p:cNvPr>
            <p:cNvCxnSpPr/>
            <p:nvPr/>
          </p:nvCxnSpPr>
          <p:spPr>
            <a:xfrm>
              <a:off x="7060512" y="3191831"/>
              <a:ext cx="0" cy="165380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33" name="Textfeld 81">
              <a:extLst>
                <a:ext uri="{FF2B5EF4-FFF2-40B4-BE49-F238E27FC236}">
                  <a16:creationId xmlns:a16="http://schemas.microsoft.com/office/drawing/2014/main" id="{AF133B8D-2BF4-B770-A24B-ECD5C3707F7E}"/>
                </a:ext>
              </a:extLst>
            </p:cNvPr>
            <p:cNvSpPr txBox="1"/>
            <p:nvPr/>
          </p:nvSpPr>
          <p:spPr>
            <a:xfrm>
              <a:off x="2182055" y="3368890"/>
              <a:ext cx="249813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0</a:t>
              </a:r>
            </a:p>
          </p:txBody>
        </p:sp>
        <p:sp>
          <p:nvSpPr>
            <p:cNvPr id="34" name="Textfeld 82">
              <a:extLst>
                <a:ext uri="{FF2B5EF4-FFF2-40B4-BE49-F238E27FC236}">
                  <a16:creationId xmlns:a16="http://schemas.microsoft.com/office/drawing/2014/main" id="{2CD0A5F9-E61F-AC93-C8AE-8D0DCD86D49C}"/>
                </a:ext>
              </a:extLst>
            </p:cNvPr>
            <p:cNvSpPr txBox="1"/>
            <p:nvPr/>
          </p:nvSpPr>
          <p:spPr>
            <a:xfrm>
              <a:off x="3192363" y="3368890"/>
              <a:ext cx="602410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5" name="Textfeld 83">
              <a:extLst>
                <a:ext uri="{FF2B5EF4-FFF2-40B4-BE49-F238E27FC236}">
                  <a16:creationId xmlns:a16="http://schemas.microsoft.com/office/drawing/2014/main" id="{CC9C5EDE-DA02-A506-0B29-9F7FF226003C}"/>
                </a:ext>
              </a:extLst>
            </p:cNvPr>
            <p:cNvSpPr txBox="1"/>
            <p:nvPr/>
          </p:nvSpPr>
          <p:spPr>
            <a:xfrm>
              <a:off x="4398624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6" name="Textfeld 84">
              <a:extLst>
                <a:ext uri="{FF2B5EF4-FFF2-40B4-BE49-F238E27FC236}">
                  <a16:creationId xmlns:a16="http://schemas.microsoft.com/office/drawing/2014/main" id="{3D875848-BEEA-EF73-D1F1-68BB2BAB3AAD}"/>
                </a:ext>
              </a:extLst>
            </p:cNvPr>
            <p:cNvSpPr txBox="1"/>
            <p:nvPr/>
          </p:nvSpPr>
          <p:spPr>
            <a:xfrm>
              <a:off x="5551719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15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sp>
          <p:nvSpPr>
            <p:cNvPr id="37" name="Textfeld 85">
              <a:extLst>
                <a:ext uri="{FF2B5EF4-FFF2-40B4-BE49-F238E27FC236}">
                  <a16:creationId xmlns:a16="http://schemas.microsoft.com/office/drawing/2014/main" id="{82F560C4-8B52-2AF7-B57F-5EC5B71D0F60}"/>
                </a:ext>
              </a:extLst>
            </p:cNvPr>
            <p:cNvSpPr txBox="1"/>
            <p:nvPr/>
          </p:nvSpPr>
          <p:spPr>
            <a:xfrm>
              <a:off x="6740868" y="3368890"/>
              <a:ext cx="676957" cy="24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prstClr val="black"/>
                  </a:solidFill>
                  <a:latin typeface="Calibri"/>
                </a:rPr>
                <a:t>20 </a:t>
              </a:r>
              <a:r>
                <a:rPr lang="en-US" sz="1200" b="1" dirty="0">
                  <a:solidFill>
                    <a:prstClr val="black"/>
                  </a:solidFill>
                  <a:latin typeface="Calibri"/>
                </a:rPr>
                <a:t>years</a:t>
              </a:r>
            </a:p>
          </p:txBody>
        </p:sp>
        <p:cxnSp>
          <p:nvCxnSpPr>
            <p:cNvPr id="38" name="Gerade Verbindung 24">
              <a:extLst>
                <a:ext uri="{FF2B5EF4-FFF2-40B4-BE49-F238E27FC236}">
                  <a16:creationId xmlns:a16="http://schemas.microsoft.com/office/drawing/2014/main" id="{2E5F1BE9-2D92-FA08-C575-FCD7C6AF20D9}"/>
                </a:ext>
              </a:extLst>
            </p:cNvPr>
            <p:cNvCxnSpPr/>
            <p:nvPr/>
          </p:nvCxnSpPr>
          <p:spPr>
            <a:xfrm>
              <a:off x="2303919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39" name="Gerade Verbindung 35">
              <a:extLst>
                <a:ext uri="{FF2B5EF4-FFF2-40B4-BE49-F238E27FC236}">
                  <a16:creationId xmlns:a16="http://schemas.microsoft.com/office/drawing/2014/main" id="{28523EE6-D427-5A6B-99DB-83B7AB20DABF}"/>
                </a:ext>
              </a:extLst>
            </p:cNvPr>
            <p:cNvCxnSpPr/>
            <p:nvPr/>
          </p:nvCxnSpPr>
          <p:spPr>
            <a:xfrm>
              <a:off x="3153545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0" name="Gerade Verbindung 36">
              <a:extLst>
                <a:ext uri="{FF2B5EF4-FFF2-40B4-BE49-F238E27FC236}">
                  <a16:creationId xmlns:a16="http://schemas.microsoft.com/office/drawing/2014/main" id="{B8B16C1E-6893-FD15-5804-62C722EBA520}"/>
                </a:ext>
              </a:extLst>
            </p:cNvPr>
            <p:cNvCxnSpPr/>
            <p:nvPr/>
          </p:nvCxnSpPr>
          <p:spPr>
            <a:xfrm>
              <a:off x="358559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1" name="Gerade Verbindung 37">
              <a:extLst>
                <a:ext uri="{FF2B5EF4-FFF2-40B4-BE49-F238E27FC236}">
                  <a16:creationId xmlns:a16="http://schemas.microsoft.com/office/drawing/2014/main" id="{DDE26C4F-CBCF-707B-4372-47ECFF68C199}"/>
                </a:ext>
              </a:extLst>
            </p:cNvPr>
            <p:cNvCxnSpPr/>
            <p:nvPr/>
          </p:nvCxnSpPr>
          <p:spPr>
            <a:xfrm>
              <a:off x="394563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42" name="Gerade Verbindung 38">
              <a:extLst>
                <a:ext uri="{FF2B5EF4-FFF2-40B4-BE49-F238E27FC236}">
                  <a16:creationId xmlns:a16="http://schemas.microsoft.com/office/drawing/2014/main" id="{675ACB96-6242-0289-DB74-AF98E468511E}"/>
                </a:ext>
              </a:extLst>
            </p:cNvPr>
            <p:cNvCxnSpPr/>
            <p:nvPr/>
          </p:nvCxnSpPr>
          <p:spPr>
            <a:xfrm>
              <a:off x="430567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</a:ln>
            <a:effectLst/>
          </p:spPr>
        </p:cxnSp>
        <p:cxnSp>
          <p:nvCxnSpPr>
            <p:cNvPr id="43" name="Gerade Verbindung 40">
              <a:extLst>
                <a:ext uri="{FF2B5EF4-FFF2-40B4-BE49-F238E27FC236}">
                  <a16:creationId xmlns:a16="http://schemas.microsoft.com/office/drawing/2014/main" id="{065D1D4D-C21F-A38E-81EC-4F1C29C4B984}"/>
                </a:ext>
              </a:extLst>
            </p:cNvPr>
            <p:cNvCxnSpPr/>
            <p:nvPr/>
          </p:nvCxnSpPr>
          <p:spPr>
            <a:xfrm>
              <a:off x="4665713" y="2847944"/>
              <a:ext cx="0" cy="318292"/>
            </a:xfrm>
            <a:prstGeom prst="line">
              <a:avLst/>
            </a:prstGeom>
            <a:noFill/>
            <a:ln w="381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sp>
          <p:nvSpPr>
            <p:cNvPr id="44" name="Geschweifte Klammer rechts 101">
              <a:extLst>
                <a:ext uri="{FF2B5EF4-FFF2-40B4-BE49-F238E27FC236}">
                  <a16:creationId xmlns:a16="http://schemas.microsoft.com/office/drawing/2014/main" id="{BA9981D6-83B4-CB5E-898D-51585B33C2CC}"/>
                </a:ext>
              </a:extLst>
            </p:cNvPr>
            <p:cNvSpPr/>
            <p:nvPr/>
          </p:nvSpPr>
          <p:spPr>
            <a:xfrm rot="16200000">
              <a:off x="2678863" y="2728064"/>
              <a:ext cx="183139" cy="534624"/>
            </a:xfrm>
            <a:prstGeom prst="rightBrace">
              <a:avLst/>
            </a:prstGeom>
            <a:noFill/>
            <a:ln w="285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Pfeil nach rechts 80">
              <a:extLst>
                <a:ext uri="{FF2B5EF4-FFF2-40B4-BE49-F238E27FC236}">
                  <a16:creationId xmlns:a16="http://schemas.microsoft.com/office/drawing/2014/main" id="{CD4ABBDE-B9E8-AA7A-A8B2-12F815C42CDE}"/>
                </a:ext>
              </a:extLst>
            </p:cNvPr>
            <p:cNvSpPr/>
            <p:nvPr/>
          </p:nvSpPr>
          <p:spPr>
            <a:xfrm>
              <a:off x="2235578" y="3038919"/>
              <a:ext cx="5504402" cy="318292"/>
            </a:xfrm>
            <a:prstGeom prst="rightArrow">
              <a:avLst/>
            </a:prstGeom>
            <a:solidFill>
              <a:sysClr val="window" lastClr="FFFFFF">
                <a:lumMod val="65000"/>
              </a:sysClr>
            </a:solidFill>
            <a:ln w="2540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feld 105">
              <a:extLst>
                <a:ext uri="{FF2B5EF4-FFF2-40B4-BE49-F238E27FC236}">
                  <a16:creationId xmlns:a16="http://schemas.microsoft.com/office/drawing/2014/main" id="{A9E0319C-F442-0453-A5B2-5AA21C09ABA2}"/>
                </a:ext>
              </a:extLst>
            </p:cNvPr>
            <p:cNvSpPr txBox="1"/>
            <p:nvPr/>
          </p:nvSpPr>
          <p:spPr>
            <a:xfrm>
              <a:off x="1043236" y="3028414"/>
              <a:ext cx="105586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i="1" dirty="0">
                  <a:solidFill>
                    <a:prstClr val="black"/>
                  </a:solidFill>
                  <a:latin typeface="Calibri"/>
                </a:rPr>
                <a:t>Early MA</a:t>
              </a:r>
            </a:p>
            <a:p>
              <a:r>
                <a:rPr lang="en-US" sz="1400" i="1" dirty="0">
                  <a:solidFill>
                    <a:prstClr val="black"/>
                  </a:solidFill>
                  <a:latin typeface="Calibri"/>
                </a:rPr>
                <a:t>(short lag)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11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2A0-A7B2-410F-0C3D-29BDC2C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characteristics (split by median MA)</a:t>
            </a:r>
          </a:p>
        </p:txBody>
      </p:sp>
      <p:pic>
        <p:nvPicPr>
          <p:cNvPr id="5" name="Content Placeholder 4" descr="A group of graphs showing different sizes and numbers&#10;&#10;AI-generated content may be incorrect.">
            <a:extLst>
              <a:ext uri="{FF2B5EF4-FFF2-40B4-BE49-F238E27FC236}">
                <a16:creationId xmlns:a16="http://schemas.microsoft.com/office/drawing/2014/main" id="{E3A2C0F4-CAE1-6D7B-689E-7067480A8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1162050"/>
            <a:ext cx="9017000" cy="54102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8743C9-181B-9402-DC87-1C1C40EDDB3A}"/>
              </a:ext>
            </a:extLst>
          </p:cNvPr>
          <p:cNvSpPr txBox="1">
            <a:spLocks/>
          </p:cNvSpPr>
          <p:nvPr/>
        </p:nvSpPr>
        <p:spPr bwMode="auto">
          <a:xfrm>
            <a:off x="102870" y="3403600"/>
            <a:ext cx="900938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kern="0" dirty="0">
                <a:highlight>
                  <a:srgbClr val="FFFF00"/>
                </a:highlight>
              </a:rPr>
              <a:t>Patents with early vs. late MA (split approval lag at median: 10 years) are similar regarding priority time, time span at the patent offices (time to patent grant), similar technological nature (e.g., ICD-9, complexity, resubmissions), and similar ex-ante drug, disease, and patent characteristics (t-test across many metrics). </a:t>
            </a:r>
          </a:p>
        </p:txBody>
      </p:sp>
    </p:spTree>
    <p:extLst>
      <p:ext uri="{BB962C8B-B14F-4D97-AF65-F5344CB8AC3E}">
        <p14:creationId xmlns:p14="http://schemas.microsoft.com/office/powerpoint/2010/main" val="38272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206-167F-803C-5F67-351BB2A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Event Studies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500" dirty="0">
                <a:solidFill>
                  <a:schemeClr val="bg1">
                    <a:lumMod val="75000"/>
                  </a:schemeClr>
                </a:solidFill>
              </a:rPr>
              <a:t>(à la S&amp;S 2023)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Drugs that never been approved should not be valid counterfactuals; rather, drugs approved but with early/later MAs</a:t>
                </a:r>
                <a:r>
                  <a:rPr lang="en-US" sz="1700" dirty="0">
                    <a:solidFill>
                      <a:srgbClr val="FF0000"/>
                    </a:solidFill>
                  </a:rPr>
                  <a:t> </a:t>
                </a:r>
                <a:r>
                  <a:rPr lang="en-US" sz="1700" dirty="0">
                    <a:solidFill>
                      <a:schemeClr val="bg1">
                        <a:lumMod val="50000"/>
                      </a:schemeClr>
                    </a:solidFill>
                  </a:rPr>
                  <a:t>(within drug comparison)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sz="2000" dirty="0"/>
                  <a:t>Staggered event study exploits the variation in approval lags &amp; end-binning</a:t>
                </a:r>
                <a:r>
                  <a:rPr lang="en-GB" sz="1600" dirty="0"/>
                  <a:t> </a:t>
                </a:r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(Schmidheiny &amp; Siegloch, 2023)</a:t>
                </a:r>
              </a:p>
              <a:p>
                <a:pPr lvl="1"/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Robust to: count data models e.g., PPML; other </a:t>
                </a:r>
                <a:r>
                  <a:rPr lang="en-GB" sz="1700" dirty="0" err="1">
                    <a:solidFill>
                      <a:schemeClr val="bg1">
                        <a:lumMod val="50000"/>
                      </a:schemeClr>
                    </a:solidFill>
                  </a:rPr>
                  <a:t>DiD</a:t>
                </a:r>
                <a:r>
                  <a:rPr lang="en-GB" sz="1700" dirty="0">
                    <a:solidFill>
                      <a:schemeClr val="bg1">
                        <a:lumMod val="50000"/>
                      </a:schemeClr>
                    </a:solidFill>
                  </a:rPr>
                  <a:t> estimators, e.g., stacked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:endParaRPr lang="en-US" sz="3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# of forward citations (other DVs: examiner citations, self, other,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dirty="0"/>
                  <a:t>: drug approval happening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periods away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citation year and patent fixed effects (drug-patent 1-1 level)</a:t>
                </a:r>
              </a:p>
              <a:p>
                <a:pPr lvl="1"/>
                <a:r>
                  <a:rPr lang="en-US" dirty="0"/>
                  <a:t>Baseline: no patent and SPC controls; preferred: with demanding patent grant and SPC grant controls; estimates w a “partial effects” interpretation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458200" cy="5638800"/>
              </a:xfrm>
              <a:blipFill>
                <a:blip r:embed="rId2"/>
                <a:stretch>
                  <a:fillRect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87C57CB-5D65-17B2-09F0-F0A2BAEC7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9" y="3382825"/>
            <a:ext cx="8915400" cy="89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3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6329-5C87-6017-05D1-F4003AFC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1920"/>
            <a:ext cx="8991600" cy="533400"/>
          </a:xfrm>
        </p:spPr>
        <p:txBody>
          <a:bodyPr/>
          <a:lstStyle/>
          <a:p>
            <a:r>
              <a:rPr lang="en-US" sz="2900" dirty="0"/>
              <a:t>Market Authorization &amp; self-citations: by type of patent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411A9-6647-1373-C506-6C51007BCA81}"/>
              </a:ext>
            </a:extLst>
          </p:cNvPr>
          <p:cNvSpPr txBox="1"/>
          <p:nvPr/>
        </p:nvSpPr>
        <p:spPr>
          <a:xfrm>
            <a:off x="1476375" y="1061593"/>
            <a:ext cx="3381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Secondary</a:t>
            </a:r>
            <a:r>
              <a:rPr lang="en-US" sz="1600" dirty="0">
                <a:solidFill>
                  <a:srgbClr val="0070C0"/>
                </a:solidFill>
              </a:rPr>
              <a:t>: e.g., new formulations, dosage forms, combinations, or 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7A986-DC79-431E-2C5A-CA1223243EB1}"/>
              </a:ext>
            </a:extLst>
          </p:cNvPr>
          <p:cNvSpPr txBox="1"/>
          <p:nvPr/>
        </p:nvSpPr>
        <p:spPr>
          <a:xfrm>
            <a:off x="4676775" y="1061593"/>
            <a:ext cx="2190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Process</a:t>
            </a:r>
            <a:r>
              <a:rPr lang="en-US" sz="1600" dirty="0">
                <a:solidFill>
                  <a:srgbClr val="0070C0"/>
                </a:solidFill>
              </a:rPr>
              <a:t>: e.g., new manufacturing process.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3FD2-684A-D699-7CFE-4E561D0DEA5E}"/>
              </a:ext>
            </a:extLst>
          </p:cNvPr>
          <p:cNvSpPr txBox="1"/>
          <p:nvPr/>
        </p:nvSpPr>
        <p:spPr>
          <a:xfrm>
            <a:off x="6810375" y="1061593"/>
            <a:ext cx="2495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Product</a:t>
            </a:r>
            <a:r>
              <a:rPr lang="en-US" sz="1600" dirty="0">
                <a:solidFill>
                  <a:srgbClr val="0070C0"/>
                </a:solidFill>
              </a:rPr>
              <a:t>: e.g., new products, macromolecule.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97171-DF62-9C68-97E2-13996FFF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828800"/>
            <a:ext cx="9048750" cy="342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201@DCDFKGOFUVW0Y5J4" val="5302"/>
  <p:tag name="FIRSTRA203@UQHJGUNFUVW0Y5HA" val="5302"/>
</p:tagLst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136200</TotalTime>
  <Words>1458</Words>
  <Application>Microsoft Office PowerPoint</Application>
  <PresentationFormat>On-screen Show (4:3)</PresentationFormat>
  <Paragraphs>138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cmss10</vt:lpstr>
      <vt:lpstr>NimbusRomNo9L-Regu</vt:lpstr>
      <vt:lpstr>Söhne</vt:lpstr>
      <vt:lpstr>Arial</vt:lpstr>
      <vt:lpstr>Calibri</vt:lpstr>
      <vt:lpstr>Cambria Math</vt:lpstr>
      <vt:lpstr>Symbol</vt:lpstr>
      <vt:lpstr>Beamer Template</vt:lpstr>
      <vt:lpstr>1_Beamer Template</vt:lpstr>
      <vt:lpstr>8_Beamer Slides - Title and Outlines</vt:lpstr>
      <vt:lpstr>2_Beamer Template</vt:lpstr>
      <vt:lpstr>3_Beamer Template</vt:lpstr>
      <vt:lpstr>4_Beamer Template</vt:lpstr>
      <vt:lpstr>Marketing Authorization and Strategic Patenting: Evidence from Pharmaceuticals</vt:lpstr>
      <vt:lpstr>Drugs save lives, but too costly with many patents!</vt:lpstr>
      <vt:lpstr>Research Question: </vt:lpstr>
      <vt:lpstr>The Drug Development Process in EU (EEA)</vt:lpstr>
      <vt:lpstr>EU Patent Term Extension (SPC Regime)</vt:lpstr>
      <vt:lpstr>It takes a long &amp; uncertain time to develop a drug…</vt:lpstr>
      <vt:lpstr>Distribution of characteristics (split by median MA)</vt:lpstr>
      <vt:lpstr>Empirical Strategy: Event Studies (à la S&amp;S 2023)</vt:lpstr>
      <vt:lpstr>Market Authorization &amp; self-citations: by type of patent</vt:lpstr>
      <vt:lpstr>Marketing authorization &amp; self-citations: by source/type</vt:lpstr>
      <vt:lpstr>MA &amp; self-citations: by disease; &amp; placebo events</vt:lpstr>
      <vt:lpstr>MA &amp; other parties’ forward citations: big picture</vt:lpstr>
      <vt:lpstr>Robustness Checks: Alternative DiD Estimators</vt:lpstr>
      <vt:lpstr>Robustness: Short Approval Lags &amp; Leave-1-out</vt:lpstr>
      <vt:lpstr>Conclusion, &amp; Discussion</vt:lpstr>
      <vt:lpstr>Backup slides</vt:lpstr>
      <vt:lpstr>Literature and Contribution</vt:lpstr>
      <vt:lpstr>Similar Ex-Ante Drug &amp; Patent Characteristics</vt:lpstr>
      <vt:lpstr>Mean comparison – similar disease characteristics</vt:lpstr>
      <vt:lpstr>MA and forward citations: results summary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Lucy Xiaolu Wang</cp:lastModifiedBy>
  <cp:revision>5861</cp:revision>
  <cp:lastPrinted>2022-10-20T15:10:23Z</cp:lastPrinted>
  <dcterms:created xsi:type="dcterms:W3CDTF">2013-04-11T00:11:29Z</dcterms:created>
  <dcterms:modified xsi:type="dcterms:W3CDTF">2025-03-19T22:19:03Z</dcterms:modified>
</cp:coreProperties>
</file>