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1" r:id="rId9"/>
    <p:sldId id="267" r:id="rId10"/>
    <p:sldId id="270" r:id="rId11"/>
    <p:sldId id="268" r:id="rId12"/>
    <p:sldId id="27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6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e McIntyre" userId="b32740f2-32e3-4024-8270-31af5813a3fe" providerId="ADAL" clId="{57061B0E-5344-0B4B-B98F-181557CF862A}"/>
    <pc:docChg chg="undo custSel modSld modMainMaster">
      <pc:chgData name="Diane McIntyre" userId="b32740f2-32e3-4024-8270-31af5813a3fe" providerId="ADAL" clId="{57061B0E-5344-0B4B-B98F-181557CF862A}" dt="2025-05-26T13:37:48.554" v="47" actId="20577"/>
      <pc:docMkLst>
        <pc:docMk/>
      </pc:docMkLst>
      <pc:sldChg chg="modTransition">
        <pc:chgData name="Diane McIntyre" userId="b32740f2-32e3-4024-8270-31af5813a3fe" providerId="ADAL" clId="{57061B0E-5344-0B4B-B98F-181557CF862A}" dt="2025-05-26T13:31:03.632" v="1"/>
        <pc:sldMkLst>
          <pc:docMk/>
          <pc:sldMk cId="1660562594" sldId="256"/>
        </pc:sldMkLst>
      </pc:sldChg>
      <pc:sldChg chg="addSp delSp mod">
        <pc:chgData name="Diane McIntyre" userId="b32740f2-32e3-4024-8270-31af5813a3fe" providerId="ADAL" clId="{57061B0E-5344-0B4B-B98F-181557CF862A}" dt="2025-05-26T13:35:56.812" v="3" actId="478"/>
        <pc:sldMkLst>
          <pc:docMk/>
          <pc:sldMk cId="1901450540" sldId="260"/>
        </pc:sldMkLst>
        <pc:spChg chg="add del">
          <ac:chgData name="Diane McIntyre" userId="b32740f2-32e3-4024-8270-31af5813a3fe" providerId="ADAL" clId="{57061B0E-5344-0B4B-B98F-181557CF862A}" dt="2025-05-26T13:35:56.812" v="3" actId="478"/>
          <ac:spMkLst>
            <pc:docMk/>
            <pc:sldMk cId="1901450540" sldId="260"/>
            <ac:spMk id="4" creationId="{E95EF333-0A4E-EE98-4061-C67C8E8DA78A}"/>
          </ac:spMkLst>
        </pc:spChg>
      </pc:sldChg>
      <pc:sldMasterChg chg="modSldLayout">
        <pc:chgData name="Diane McIntyre" userId="b32740f2-32e3-4024-8270-31af5813a3fe" providerId="ADAL" clId="{57061B0E-5344-0B4B-B98F-181557CF862A}" dt="2025-05-26T13:37:48.554" v="47" actId="20577"/>
        <pc:sldMasterMkLst>
          <pc:docMk/>
          <pc:sldMasterMk cId="3765277237" sldId="2147483648"/>
        </pc:sldMasterMkLst>
        <pc:sldLayoutChg chg="modSp mod">
          <pc:chgData name="Diane McIntyre" userId="b32740f2-32e3-4024-8270-31af5813a3fe" providerId="ADAL" clId="{57061B0E-5344-0B4B-B98F-181557CF862A}" dt="2025-05-26T13:37:03.788" v="42" actId="20577"/>
          <pc:sldLayoutMkLst>
            <pc:docMk/>
            <pc:sldMasterMk cId="3765277237" sldId="2147483648"/>
            <pc:sldLayoutMk cId="3789755795" sldId="2147483649"/>
          </pc:sldLayoutMkLst>
          <pc:spChg chg="mod">
            <ac:chgData name="Diane McIntyre" userId="b32740f2-32e3-4024-8270-31af5813a3fe" providerId="ADAL" clId="{57061B0E-5344-0B4B-B98F-181557CF862A}" dt="2025-05-26T13:37:03.788" v="42" actId="20577"/>
            <ac:spMkLst>
              <pc:docMk/>
              <pc:sldMasterMk cId="3765277237" sldId="2147483648"/>
              <pc:sldLayoutMk cId="3789755795" sldId="2147483649"/>
              <ac:spMk id="3" creationId="{51D6F7F6-86E6-9063-8199-6232CC6937F9}"/>
            </ac:spMkLst>
          </pc:spChg>
        </pc:sldLayoutChg>
        <pc:sldLayoutChg chg="modSp mod">
          <pc:chgData name="Diane McIntyre" userId="b32740f2-32e3-4024-8270-31af5813a3fe" providerId="ADAL" clId="{57061B0E-5344-0B4B-B98F-181557CF862A}" dt="2025-05-26T13:37:10.152" v="43" actId="20577"/>
          <pc:sldLayoutMkLst>
            <pc:docMk/>
            <pc:sldMasterMk cId="3765277237" sldId="2147483648"/>
            <pc:sldLayoutMk cId="3403475459" sldId="2147483650"/>
          </pc:sldLayoutMkLst>
          <pc:spChg chg="mod">
            <ac:chgData name="Diane McIntyre" userId="b32740f2-32e3-4024-8270-31af5813a3fe" providerId="ADAL" clId="{57061B0E-5344-0B4B-B98F-181557CF862A}" dt="2025-05-26T13:37:10.152" v="43" actId="20577"/>
            <ac:spMkLst>
              <pc:docMk/>
              <pc:sldMasterMk cId="3765277237" sldId="2147483648"/>
              <pc:sldLayoutMk cId="3403475459" sldId="2147483650"/>
              <ac:spMk id="3" creationId="{AE77964B-1058-DE24-ACE9-1690F8C822C3}"/>
            </ac:spMkLst>
          </pc:spChg>
        </pc:sldLayoutChg>
        <pc:sldLayoutChg chg="modSp mod">
          <pc:chgData name="Diane McIntyre" userId="b32740f2-32e3-4024-8270-31af5813a3fe" providerId="ADAL" clId="{57061B0E-5344-0B4B-B98F-181557CF862A}" dt="2025-05-26T13:37:15.947" v="44" actId="20577"/>
          <pc:sldLayoutMkLst>
            <pc:docMk/>
            <pc:sldMasterMk cId="3765277237" sldId="2147483648"/>
            <pc:sldLayoutMk cId="1063384753" sldId="2147483660"/>
          </pc:sldLayoutMkLst>
          <pc:spChg chg="mod">
            <ac:chgData name="Diane McIntyre" userId="b32740f2-32e3-4024-8270-31af5813a3fe" providerId="ADAL" clId="{57061B0E-5344-0B4B-B98F-181557CF862A}" dt="2025-05-26T13:37:15.947" v="44" actId="20577"/>
            <ac:spMkLst>
              <pc:docMk/>
              <pc:sldMasterMk cId="3765277237" sldId="2147483648"/>
              <pc:sldLayoutMk cId="1063384753" sldId="2147483660"/>
              <ac:spMk id="3" creationId="{AE77964B-1058-DE24-ACE9-1690F8C822C3}"/>
            </ac:spMkLst>
          </pc:spChg>
        </pc:sldLayoutChg>
        <pc:sldLayoutChg chg="modSp mod">
          <pc:chgData name="Diane McIntyre" userId="b32740f2-32e3-4024-8270-31af5813a3fe" providerId="ADAL" clId="{57061B0E-5344-0B4B-B98F-181557CF862A}" dt="2025-05-26T13:37:37.104" v="45" actId="20577"/>
          <pc:sldLayoutMkLst>
            <pc:docMk/>
            <pc:sldMasterMk cId="3765277237" sldId="2147483648"/>
            <pc:sldLayoutMk cId="3703602760" sldId="2147483663"/>
          </pc:sldLayoutMkLst>
          <pc:spChg chg="mod">
            <ac:chgData name="Diane McIntyre" userId="b32740f2-32e3-4024-8270-31af5813a3fe" providerId="ADAL" clId="{57061B0E-5344-0B4B-B98F-181557CF862A}" dt="2025-05-26T13:37:37.104" v="45" actId="20577"/>
            <ac:spMkLst>
              <pc:docMk/>
              <pc:sldMasterMk cId="3765277237" sldId="2147483648"/>
              <pc:sldLayoutMk cId="3703602760" sldId="2147483663"/>
              <ac:spMk id="3" creationId="{AE77964B-1058-DE24-ACE9-1690F8C822C3}"/>
            </ac:spMkLst>
          </pc:spChg>
        </pc:sldLayoutChg>
        <pc:sldLayoutChg chg="modSp mod">
          <pc:chgData name="Diane McIntyre" userId="b32740f2-32e3-4024-8270-31af5813a3fe" providerId="ADAL" clId="{57061B0E-5344-0B4B-B98F-181557CF862A}" dt="2025-05-26T13:37:43.839" v="46" actId="20577"/>
          <pc:sldLayoutMkLst>
            <pc:docMk/>
            <pc:sldMasterMk cId="3765277237" sldId="2147483648"/>
            <pc:sldLayoutMk cId="3208517142" sldId="2147483664"/>
          </pc:sldLayoutMkLst>
          <pc:spChg chg="mod">
            <ac:chgData name="Diane McIntyre" userId="b32740f2-32e3-4024-8270-31af5813a3fe" providerId="ADAL" clId="{57061B0E-5344-0B4B-B98F-181557CF862A}" dt="2025-05-26T13:37:43.839" v="46" actId="20577"/>
            <ac:spMkLst>
              <pc:docMk/>
              <pc:sldMasterMk cId="3765277237" sldId="2147483648"/>
              <pc:sldLayoutMk cId="3208517142" sldId="2147483664"/>
              <ac:spMk id="3" creationId="{AE77964B-1058-DE24-ACE9-1690F8C822C3}"/>
            </ac:spMkLst>
          </pc:spChg>
        </pc:sldLayoutChg>
        <pc:sldLayoutChg chg="modSp mod">
          <pc:chgData name="Diane McIntyre" userId="b32740f2-32e3-4024-8270-31af5813a3fe" providerId="ADAL" clId="{57061B0E-5344-0B4B-B98F-181557CF862A}" dt="2025-05-26T13:37:48.554" v="47" actId="20577"/>
          <pc:sldLayoutMkLst>
            <pc:docMk/>
            <pc:sldMasterMk cId="3765277237" sldId="2147483648"/>
            <pc:sldLayoutMk cId="2090604371" sldId="2147483665"/>
          </pc:sldLayoutMkLst>
          <pc:spChg chg="mod">
            <ac:chgData name="Diane McIntyre" userId="b32740f2-32e3-4024-8270-31af5813a3fe" providerId="ADAL" clId="{57061B0E-5344-0B4B-B98F-181557CF862A}" dt="2025-05-26T13:37:48.554" v="47" actId="20577"/>
            <ac:spMkLst>
              <pc:docMk/>
              <pc:sldMasterMk cId="3765277237" sldId="2147483648"/>
              <pc:sldLayoutMk cId="2090604371" sldId="2147483665"/>
              <ac:spMk id="3" creationId="{AE77964B-1058-DE24-ACE9-1690F8C822C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C0978-F56D-4D14-9BD5-350B7E622952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A41F-32A5-44C2-884F-5FFB9B3B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5A41F-32A5-44C2-884F-5FFB9B3B6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5A41F-32A5-44C2-884F-5FFB9B3B6F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9625-8DDC-5537-DA11-833C58CFA2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F7F6-86E6-9063-8199-6232CC6937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 &amp; other acknowledgements (e.g. funder)</a:t>
            </a:r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CA30-1097-BF99-44CF-7D91ED8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97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F8307-10F6-1D40-1D85-56A490B6CA63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2C605-8D1F-085C-FCCC-5F3FA797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5"/>
            <a:ext cx="10515600" cy="867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64B-1058-DE24-ACE9-1690F8C82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0991"/>
            <a:ext cx="10515600" cy="47059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Avoid using many bullets, include graphics, but no animations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9408-C214-BE78-4452-5B9A386CC0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477625" y="6492875"/>
            <a:ext cx="714375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34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64B-1058-DE24-ACE9-1690F8C82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91479"/>
            <a:ext cx="10515600" cy="504742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Avoid using many bullets, include graphics, but no animations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2F585-E3E0-B996-F55B-9CD53B48BD4A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A18479-C60E-24D6-DD63-548B4A1F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5"/>
            <a:ext cx="10515600" cy="867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A76B90D-08B6-A975-6AE4-91D7C73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33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64B-1058-DE24-ACE9-1690F8C82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1357"/>
            <a:ext cx="10515600" cy="52802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Avoid using many bullets, include graphics, but no animations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51B06-FA05-906E-E20B-D9D9235C93DD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4367C-BAA8-8B37-4825-9AD52B53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5"/>
            <a:ext cx="10515600" cy="867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920D390-CF19-5E38-F42A-58F005F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360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64B-1058-DE24-ACE9-1690F8C82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09345"/>
            <a:ext cx="10515600" cy="53823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Avoid using many bullets, include graphics, but no animations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D98A3-1749-A3F9-775C-D95544BFB6A3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6F396C-E657-F759-6A28-A789CB889991}"/>
              </a:ext>
            </a:extLst>
          </p:cNvPr>
          <p:cNvSpPr txBox="1">
            <a:spLocks/>
          </p:cNvSpPr>
          <p:nvPr userDrawn="1"/>
        </p:nvSpPr>
        <p:spPr>
          <a:xfrm>
            <a:off x="838200" y="166345"/>
            <a:ext cx="10515600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Z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C74A01-DF4E-4D22-44B6-50EC451E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37836"/>
            <a:ext cx="10515600" cy="867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550C9AE-F978-8AF1-5082-273F64B9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85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thou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64B-1058-DE24-ACE9-1690F8C82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51112"/>
            <a:ext cx="10515600" cy="51285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Avoid using many bullets, include graphics, but no animations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F1A4E-6E0B-CB7B-E918-FF1EE324D405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6BB176-1905-8E23-64CB-9D981415CEDC}"/>
              </a:ext>
            </a:extLst>
          </p:cNvPr>
          <p:cNvSpPr txBox="1">
            <a:spLocks/>
          </p:cNvSpPr>
          <p:nvPr userDrawn="1"/>
        </p:nvSpPr>
        <p:spPr>
          <a:xfrm>
            <a:off x="838200" y="166345"/>
            <a:ext cx="10515600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Z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0F2328-F150-AC39-2243-89E273C8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37836"/>
            <a:ext cx="10515600" cy="867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4AE7BA1-89B6-6B05-E3FD-7F4EB68D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6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626EA1-D59D-EC4B-E5EF-FD48ED45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2850" y="6403975"/>
            <a:ext cx="723899" cy="365125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88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2F2EC-1DF3-0F03-DBBE-C8E76097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C970-049B-C1BF-30F4-A14210B6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52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5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ubeco.2025.105415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45143F-9B54-EC55-4335-1556A4C11D98}"/>
              </a:ext>
            </a:extLst>
          </p:cNvPr>
          <p:cNvSpPr/>
          <p:nvPr/>
        </p:nvSpPr>
        <p:spPr>
          <a:xfrm>
            <a:off x="975360" y="944880"/>
            <a:ext cx="10190480" cy="16256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55197E63-D641-FF5F-9DE2-CF0ED545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25" y="3121024"/>
            <a:ext cx="7496176" cy="3736975"/>
          </a:xfrm>
        </p:spPr>
        <p:txBody>
          <a:bodyPr>
            <a:normAutofit/>
          </a:bodyPr>
          <a:lstStyle/>
          <a:p>
            <a:r>
              <a:rPr lang="en-US" sz="2800" dirty="0"/>
              <a:t>Dennis Byrski</a:t>
            </a:r>
            <a:r>
              <a:rPr lang="en-US" sz="2800" baseline="30000" dirty="0"/>
              <a:t>1</a:t>
            </a:r>
            <a:r>
              <a:rPr lang="en-US" sz="2800" dirty="0"/>
              <a:t> and Lucy Xiaolu Wang</a:t>
            </a:r>
            <a:r>
              <a:rPr lang="en-US" sz="2800" baseline="30000" dirty="0"/>
              <a:t>2,1,3</a:t>
            </a:r>
            <a:endParaRPr lang="en-US" sz="2800" dirty="0"/>
          </a:p>
          <a:p>
            <a:endParaRPr lang="en-US" sz="1600" dirty="0"/>
          </a:p>
          <a:p>
            <a:r>
              <a:rPr lang="en-US" sz="2000" baseline="30000" dirty="0"/>
              <a:t>1</a:t>
            </a:r>
            <a:r>
              <a:rPr lang="en-US" sz="2000" dirty="0"/>
              <a:t> Max Planck Institute for Innovation and Competition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 University of Massachusetts Amherst</a:t>
            </a:r>
          </a:p>
          <a:p>
            <a:r>
              <a:rPr lang="en-US" sz="2000" baseline="30000" dirty="0"/>
              <a:t>3</a:t>
            </a:r>
            <a:r>
              <a:rPr lang="en-US" sz="2000" dirty="0"/>
              <a:t> Canadian Centre for Health Economics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Equal contribution and alphabetical order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Flash talk, IHEA 2024 World Congress, Bali Indonesia</a:t>
            </a:r>
          </a:p>
          <a:p>
            <a:r>
              <a:rPr lang="en-US" sz="2000" i="1" dirty="0">
                <a:solidFill>
                  <a:schemeClr val="accent4"/>
                </a:solidFill>
              </a:rPr>
              <a:t>Freshly out in </a:t>
            </a:r>
            <a:r>
              <a:rPr lang="en-US" sz="2000" b="1" i="1" dirty="0">
                <a:solidFill>
                  <a:schemeClr val="accent1"/>
                </a:solidFill>
              </a:rPr>
              <a:t>Journal of Public Economics</a:t>
            </a:r>
            <a:r>
              <a:rPr lang="en-US" sz="2000" dirty="0"/>
              <a:t>, July 2025</a:t>
            </a:r>
          </a:p>
          <a:p>
            <a:endParaRPr lang="en-US" sz="16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1A21B51-F2DE-4391-6EBB-71A8CCC5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542" y="914400"/>
            <a:ext cx="9586595" cy="1463040"/>
          </a:xfrm>
        </p:spPr>
        <p:txBody>
          <a:bodyPr>
            <a:no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Marketing Authorization and Strategic Patenting: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Evidence from Pharmaceuticals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BE113-0436-418E-2A1A-1D7A85C5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05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8311-608D-F94C-FCDE-026F01E1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F0D2C6-96EE-43FD-7A51-0B667B05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166345"/>
            <a:ext cx="12115800" cy="890295"/>
          </a:xfrm>
        </p:spPr>
        <p:txBody>
          <a:bodyPr>
            <a:normAutofit/>
          </a:bodyPr>
          <a:lstStyle/>
          <a:p>
            <a:r>
              <a:rPr lang="en-US" dirty="0"/>
              <a:t>Marketing authorization &amp; </a:t>
            </a:r>
            <a:r>
              <a:rPr lang="en-US" b="1" dirty="0"/>
              <a:t>other</a:t>
            </a:r>
            <a:r>
              <a:rPr lang="en-US" dirty="0"/>
              <a:t> parties’ </a:t>
            </a:r>
            <a:r>
              <a:rPr lang="en-US" dirty="0" err="1"/>
              <a:t>fwd</a:t>
            </a:r>
            <a:r>
              <a:rPr lang="en-US" dirty="0"/>
              <a:t> citations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FB1D7-963C-4B93-E3FA-29719CF4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81226"/>
            <a:ext cx="11103861" cy="4043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4C992-6359-CE69-A244-2E2E2738C777}"/>
              </a:ext>
            </a:extLst>
          </p:cNvPr>
          <p:cNvSpPr txBox="1"/>
          <p:nvPr/>
        </p:nvSpPr>
        <p:spPr>
          <a:xfrm>
            <a:off x="466725" y="1326158"/>
            <a:ext cx="4543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Aptos (Body)"/>
              </a:rPr>
              <a:t>Similar</a:t>
            </a:r>
            <a:r>
              <a:rPr lang="en-US" sz="2200" b="1" dirty="0">
                <a:solidFill>
                  <a:srgbClr val="0070C0"/>
                </a:solidFill>
                <a:latin typeface="Aptos (Body)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Aptos (Body)"/>
              </a:rPr>
              <a:t>patterns, slower response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7A555-7037-5303-7E55-261347E7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5250" y="6584950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46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677D-03C9-7828-B5EF-8A5F654B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80" y="1857375"/>
            <a:ext cx="11545570" cy="43053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Robustness across other </a:t>
            </a:r>
            <a:r>
              <a:rPr lang="en-US" dirty="0" err="1"/>
              <a:t>DiD</a:t>
            </a:r>
            <a:r>
              <a:rPr lang="en-US" dirty="0"/>
              <a:t> estimators: </a:t>
            </a:r>
            <a:r>
              <a:rPr lang="en-US" dirty="0">
                <a:solidFill>
                  <a:srgbClr val="0070C0"/>
                </a:solidFill>
              </a:rPr>
              <a:t>similar across 6 </a:t>
            </a:r>
            <a:r>
              <a:rPr lang="en-US" dirty="0" err="1">
                <a:solidFill>
                  <a:srgbClr val="0070C0"/>
                </a:solidFill>
              </a:rPr>
              <a:t>DiD</a:t>
            </a:r>
            <a:r>
              <a:rPr lang="en-US" dirty="0">
                <a:solidFill>
                  <a:srgbClr val="0070C0"/>
                </a:solidFill>
              </a:rPr>
              <a:t> estimators</a:t>
            </a:r>
            <a:endParaRPr lang="en-US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Short approval lags in constant market exclusivity region: </a:t>
            </a:r>
            <a:r>
              <a:rPr lang="en-US" dirty="0">
                <a:solidFill>
                  <a:srgbClr val="0070C0"/>
                </a:solidFill>
              </a:rPr>
              <a:t>robust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Leave-one-out: results are </a:t>
            </a:r>
            <a:r>
              <a:rPr lang="en-US" i="1" dirty="0"/>
              <a:t>not</a:t>
            </a:r>
            <a:r>
              <a:rPr lang="en-US" dirty="0"/>
              <a:t> driven by a few disease areas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Non-European market incentives (e.g., from US) cannot explain results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Firm-specific factors: robust to firm fixed effects or observable controls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Robust to IV estimation using unpredictable delays by start of phase 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ECE3F5-C33A-5B1F-D250-11AEEAE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66345"/>
            <a:ext cx="10515600" cy="890295"/>
          </a:xfrm>
        </p:spPr>
        <p:txBody>
          <a:bodyPr/>
          <a:lstStyle/>
          <a:p>
            <a:r>
              <a:rPr lang="en-NZ" dirty="0"/>
              <a:t>Robustness checks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B8EE70-37A7-FFA5-023D-C59ABD63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68149" y="6575425"/>
            <a:ext cx="466725" cy="365125"/>
          </a:xfrm>
        </p:spPr>
        <p:txBody>
          <a:bodyPr/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989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A1AB8-027D-BF1B-616F-7131199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1" y="1876424"/>
            <a:ext cx="11049000" cy="46005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900" kern="0" dirty="0"/>
              <a:t>We find that </a:t>
            </a:r>
            <a:r>
              <a:rPr lang="en-US" sz="2900" kern="0" dirty="0">
                <a:solidFill>
                  <a:srgbClr val="0070C0"/>
                </a:solidFill>
              </a:rPr>
              <a:t>strategic follow-on patenting </a:t>
            </a:r>
            <a:r>
              <a:rPr lang="en-US" sz="2900" b="1" kern="0" dirty="0">
                <a:solidFill>
                  <a:srgbClr val="0070C0"/>
                </a:solidFill>
              </a:rPr>
              <a:t>drops</a:t>
            </a:r>
            <a:r>
              <a:rPr lang="en-US" sz="2900" kern="0" dirty="0"/>
              <a:t> after a drug’s market authorization, when follow-on patents are harder to obtain</a:t>
            </a:r>
          </a:p>
          <a:p>
            <a:pPr marL="0" indent="0">
              <a:buFontTx/>
              <a:buNone/>
            </a:pPr>
            <a:endParaRPr lang="en-US" sz="2000" kern="0" dirty="0"/>
          </a:p>
          <a:p>
            <a:pPr>
              <a:spcAft>
                <a:spcPts val="1600"/>
              </a:spcAft>
            </a:pPr>
            <a:r>
              <a:rPr lang="en-US" sz="2900" kern="0" dirty="0"/>
              <a:t>Improving </a:t>
            </a:r>
            <a:r>
              <a:rPr lang="en-US" sz="2900" kern="0" dirty="0">
                <a:solidFill>
                  <a:srgbClr val="0070C0"/>
                </a:solidFill>
              </a:rPr>
              <a:t>regulatory data transparency </a:t>
            </a:r>
            <a:r>
              <a:rPr lang="en-US" sz="2900" kern="0" dirty="0"/>
              <a:t>may provide a </a:t>
            </a:r>
            <a:r>
              <a:rPr lang="en-US" sz="2900" kern="0" dirty="0">
                <a:solidFill>
                  <a:srgbClr val="0070C0"/>
                </a:solidFill>
              </a:rPr>
              <a:t>practical approach </a:t>
            </a:r>
            <a:r>
              <a:rPr lang="en-US" sz="2900" kern="0" dirty="0"/>
              <a:t>to </a:t>
            </a:r>
            <a:r>
              <a:rPr lang="en-US" sz="2900" kern="0" dirty="0">
                <a:solidFill>
                  <a:srgbClr val="0070C0"/>
                </a:solidFill>
              </a:rPr>
              <a:t>improving patent quality</a:t>
            </a:r>
            <a:endParaRPr lang="en-US" sz="2900" kern="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Thank you! </a:t>
            </a:r>
            <a:r>
              <a:rPr lang="en-US" sz="1800" dirty="0"/>
              <a:t>(paper: </a:t>
            </a:r>
            <a:r>
              <a:rPr lang="en-US" sz="1800" dirty="0">
                <a:hlinkClick r:id="rId2"/>
              </a:rPr>
              <a:t>https://doi.org/10.1016/j.jpubeco.2025.105415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author: Lucy Xiaolu Wang (xiaoluwang@umass.edu)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CB7552-2C41-9CC5-C6C1-95B10B29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66345"/>
            <a:ext cx="10515600" cy="890295"/>
          </a:xfrm>
        </p:spPr>
        <p:txBody>
          <a:bodyPr/>
          <a:lstStyle/>
          <a:p>
            <a:r>
              <a:rPr lang="en-NZ" dirty="0"/>
              <a:t>Conclusion and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DC25-1370-0B6D-E48D-21D83B07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6675" y="6565900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933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5318-167D-3D5D-B038-D2757A23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6345"/>
            <a:ext cx="11663680" cy="867327"/>
          </a:xfrm>
        </p:spPr>
        <p:txBody>
          <a:bodyPr>
            <a:noAutofit/>
          </a:bodyPr>
          <a:lstStyle/>
          <a:p>
            <a:r>
              <a:rPr lang="en-US" dirty="0"/>
              <a:t>Drugs save lives, but too costly with many patents!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FFBB-0544-170D-4724-B6F666AA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743072"/>
            <a:ext cx="11440160" cy="45683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Patents incentivize innovation, but strategic patenting limits drug access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Trade-off: static efficiency vs. R&amp;D incentives -&gt; debates on patentability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NZ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A3770-58A6-C014-B4EE-390A722B1817}"/>
              </a:ext>
            </a:extLst>
          </p:cNvPr>
          <p:cNvGrpSpPr/>
          <p:nvPr/>
        </p:nvGrpSpPr>
        <p:grpSpPr>
          <a:xfrm>
            <a:off x="983563" y="3635336"/>
            <a:ext cx="10283877" cy="2307528"/>
            <a:chOff x="372295" y="4370090"/>
            <a:chExt cx="8608253" cy="1752938"/>
          </a:xfrm>
        </p:grpSpPr>
        <p:cxnSp>
          <p:nvCxnSpPr>
            <p:cNvPr id="5" name="Gerade Verbindung mit Pfeil 8">
              <a:extLst>
                <a:ext uri="{FF2B5EF4-FFF2-40B4-BE49-F238E27FC236}">
                  <a16:creationId xmlns:a16="http://schemas.microsoft.com/office/drawing/2014/main" id="{D0022DA1-12C3-5B2D-2DA0-9279A10B9827}"/>
                </a:ext>
              </a:extLst>
            </p:cNvPr>
            <p:cNvCxnSpPr/>
            <p:nvPr/>
          </p:nvCxnSpPr>
          <p:spPr>
            <a:xfrm flipH="1">
              <a:off x="4116710" y="4658122"/>
              <a:ext cx="1296144" cy="389855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hteck 11">
              <a:extLst>
                <a:ext uri="{FF2B5EF4-FFF2-40B4-BE49-F238E27FC236}">
                  <a16:creationId xmlns:a16="http://schemas.microsoft.com/office/drawing/2014/main" id="{D5D5EA19-8666-8D8A-6F62-3B52955785A4}"/>
                </a:ext>
              </a:extLst>
            </p:cNvPr>
            <p:cNvSpPr/>
            <p:nvPr/>
          </p:nvSpPr>
          <p:spPr>
            <a:xfrm>
              <a:off x="5576546" y="4370090"/>
              <a:ext cx="1440160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Patent B</a:t>
              </a:r>
            </a:p>
          </p:txBody>
        </p:sp>
        <p:sp>
          <p:nvSpPr>
            <p:cNvPr id="7" name="Rechteck 12">
              <a:extLst>
                <a:ext uri="{FF2B5EF4-FFF2-40B4-BE49-F238E27FC236}">
                  <a16:creationId xmlns:a16="http://schemas.microsoft.com/office/drawing/2014/main" id="{03611122-61E8-E10A-4AE6-5378D1EF60CA}"/>
                </a:ext>
              </a:extLst>
            </p:cNvPr>
            <p:cNvSpPr/>
            <p:nvPr/>
          </p:nvSpPr>
          <p:spPr>
            <a:xfrm>
              <a:off x="7141046" y="4370090"/>
              <a:ext cx="1440160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Innovation B</a:t>
              </a:r>
            </a:p>
          </p:txBody>
        </p:sp>
        <p:sp>
          <p:nvSpPr>
            <p:cNvPr id="8" name="Rechteck 14">
              <a:extLst>
                <a:ext uri="{FF2B5EF4-FFF2-40B4-BE49-F238E27FC236}">
                  <a16:creationId xmlns:a16="http://schemas.microsoft.com/office/drawing/2014/main" id="{F56D0B18-451C-B655-9201-1D1F44997723}"/>
                </a:ext>
              </a:extLst>
            </p:cNvPr>
            <p:cNvSpPr/>
            <p:nvPr/>
          </p:nvSpPr>
          <p:spPr>
            <a:xfrm>
              <a:off x="372295" y="4795807"/>
              <a:ext cx="1276468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Innovation A</a:t>
              </a:r>
            </a:p>
          </p:txBody>
        </p:sp>
        <p:sp>
          <p:nvSpPr>
            <p:cNvPr id="9" name="Rechteck 18">
              <a:extLst>
                <a:ext uri="{FF2B5EF4-FFF2-40B4-BE49-F238E27FC236}">
                  <a16:creationId xmlns:a16="http://schemas.microsoft.com/office/drawing/2014/main" id="{178651F0-6FDA-616A-2815-D6C8DE4CD17C}"/>
                </a:ext>
              </a:extLst>
            </p:cNvPr>
            <p:cNvSpPr/>
            <p:nvPr/>
          </p:nvSpPr>
          <p:spPr>
            <a:xfrm>
              <a:off x="1812455" y="4795807"/>
              <a:ext cx="1008112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Patent A</a:t>
              </a:r>
            </a:p>
          </p:txBody>
        </p:sp>
        <p:cxnSp>
          <p:nvCxnSpPr>
            <p:cNvPr id="10" name="Gerade Verbindung mit Pfeil 19">
              <a:extLst>
                <a:ext uri="{FF2B5EF4-FFF2-40B4-BE49-F238E27FC236}">
                  <a16:creationId xmlns:a16="http://schemas.microsoft.com/office/drawing/2014/main" id="{5D14E42C-81DB-E56A-D7F1-40DB4A8714D6}"/>
                </a:ext>
              </a:extLst>
            </p:cNvPr>
            <p:cNvCxnSpPr/>
            <p:nvPr/>
          </p:nvCxnSpPr>
          <p:spPr>
            <a:xfrm flipH="1" flipV="1">
              <a:off x="4116710" y="5162178"/>
              <a:ext cx="1296144" cy="504058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1" name="Rechteck 20">
              <a:extLst>
                <a:ext uri="{FF2B5EF4-FFF2-40B4-BE49-F238E27FC236}">
                  <a16:creationId xmlns:a16="http://schemas.microsoft.com/office/drawing/2014/main" id="{A031B57C-1B60-2AF8-A63F-7D5196F924C8}"/>
                </a:ext>
              </a:extLst>
            </p:cNvPr>
            <p:cNvSpPr/>
            <p:nvPr/>
          </p:nvSpPr>
          <p:spPr>
            <a:xfrm>
              <a:off x="5576546" y="5378202"/>
              <a:ext cx="1440160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Patent C</a:t>
              </a:r>
            </a:p>
          </p:txBody>
        </p:sp>
        <p:sp>
          <p:nvSpPr>
            <p:cNvPr id="12" name="Rechteck 21">
              <a:extLst>
                <a:ext uri="{FF2B5EF4-FFF2-40B4-BE49-F238E27FC236}">
                  <a16:creationId xmlns:a16="http://schemas.microsoft.com/office/drawing/2014/main" id="{0E41BD38-F16A-E989-5A7B-71AE6784C366}"/>
                </a:ext>
              </a:extLst>
            </p:cNvPr>
            <p:cNvSpPr/>
            <p:nvPr/>
          </p:nvSpPr>
          <p:spPr>
            <a:xfrm>
              <a:off x="7141046" y="5378202"/>
              <a:ext cx="1440160" cy="57606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Innovation C</a:t>
              </a:r>
            </a:p>
          </p:txBody>
        </p:sp>
        <p:sp>
          <p:nvSpPr>
            <p:cNvPr id="13" name="Rechteck 15">
              <a:extLst>
                <a:ext uri="{FF2B5EF4-FFF2-40B4-BE49-F238E27FC236}">
                  <a16:creationId xmlns:a16="http://schemas.microsoft.com/office/drawing/2014/main" id="{27C6ED89-79F0-4876-D31E-069B12AFB8B7}"/>
                </a:ext>
              </a:extLst>
            </p:cNvPr>
            <p:cNvSpPr/>
            <p:nvPr/>
          </p:nvSpPr>
          <p:spPr>
            <a:xfrm>
              <a:off x="2984259" y="4795807"/>
              <a:ext cx="1060443" cy="576064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F796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Product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 (Body)"/>
                </a:rPr>
                <a:t> 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8D9CA8-266C-BCCF-B199-96E44A515CDB}"/>
                </a:ext>
              </a:extLst>
            </p:cNvPr>
            <p:cNvGrpSpPr/>
            <p:nvPr/>
          </p:nvGrpSpPr>
          <p:grpSpPr>
            <a:xfrm>
              <a:off x="5484862" y="5234186"/>
              <a:ext cx="3495686" cy="888842"/>
              <a:chOff x="5484862" y="1967111"/>
              <a:chExt cx="3495686" cy="888842"/>
            </a:xfrm>
          </p:grpSpPr>
          <p:sp>
            <p:nvSpPr>
              <p:cNvPr id="17" name="Eckige Klammer links 2">
                <a:extLst>
                  <a:ext uri="{FF2B5EF4-FFF2-40B4-BE49-F238E27FC236}">
                    <a16:creationId xmlns:a16="http://schemas.microsoft.com/office/drawing/2014/main" id="{9E50AAC9-03FC-20A2-2AF0-304605813BD9}"/>
                  </a:ext>
                </a:extLst>
              </p:cNvPr>
              <p:cNvSpPr/>
              <p:nvPr/>
            </p:nvSpPr>
            <p:spPr>
              <a:xfrm>
                <a:off x="5484862" y="1991857"/>
                <a:ext cx="163692" cy="864096"/>
              </a:xfrm>
              <a:prstGeom prst="leftBracket">
                <a:avLst/>
              </a:prstGeom>
              <a:noFill/>
              <a:ln w="2857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Eckige Klammer links 17">
                <a:extLst>
                  <a:ext uri="{FF2B5EF4-FFF2-40B4-BE49-F238E27FC236}">
                    <a16:creationId xmlns:a16="http://schemas.microsoft.com/office/drawing/2014/main" id="{D8780643-9E5C-BFA7-FE91-A89550ABD930}"/>
                  </a:ext>
                </a:extLst>
              </p:cNvPr>
              <p:cNvSpPr/>
              <p:nvPr/>
            </p:nvSpPr>
            <p:spPr>
              <a:xfrm flipH="1">
                <a:off x="8509198" y="1967111"/>
                <a:ext cx="144016" cy="864096"/>
              </a:xfrm>
              <a:prstGeom prst="leftBracket">
                <a:avLst/>
              </a:prstGeom>
              <a:noFill/>
              <a:ln w="2857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feld 3">
                <a:extLst>
                  <a:ext uri="{FF2B5EF4-FFF2-40B4-BE49-F238E27FC236}">
                    <a16:creationId xmlns:a16="http://schemas.microsoft.com/office/drawing/2014/main" id="{C564E3A9-CE3C-B1E1-8A49-F79754509513}"/>
                  </a:ext>
                </a:extLst>
              </p:cNvPr>
              <p:cNvSpPr txBox="1"/>
              <p:nvPr/>
            </p:nvSpPr>
            <p:spPr>
              <a:xfrm>
                <a:off x="8653214" y="2168326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F79646"/>
                    </a:solidFill>
                    <a:latin typeface="Calibri"/>
                  </a:rPr>
                  <a:t>?</a:t>
                </a:r>
                <a:endParaRPr lang="de-DE" b="1" dirty="0">
                  <a:solidFill>
                    <a:srgbClr val="F79646"/>
                  </a:solidFill>
                  <a:latin typeface="Calibri"/>
                </a:endParaRPr>
              </a:p>
            </p:txBody>
          </p:sp>
        </p:grpSp>
        <p:sp>
          <p:nvSpPr>
            <p:cNvPr id="15" name="Textfeld 15">
              <a:extLst>
                <a:ext uri="{FF2B5EF4-FFF2-40B4-BE49-F238E27FC236}">
                  <a16:creationId xmlns:a16="http://schemas.microsoft.com/office/drawing/2014/main" id="{6F276EA0-E75C-B36B-ADB5-61653F39E01F}"/>
                </a:ext>
              </a:extLst>
            </p:cNvPr>
            <p:cNvSpPr txBox="1"/>
            <p:nvPr/>
          </p:nvSpPr>
          <p:spPr>
            <a:xfrm>
              <a:off x="4243942" y="4824114"/>
              <a:ext cx="1400977" cy="429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ptos (Body)"/>
                </a:rPr>
                <a:t>cited by</a:t>
              </a: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Aptos (Body)"/>
                </a:rPr>
                <a:t>(forward citation)</a:t>
              </a:r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7B53BBF-06CC-D247-5F57-8A1A68B72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36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9032-06C7-A394-C716-DE10D54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D5F0-AF06-D37C-7091-A0FFFF76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4160"/>
            <a:ext cx="10515600" cy="21028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Same: “I cannot decide, so maybe just good to patent as usual?”</a:t>
            </a:r>
          </a:p>
          <a:p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930697-C263-956B-FA6F-3942A54A8913}"/>
              </a:ext>
            </a:extLst>
          </p:cNvPr>
          <p:cNvSpPr/>
          <p:nvPr/>
        </p:nvSpPr>
        <p:spPr>
          <a:xfrm>
            <a:off x="838200" y="1852294"/>
            <a:ext cx="10622280" cy="14903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+mj-lt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688E-7376-AD5E-01B8-611D5818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83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B48BCDE-E261-4AA3-E5FB-6337569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66345"/>
            <a:ext cx="10515600" cy="890295"/>
          </a:xfrm>
        </p:spPr>
        <p:txBody>
          <a:bodyPr/>
          <a:lstStyle/>
          <a:p>
            <a:r>
              <a:rPr lang="en-NZ" dirty="0"/>
              <a:t>The drug development process in EU (EEA)</a:t>
            </a:r>
          </a:p>
        </p:txBody>
      </p:sp>
      <p:pic>
        <p:nvPicPr>
          <p:cNvPr id="3" name="Content Placeholder 5" descr="A diagram of a timeline&#10;&#10;AI-generated content may be incorrect.">
            <a:extLst>
              <a:ext uri="{FF2B5EF4-FFF2-40B4-BE49-F238E27FC236}">
                <a16:creationId xmlns:a16="http://schemas.microsoft.com/office/drawing/2014/main" id="{BE4F8C55-A661-E450-42AE-EC83C3AD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" y="1652953"/>
            <a:ext cx="12176629" cy="45548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1E21-21A9-2A83-6506-25C9B18E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58575" y="6537325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54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100B3-0147-5377-13B7-2BFA1031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5" y="1249239"/>
            <a:ext cx="12114179" cy="54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1993-: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 ≤ 5 years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E5EB3E2-7810-379E-E090-4971350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66345"/>
            <a:ext cx="10515600" cy="890295"/>
          </a:xfrm>
        </p:spPr>
        <p:txBody>
          <a:bodyPr/>
          <a:lstStyle/>
          <a:p>
            <a:r>
              <a:rPr lang="en-NZ" dirty="0"/>
              <a:t>EU patent term extension (SPC regime)</a:t>
            </a:r>
          </a:p>
        </p:txBody>
      </p:sp>
      <p:pic>
        <p:nvPicPr>
          <p:cNvPr id="3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3BCF555-3F1A-86D0-EFBD-119DF3C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93" y="1789559"/>
            <a:ext cx="9236958" cy="50684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E44B0-33C4-7AC9-46B3-339E89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68100" y="6556375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11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718A8-06CB-880B-69FE-4C5259BE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57535"/>
            <a:ext cx="12192000" cy="75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0" dirty="0"/>
              <a:t>Approval lag </a:t>
            </a:r>
            <a:r>
              <a:rPr lang="en-US" sz="2400" i="1" kern="0" dirty="0"/>
              <a:t>cannot</a:t>
            </a:r>
            <a:r>
              <a:rPr lang="en-US" sz="2400" kern="0" dirty="0"/>
              <a:t> be predicted perfectly at the time of the patent ﬁling: whether/when the drug will be on the market </a:t>
            </a:r>
            <a:r>
              <a:rPr lang="en-US" sz="24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(à la Gilchrist 2016) </a:t>
            </a:r>
            <a:r>
              <a:rPr lang="en-US" sz="2400" kern="0" dirty="0"/>
              <a:t>for scientific and organizational factors</a:t>
            </a:r>
            <a:endParaRPr lang="en-US" sz="24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F09B345-B85B-7671-F61B-D153E660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66345"/>
            <a:ext cx="11511280" cy="890295"/>
          </a:xfrm>
        </p:spPr>
        <p:txBody>
          <a:bodyPr/>
          <a:lstStyle/>
          <a:p>
            <a:r>
              <a:rPr lang="en-NZ" dirty="0"/>
              <a:t>It takes a long &amp; uncertain time to develop a drug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E3C6AD-77E4-4172-C0ED-6BBD2B308844}"/>
              </a:ext>
            </a:extLst>
          </p:cNvPr>
          <p:cNvGrpSpPr/>
          <p:nvPr/>
        </p:nvGrpSpPr>
        <p:grpSpPr>
          <a:xfrm>
            <a:off x="1179410" y="1778455"/>
            <a:ext cx="9305710" cy="3882320"/>
            <a:chOff x="1179410" y="1623411"/>
            <a:chExt cx="6712971" cy="2331729"/>
          </a:xfrm>
        </p:grpSpPr>
        <p:cxnSp>
          <p:nvCxnSpPr>
            <p:cNvPr id="3" name="Gerade Verbindung mit Pfeil 3">
              <a:extLst>
                <a:ext uri="{FF2B5EF4-FFF2-40B4-BE49-F238E27FC236}">
                  <a16:creationId xmlns:a16="http://schemas.microsoft.com/office/drawing/2014/main" id="{D652AE48-20C3-87CA-946B-2216B6E6BF72}"/>
                </a:ext>
              </a:extLst>
            </p:cNvPr>
            <p:cNvCxnSpPr/>
            <p:nvPr/>
          </p:nvCxnSpPr>
          <p:spPr>
            <a:xfrm>
              <a:off x="4508004" y="3079064"/>
              <a:ext cx="1207230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783F8C-0D16-8DE8-1BEE-350853A5F3C0}"/>
                </a:ext>
              </a:extLst>
            </p:cNvPr>
            <p:cNvGrpSpPr/>
            <p:nvPr/>
          </p:nvGrpSpPr>
          <p:grpSpPr>
            <a:xfrm>
              <a:off x="1179410" y="1623411"/>
              <a:ext cx="6712971" cy="1241394"/>
              <a:chOff x="1027010" y="1222013"/>
              <a:chExt cx="6712971" cy="1241394"/>
            </a:xfrm>
          </p:grpSpPr>
          <p:cxnSp>
            <p:nvCxnSpPr>
              <p:cNvPr id="7" name="Gerade Verbindung 4">
                <a:extLst>
                  <a:ext uri="{FF2B5EF4-FFF2-40B4-BE49-F238E27FC236}">
                    <a16:creationId xmlns:a16="http://schemas.microsoft.com/office/drawing/2014/main" id="{D79FE393-1D5B-0B1B-07A4-0BB0705C3A89}"/>
                  </a:ext>
                </a:extLst>
              </p:cNvPr>
              <p:cNvCxnSpPr/>
              <p:nvPr/>
            </p:nvCxnSpPr>
            <p:spPr>
              <a:xfrm>
                <a:off x="2303920" y="2107730"/>
                <a:ext cx="0" cy="159146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Gerade Verbindung 9">
                <a:extLst>
                  <a:ext uri="{FF2B5EF4-FFF2-40B4-BE49-F238E27FC236}">
                    <a16:creationId xmlns:a16="http://schemas.microsoft.com/office/drawing/2014/main" id="{C2092B2B-8996-C78A-2A01-058E055B9E57}"/>
                  </a:ext>
                </a:extLst>
              </p:cNvPr>
              <p:cNvCxnSpPr/>
              <p:nvPr/>
            </p:nvCxnSpPr>
            <p:spPr>
              <a:xfrm>
                <a:off x="3485586" y="2101496"/>
                <a:ext cx="7482" cy="165380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" name="Gerade Verbindung 10">
                <a:extLst>
                  <a:ext uri="{FF2B5EF4-FFF2-40B4-BE49-F238E27FC236}">
                    <a16:creationId xmlns:a16="http://schemas.microsoft.com/office/drawing/2014/main" id="{6CC3A86F-F396-9C0D-5931-648F0E69C0B1}"/>
                  </a:ext>
                </a:extLst>
              </p:cNvPr>
              <p:cNvCxnSpPr/>
              <p:nvPr/>
            </p:nvCxnSpPr>
            <p:spPr>
              <a:xfrm>
                <a:off x="4682216" y="2101496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Gerade Verbindung 11">
                <a:extLst>
                  <a:ext uri="{FF2B5EF4-FFF2-40B4-BE49-F238E27FC236}">
                    <a16:creationId xmlns:a16="http://schemas.microsoft.com/office/drawing/2014/main" id="{FDB8DDA5-7ED7-A2DF-B2F2-3F55A411624D}"/>
                  </a:ext>
                </a:extLst>
              </p:cNvPr>
              <p:cNvCxnSpPr/>
              <p:nvPr/>
            </p:nvCxnSpPr>
            <p:spPr>
              <a:xfrm>
                <a:off x="5871364" y="2101496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Gerade Verbindung 12">
                <a:extLst>
                  <a:ext uri="{FF2B5EF4-FFF2-40B4-BE49-F238E27FC236}">
                    <a16:creationId xmlns:a16="http://schemas.microsoft.com/office/drawing/2014/main" id="{08ADDFE9-1F05-AD1E-435A-6C3289897931}"/>
                  </a:ext>
                </a:extLst>
              </p:cNvPr>
              <p:cNvCxnSpPr/>
              <p:nvPr/>
            </p:nvCxnSpPr>
            <p:spPr>
              <a:xfrm>
                <a:off x="7060513" y="2101496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2" name="Textfeld 13">
                <a:extLst>
                  <a:ext uri="{FF2B5EF4-FFF2-40B4-BE49-F238E27FC236}">
                    <a16:creationId xmlns:a16="http://schemas.microsoft.com/office/drawing/2014/main" id="{B2A7C5E9-B96C-4DA3-8777-2210850D7125}"/>
                  </a:ext>
                </a:extLst>
              </p:cNvPr>
              <p:cNvSpPr txBox="1"/>
              <p:nvPr/>
            </p:nvSpPr>
            <p:spPr>
              <a:xfrm>
                <a:off x="2182056" y="2278555"/>
                <a:ext cx="202597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0</a:t>
                </a:r>
              </a:p>
            </p:txBody>
          </p:sp>
          <p:sp>
            <p:nvSpPr>
              <p:cNvPr id="13" name="Textfeld 14">
                <a:extLst>
                  <a:ext uri="{FF2B5EF4-FFF2-40B4-BE49-F238E27FC236}">
                    <a16:creationId xmlns:a16="http://schemas.microsoft.com/office/drawing/2014/main" id="{C9E6E360-1E80-1963-3AA8-4B0E8D96F88F}"/>
                  </a:ext>
                </a:extLst>
              </p:cNvPr>
              <p:cNvSpPr txBox="1"/>
              <p:nvPr/>
            </p:nvSpPr>
            <p:spPr>
              <a:xfrm>
                <a:off x="3192364" y="2278555"/>
                <a:ext cx="548169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5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14" name="Textfeld 15">
                <a:extLst>
                  <a:ext uri="{FF2B5EF4-FFF2-40B4-BE49-F238E27FC236}">
                    <a16:creationId xmlns:a16="http://schemas.microsoft.com/office/drawing/2014/main" id="{298BDBA8-BD5E-1C7F-7EF9-2B4919B8A6E6}"/>
                  </a:ext>
                </a:extLst>
              </p:cNvPr>
              <p:cNvSpPr txBox="1"/>
              <p:nvPr/>
            </p:nvSpPr>
            <p:spPr>
              <a:xfrm>
                <a:off x="4398625" y="2278555"/>
                <a:ext cx="617552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10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15" name="Textfeld 16">
                <a:extLst>
                  <a:ext uri="{FF2B5EF4-FFF2-40B4-BE49-F238E27FC236}">
                    <a16:creationId xmlns:a16="http://schemas.microsoft.com/office/drawing/2014/main" id="{FC6BBB5B-FC39-BA80-BA9D-599DE2AE6249}"/>
                  </a:ext>
                </a:extLst>
              </p:cNvPr>
              <p:cNvSpPr txBox="1"/>
              <p:nvPr/>
            </p:nvSpPr>
            <p:spPr>
              <a:xfrm>
                <a:off x="5551720" y="2278555"/>
                <a:ext cx="617552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15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16" name="Textfeld 17">
                <a:extLst>
                  <a:ext uri="{FF2B5EF4-FFF2-40B4-BE49-F238E27FC236}">
                    <a16:creationId xmlns:a16="http://schemas.microsoft.com/office/drawing/2014/main" id="{923604AE-FF96-5BAB-A8CC-196AB5F6CA77}"/>
                  </a:ext>
                </a:extLst>
              </p:cNvPr>
              <p:cNvSpPr txBox="1"/>
              <p:nvPr/>
            </p:nvSpPr>
            <p:spPr>
              <a:xfrm>
                <a:off x="6740869" y="2278555"/>
                <a:ext cx="617552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20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cxnSp>
            <p:nvCxnSpPr>
              <p:cNvPr id="17" name="Gerade Verbindung 24">
                <a:extLst>
                  <a:ext uri="{FF2B5EF4-FFF2-40B4-BE49-F238E27FC236}">
                    <a16:creationId xmlns:a16="http://schemas.microsoft.com/office/drawing/2014/main" id="{80306E79-A270-EEAF-BED3-096C882F1B4A}"/>
                  </a:ext>
                </a:extLst>
              </p:cNvPr>
              <p:cNvCxnSpPr/>
              <p:nvPr/>
            </p:nvCxnSpPr>
            <p:spPr>
              <a:xfrm>
                <a:off x="2303920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18" name="Gerade Verbindung 35">
                <a:extLst>
                  <a:ext uri="{FF2B5EF4-FFF2-40B4-BE49-F238E27FC236}">
                    <a16:creationId xmlns:a16="http://schemas.microsoft.com/office/drawing/2014/main" id="{B175BFF7-8936-6C4A-9786-A9FAA5CC6966}"/>
                  </a:ext>
                </a:extLst>
              </p:cNvPr>
              <p:cNvCxnSpPr/>
              <p:nvPr/>
            </p:nvCxnSpPr>
            <p:spPr>
              <a:xfrm>
                <a:off x="4067572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" name="Gerade Verbindung 36">
                <a:extLst>
                  <a:ext uri="{FF2B5EF4-FFF2-40B4-BE49-F238E27FC236}">
                    <a16:creationId xmlns:a16="http://schemas.microsoft.com/office/drawing/2014/main" id="{8A5AE952-8E79-2A7B-4C03-5F4D5C2E24DA}"/>
                  </a:ext>
                </a:extLst>
              </p:cNvPr>
              <p:cNvCxnSpPr/>
              <p:nvPr/>
            </p:nvCxnSpPr>
            <p:spPr>
              <a:xfrm>
                <a:off x="4499620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Gerade Verbindung 37">
                <a:extLst>
                  <a:ext uri="{FF2B5EF4-FFF2-40B4-BE49-F238E27FC236}">
                    <a16:creationId xmlns:a16="http://schemas.microsoft.com/office/drawing/2014/main" id="{CF70D1B8-28EF-2C19-3404-726C31862242}"/>
                  </a:ext>
                </a:extLst>
              </p:cNvPr>
              <p:cNvCxnSpPr/>
              <p:nvPr/>
            </p:nvCxnSpPr>
            <p:spPr>
              <a:xfrm>
                <a:off x="5003676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" name="Gerade Verbindung 38">
                <a:extLst>
                  <a:ext uri="{FF2B5EF4-FFF2-40B4-BE49-F238E27FC236}">
                    <a16:creationId xmlns:a16="http://schemas.microsoft.com/office/drawing/2014/main" id="{7631FA5C-7970-2B1E-659B-D7B285781059}"/>
                  </a:ext>
                </a:extLst>
              </p:cNvPr>
              <p:cNvCxnSpPr/>
              <p:nvPr/>
            </p:nvCxnSpPr>
            <p:spPr>
              <a:xfrm>
                <a:off x="5435724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2" name="Gerade Verbindung 40">
                <a:extLst>
                  <a:ext uri="{FF2B5EF4-FFF2-40B4-BE49-F238E27FC236}">
                    <a16:creationId xmlns:a16="http://schemas.microsoft.com/office/drawing/2014/main" id="{02FB8F1A-3A73-86AF-2708-A8CEBF7E1625}"/>
                  </a:ext>
                </a:extLst>
              </p:cNvPr>
              <p:cNvCxnSpPr/>
              <p:nvPr/>
            </p:nvCxnSpPr>
            <p:spPr>
              <a:xfrm>
                <a:off x="5795764" y="1757609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3" name="Textfeld 30">
                <a:extLst>
                  <a:ext uri="{FF2B5EF4-FFF2-40B4-BE49-F238E27FC236}">
                    <a16:creationId xmlns:a16="http://schemas.microsoft.com/office/drawing/2014/main" id="{BF591BBC-D1B2-60F0-88AB-62512A543D4F}"/>
                  </a:ext>
                </a:extLst>
              </p:cNvPr>
              <p:cNvSpPr txBox="1"/>
              <p:nvPr/>
            </p:nvSpPr>
            <p:spPr>
              <a:xfrm rot="19192221">
                <a:off x="2155391" y="1384134"/>
                <a:ext cx="836524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Aptos (Body)"/>
                  </a:rPr>
                  <a:t>Patent filing</a:t>
                </a:r>
              </a:p>
            </p:txBody>
          </p:sp>
          <p:sp>
            <p:nvSpPr>
              <p:cNvPr id="24" name="Textfeld 31">
                <a:extLst>
                  <a:ext uri="{FF2B5EF4-FFF2-40B4-BE49-F238E27FC236}">
                    <a16:creationId xmlns:a16="http://schemas.microsoft.com/office/drawing/2014/main" id="{B892D78B-3162-9F34-C7EE-404D02388D7A}"/>
                  </a:ext>
                </a:extLst>
              </p:cNvPr>
              <p:cNvSpPr txBox="1"/>
              <p:nvPr/>
            </p:nvSpPr>
            <p:spPr>
              <a:xfrm rot="19192221">
                <a:off x="3853269" y="1340751"/>
                <a:ext cx="1039907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Clinical phase I</a:t>
                </a:r>
              </a:p>
            </p:txBody>
          </p:sp>
          <p:sp>
            <p:nvSpPr>
              <p:cNvPr id="25" name="Textfeld 32">
                <a:extLst>
                  <a:ext uri="{FF2B5EF4-FFF2-40B4-BE49-F238E27FC236}">
                    <a16:creationId xmlns:a16="http://schemas.microsoft.com/office/drawing/2014/main" id="{6B5D95C2-CCBD-E6FA-C24F-547CC2A6E0D4}"/>
                  </a:ext>
                </a:extLst>
              </p:cNvPr>
              <p:cNvSpPr txBox="1"/>
              <p:nvPr/>
            </p:nvSpPr>
            <p:spPr>
              <a:xfrm rot="19192221">
                <a:off x="4252142" y="1330247"/>
                <a:ext cx="1078068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Clinical phase II</a:t>
                </a:r>
              </a:p>
            </p:txBody>
          </p:sp>
          <p:sp>
            <p:nvSpPr>
              <p:cNvPr id="26" name="Textfeld 33">
                <a:extLst>
                  <a:ext uri="{FF2B5EF4-FFF2-40B4-BE49-F238E27FC236}">
                    <a16:creationId xmlns:a16="http://schemas.microsoft.com/office/drawing/2014/main" id="{0D2879EF-99C2-AD5B-962B-59DA60AAE72C}"/>
                  </a:ext>
                </a:extLst>
              </p:cNvPr>
              <p:cNvSpPr txBox="1"/>
              <p:nvPr/>
            </p:nvSpPr>
            <p:spPr>
              <a:xfrm rot="19192221">
                <a:off x="4742047" y="1310382"/>
                <a:ext cx="1116228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Clinical phase III</a:t>
                </a:r>
              </a:p>
            </p:txBody>
          </p:sp>
          <p:sp>
            <p:nvSpPr>
              <p:cNvPr id="27" name="Textfeld 34">
                <a:extLst>
                  <a:ext uri="{FF2B5EF4-FFF2-40B4-BE49-F238E27FC236}">
                    <a16:creationId xmlns:a16="http://schemas.microsoft.com/office/drawing/2014/main" id="{8896A31B-AC2B-2C8D-A2AE-2DC0E5BEC281}"/>
                  </a:ext>
                </a:extLst>
              </p:cNvPr>
              <p:cNvSpPr txBox="1"/>
              <p:nvPr/>
            </p:nvSpPr>
            <p:spPr>
              <a:xfrm rot="19192221">
                <a:off x="5158116" y="1222013"/>
                <a:ext cx="1354719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Aptos (Body)"/>
                  </a:rPr>
                  <a:t>Market authorization</a:t>
                </a:r>
              </a:p>
            </p:txBody>
          </p:sp>
          <p:sp>
            <p:nvSpPr>
              <p:cNvPr id="28" name="Textfeld 36">
                <a:extLst>
                  <a:ext uri="{FF2B5EF4-FFF2-40B4-BE49-F238E27FC236}">
                    <a16:creationId xmlns:a16="http://schemas.microsoft.com/office/drawing/2014/main" id="{FC1DFBF7-8ED5-F26D-A3C9-05A60A078344}"/>
                  </a:ext>
                </a:extLst>
              </p:cNvPr>
              <p:cNvSpPr txBox="1"/>
              <p:nvPr/>
            </p:nvSpPr>
            <p:spPr>
              <a:xfrm rot="19192221">
                <a:off x="5669756" y="1370213"/>
                <a:ext cx="845543" cy="184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Drug launch</a:t>
                </a:r>
              </a:p>
            </p:txBody>
          </p:sp>
          <p:sp>
            <p:nvSpPr>
              <p:cNvPr id="29" name="Geschweifte Klammer rechts 37">
                <a:extLst>
                  <a:ext uri="{FF2B5EF4-FFF2-40B4-BE49-F238E27FC236}">
                    <a16:creationId xmlns:a16="http://schemas.microsoft.com/office/drawing/2014/main" id="{FE1554EE-FF8F-53FD-0356-205918CAC8B5}"/>
                  </a:ext>
                </a:extLst>
              </p:cNvPr>
              <p:cNvSpPr/>
              <p:nvPr/>
            </p:nvSpPr>
            <p:spPr>
              <a:xfrm rot="16200000">
                <a:off x="3129085" y="1164529"/>
                <a:ext cx="158091" cy="1410020"/>
              </a:xfrm>
              <a:prstGeom prst="rightBrace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feld 38">
                <a:extLst>
                  <a:ext uri="{FF2B5EF4-FFF2-40B4-BE49-F238E27FC236}">
                    <a16:creationId xmlns:a16="http://schemas.microsoft.com/office/drawing/2014/main" id="{362FF4F8-095B-28E2-0B9F-E68AFD49A30F}"/>
                  </a:ext>
                </a:extLst>
              </p:cNvPr>
              <p:cNvSpPr txBox="1"/>
              <p:nvPr/>
            </p:nvSpPr>
            <p:spPr>
              <a:xfrm rot="19192221">
                <a:off x="2771495" y="1269557"/>
                <a:ext cx="1193335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Pre-clinical phase</a:t>
                </a:r>
              </a:p>
            </p:txBody>
          </p:sp>
          <p:sp>
            <p:nvSpPr>
              <p:cNvPr id="31" name="Pfeil nach rechts 12">
                <a:extLst>
                  <a:ext uri="{FF2B5EF4-FFF2-40B4-BE49-F238E27FC236}">
                    <a16:creationId xmlns:a16="http://schemas.microsoft.com/office/drawing/2014/main" id="{0237D655-A65A-8EED-2DE7-D1C2ED37D8FA}"/>
                  </a:ext>
                </a:extLst>
              </p:cNvPr>
              <p:cNvSpPr/>
              <p:nvPr/>
            </p:nvSpPr>
            <p:spPr>
              <a:xfrm>
                <a:off x="2235579" y="1948584"/>
                <a:ext cx="5504402" cy="318292"/>
              </a:xfrm>
              <a:prstGeom prst="rightArrow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feld 104">
                <a:extLst>
                  <a:ext uri="{FF2B5EF4-FFF2-40B4-BE49-F238E27FC236}">
                    <a16:creationId xmlns:a16="http://schemas.microsoft.com/office/drawing/2014/main" id="{4D4E15AD-33A9-119F-D609-1AA6C206E4E9}"/>
                  </a:ext>
                </a:extLst>
              </p:cNvPr>
              <p:cNvSpPr txBox="1"/>
              <p:nvPr/>
            </p:nvSpPr>
            <p:spPr>
              <a:xfrm>
                <a:off x="1027010" y="1860466"/>
                <a:ext cx="784718" cy="388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prstClr val="black"/>
                    </a:solidFill>
                    <a:latin typeface="Aptos (Body)"/>
                  </a:rPr>
                  <a:t>Late MA </a:t>
                </a:r>
              </a:p>
              <a:p>
                <a:r>
                  <a:rPr lang="en-US" i="1" dirty="0">
                    <a:solidFill>
                      <a:prstClr val="black"/>
                    </a:solidFill>
                    <a:latin typeface="Aptos (Body)"/>
                  </a:rPr>
                  <a:t>(long lag)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CE484D1-F97E-823A-FE61-B59533CAB4F7}"/>
                </a:ext>
              </a:extLst>
            </p:cNvPr>
            <p:cNvGrpSpPr/>
            <p:nvPr/>
          </p:nvGrpSpPr>
          <p:grpSpPr>
            <a:xfrm>
              <a:off x="1195636" y="3249342"/>
              <a:ext cx="6696744" cy="705798"/>
              <a:chOff x="1043236" y="2847944"/>
              <a:chExt cx="6696744" cy="705798"/>
            </a:xfrm>
          </p:grpSpPr>
          <p:cxnSp>
            <p:nvCxnSpPr>
              <p:cNvPr id="34" name="Gerade Verbindung 4">
                <a:extLst>
                  <a:ext uri="{FF2B5EF4-FFF2-40B4-BE49-F238E27FC236}">
                    <a16:creationId xmlns:a16="http://schemas.microsoft.com/office/drawing/2014/main" id="{08B7B3BD-8CAA-E7EE-8E49-9DC381C78DB9}"/>
                  </a:ext>
                </a:extLst>
              </p:cNvPr>
              <p:cNvCxnSpPr/>
              <p:nvPr/>
            </p:nvCxnSpPr>
            <p:spPr>
              <a:xfrm>
                <a:off x="2303919" y="3198065"/>
                <a:ext cx="0" cy="159146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35" name="Gerade Verbindung 9">
                <a:extLst>
                  <a:ext uri="{FF2B5EF4-FFF2-40B4-BE49-F238E27FC236}">
                    <a16:creationId xmlns:a16="http://schemas.microsoft.com/office/drawing/2014/main" id="{228F9FF7-B1E0-4E4F-AFBD-4D2EF1A8B8E3}"/>
                  </a:ext>
                </a:extLst>
              </p:cNvPr>
              <p:cNvCxnSpPr/>
              <p:nvPr/>
            </p:nvCxnSpPr>
            <p:spPr>
              <a:xfrm>
                <a:off x="3485585" y="3191831"/>
                <a:ext cx="7482" cy="16538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36" name="Gerade Verbindung 10">
                <a:extLst>
                  <a:ext uri="{FF2B5EF4-FFF2-40B4-BE49-F238E27FC236}">
                    <a16:creationId xmlns:a16="http://schemas.microsoft.com/office/drawing/2014/main" id="{B2F5B87F-6A63-CA30-AF06-0950EAC90059}"/>
                  </a:ext>
                </a:extLst>
              </p:cNvPr>
              <p:cNvCxnSpPr/>
              <p:nvPr/>
            </p:nvCxnSpPr>
            <p:spPr>
              <a:xfrm>
                <a:off x="4682215" y="3191831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37" name="Gerade Verbindung 11">
                <a:extLst>
                  <a:ext uri="{FF2B5EF4-FFF2-40B4-BE49-F238E27FC236}">
                    <a16:creationId xmlns:a16="http://schemas.microsoft.com/office/drawing/2014/main" id="{F2EF6B74-37B7-31B2-0952-7DF840EE01A4}"/>
                  </a:ext>
                </a:extLst>
              </p:cNvPr>
              <p:cNvCxnSpPr/>
              <p:nvPr/>
            </p:nvCxnSpPr>
            <p:spPr>
              <a:xfrm>
                <a:off x="5871363" y="3191831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38" name="Gerade Verbindung 12">
                <a:extLst>
                  <a:ext uri="{FF2B5EF4-FFF2-40B4-BE49-F238E27FC236}">
                    <a16:creationId xmlns:a16="http://schemas.microsoft.com/office/drawing/2014/main" id="{066FA0B5-3C2B-C657-0554-F31AB32B7C93}"/>
                  </a:ext>
                </a:extLst>
              </p:cNvPr>
              <p:cNvCxnSpPr/>
              <p:nvPr/>
            </p:nvCxnSpPr>
            <p:spPr>
              <a:xfrm>
                <a:off x="7060512" y="3191831"/>
                <a:ext cx="0" cy="16538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feld 81">
                <a:extLst>
                  <a:ext uri="{FF2B5EF4-FFF2-40B4-BE49-F238E27FC236}">
                    <a16:creationId xmlns:a16="http://schemas.microsoft.com/office/drawing/2014/main" id="{90F7CB13-377D-F872-92C8-A64B750D910E}"/>
                  </a:ext>
                </a:extLst>
              </p:cNvPr>
              <p:cNvSpPr txBox="1"/>
              <p:nvPr/>
            </p:nvSpPr>
            <p:spPr>
              <a:xfrm>
                <a:off x="2182055" y="3368890"/>
                <a:ext cx="202597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0</a:t>
                </a:r>
              </a:p>
            </p:txBody>
          </p:sp>
          <p:sp>
            <p:nvSpPr>
              <p:cNvPr id="40" name="Textfeld 82">
                <a:extLst>
                  <a:ext uri="{FF2B5EF4-FFF2-40B4-BE49-F238E27FC236}">
                    <a16:creationId xmlns:a16="http://schemas.microsoft.com/office/drawing/2014/main" id="{54185112-CB47-0EC0-ED87-D7AAC60B0683}"/>
                  </a:ext>
                </a:extLst>
              </p:cNvPr>
              <p:cNvSpPr txBox="1"/>
              <p:nvPr/>
            </p:nvSpPr>
            <p:spPr>
              <a:xfrm>
                <a:off x="3192363" y="3368890"/>
                <a:ext cx="548169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5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41" name="Textfeld 83">
                <a:extLst>
                  <a:ext uri="{FF2B5EF4-FFF2-40B4-BE49-F238E27FC236}">
                    <a16:creationId xmlns:a16="http://schemas.microsoft.com/office/drawing/2014/main" id="{C4938E4C-85A3-4374-492F-1719A1242F18}"/>
                  </a:ext>
                </a:extLst>
              </p:cNvPr>
              <p:cNvSpPr txBox="1"/>
              <p:nvPr/>
            </p:nvSpPr>
            <p:spPr>
              <a:xfrm>
                <a:off x="4398624" y="3368890"/>
                <a:ext cx="617552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10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42" name="Textfeld 84">
                <a:extLst>
                  <a:ext uri="{FF2B5EF4-FFF2-40B4-BE49-F238E27FC236}">
                    <a16:creationId xmlns:a16="http://schemas.microsoft.com/office/drawing/2014/main" id="{797DEAEC-D7A4-AFC9-44E6-17419CA253BA}"/>
                  </a:ext>
                </a:extLst>
              </p:cNvPr>
              <p:cNvSpPr txBox="1"/>
              <p:nvPr/>
            </p:nvSpPr>
            <p:spPr>
              <a:xfrm>
                <a:off x="5551719" y="3368890"/>
                <a:ext cx="617552" cy="18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15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sp>
            <p:nvSpPr>
              <p:cNvPr id="43" name="Textfeld 85">
                <a:extLst>
                  <a:ext uri="{FF2B5EF4-FFF2-40B4-BE49-F238E27FC236}">
                    <a16:creationId xmlns:a16="http://schemas.microsoft.com/office/drawing/2014/main" id="{71DAF7AE-05C7-FC1B-FA9E-9BEC5A3466C8}"/>
                  </a:ext>
                </a:extLst>
              </p:cNvPr>
              <p:cNvSpPr txBox="1"/>
              <p:nvPr/>
            </p:nvSpPr>
            <p:spPr>
              <a:xfrm>
                <a:off x="6740868" y="3368890"/>
                <a:ext cx="617552" cy="184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>
                    <a:solidFill>
                      <a:prstClr val="black"/>
                    </a:solidFill>
                    <a:latin typeface="Aptos (Body)"/>
                  </a:rPr>
                  <a:t>20 </a:t>
                </a:r>
                <a:r>
                  <a:rPr lang="en-US" sz="1400" b="1" dirty="0">
                    <a:solidFill>
                      <a:prstClr val="black"/>
                    </a:solidFill>
                    <a:latin typeface="Aptos (Body)"/>
                  </a:rPr>
                  <a:t>years</a:t>
                </a:r>
              </a:p>
            </p:txBody>
          </p:sp>
          <p:cxnSp>
            <p:nvCxnSpPr>
              <p:cNvPr id="44" name="Gerade Verbindung 24">
                <a:extLst>
                  <a:ext uri="{FF2B5EF4-FFF2-40B4-BE49-F238E27FC236}">
                    <a16:creationId xmlns:a16="http://schemas.microsoft.com/office/drawing/2014/main" id="{10040598-BCFA-04DD-20B3-48A1CFC5F0B2}"/>
                  </a:ext>
                </a:extLst>
              </p:cNvPr>
              <p:cNvCxnSpPr/>
              <p:nvPr/>
            </p:nvCxnSpPr>
            <p:spPr>
              <a:xfrm>
                <a:off x="2303919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45" name="Gerade Verbindung 35">
                <a:extLst>
                  <a:ext uri="{FF2B5EF4-FFF2-40B4-BE49-F238E27FC236}">
                    <a16:creationId xmlns:a16="http://schemas.microsoft.com/office/drawing/2014/main" id="{EF8138DF-198D-1E0A-41B8-AF175072FCA7}"/>
                  </a:ext>
                </a:extLst>
              </p:cNvPr>
              <p:cNvCxnSpPr/>
              <p:nvPr/>
            </p:nvCxnSpPr>
            <p:spPr>
              <a:xfrm>
                <a:off x="3153545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46" name="Gerade Verbindung 36">
                <a:extLst>
                  <a:ext uri="{FF2B5EF4-FFF2-40B4-BE49-F238E27FC236}">
                    <a16:creationId xmlns:a16="http://schemas.microsoft.com/office/drawing/2014/main" id="{36A93F02-8559-C05E-804A-3F2A42248CD5}"/>
                  </a:ext>
                </a:extLst>
              </p:cNvPr>
              <p:cNvCxnSpPr/>
              <p:nvPr/>
            </p:nvCxnSpPr>
            <p:spPr>
              <a:xfrm>
                <a:off x="3585593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47" name="Gerade Verbindung 37">
                <a:extLst>
                  <a:ext uri="{FF2B5EF4-FFF2-40B4-BE49-F238E27FC236}">
                    <a16:creationId xmlns:a16="http://schemas.microsoft.com/office/drawing/2014/main" id="{A265673A-8279-7208-A599-AD9C8142BCF5}"/>
                  </a:ext>
                </a:extLst>
              </p:cNvPr>
              <p:cNvCxnSpPr/>
              <p:nvPr/>
            </p:nvCxnSpPr>
            <p:spPr>
              <a:xfrm>
                <a:off x="3945633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48" name="Gerade Verbindung 38">
                <a:extLst>
                  <a:ext uri="{FF2B5EF4-FFF2-40B4-BE49-F238E27FC236}">
                    <a16:creationId xmlns:a16="http://schemas.microsoft.com/office/drawing/2014/main" id="{B858388B-0D9B-3592-5E19-6FB069E39C6D}"/>
                  </a:ext>
                </a:extLst>
              </p:cNvPr>
              <p:cNvCxnSpPr/>
              <p:nvPr/>
            </p:nvCxnSpPr>
            <p:spPr>
              <a:xfrm>
                <a:off x="4305673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49" name="Gerade Verbindung 40">
                <a:extLst>
                  <a:ext uri="{FF2B5EF4-FFF2-40B4-BE49-F238E27FC236}">
                    <a16:creationId xmlns:a16="http://schemas.microsoft.com/office/drawing/2014/main" id="{07DED72A-06FA-55BC-F72B-94BE4FB0A992}"/>
                  </a:ext>
                </a:extLst>
              </p:cNvPr>
              <p:cNvCxnSpPr/>
              <p:nvPr/>
            </p:nvCxnSpPr>
            <p:spPr>
              <a:xfrm>
                <a:off x="4665713" y="2847944"/>
                <a:ext cx="0" cy="318292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sp>
            <p:nvSpPr>
              <p:cNvPr id="50" name="Geschweifte Klammer rechts 101">
                <a:extLst>
                  <a:ext uri="{FF2B5EF4-FFF2-40B4-BE49-F238E27FC236}">
                    <a16:creationId xmlns:a16="http://schemas.microsoft.com/office/drawing/2014/main" id="{6D12F975-54BB-1A06-E74D-4AC72B5A481D}"/>
                  </a:ext>
                </a:extLst>
              </p:cNvPr>
              <p:cNvSpPr/>
              <p:nvPr/>
            </p:nvSpPr>
            <p:spPr>
              <a:xfrm rot="16200000">
                <a:off x="2678863" y="2728064"/>
                <a:ext cx="183139" cy="534624"/>
              </a:xfrm>
              <a:prstGeom prst="rightBrace">
                <a:avLst/>
              </a:prstGeom>
              <a:noFill/>
              <a:ln w="285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Pfeil nach rechts 80">
                <a:extLst>
                  <a:ext uri="{FF2B5EF4-FFF2-40B4-BE49-F238E27FC236}">
                    <a16:creationId xmlns:a16="http://schemas.microsoft.com/office/drawing/2014/main" id="{64F12038-8611-F61C-35E2-91E973D11339}"/>
                  </a:ext>
                </a:extLst>
              </p:cNvPr>
              <p:cNvSpPr/>
              <p:nvPr/>
            </p:nvSpPr>
            <p:spPr>
              <a:xfrm>
                <a:off x="2235578" y="3038919"/>
                <a:ext cx="5504402" cy="318292"/>
              </a:xfrm>
              <a:prstGeom prst="right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Textfeld 105">
                <a:extLst>
                  <a:ext uri="{FF2B5EF4-FFF2-40B4-BE49-F238E27FC236}">
                    <a16:creationId xmlns:a16="http://schemas.microsoft.com/office/drawing/2014/main" id="{EC861317-E6FA-66F2-536A-2C31F5FC9857}"/>
                  </a:ext>
                </a:extLst>
              </p:cNvPr>
              <p:cNvSpPr txBox="1"/>
              <p:nvPr/>
            </p:nvSpPr>
            <p:spPr>
              <a:xfrm>
                <a:off x="1043236" y="2949088"/>
                <a:ext cx="849475" cy="388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i="1" dirty="0">
                    <a:solidFill>
                      <a:prstClr val="black"/>
                    </a:solidFill>
                    <a:latin typeface="Aptos (Body)"/>
                  </a:rPr>
                  <a:t>Early MA</a:t>
                </a:r>
              </a:p>
              <a:p>
                <a:r>
                  <a:rPr lang="en-US" i="1" dirty="0">
                    <a:solidFill>
                      <a:prstClr val="black"/>
                    </a:solidFill>
                    <a:latin typeface="Aptos (Body)"/>
                  </a:rPr>
                  <a:t>(short lag)</a:t>
                </a: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3302-F47B-C456-8F6A-EE491D46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6675" y="6584950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14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9E6F72-317F-A66C-F768-EE2DA39D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5" y="1407583"/>
            <a:ext cx="12094115" cy="5088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0" dirty="0">
                <a:latin typeface="Aptos (Body)"/>
                <a:cs typeface="Arial" panose="020B0604020202020204" pitchFamily="34" charset="0"/>
              </a:rPr>
              <a:t>Split sample by median approval lag: similar in ex-ante drug/disease/patent characteristics</a:t>
            </a:r>
            <a:endParaRPr 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kern="0" dirty="0">
              <a:latin typeface="Aptos (Body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latin typeface="Aptos (Body)"/>
                <a:cs typeface="Arial" panose="020B0604020202020204" pitchFamily="34" charset="0"/>
              </a:rPr>
              <a:t>Method: staggered </a:t>
            </a:r>
            <a:r>
              <a:rPr lang="en-US" sz="2400" kern="0" dirty="0" err="1">
                <a:latin typeface="Aptos (Body)"/>
                <a:cs typeface="Arial" panose="020B0604020202020204" pitchFamily="34" charset="0"/>
              </a:rPr>
              <a:t>DiD</a:t>
            </a:r>
            <a:r>
              <a:rPr lang="en-US" sz="2400" kern="0" dirty="0">
                <a:latin typeface="Aptos (Body)"/>
                <a:cs typeface="Arial" panose="020B0604020202020204" pitchFamily="34" charset="0"/>
              </a:rPr>
              <a:t> and event studies; ctrl for a set of FEs: MA</a:t>
            </a:r>
            <a:r>
              <a:rPr lang="en-US" sz="2400" kern="0" baseline="-25000" dirty="0">
                <a:latin typeface="Aptos (Body)"/>
                <a:cs typeface="Arial" panose="020B0604020202020204" pitchFamily="34" charset="0"/>
              </a:rPr>
              <a:t>it</a:t>
            </a:r>
            <a:r>
              <a:rPr lang="en-US" sz="2400" kern="0" dirty="0">
                <a:latin typeface="Aptos (Body)"/>
                <a:cs typeface="Arial" panose="020B0604020202020204" pitchFamily="34" charset="0"/>
              </a:rPr>
              <a:t>, </a:t>
            </a:r>
            <a:r>
              <a:rPr lang="en-US" sz="2400" kern="0" dirty="0" err="1">
                <a:latin typeface="Aptos (Body)"/>
                <a:cs typeface="Arial" panose="020B0604020202020204" pitchFamily="34" charset="0"/>
              </a:rPr>
              <a:t>patent</a:t>
            </a:r>
            <a:r>
              <a:rPr lang="en-US" sz="2400" kern="0" baseline="-25000" dirty="0" err="1">
                <a:latin typeface="Aptos (Body)"/>
                <a:cs typeface="Arial" panose="020B0604020202020204" pitchFamily="34" charset="0"/>
              </a:rPr>
              <a:t>it</a:t>
            </a:r>
            <a:r>
              <a:rPr lang="en-US" sz="2400" kern="0" dirty="0">
                <a:latin typeface="Aptos (Body)"/>
                <a:cs typeface="Arial" panose="020B0604020202020204" pitchFamily="34" charset="0"/>
              </a:rPr>
              <a:t>, </a:t>
            </a:r>
            <a:r>
              <a:rPr lang="en-US" sz="2400" kern="0" dirty="0" err="1">
                <a:latin typeface="Aptos (Body)"/>
                <a:cs typeface="Arial" panose="020B0604020202020204" pitchFamily="34" charset="0"/>
              </a:rPr>
              <a:t>SPC</a:t>
            </a:r>
            <a:r>
              <a:rPr lang="en-US" sz="2400" kern="0" baseline="-25000" dirty="0" err="1">
                <a:latin typeface="Aptos (Body)"/>
                <a:cs typeface="Arial" panose="020B0604020202020204" pitchFamily="34" charset="0"/>
              </a:rPr>
              <a:t>it</a:t>
            </a:r>
            <a:endParaRPr lang="en-US" sz="2400" kern="0" baseline="-25000" dirty="0">
              <a:latin typeface="Aptos (Body)"/>
              <a:cs typeface="Arial" panose="020B0604020202020204" pitchFamily="34" charset="0"/>
            </a:endParaRPr>
          </a:p>
          <a:p>
            <a:endParaRPr lang="en-NZ" sz="2200" dirty="0">
              <a:latin typeface="Aptos (Body)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D828E79-36F7-41EA-FD69-0F4E6E3B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9" y="166345"/>
            <a:ext cx="11916383" cy="890295"/>
          </a:xfrm>
        </p:spPr>
        <p:txBody>
          <a:bodyPr/>
          <a:lstStyle/>
          <a:p>
            <a:r>
              <a:rPr lang="en-NZ" dirty="0"/>
              <a:t>Distribution of timing-related variables &amp;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EBBE1-FE40-E224-27ED-C9D7C818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150675"/>
            <a:ext cx="10948712" cy="31472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45D23D-73CD-682D-1C40-4B4081A5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5725" y="6584950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523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0C356-2E5D-934A-8E1F-033B5F2C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27D3A-0A54-048F-6138-24C46E27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66345"/>
            <a:ext cx="10515600" cy="890295"/>
          </a:xfrm>
        </p:spPr>
        <p:txBody>
          <a:bodyPr/>
          <a:lstStyle/>
          <a:p>
            <a:r>
              <a:rPr lang="en-NZ" dirty="0"/>
              <a:t>Marketing authorization &amp; self-citations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CE960-F2DC-4263-5DC8-808918018D5A}"/>
              </a:ext>
            </a:extLst>
          </p:cNvPr>
          <p:cNvSpPr txBox="1"/>
          <p:nvPr/>
        </p:nvSpPr>
        <p:spPr>
          <a:xfrm>
            <a:off x="7038894" y="4604014"/>
            <a:ext cx="494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ptos (Body)"/>
              </a:rPr>
              <a:t>Secondary</a:t>
            </a:r>
            <a:r>
              <a:rPr lang="en-US" sz="2000" dirty="0">
                <a:solidFill>
                  <a:srgbClr val="0070C0"/>
                </a:solidFill>
                <a:latin typeface="Aptos (Body)"/>
              </a:rPr>
              <a:t>: e.g., new formulations, dosage forms, combinations, or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CE582-B86C-5DCA-F8BF-55340779A677}"/>
              </a:ext>
            </a:extLst>
          </p:cNvPr>
          <p:cNvSpPr txBox="1"/>
          <p:nvPr/>
        </p:nvSpPr>
        <p:spPr>
          <a:xfrm>
            <a:off x="7038894" y="3429000"/>
            <a:ext cx="494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Process</a:t>
            </a:r>
            <a:r>
              <a:rPr lang="en-US" sz="2000" dirty="0">
                <a:solidFill>
                  <a:srgbClr val="0070C0"/>
                </a:solidFill>
              </a:rPr>
              <a:t>: e.g., new manufacturing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A0985-3EA8-8324-AD1D-2A355F8932E1}"/>
              </a:ext>
            </a:extLst>
          </p:cNvPr>
          <p:cNvSpPr txBox="1"/>
          <p:nvPr/>
        </p:nvSpPr>
        <p:spPr>
          <a:xfrm>
            <a:off x="7038894" y="2630272"/>
            <a:ext cx="5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Product</a:t>
            </a:r>
            <a:r>
              <a:rPr lang="en-US" sz="2000" dirty="0">
                <a:solidFill>
                  <a:srgbClr val="0070C0"/>
                </a:solidFill>
              </a:rPr>
              <a:t>: e.g., new products, macromolecule.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B1F91-C5DE-B251-847C-0A1AB147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" y="1453777"/>
            <a:ext cx="6781945" cy="510640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10CDA5-2536-1899-3C3F-FC356CF4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5725" y="6575425"/>
            <a:ext cx="723899" cy="365125"/>
          </a:xfrm>
        </p:spPr>
        <p:txBody>
          <a:bodyPr/>
          <a:lstStyle/>
          <a:p>
            <a:pPr algn="r"/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98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074FE4D-690C-5110-776F-91D7001C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345"/>
            <a:ext cx="12192000" cy="890295"/>
          </a:xfrm>
        </p:spPr>
        <p:txBody>
          <a:bodyPr>
            <a:noAutofit/>
          </a:bodyPr>
          <a:lstStyle/>
          <a:p>
            <a:r>
              <a:rPr lang="en-NZ" sz="4200" dirty="0"/>
              <a:t>Marketing authorization</a:t>
            </a:r>
            <a:r>
              <a:rPr lang="en-US" sz="4200" dirty="0"/>
              <a:t> &amp; self-cit.: by disease &amp; placebo</a:t>
            </a:r>
            <a:endParaRPr lang="en-NZ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7DFF9-F6FC-2C87-906E-85DFEC55AB94}"/>
              </a:ext>
            </a:extLst>
          </p:cNvPr>
          <p:cNvSpPr txBox="1"/>
          <p:nvPr/>
        </p:nvSpPr>
        <p:spPr>
          <a:xfrm>
            <a:off x="276225" y="1321175"/>
            <a:ext cx="249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ptos (Body)"/>
              </a:rPr>
              <a:t>Same</a:t>
            </a:r>
            <a:r>
              <a:rPr lang="en-US" sz="2000" dirty="0">
                <a:solidFill>
                  <a:srgbClr val="0070C0"/>
                </a:solidFill>
                <a:latin typeface="Aptos (Body)"/>
              </a:rPr>
              <a:t> disease area as the approved drug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84024-A73B-B285-42A0-D40DDE68334B}"/>
              </a:ext>
            </a:extLst>
          </p:cNvPr>
          <p:cNvSpPr txBox="1"/>
          <p:nvPr/>
        </p:nvSpPr>
        <p:spPr>
          <a:xfrm>
            <a:off x="3809999" y="1321175"/>
            <a:ext cx="281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ptos (Body)"/>
              </a:rPr>
              <a:t>Different</a:t>
            </a:r>
            <a:r>
              <a:rPr lang="en-US" sz="2000" dirty="0">
                <a:solidFill>
                  <a:srgbClr val="0070C0"/>
                </a:solidFill>
                <a:latin typeface="Aptos (Body)"/>
              </a:rPr>
              <a:t> disease areas from the focal drug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111F7-81DC-08F4-AF2A-BF8DE47AA7DE}"/>
              </a:ext>
            </a:extLst>
          </p:cNvPr>
          <p:cNvSpPr txBox="1"/>
          <p:nvPr/>
        </p:nvSpPr>
        <p:spPr>
          <a:xfrm>
            <a:off x="7305675" y="1321175"/>
            <a:ext cx="4382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ptos (Body)"/>
              </a:rPr>
              <a:t>Use end of phase II/start of phase III as a major (</a:t>
            </a:r>
            <a:r>
              <a:rPr lang="en-US" sz="2000" b="1" dirty="0">
                <a:solidFill>
                  <a:srgbClr val="0070C0"/>
                </a:solidFill>
                <a:latin typeface="Aptos (Body)"/>
              </a:rPr>
              <a:t>placebo</a:t>
            </a:r>
            <a:r>
              <a:rPr lang="en-US" sz="2000" dirty="0">
                <a:solidFill>
                  <a:srgbClr val="0070C0"/>
                </a:solidFill>
                <a:latin typeface="Aptos (Body)"/>
              </a:rPr>
              <a:t>) milestone event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BBB06-1309-BECC-A3E5-DFF4CBD9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228926"/>
            <a:ext cx="10744201" cy="45814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314E-2B49-92F3-C30D-42C9B98F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63400" y="6575425"/>
            <a:ext cx="228599" cy="365125"/>
          </a:xfrm>
        </p:spPr>
        <p:txBody>
          <a:bodyPr/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08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80000" advClick="0" advTm="15000"/>
    </mc:Choice>
    <mc:Fallback xmlns=""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617</Words>
  <Application>Microsoft Office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(Body)</vt:lpstr>
      <vt:lpstr>Aptos</vt:lpstr>
      <vt:lpstr>Aptos Display</vt:lpstr>
      <vt:lpstr>Arial</vt:lpstr>
      <vt:lpstr>Calibri</vt:lpstr>
      <vt:lpstr>Office Theme</vt:lpstr>
      <vt:lpstr>Marketing Authorization and Strategic Patenting: Evidence from Pharmaceuticals</vt:lpstr>
      <vt:lpstr>Drugs save lives, but too costly with many patents!</vt:lpstr>
      <vt:lpstr>Research question</vt:lpstr>
      <vt:lpstr>The drug development process in EU (EEA)</vt:lpstr>
      <vt:lpstr>EU patent term extension (SPC regime)</vt:lpstr>
      <vt:lpstr>It takes a long &amp; uncertain time to develop a drug</vt:lpstr>
      <vt:lpstr>Distribution of timing-related variables &amp; Methods</vt:lpstr>
      <vt:lpstr>Marketing authorization &amp; self-citations</vt:lpstr>
      <vt:lpstr>Marketing authorization &amp; self-cit.: by disease &amp; placebo</vt:lpstr>
      <vt:lpstr>Marketing authorization &amp; other parties’ fwd citations</vt:lpstr>
      <vt:lpstr>Robustness checks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Paula Lorgelly</dc:creator>
  <cp:lastModifiedBy>Lucy Xiaolu Wang</cp:lastModifiedBy>
  <cp:revision>60</cp:revision>
  <cp:lastPrinted>2025-07-02T21:03:51Z</cp:lastPrinted>
  <dcterms:created xsi:type="dcterms:W3CDTF">2025-05-25T22:17:21Z</dcterms:created>
  <dcterms:modified xsi:type="dcterms:W3CDTF">2025-07-13T18:31:01Z</dcterms:modified>
</cp:coreProperties>
</file>