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Lucy Xiaolu" initials="WLX" lastIdx="1" clrIdx="0">
    <p:extLst>
      <p:ext uri="{19B8F6BF-5375-455C-9EA6-DF929625EA0E}">
        <p15:presenceInfo xmlns:p15="http://schemas.microsoft.com/office/powerpoint/2012/main" userId="S-1-5-21-1140163179-2913948690-3102894805-28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E3A19-9372-407A-9D92-BE2C847A423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739B6-4A15-4170-BAAF-924E18B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4d9f25a95_2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24d9f25a95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4d9f25a95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24d9f25a95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4d9f25a9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4d9f25a9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4d9f25a95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24d9f25a9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d9f25a9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24d9f25a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F1E8D2-F162-479D-9288-424C388DEAF7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264180-5492-4AAD-819A-8986AF249E5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DC9E3-74FC-4022-89E4-5ECABAE74862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Author1, Author2, Author3: Title of your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C8F139E-4D13-405B-B2A3-21EA539F3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F514B5-7713-4D6B-A91B-7A96DDE6D90A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4F21B-E0EB-4ED6-8E0A-3E76E595C7E3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D206-5186-451E-A25F-BAE76D316313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21B7CB-BEB2-4C61-A4D7-26809B7925A2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895EC-6341-4B73-9181-1F4345E8F070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613D4D-CCE0-43F1-A2DF-07F32E255C78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72667-D625-41BD-BA1D-10462524F063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Author1, Author2, Author3: Title of your Paper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39E-4D13-405B-B2A3-21EA539F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7772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Author1, Author2, Author3: Title of your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139E-4D13-405B-B2A3-21EA539F3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1022567" y="1560067"/>
            <a:ext cx="10422000" cy="1514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sz="4400" b="1" dirty="0"/>
              <a:t>Procurement Institutions and Essential Drug Supply in Low and Middle-Income Countries</a:t>
            </a:r>
            <a:endParaRPr sz="4400" b="1"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1022567" y="3880467"/>
            <a:ext cx="10160000" cy="137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b="1" dirty="0"/>
              <a:t>Lucy Xiaolu Wang </a:t>
            </a:r>
            <a:r>
              <a:rPr lang="en" dirty="0"/>
              <a:t>(University of Massachusetts Amherst, Max Planck Institute for Innovation and Competition, Canadian Centre for Health Economics</a:t>
            </a:r>
            <a:r>
              <a:rPr lang="en" dirty="0" smtClean="0"/>
              <a:t>)</a:t>
            </a:r>
            <a:r>
              <a:rPr lang="en" dirty="0"/>
              <a:t/>
            </a:r>
            <a:br>
              <a:rPr lang="en" dirty="0"/>
            </a:br>
            <a:r>
              <a:rPr lang="en" b="1" dirty="0"/>
              <a:t>Nahim Bin Zahur </a:t>
            </a:r>
            <a:r>
              <a:rPr lang="en" dirty="0"/>
              <a:t>(Queen’s University)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9668" y="295461"/>
            <a:ext cx="12122331" cy="11957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 smtClean="0"/>
              <a:t>Challenges in drug access &amp; procurement institutions</a:t>
            </a: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ftr" idx="11"/>
          </p:nvPr>
        </p:nvSpPr>
        <p:spPr>
          <a:xfrm>
            <a:off x="188200" y="6356367"/>
            <a:ext cx="11269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"/>
              <a:t>Lucy Xiaolu Wang, Nahim Zahur: Procurement Institutions and Essential Drug Supply in Low and Middle-Income Countries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9370967" y="6434984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83" y="1731512"/>
            <a:ext cx="8173206" cy="440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109819" y="1883005"/>
            <a:ext cx="3676867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6246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" dirty="0"/>
              <a:t>Slow </a:t>
            </a:r>
            <a:r>
              <a:rPr lang="en" dirty="0" smtClean="0"/>
              <a:t>drug </a:t>
            </a:r>
            <a:r>
              <a:rPr lang="en" dirty="0"/>
              <a:t>d</a:t>
            </a:r>
            <a:r>
              <a:rPr lang="en" dirty="0" smtClean="0"/>
              <a:t>iffusion </a:t>
            </a:r>
            <a:r>
              <a:rPr lang="en" dirty="0"/>
              <a:t>in </a:t>
            </a:r>
            <a:r>
              <a:rPr lang="en" dirty="0" smtClean="0"/>
              <a:t>low and middle-income countries (LMIC)</a:t>
            </a:r>
            <a:endParaRPr dirty="0"/>
          </a:p>
          <a:p>
            <a:pPr marL="694249" lvl="1" indent="-228594">
              <a:spcBef>
                <a:spcPts val="533"/>
              </a:spcBef>
              <a:buClr>
                <a:schemeClr val="dk1"/>
              </a:buClr>
              <a:buSzPts val="1500"/>
            </a:pPr>
            <a:r>
              <a:rPr lang="en" dirty="0"/>
              <a:t>Both patent and non-patent </a:t>
            </a:r>
            <a:r>
              <a:rPr lang="en" dirty="0" smtClean="0"/>
              <a:t>barriers</a:t>
            </a:r>
          </a:p>
          <a:p>
            <a:pPr marL="694249" lvl="1" indent="-228594">
              <a:spcBef>
                <a:spcPts val="533"/>
              </a:spcBef>
              <a:buClr>
                <a:schemeClr val="dk1"/>
              </a:buClr>
              <a:buSzPts val="1500"/>
            </a:pPr>
            <a:endParaRPr dirty="0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dirty="0"/>
              <a:t>Key role of procurement institutions</a:t>
            </a:r>
            <a:endParaRPr dirty="0"/>
          </a:p>
          <a:p>
            <a:pPr marL="694249" lvl="1" indent="-228594">
              <a:spcBef>
                <a:spcPts val="533"/>
              </a:spcBef>
              <a:buClr>
                <a:schemeClr val="dk1"/>
              </a:buClr>
              <a:buSzPts val="1500"/>
            </a:pPr>
            <a:r>
              <a:rPr lang="en" dirty="0"/>
              <a:t>But we know little about how well they </a:t>
            </a:r>
            <a:r>
              <a:rPr lang="en" dirty="0" smtClean="0"/>
              <a:t>work</a:t>
            </a:r>
          </a:p>
          <a:p>
            <a:pPr marL="694249" lvl="1" indent="-228594">
              <a:spcBef>
                <a:spcPts val="533"/>
              </a:spcBef>
              <a:buClr>
                <a:schemeClr val="dk1"/>
              </a:buClr>
              <a:buSzPts val="1500"/>
            </a:pPr>
            <a:r>
              <a:rPr lang="en" dirty="0" smtClean="0"/>
              <a:t>Price and non-price outcomes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124400" y="89700"/>
            <a:ext cx="9941200" cy="998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Data and Empirical Model </a:t>
            </a:r>
            <a:endParaRPr dirty="0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124400" y="1009433"/>
            <a:ext cx="11943200" cy="5772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0" indent="0">
              <a:spcBef>
                <a:spcPts val="1067"/>
              </a:spcBef>
              <a:buNone/>
            </a:pPr>
            <a:r>
              <a:rPr lang="en" b="1" dirty="0"/>
              <a:t>Data: </a:t>
            </a:r>
            <a:r>
              <a:rPr lang="en" dirty="0"/>
              <a:t>LMIC drug </a:t>
            </a:r>
            <a:r>
              <a:rPr lang="en" i="1" dirty="0"/>
              <a:t>procurement </a:t>
            </a:r>
            <a:r>
              <a:rPr lang="en" i="1" dirty="0" smtClean="0"/>
              <a:t>transactions</a:t>
            </a:r>
            <a:r>
              <a:rPr lang="en" sz="2000" dirty="0" smtClean="0"/>
              <a:t>, </a:t>
            </a:r>
            <a:r>
              <a:rPr lang="en" sz="2000" dirty="0"/>
              <a:t>Global Fund, 2007-2017</a:t>
            </a:r>
            <a:endParaRPr sz="2000" dirty="0"/>
          </a:p>
          <a:p>
            <a:pPr marL="0" indent="0">
              <a:spcBef>
                <a:spcPts val="1067"/>
              </a:spcBef>
              <a:buNone/>
            </a:pPr>
            <a:r>
              <a:rPr lang="en" i="1" dirty="0"/>
              <a:t>drug level</a:t>
            </a:r>
            <a:r>
              <a:rPr lang="en" dirty="0"/>
              <a:t>: disease categories, approval year, and drug classes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i="1" dirty="0" smtClean="0"/>
              <a:t>drug-country-year level</a:t>
            </a:r>
            <a:r>
              <a:rPr lang="en" dirty="0" smtClean="0"/>
              <a:t>: </a:t>
            </a:r>
            <a:r>
              <a:rPr lang="en" dirty="0"/>
              <a:t>patent status &amp; IP licensing institution (Medicines Patent Pool) 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i="1" dirty="0"/>
              <a:t>country-year level</a:t>
            </a:r>
            <a:r>
              <a:rPr lang="en" dirty="0"/>
              <a:t>: demographics, income, disease portfolios, institutional factors, </a:t>
            </a:r>
            <a:r>
              <a:rPr lang="en" i="1" dirty="0" smtClean="0"/>
              <a:t>…</a:t>
            </a:r>
          </a:p>
          <a:p>
            <a:pPr marL="0" indent="0">
              <a:spcBef>
                <a:spcPts val="1067"/>
              </a:spcBef>
              <a:buNone/>
            </a:pPr>
            <a:endParaRPr i="1" dirty="0"/>
          </a:p>
          <a:p>
            <a:pPr marL="0" indent="0">
              <a:spcBef>
                <a:spcPts val="1067"/>
              </a:spcBef>
              <a:buNone/>
            </a:pPr>
            <a:r>
              <a:rPr lang="en" b="1" dirty="0"/>
              <a:t>Empirical </a:t>
            </a:r>
            <a:r>
              <a:rPr lang="en" b="1" dirty="0" smtClean="0"/>
              <a:t>Model </a:t>
            </a:r>
            <a:r>
              <a:rPr lang="en" dirty="0" smtClean="0"/>
              <a:t>(baseline):</a:t>
            </a:r>
            <a:r>
              <a:rPr lang="en" b="1" dirty="0" smtClean="0"/>
              <a:t> </a:t>
            </a:r>
            <a:r>
              <a:rPr lang="en" dirty="0" smtClean="0"/>
              <a:t>Panel and </a:t>
            </a:r>
            <a:r>
              <a:rPr lang="en" dirty="0"/>
              <a:t>transaction-level regressions saturated with fixed effects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y</a:t>
            </a:r>
            <a:r>
              <a:rPr lang="en" baseline="-25000" dirty="0"/>
              <a:t>jct</a:t>
            </a:r>
            <a:r>
              <a:rPr lang="en" dirty="0"/>
              <a:t>: price, </a:t>
            </a:r>
            <a:r>
              <a:rPr lang="en" dirty="0" smtClean="0"/>
              <a:t>delivery delay</a:t>
            </a:r>
            <a:r>
              <a:rPr lang="en" dirty="0"/>
              <a:t>, procurement lead time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S</a:t>
            </a:r>
            <a:r>
              <a:rPr lang="en" baseline="-25000" dirty="0"/>
              <a:t>jct</a:t>
            </a:r>
            <a:r>
              <a:rPr lang="en" dirty="0"/>
              <a:t>: % transactions using procurement institution </a:t>
            </a:r>
            <a:r>
              <a:rPr lang="en" dirty="0" smtClean="0"/>
              <a:t>m (5 categories)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X</a:t>
            </a:r>
            <a:r>
              <a:rPr lang="en" baseline="-25000" dirty="0"/>
              <a:t>jct</a:t>
            </a:r>
            <a:r>
              <a:rPr lang="en" dirty="0"/>
              <a:t>: income, disease prevalence &amp; incidence, demographics, patents, IP licensing, etc.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en" dirty="0"/>
              <a:t>ẟ</a:t>
            </a:r>
            <a:r>
              <a:rPr lang="en" baseline="-25000" dirty="0"/>
              <a:t>cj</a:t>
            </a:r>
            <a:r>
              <a:rPr lang="en" dirty="0"/>
              <a:t> + ẟ</a:t>
            </a:r>
            <a:r>
              <a:rPr lang="en" baseline="-25000" dirty="0"/>
              <a:t>t</a:t>
            </a:r>
            <a:r>
              <a:rPr lang="en" dirty="0"/>
              <a:t>: drug-country &amp; year fixed </a:t>
            </a:r>
            <a:r>
              <a:rPr lang="en" dirty="0" smtClean="0"/>
              <a:t>effects </a:t>
            </a:r>
            <a:r>
              <a:rPr lang="en" dirty="0"/>
              <a:t>	</a:t>
            </a:r>
            <a:endParaRPr dirty="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00" y="4126174"/>
            <a:ext cx="8607567" cy="5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6" y="45887"/>
            <a:ext cx="4066903" cy="1760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233151" y="292534"/>
            <a:ext cx="11824800" cy="96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/>
              <a:t>Pooled procurement reduces prices with tradeoffs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170782" y="1630250"/>
            <a:ext cx="492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dirty="0"/>
              <a:t>Cross-country pooling </a:t>
            </a:r>
            <a:r>
              <a:rPr lang="en" dirty="0" smtClean="0"/>
              <a:t>lowers prices: </a:t>
            </a:r>
            <a:r>
              <a:rPr lang="en" dirty="0" smtClean="0">
                <a:solidFill>
                  <a:srgbClr val="0000FF"/>
                </a:solidFill>
              </a:rPr>
              <a:t>30%</a:t>
            </a:r>
            <a:r>
              <a:rPr lang="en" dirty="0" smtClean="0"/>
              <a:t> </a:t>
            </a:r>
            <a:r>
              <a:rPr lang="en" dirty="0"/>
              <a:t>for </a:t>
            </a:r>
            <a:r>
              <a:rPr lang="en" dirty="0" smtClean="0"/>
              <a:t>PPM (pooled procurement mechanism), </a:t>
            </a:r>
            <a:r>
              <a:rPr lang="en" dirty="0">
                <a:solidFill>
                  <a:srgbClr val="0000FF"/>
                </a:solidFill>
              </a:rPr>
              <a:t>23%</a:t>
            </a:r>
            <a:r>
              <a:rPr lang="en" dirty="0"/>
              <a:t> for UN</a:t>
            </a:r>
            <a:endParaRPr dirty="0"/>
          </a:p>
          <a:p>
            <a:pPr marL="237061" indent="0">
              <a:spcBef>
                <a:spcPts val="0"/>
              </a:spcBef>
              <a:buNone/>
            </a:pPr>
            <a:endParaRPr dirty="0"/>
          </a:p>
          <a:p>
            <a:pPr marL="237061" indent="-237061">
              <a:spcBef>
                <a:spcPts val="0"/>
              </a:spcBef>
              <a:buSzPts val="1800"/>
            </a:pPr>
            <a:r>
              <a:rPr lang="en" dirty="0"/>
              <a:t>Cross-country pooling by PPM lowers delays by </a:t>
            </a:r>
            <a:r>
              <a:rPr lang="en" dirty="0">
                <a:solidFill>
                  <a:srgbClr val="0000FF"/>
                </a:solidFill>
              </a:rPr>
              <a:t>26%</a:t>
            </a:r>
            <a:r>
              <a:rPr lang="en" dirty="0"/>
              <a:t>, but </a:t>
            </a:r>
            <a:r>
              <a:rPr lang="en" dirty="0" smtClean="0"/>
              <a:t>longer procurement lead </a:t>
            </a:r>
            <a:r>
              <a:rPr lang="en" dirty="0"/>
              <a:t>time </a:t>
            </a:r>
            <a:r>
              <a:rPr lang="en" dirty="0" smtClean="0"/>
              <a:t>by </a:t>
            </a:r>
            <a:r>
              <a:rPr lang="en" dirty="0">
                <a:solidFill>
                  <a:srgbClr val="FF0000"/>
                </a:solidFill>
              </a:rPr>
              <a:t>105</a:t>
            </a:r>
            <a:r>
              <a:rPr lang="en" dirty="0"/>
              <a:t> days</a:t>
            </a:r>
            <a:endParaRPr dirty="0"/>
          </a:p>
          <a:p>
            <a:pPr marL="237061" indent="0">
              <a:spcBef>
                <a:spcPts val="0"/>
              </a:spcBef>
              <a:buNone/>
            </a:pPr>
            <a:endParaRPr dirty="0"/>
          </a:p>
          <a:p>
            <a:pPr marL="237061" indent="-237061">
              <a:spcBef>
                <a:spcPts val="0"/>
              </a:spcBef>
              <a:buSzPts val="1800"/>
            </a:pPr>
            <a:r>
              <a:rPr lang="en" dirty="0"/>
              <a:t>Buyers thus trade off greater reliability, lower prices against lower </a:t>
            </a:r>
            <a:r>
              <a:rPr lang="en" dirty="0" smtClean="0"/>
              <a:t>flexibility (longer anticipated wait)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ftr" idx="11"/>
          </p:nvPr>
        </p:nvSpPr>
        <p:spPr>
          <a:xfrm>
            <a:off x="188200" y="6356367"/>
            <a:ext cx="11269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"/>
              <a:t>Lucy Xiaolu Wang, Nahim Zahur: Procurement Institutions and Essential Drug Supply in Low and Middle-Income Countries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301" y="1412568"/>
            <a:ext cx="6551236" cy="403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165592" y="5346894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Panel level baseline results.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838199" y="320492"/>
            <a:ext cx="11031583" cy="942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/>
              <a:t>Heterogeneity </a:t>
            </a:r>
            <a:r>
              <a:rPr lang="en" dirty="0" smtClean="0"/>
              <a:t>and additional analyses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478970" y="1375954"/>
            <a:ext cx="11251475" cy="49803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dirty="0" smtClean="0"/>
              <a:t>Cross-country pooling reduces prices more for older drugs</a:t>
            </a:r>
          </a:p>
          <a:p>
            <a:pPr marL="694261" lvl="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-US" dirty="0" smtClean="0"/>
              <a:t>I</a:t>
            </a:r>
            <a:r>
              <a:rPr lang="en" dirty="0" smtClean="0"/>
              <a:t>n contrast, Medicines Patent Pool (IP licensing) reduces prices for newer, patented drugs</a:t>
            </a:r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dirty="0" smtClean="0"/>
              <a:t>Pool </a:t>
            </a:r>
            <a:r>
              <a:rPr lang="en" i="1" dirty="0" smtClean="0"/>
              <a:t>internationally</a:t>
            </a:r>
            <a:r>
              <a:rPr lang="en" dirty="0" smtClean="0"/>
              <a:t> is most effective if: (1) buyers </a:t>
            </a:r>
            <a:r>
              <a:rPr lang="en" dirty="0" smtClean="0">
                <a:solidFill>
                  <a:srgbClr val="FF0000"/>
                </a:solidFill>
              </a:rPr>
              <a:t>small</a:t>
            </a:r>
            <a:r>
              <a:rPr lang="en" dirty="0" smtClean="0"/>
              <a:t>; (2) market </a:t>
            </a:r>
            <a:r>
              <a:rPr lang="en" dirty="0" smtClean="0">
                <a:solidFill>
                  <a:srgbClr val="FF0000"/>
                </a:solidFill>
              </a:rPr>
              <a:t>more</a:t>
            </a:r>
            <a:r>
              <a:rPr lang="en" dirty="0" smtClean="0"/>
              <a:t> concentrated</a:t>
            </a:r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dirty="0" smtClean="0"/>
              <a:t>Pool </a:t>
            </a:r>
            <a:r>
              <a:rPr lang="en" i="1" dirty="0" smtClean="0"/>
              <a:t>within-country</a:t>
            </a:r>
            <a:r>
              <a:rPr lang="en" dirty="0" smtClean="0"/>
              <a:t> is most effective if: (1) buyers </a:t>
            </a:r>
            <a:r>
              <a:rPr lang="en" dirty="0" smtClean="0">
                <a:solidFill>
                  <a:schemeClr val="accent5"/>
                </a:solidFill>
              </a:rPr>
              <a:t>large</a:t>
            </a:r>
            <a:r>
              <a:rPr lang="en" dirty="0" smtClean="0"/>
              <a:t>; (2) market </a:t>
            </a:r>
            <a:r>
              <a:rPr lang="en" dirty="0" smtClean="0">
                <a:solidFill>
                  <a:schemeClr val="accent5"/>
                </a:solidFill>
              </a:rPr>
              <a:t>less</a:t>
            </a:r>
            <a:r>
              <a:rPr lang="en" dirty="0" smtClean="0"/>
              <a:t> concentrated</a:t>
            </a:r>
          </a:p>
          <a:p>
            <a:pPr marL="237061" indent="-270927">
              <a:spcBef>
                <a:spcPts val="1067"/>
              </a:spcBef>
              <a:buSzPts val="1800"/>
            </a:pPr>
            <a:endParaRPr lang="en" sz="2000" dirty="0" smtClean="0"/>
          </a:p>
          <a:p>
            <a:pPr marL="237061" indent="-270927">
              <a:spcBef>
                <a:spcPts val="1067"/>
              </a:spcBef>
              <a:buSzPts val="1800"/>
            </a:pPr>
            <a:r>
              <a:rPr lang="en" dirty="0"/>
              <a:t>A</a:t>
            </a:r>
            <a:r>
              <a:rPr lang="en" dirty="0" smtClean="0"/>
              <a:t>dditional analyses: Instrumental variable approach; Altonji-Elder-Taber-Oster (AET-O) boundary estimates; demend estimation; other institutions, managerial practices, … </a:t>
            </a:r>
          </a:p>
          <a:p>
            <a:pPr marL="237061" indent="-270927">
              <a:spcBef>
                <a:spcPts val="1067"/>
              </a:spcBef>
              <a:buSzPts val="1800"/>
            </a:pPr>
            <a:endParaRPr lang="en" sz="2000" dirty="0" smtClean="0"/>
          </a:p>
          <a:p>
            <a:pPr marL="237061" indent="-270927">
              <a:spcBef>
                <a:spcPts val="1067"/>
              </a:spcBef>
              <a:buSzPts val="1800"/>
            </a:pPr>
            <a:r>
              <a:rPr lang="en" dirty="0" smtClean="0"/>
              <a:t>Overall: no one-size-fits-all institution wrt price &amp; non-price outcomes; countries may consider using a mix of institutions for various scenarios (regular vs emergency)</a:t>
            </a:r>
            <a:endParaRPr lang="en" sz="2000" dirty="0" smtClean="0"/>
          </a:p>
          <a:p>
            <a:pPr marL="0" indent="0" algn="r">
              <a:spcBef>
                <a:spcPts val="1067"/>
              </a:spcBef>
              <a:buSzPts val="1800"/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(D</a:t>
            </a:r>
            <a:r>
              <a:rPr lang="en" sz="2000" dirty="0">
                <a:solidFill>
                  <a:schemeClr val="bg1">
                    <a:lumMod val="65000"/>
                  </a:schemeClr>
                </a:solidFill>
              </a:rPr>
              <a:t>raft available at: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ssrn.com/abstract=3926761)</a:t>
            </a:r>
            <a:endParaRPr lang="en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94261" lvl="1" indent="-270927">
              <a:spcBef>
                <a:spcPts val="1067"/>
              </a:spcBef>
              <a:buSzPts val="1800"/>
            </a:pPr>
            <a:endParaRPr lang="en" dirty="0" smtClean="0"/>
          </a:p>
          <a:p>
            <a:pPr marL="694261" lvl="1" indent="-270927">
              <a:spcBef>
                <a:spcPts val="1067"/>
              </a:spcBef>
              <a:buSzPts val="1800"/>
            </a:pP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188200" y="6356367"/>
            <a:ext cx="11269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"/>
              <a:t>Lucy Xiaolu Wang, Nahim Zahur: Procurement Institutions and Essential Drug Supply in Low and Middle-Income Countries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Procurement Institutions and Essential Drug Supply in Low and Middle-Income Countries</vt:lpstr>
      <vt:lpstr>Challenges in drug access &amp; procurement institutions</vt:lpstr>
      <vt:lpstr>Data and Empirical Model </vt:lpstr>
      <vt:lpstr>Pooled procurement reduces prices with tradeoffs</vt:lpstr>
      <vt:lpstr>Heterogeneity and additional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slam presentation</dc:title>
  <dc:creator>Jörg Claussen</dc:creator>
  <cp:lastModifiedBy>Wang Lucy Xiaolu</cp:lastModifiedBy>
  <cp:revision>51</cp:revision>
  <dcterms:created xsi:type="dcterms:W3CDTF">2017-03-29T20:40:07Z</dcterms:created>
  <dcterms:modified xsi:type="dcterms:W3CDTF">2023-05-25T07:15:11Z</dcterms:modified>
</cp:coreProperties>
</file>