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A51AB3-1CE1-44C2-B8B9-E31BA65B72B0}">
  <a:tblStyle styleId="{30A51AB3-1CE1-44C2-B8B9-E31BA65B72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c091c37c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c091c37c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03e82f9b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03e82f9b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Telling from the roaster position + |acc/dec| plot, we noticed that players in their injured tracks were more likely to acc/dec suddenly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03e82f9b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03e82f9b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total distance of one track, majority positions’ players incline to run longer distance during their injured tracks.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03e82f9b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03e82f9b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previous discussions, this  player movement matrix can capture significant diffs b/w injury tracks and noninjury tracks   across majority of roaster positions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022012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022012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important feature corr w/ football injuries is field surface(synthetic turf, natural turf)</a:t>
            </a:r>
            <a:endParaRPr/>
          </a:p>
          <a:p>
            <a:pPr indent="0" lvl="0" marL="0" rtl="0" algn="l">
              <a:spcBef>
                <a:spcPts val="0"/>
              </a:spcBef>
              <a:spcAft>
                <a:spcPts val="0"/>
              </a:spcAft>
              <a:buNone/>
            </a:pPr>
            <a:r>
              <a:rPr lang="en"/>
              <a:t>chi--&gt;assco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c091c37c0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c091c37c0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Recent investigations of lower limb injuries among football athletes have indicated significantly higher injury rates on synthetic turf compared with natural turf because that synthetic turf surfaces do not release cleats as readily as natural turf and may contribute to the incidence of non-contact lower limb injuries (Kent et al., 2015).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c03e82f9b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c03e82f9b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try to </a:t>
            </a:r>
            <a:r>
              <a:rPr lang="en" sz="1050">
                <a:highlight>
                  <a:srgbClr val="FFFFFF"/>
                </a:highlight>
              </a:rPr>
              <a:t>characterize any differences in player movement between the playing surfaces and stadium type that may influence player movement and the risk of injury. </a:t>
            </a:r>
            <a:endParaRPr sz="1050">
              <a:highlight>
                <a:srgbClr val="FFFFFF"/>
              </a:highlight>
            </a:endParaRPr>
          </a:p>
          <a:p>
            <a:pPr indent="0" lvl="0" marL="0" rtl="0" algn="l">
              <a:spcBef>
                <a:spcPts val="0"/>
              </a:spcBef>
              <a:spcAft>
                <a:spcPts val="0"/>
              </a:spcAft>
              <a:buNone/>
            </a:pPr>
            <a:r>
              <a:rPr lang="en" sz="1050">
                <a:highlight>
                  <a:srgbClr val="FFFFFF"/>
                </a:highlight>
              </a:rPr>
              <a:t>Here, the </a:t>
            </a:r>
            <a:r>
              <a:rPr lang="en" sz="1050">
                <a:highlight>
                  <a:srgbClr val="FFFFFF"/>
                </a:highlight>
              </a:rPr>
              <a:t>affected stadium types those that would affected by the weather.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c03e82f9b_6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c03e82f9b_6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try to </a:t>
            </a:r>
            <a:r>
              <a:rPr lang="en" sz="1050">
                <a:highlight>
                  <a:srgbClr val="FFFFFF"/>
                </a:highlight>
              </a:rPr>
              <a:t>characterize any differences in player movement between the playing surfaces and stadium type that may influence player movement and the risk of injury.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c03e82f9b_6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c03e82f9b_6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try to </a:t>
            </a:r>
            <a:r>
              <a:rPr lang="en" sz="1050">
                <a:highlight>
                  <a:srgbClr val="FFFFFF"/>
                </a:highlight>
              </a:rPr>
              <a:t>characterize any differences in player movement between the playing surfaces and stadium type that may influence player movement and the risk of injury.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c091c37c0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c091c37c0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try to </a:t>
            </a:r>
            <a:r>
              <a:rPr lang="en" sz="1050">
                <a:highlight>
                  <a:srgbClr val="FFFFFF"/>
                </a:highlight>
              </a:rPr>
              <a:t>characterize any differences in player movement between the playing surfaces and stadium type that may influence player movement and the risk of injury.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c03e82f9b_6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c03e82f9b_6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try to </a:t>
            </a:r>
            <a:r>
              <a:rPr lang="en" sz="1050">
                <a:highlight>
                  <a:srgbClr val="FFFFFF"/>
                </a:highlight>
              </a:rPr>
              <a:t>characterize any differences in player movement between the playing surfaces and stadium type that may influence player movement and the risk of injury.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02201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02201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I</a:t>
            </a:r>
            <a:r>
              <a:rPr b="1" lang="en">
                <a:solidFill>
                  <a:schemeClr val="dk1"/>
                </a:solidFill>
              </a:rPr>
              <a:t>njury Record:</a:t>
            </a:r>
            <a:r>
              <a:rPr lang="en">
                <a:solidFill>
                  <a:schemeClr val="dk1"/>
                </a:solidFill>
              </a:rPr>
              <a:t> The injury record file contains information on 105 lower-limb injuries that occurred during regular season games over the two seasons.</a:t>
            </a:r>
            <a:endParaRPr>
              <a:solidFill>
                <a:schemeClr val="dk1"/>
              </a:solidFill>
            </a:endParaRPr>
          </a:p>
          <a:p>
            <a:pPr indent="0" lvl="0" marL="0" rtl="0" algn="l">
              <a:lnSpc>
                <a:spcPct val="115000"/>
              </a:lnSpc>
              <a:spcBef>
                <a:spcPts val="0"/>
              </a:spcBef>
              <a:spcAft>
                <a:spcPts val="0"/>
              </a:spcAft>
              <a:buNone/>
            </a:pPr>
            <a:r>
              <a:rPr b="1" lang="en">
                <a:solidFill>
                  <a:schemeClr val="dk1"/>
                </a:solidFill>
              </a:rPr>
              <a:t>Play list: </a:t>
            </a:r>
            <a:r>
              <a:rPr lang="en">
                <a:solidFill>
                  <a:schemeClr val="dk1"/>
                </a:solidFill>
              </a:rPr>
              <a:t>The playlist file contains the details for the over 260 thousand player-plays that makeup the dataset. Details about the game and play include the player’s assigned roster position, stadium type, field type, weather, play type and so 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Player Track Data has</a:t>
            </a:r>
            <a:r>
              <a:rPr lang="en">
                <a:solidFill>
                  <a:schemeClr val="dk1"/>
                </a:solidFill>
              </a:rPr>
              <a:t> player level data that describes the location, orientation, speed and direction of each player during a play recorded at 10 Hz( i.e 10 observations recorded per second.)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c03e82f9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c03e82f9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So,,</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We are trying to </a:t>
            </a:r>
            <a:r>
              <a:rPr lang="en">
                <a:solidFill>
                  <a:schemeClr val="dk1"/>
                </a:solidFill>
              </a:rPr>
              <a:t> analyze (National Football League)NFL non-contact lower-limb injury data over 2 regular seasons, and to identify different player movements on different field surfaces, weather, positions and etc that may influence the risk of injury. </a:t>
            </a:r>
            <a:endParaRPr b="1" sz="1400">
              <a:solidFill>
                <a:schemeClr val="dk1"/>
              </a:solidFill>
              <a:highlight>
                <a:schemeClr val="lt1"/>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03e82f9b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03e82f9b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Instead of one single player, we </a:t>
            </a:r>
            <a:r>
              <a:rPr lang="en"/>
              <a:t> take one single track of player movements as the basic unit. Because ev changes and the player changes his/her movement pattern in each game.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display one example of an injured player’s  track. We locate the instant location(change by 10hz) of this player on the left-hand-side, while on the right hand-side, we have direction, acc, speed for each time break.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c03e82f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c03e82f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en" sz="1000">
                <a:solidFill>
                  <a:schemeClr val="dk1"/>
                </a:solidFill>
                <a:highlight>
                  <a:srgbClr val="FFFFFF"/>
                </a:highlight>
              </a:rPr>
              <a:t>(((The athlete's presentation following injury includes reporting of a contact or noncontact acceleration or deceleration twisting injury to the knee, a 'pop' or the sensation of the joint 'coming apart', haemarthrosis, a positive Lachman test, loss of extension, and a positive pivot shift test.)))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c03e82f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03e82f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Data processing: (SMOTE!!!: Synthetic Minority Oversampling Technique) resample </a:t>
            </a:r>
            <a:endParaRPr b="1" sz="1400">
              <a:solidFill>
                <a:schemeClr val="dk1"/>
              </a:solidFill>
              <a:highlight>
                <a:schemeClr val="lt1"/>
              </a:highlight>
            </a:endParaRPr>
          </a:p>
          <a:p>
            <a:pPr indent="0" lvl="0" marL="457200" rtl="0" algn="l">
              <a:spcBef>
                <a:spcPts val="0"/>
              </a:spcBef>
              <a:spcAft>
                <a:spcPts val="0"/>
              </a:spcAft>
              <a:buNone/>
            </a:pPr>
            <a:r>
              <a:rPr b="1" lang="en" sz="1400">
                <a:solidFill>
                  <a:schemeClr val="dk1"/>
                </a:solidFill>
                <a:highlight>
                  <a:schemeClr val="lt1"/>
                </a:highlight>
              </a:rPr>
              <a:t>--biased predictors</a:t>
            </a:r>
            <a:endParaRPr b="1" sz="1400">
              <a:solidFill>
                <a:schemeClr val="dk1"/>
              </a:solidFill>
              <a:highlight>
                <a:schemeClr val="lt1"/>
              </a:highlight>
            </a:endParaRPr>
          </a:p>
          <a:p>
            <a:pPr indent="0" lvl="0" marL="457200" rtl="0" algn="l">
              <a:lnSpc>
                <a:spcPct val="115000"/>
              </a:lnSpc>
              <a:spcBef>
                <a:spcPts val="0"/>
              </a:spcBef>
              <a:spcAft>
                <a:spcPts val="0"/>
              </a:spcAft>
              <a:buNone/>
            </a:pPr>
            <a:r>
              <a:rPr b="1" lang="en" sz="1400">
                <a:solidFill>
                  <a:schemeClr val="dk1"/>
                </a:solidFill>
                <a:highlight>
                  <a:schemeClr val="lt1"/>
                </a:highlight>
              </a:rPr>
              <a:t>--misleading accuracy</a:t>
            </a:r>
            <a:endParaRPr b="1" sz="1400">
              <a:solidFill>
                <a:schemeClr val="dk1"/>
              </a:solidFill>
              <a:highlight>
                <a:schemeClr val="lt1"/>
              </a:highlight>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Injury 1 track/game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Noninjury  1 track/game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Non vs in 3:2  7000 noninjury</a:t>
            </a:r>
            <a:endParaRPr>
              <a:solidFill>
                <a:schemeClr val="dk1"/>
              </a:solidFill>
            </a:endParaRPr>
          </a:p>
          <a:p>
            <a:pPr indent="0" lvl="0" marL="0" rtl="0" algn="l">
              <a:lnSpc>
                <a:spcPct val="115000"/>
              </a:lnSpc>
              <a:spcBef>
                <a:spcPts val="0"/>
              </a:spcBef>
              <a:spcAft>
                <a:spcPts val="0"/>
              </a:spcAft>
              <a:buNone/>
            </a:pPr>
            <a:r>
              <a:rPr lang="en">
                <a:solidFill>
                  <a:schemeClr val="dk1"/>
                </a:solidFill>
              </a:rPr>
              <a:t>Unique game 5681</a:t>
            </a:r>
            <a:endParaRPr b="1" sz="1400">
              <a:solidFill>
                <a:schemeClr val="dk1"/>
              </a:solidFill>
              <a:highlight>
                <a:schemeClr val="lt1"/>
              </a:highlight>
            </a:endParaRPr>
          </a:p>
          <a:p>
            <a:pPr indent="0" lvl="0" marL="457200" rtl="0" algn="l">
              <a:lnSpc>
                <a:spcPct val="115000"/>
              </a:lnSpc>
              <a:spcBef>
                <a:spcPts val="0"/>
              </a:spcBef>
              <a:spcAft>
                <a:spcPts val="16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022012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022012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stackedbar plot, we propose there are </a:t>
            </a:r>
            <a:r>
              <a:rPr lang="en"/>
              <a:t>association</a:t>
            </a:r>
            <a:r>
              <a:rPr lang="en"/>
              <a:t> </a:t>
            </a:r>
            <a:r>
              <a:rPr lang="en"/>
              <a:t>between</a:t>
            </a:r>
            <a:r>
              <a:rPr lang="en"/>
              <a:t> And the later fisher’s …… validate/proved our </a:t>
            </a:r>
            <a:r>
              <a:rPr lang="en"/>
              <a:t>hypothesis</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03e82f9b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03e82f9b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chemeClr val="lt1"/>
                </a:highlight>
              </a:rPr>
              <a:t>Eda: I'll spare you from going through all the exploration and visualization we did for this project. Instead, we'll show a couple relevant charts and numbers that inspired our risk of injury findings.</a:t>
            </a:r>
            <a:endParaRPr sz="1050">
              <a:solidFill>
                <a:schemeClr val="dk1"/>
              </a:solidFill>
              <a:highlight>
                <a:schemeClr val="lt1"/>
              </a:highlight>
            </a:endParaRPr>
          </a:p>
          <a:p>
            <a:pPr indent="0" lvl="0" marL="0" rtl="0" algn="l">
              <a:lnSpc>
                <a:spcPct val="115000"/>
              </a:lnSpc>
              <a:spcBef>
                <a:spcPts val="0"/>
              </a:spcBef>
              <a:spcAft>
                <a:spcPts val="0"/>
              </a:spcAft>
              <a:buNone/>
            </a:pPr>
            <a:r>
              <a:t/>
            </a:r>
            <a:endParaRPr sz="1050">
              <a:solidFill>
                <a:schemeClr val="dk1"/>
              </a:solidFill>
              <a:highlight>
                <a:schemeClr val="lt1"/>
              </a:highlight>
            </a:endParaRPr>
          </a:p>
          <a:p>
            <a:pPr indent="0" lvl="0" marL="0" rtl="0" algn="l">
              <a:lnSpc>
                <a:spcPct val="115000"/>
              </a:lnSpc>
              <a:spcBef>
                <a:spcPts val="0"/>
              </a:spcBef>
              <a:spcAft>
                <a:spcPts val="0"/>
              </a:spcAft>
              <a:buNone/>
            </a:pPr>
            <a:r>
              <a:rPr lang="en" sz="1050">
                <a:solidFill>
                  <a:schemeClr val="dk1"/>
                </a:solidFill>
                <a:highlight>
                  <a:schemeClr val="lt1"/>
                </a:highlight>
              </a:rPr>
              <a:t>So we studied movement patterns of injury/noninjury tracks for each roster position</a:t>
            </a:r>
            <a:endParaRPr sz="1050">
              <a:solidFill>
                <a:schemeClr val="dk1"/>
              </a:solidFill>
              <a:highlight>
                <a:schemeClr val="lt1"/>
              </a:highlight>
            </a:endParaRPr>
          </a:p>
          <a:p>
            <a:pPr indent="0" lvl="0" marL="0" rtl="0" algn="l">
              <a:lnSpc>
                <a:spcPct val="115000"/>
              </a:lnSpc>
              <a:spcBef>
                <a:spcPts val="0"/>
              </a:spcBef>
              <a:spcAft>
                <a:spcPts val="0"/>
              </a:spcAft>
              <a:buNone/>
            </a:pPr>
            <a:r>
              <a:rPr lang="en" sz="1050">
                <a:solidFill>
                  <a:schemeClr val="dk1"/>
                </a:solidFill>
                <a:highlight>
                  <a:schemeClr val="lt1"/>
                </a:highlight>
              </a:rPr>
              <a:t>You can see from these plots,  tight ends, running backs and linebackers tend to have larger average speed and greater deviance during their injured tracks than non-injured tracks. </a:t>
            </a:r>
            <a:endParaRPr sz="10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03e82f9b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03e82f9b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patterns were shown for abs angle change of player motion.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mt="58000"/>
          </a:blip>
          <a:stretch>
            <a:fillRect/>
          </a:stretch>
        </p:blipFill>
        <p:spPr>
          <a:xfrm>
            <a:off x="0" y="0"/>
            <a:ext cx="9025476" cy="5143500"/>
          </a:xfrm>
          <a:prstGeom prst="rect">
            <a:avLst/>
          </a:prstGeom>
          <a:noFill/>
          <a:ln>
            <a:noFill/>
          </a:ln>
        </p:spPr>
      </p:pic>
      <p:sp>
        <p:nvSpPr>
          <p:cNvPr id="60" name="Google Shape;60;p13"/>
          <p:cNvSpPr txBox="1"/>
          <p:nvPr/>
        </p:nvSpPr>
        <p:spPr>
          <a:xfrm>
            <a:off x="1600600" y="1025100"/>
            <a:ext cx="51795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1" name="Google Shape;61;p13"/>
          <p:cNvSpPr txBox="1"/>
          <p:nvPr/>
        </p:nvSpPr>
        <p:spPr>
          <a:xfrm>
            <a:off x="285275" y="908225"/>
            <a:ext cx="87402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highlight>
                  <a:srgbClr val="FFFFFF"/>
                </a:highlight>
                <a:latin typeface="Merriweather"/>
                <a:ea typeface="Merriweather"/>
                <a:cs typeface="Merriweather"/>
                <a:sym typeface="Merriweather"/>
              </a:rPr>
              <a:t>Analysis</a:t>
            </a:r>
            <a:r>
              <a:rPr lang="en" sz="3300">
                <a:highlight>
                  <a:srgbClr val="FFFFFF"/>
                </a:highlight>
                <a:latin typeface="Merriweather"/>
                <a:ea typeface="Merriweather"/>
                <a:cs typeface="Merriweather"/>
                <a:sym typeface="Merriweather"/>
              </a:rPr>
              <a:t> of Injury Risk for NFL Players</a:t>
            </a:r>
            <a:endParaRPr sz="3300">
              <a:highlight>
                <a:srgbClr val="FFFFFF"/>
              </a:highlight>
              <a:latin typeface="Merriweather"/>
              <a:ea typeface="Merriweather"/>
              <a:cs typeface="Merriweather"/>
              <a:sym typeface="Merriweather"/>
            </a:endParaRPr>
          </a:p>
          <a:p>
            <a:pPr indent="0" lvl="0" marL="0" rtl="0" algn="l">
              <a:spcBef>
                <a:spcPts val="0"/>
              </a:spcBef>
              <a:spcAft>
                <a:spcPts val="0"/>
              </a:spcAft>
              <a:buNone/>
            </a:pPr>
            <a:r>
              <a:rPr b="1" lang="en" sz="2800">
                <a:highlight>
                  <a:srgbClr val="D5D5D5"/>
                </a:highlight>
                <a:latin typeface="Trebuchet MS"/>
                <a:ea typeface="Trebuchet MS"/>
                <a:cs typeface="Trebuchet MS"/>
                <a:sym typeface="Trebuchet MS"/>
              </a:rPr>
              <a:t>                            </a:t>
            </a:r>
            <a:endParaRPr b="1" sz="2800">
              <a:highlight>
                <a:srgbClr val="D5D5D5"/>
              </a:highlight>
              <a:latin typeface="Trebuchet MS"/>
              <a:ea typeface="Trebuchet MS"/>
              <a:cs typeface="Trebuchet MS"/>
              <a:sym typeface="Trebuchet MS"/>
            </a:endParaRPr>
          </a:p>
          <a:p>
            <a:pPr indent="0" lvl="0" marL="0" rtl="0" algn="l">
              <a:spcBef>
                <a:spcPts val="0"/>
              </a:spcBef>
              <a:spcAft>
                <a:spcPts val="0"/>
              </a:spcAft>
              <a:buNone/>
            </a:pPr>
            <a:r>
              <a:t/>
            </a:r>
            <a:endParaRPr>
              <a:highlight>
                <a:srgbClr val="F4CCCC"/>
              </a:highlight>
              <a:latin typeface="Merriweather"/>
              <a:ea typeface="Merriweather"/>
              <a:cs typeface="Merriweather"/>
              <a:sym typeface="Merriweather"/>
            </a:endParaRPr>
          </a:p>
        </p:txBody>
      </p:sp>
      <p:sp>
        <p:nvSpPr>
          <p:cNvPr id="62" name="Google Shape;62;p13"/>
          <p:cNvSpPr txBox="1"/>
          <p:nvPr/>
        </p:nvSpPr>
        <p:spPr>
          <a:xfrm>
            <a:off x="3722750" y="2086175"/>
            <a:ext cx="51795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3" name="Google Shape;63;p13"/>
          <p:cNvSpPr txBox="1"/>
          <p:nvPr/>
        </p:nvSpPr>
        <p:spPr>
          <a:xfrm>
            <a:off x="3488875" y="1402800"/>
            <a:ext cx="19065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highlight>
                  <a:srgbClr val="FFFFFF"/>
                </a:highlight>
                <a:latin typeface="Merriweather"/>
                <a:ea typeface="Merriweather"/>
                <a:cs typeface="Merriweather"/>
                <a:sym typeface="Merriweather"/>
              </a:rPr>
              <a:t>Group 3</a:t>
            </a:r>
            <a:endParaRPr sz="3300">
              <a:highlight>
                <a:srgbClr val="FFFFFF"/>
              </a:highlight>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nvSpPr>
        <p:spPr>
          <a:xfrm>
            <a:off x="383703" y="34150"/>
            <a:ext cx="69885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0F9D58"/>
                </a:solidFill>
                <a:latin typeface="Merriweather"/>
                <a:ea typeface="Merriweather"/>
                <a:cs typeface="Merriweather"/>
                <a:sym typeface="Merriweather"/>
              </a:rPr>
              <a:t>c.  </a:t>
            </a:r>
            <a:r>
              <a:rPr lang="en" sz="2800">
                <a:solidFill>
                  <a:srgbClr val="0F9D58"/>
                </a:solidFill>
                <a:latin typeface="Merriweather"/>
                <a:ea typeface="Merriweather"/>
                <a:cs typeface="Merriweather"/>
                <a:sym typeface="Merriweather"/>
              </a:rPr>
              <a:t>Roaster Position + |</a:t>
            </a:r>
            <a:r>
              <a:rPr lang="en" sz="2800">
                <a:solidFill>
                  <a:srgbClr val="0F9D58"/>
                </a:solidFill>
                <a:latin typeface="Merriweather"/>
                <a:ea typeface="Merriweather"/>
                <a:cs typeface="Merriweather"/>
                <a:sym typeface="Merriweather"/>
              </a:rPr>
              <a:t>ACC/DEC|</a:t>
            </a:r>
            <a:endParaRPr sz="2800">
              <a:solidFill>
                <a:srgbClr val="0F9D58"/>
              </a:solidFill>
              <a:latin typeface="Merriweather"/>
              <a:ea typeface="Merriweather"/>
              <a:cs typeface="Merriweather"/>
              <a:sym typeface="Merriweather"/>
            </a:endParaRPr>
          </a:p>
        </p:txBody>
      </p:sp>
      <p:sp>
        <p:nvSpPr>
          <p:cNvPr id="142" name="Google Shape;142;p22"/>
          <p:cNvSpPr/>
          <p:nvPr/>
        </p:nvSpPr>
        <p:spPr>
          <a:xfrm rot="10800000">
            <a:off x="7278600" y="142125"/>
            <a:ext cx="1865400" cy="329400"/>
          </a:xfrm>
          <a:prstGeom prst="homePlate">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22"/>
          <p:cNvPicPr preferRelativeResize="0"/>
          <p:nvPr/>
        </p:nvPicPr>
        <p:blipFill rotWithShape="1">
          <a:blip r:embed="rId3">
            <a:alphaModFix/>
          </a:blip>
          <a:srcRect b="0" l="0" r="9788" t="0"/>
          <a:stretch/>
        </p:blipFill>
        <p:spPr>
          <a:xfrm>
            <a:off x="1930900" y="996400"/>
            <a:ext cx="4852573" cy="3946258"/>
          </a:xfrm>
          <a:prstGeom prst="rect">
            <a:avLst/>
          </a:prstGeom>
          <a:noFill/>
          <a:ln>
            <a:noFill/>
          </a:ln>
        </p:spPr>
      </p:pic>
      <p:pic>
        <p:nvPicPr>
          <p:cNvPr id="144" name="Google Shape;144;p22"/>
          <p:cNvPicPr preferRelativeResize="0"/>
          <p:nvPr/>
        </p:nvPicPr>
        <p:blipFill>
          <a:blip r:embed="rId4">
            <a:alphaModFix/>
          </a:blip>
          <a:stretch>
            <a:fillRect/>
          </a:stretch>
        </p:blipFill>
        <p:spPr>
          <a:xfrm>
            <a:off x="6700200" y="2288525"/>
            <a:ext cx="616669" cy="767700"/>
          </a:xfrm>
          <a:prstGeom prst="rect">
            <a:avLst/>
          </a:prstGeom>
          <a:noFill/>
          <a:ln>
            <a:noFill/>
          </a:ln>
        </p:spPr>
      </p:pic>
      <p:sp>
        <p:nvSpPr>
          <p:cNvPr id="145" name="Google Shape;145;p22"/>
          <p:cNvSpPr txBox="1"/>
          <p:nvPr/>
        </p:nvSpPr>
        <p:spPr>
          <a:xfrm>
            <a:off x="7291975" y="3415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Roaster Position</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1988100" y="1017725"/>
            <a:ext cx="5290503" cy="3881354"/>
          </a:xfrm>
          <a:prstGeom prst="rect">
            <a:avLst/>
          </a:prstGeom>
          <a:noFill/>
          <a:ln>
            <a:noFill/>
          </a:ln>
        </p:spPr>
      </p:pic>
      <p:sp>
        <p:nvSpPr>
          <p:cNvPr id="151" name="Google Shape;151;p23"/>
          <p:cNvSpPr txBox="1"/>
          <p:nvPr/>
        </p:nvSpPr>
        <p:spPr>
          <a:xfrm>
            <a:off x="383703" y="160775"/>
            <a:ext cx="69885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0F9D58"/>
                </a:solidFill>
                <a:latin typeface="Merriweather"/>
                <a:ea typeface="Merriweather"/>
                <a:cs typeface="Merriweather"/>
                <a:sym typeface="Merriweather"/>
              </a:rPr>
              <a:t>d.  Roaster Position</a:t>
            </a:r>
            <a:r>
              <a:rPr lang="en" sz="2800">
                <a:solidFill>
                  <a:srgbClr val="0F9D58"/>
                </a:solidFill>
                <a:latin typeface="Merriweather"/>
                <a:ea typeface="Merriweather"/>
                <a:cs typeface="Merriweather"/>
                <a:sym typeface="Merriweather"/>
              </a:rPr>
              <a:t> + Distance</a:t>
            </a:r>
            <a:endParaRPr sz="2800">
              <a:solidFill>
                <a:srgbClr val="0F9D58"/>
              </a:solidFill>
              <a:latin typeface="Merriweather"/>
              <a:ea typeface="Merriweather"/>
              <a:cs typeface="Merriweather"/>
              <a:sym typeface="Merriweather"/>
            </a:endParaRPr>
          </a:p>
        </p:txBody>
      </p:sp>
      <p:sp>
        <p:nvSpPr>
          <p:cNvPr id="152" name="Google Shape;152;p23"/>
          <p:cNvSpPr/>
          <p:nvPr/>
        </p:nvSpPr>
        <p:spPr>
          <a:xfrm rot="10800000">
            <a:off x="7278600" y="142125"/>
            <a:ext cx="1865400" cy="329400"/>
          </a:xfrm>
          <a:prstGeom prst="homePlate">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7291975" y="3415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Roaster Position</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nvSpPr>
        <p:spPr>
          <a:xfrm>
            <a:off x="233803" y="34150"/>
            <a:ext cx="69885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0F9D58"/>
                </a:solidFill>
                <a:latin typeface="Merriweather"/>
                <a:ea typeface="Merriweather"/>
                <a:cs typeface="Merriweather"/>
                <a:sym typeface="Merriweather"/>
              </a:rPr>
              <a:t>Summary</a:t>
            </a:r>
            <a:endParaRPr sz="2800">
              <a:solidFill>
                <a:srgbClr val="0F9D58"/>
              </a:solidFill>
              <a:latin typeface="Merriweather"/>
              <a:ea typeface="Merriweather"/>
              <a:cs typeface="Merriweather"/>
              <a:sym typeface="Merriweather"/>
            </a:endParaRPr>
          </a:p>
        </p:txBody>
      </p:sp>
      <p:sp>
        <p:nvSpPr>
          <p:cNvPr id="159" name="Google Shape;159;p24"/>
          <p:cNvSpPr/>
          <p:nvPr/>
        </p:nvSpPr>
        <p:spPr>
          <a:xfrm rot="10800000">
            <a:off x="7278600" y="142125"/>
            <a:ext cx="1865400" cy="329400"/>
          </a:xfrm>
          <a:prstGeom prst="homePlate">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nvSpPr>
        <p:spPr>
          <a:xfrm>
            <a:off x="7291975" y="3415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Roaster Position</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pic>
        <p:nvPicPr>
          <p:cNvPr id="161" name="Google Shape;161;p24"/>
          <p:cNvPicPr preferRelativeResize="0"/>
          <p:nvPr/>
        </p:nvPicPr>
        <p:blipFill>
          <a:blip r:embed="rId3">
            <a:alphaModFix/>
          </a:blip>
          <a:stretch>
            <a:fillRect/>
          </a:stretch>
        </p:blipFill>
        <p:spPr>
          <a:xfrm>
            <a:off x="1124175" y="928473"/>
            <a:ext cx="7183206" cy="385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graphicFrame>
        <p:nvGraphicFramePr>
          <p:cNvPr id="166" name="Google Shape;166;p25"/>
          <p:cNvGraphicFramePr/>
          <p:nvPr/>
        </p:nvGraphicFramePr>
        <p:xfrm>
          <a:off x="801225" y="1218825"/>
          <a:ext cx="3000000" cy="3000000"/>
        </p:xfrm>
        <a:graphic>
          <a:graphicData uri="http://schemas.openxmlformats.org/drawingml/2006/table">
            <a:tbl>
              <a:tblPr>
                <a:noFill/>
                <a:tableStyleId>{30A51AB3-1CE1-44C2-B8B9-E31BA65B72B0}</a:tableStyleId>
              </a:tblPr>
              <a:tblGrid>
                <a:gridCol w="1194800"/>
                <a:gridCol w="1230600"/>
                <a:gridCol w="1148275"/>
              </a:tblGrid>
              <a:tr h="574550">
                <a:tc>
                  <a:txBody>
                    <a:bodyPr/>
                    <a:lstStyle/>
                    <a:p>
                      <a:pPr indent="0" lvl="0" marL="0" rtl="0" algn="ctr">
                        <a:spcBef>
                          <a:spcPts val="0"/>
                        </a:spcBef>
                        <a:spcAft>
                          <a:spcPts val="0"/>
                        </a:spcAft>
                        <a:buNone/>
                      </a:pPr>
                      <a:r>
                        <a:rPr lang="en" sz="900">
                          <a:solidFill>
                            <a:schemeClr val="dk1"/>
                          </a:solidFill>
                        </a:rPr>
                        <a:t>Number of Tracks</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Synthetic turf</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Natural turf</a:t>
                      </a:r>
                      <a:endParaRPr sz="900">
                        <a:solidFill>
                          <a:schemeClr val="dk1"/>
                        </a:solidFill>
                      </a:endParaRPr>
                    </a:p>
                  </a:txBody>
                  <a:tcPr marT="91425" marB="91425" marR="91425" marL="91425"/>
                </a:tc>
              </a:tr>
              <a:tr h="574550">
                <a:tc>
                  <a:txBody>
                    <a:bodyPr/>
                    <a:lstStyle/>
                    <a:p>
                      <a:pPr indent="0" lvl="0" marL="0" rtl="0" algn="ctr">
                        <a:spcBef>
                          <a:spcPts val="0"/>
                        </a:spcBef>
                        <a:spcAft>
                          <a:spcPts val="0"/>
                        </a:spcAft>
                        <a:buNone/>
                      </a:pPr>
                      <a:r>
                        <a:rPr lang="en" sz="900"/>
                        <a:t>Injured</a:t>
                      </a:r>
                      <a:endParaRPr sz="900"/>
                    </a:p>
                  </a:txBody>
                  <a:tcPr marT="91425" marB="91425" marR="91425" marL="91425"/>
                </a:tc>
                <a:tc>
                  <a:txBody>
                    <a:bodyPr/>
                    <a:lstStyle/>
                    <a:p>
                      <a:pPr indent="0" lvl="0" marL="0" rtl="0" algn="ctr">
                        <a:spcBef>
                          <a:spcPts val="0"/>
                        </a:spcBef>
                        <a:spcAft>
                          <a:spcPts val="0"/>
                        </a:spcAft>
                        <a:buNone/>
                      </a:pPr>
                      <a:r>
                        <a:rPr lang="en" sz="900"/>
                        <a:t>1692</a:t>
                      </a:r>
                      <a:endParaRPr sz="900"/>
                    </a:p>
                  </a:txBody>
                  <a:tcPr marT="91425" marB="91425" marR="91425" marL="91425"/>
                </a:tc>
                <a:tc>
                  <a:txBody>
                    <a:bodyPr/>
                    <a:lstStyle/>
                    <a:p>
                      <a:pPr indent="0" lvl="0" marL="0" rtl="0" algn="ctr">
                        <a:spcBef>
                          <a:spcPts val="0"/>
                        </a:spcBef>
                        <a:spcAft>
                          <a:spcPts val="0"/>
                        </a:spcAft>
                        <a:buNone/>
                      </a:pPr>
                      <a:r>
                        <a:rPr lang="en" sz="900"/>
                        <a:t>1508</a:t>
                      </a:r>
                      <a:endParaRPr sz="900"/>
                    </a:p>
                  </a:txBody>
                  <a:tcPr marT="91425" marB="91425" marR="91425" marL="91425"/>
                </a:tc>
              </a:tr>
              <a:tr h="574550">
                <a:tc>
                  <a:txBody>
                    <a:bodyPr/>
                    <a:lstStyle/>
                    <a:p>
                      <a:pPr indent="0" lvl="0" marL="0" rtl="0" algn="ctr">
                        <a:spcBef>
                          <a:spcPts val="0"/>
                        </a:spcBef>
                        <a:spcAft>
                          <a:spcPts val="0"/>
                        </a:spcAft>
                        <a:buNone/>
                      </a:pPr>
                      <a:r>
                        <a:rPr lang="en" sz="900"/>
                        <a:t>Non-injured</a:t>
                      </a:r>
                      <a:endParaRPr sz="900"/>
                    </a:p>
                  </a:txBody>
                  <a:tcPr marT="91425" marB="91425" marR="91425" marL="91425"/>
                </a:tc>
                <a:tc>
                  <a:txBody>
                    <a:bodyPr/>
                    <a:lstStyle/>
                    <a:p>
                      <a:pPr indent="0" lvl="0" marL="0" rtl="0" algn="ctr">
                        <a:spcBef>
                          <a:spcPts val="0"/>
                        </a:spcBef>
                        <a:spcAft>
                          <a:spcPts val="0"/>
                        </a:spcAft>
                        <a:buNone/>
                      </a:pPr>
                      <a:r>
                        <a:rPr lang="en" sz="900"/>
                        <a:t>3272</a:t>
                      </a:r>
                      <a:endParaRPr sz="900"/>
                    </a:p>
                  </a:txBody>
                  <a:tcPr marT="91425" marB="91425" marR="91425" marL="91425"/>
                </a:tc>
                <a:tc>
                  <a:txBody>
                    <a:bodyPr/>
                    <a:lstStyle/>
                    <a:p>
                      <a:pPr indent="0" lvl="0" marL="0" rtl="0" algn="ctr">
                        <a:spcBef>
                          <a:spcPts val="0"/>
                        </a:spcBef>
                        <a:spcAft>
                          <a:spcPts val="0"/>
                        </a:spcAft>
                        <a:buNone/>
                      </a:pPr>
                      <a:r>
                        <a:rPr lang="en" sz="900"/>
                        <a:t>6136</a:t>
                      </a:r>
                      <a:endParaRPr sz="900"/>
                    </a:p>
                  </a:txBody>
                  <a:tcPr marT="91425" marB="91425" marR="91425" marL="91425"/>
                </a:tc>
              </a:tr>
            </a:tbl>
          </a:graphicData>
        </a:graphic>
      </p:graphicFrame>
      <p:sp>
        <p:nvSpPr>
          <p:cNvPr id="167" name="Google Shape;167;p25"/>
          <p:cNvSpPr/>
          <p:nvPr/>
        </p:nvSpPr>
        <p:spPr>
          <a:xfrm rot="10800000">
            <a:off x="7278600" y="142125"/>
            <a:ext cx="1865400" cy="329400"/>
          </a:xfrm>
          <a:prstGeom prst="homePlate">
            <a:avLst>
              <a:gd fmla="val 50000"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t</a:t>
            </a:r>
            <a:endParaRPr b="1" sz="1800">
              <a:latin typeface="Roboto"/>
              <a:ea typeface="Roboto"/>
              <a:cs typeface="Roboto"/>
              <a:sym typeface="Roboto"/>
            </a:endParaRPr>
          </a:p>
        </p:txBody>
      </p:sp>
      <p:sp>
        <p:nvSpPr>
          <p:cNvPr id="169" name="Google Shape;169;p25"/>
          <p:cNvSpPr txBox="1"/>
          <p:nvPr/>
        </p:nvSpPr>
        <p:spPr>
          <a:xfrm>
            <a:off x="374828" y="142125"/>
            <a:ext cx="69885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F4B400"/>
                </a:solidFill>
                <a:latin typeface="Merriweather"/>
                <a:ea typeface="Merriweather"/>
                <a:cs typeface="Merriweather"/>
                <a:sym typeface="Merriweather"/>
              </a:rPr>
              <a:t>Field Surface</a:t>
            </a:r>
            <a:endParaRPr sz="2800">
              <a:solidFill>
                <a:srgbClr val="F4B400"/>
              </a:solidFill>
              <a:latin typeface="Merriweather"/>
              <a:ea typeface="Merriweather"/>
              <a:cs typeface="Merriweather"/>
              <a:sym typeface="Merriweather"/>
            </a:endParaRPr>
          </a:p>
        </p:txBody>
      </p:sp>
      <p:sp>
        <p:nvSpPr>
          <p:cNvPr id="170" name="Google Shape;170;p25"/>
          <p:cNvSpPr txBox="1"/>
          <p:nvPr/>
        </p:nvSpPr>
        <p:spPr>
          <a:xfrm>
            <a:off x="5884425" y="3765250"/>
            <a:ext cx="1645500" cy="8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Association b/w field type and injury cases</a:t>
            </a:r>
            <a:endParaRPr/>
          </a:p>
        </p:txBody>
      </p:sp>
      <p:pic>
        <p:nvPicPr>
          <p:cNvPr id="171" name="Google Shape;171;p25"/>
          <p:cNvPicPr preferRelativeResize="0"/>
          <p:nvPr/>
        </p:nvPicPr>
        <p:blipFill>
          <a:blip r:embed="rId3">
            <a:alphaModFix/>
          </a:blip>
          <a:stretch>
            <a:fillRect/>
          </a:stretch>
        </p:blipFill>
        <p:spPr>
          <a:xfrm>
            <a:off x="545600" y="3613638"/>
            <a:ext cx="4895850" cy="809625"/>
          </a:xfrm>
          <a:prstGeom prst="rect">
            <a:avLst/>
          </a:prstGeom>
          <a:noFill/>
          <a:ln>
            <a:noFill/>
          </a:ln>
        </p:spPr>
      </p:pic>
      <p:sp>
        <p:nvSpPr>
          <p:cNvPr id="172" name="Google Shape;172;p25"/>
          <p:cNvSpPr/>
          <p:nvPr/>
        </p:nvSpPr>
        <p:spPr>
          <a:xfrm>
            <a:off x="3140200" y="4109800"/>
            <a:ext cx="719700" cy="19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5"/>
          <p:cNvPicPr preferRelativeResize="0"/>
          <p:nvPr/>
        </p:nvPicPr>
        <p:blipFill>
          <a:blip r:embed="rId4">
            <a:alphaModFix/>
          </a:blip>
          <a:stretch>
            <a:fillRect/>
          </a:stretch>
        </p:blipFill>
        <p:spPr>
          <a:xfrm>
            <a:off x="4947175" y="510650"/>
            <a:ext cx="3520001" cy="310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p:nvPr/>
        </p:nvSpPr>
        <p:spPr>
          <a:xfrm rot="10800000">
            <a:off x="7278600" y="142125"/>
            <a:ext cx="1865400" cy="329400"/>
          </a:xfrm>
          <a:prstGeom prst="homePlate">
            <a:avLst>
              <a:gd fmla="val 50000"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6"/>
          <p:cNvPicPr preferRelativeResize="0"/>
          <p:nvPr/>
        </p:nvPicPr>
        <p:blipFill>
          <a:blip r:embed="rId3">
            <a:alphaModFix/>
          </a:blip>
          <a:stretch>
            <a:fillRect/>
          </a:stretch>
        </p:blipFill>
        <p:spPr>
          <a:xfrm>
            <a:off x="1597700" y="0"/>
            <a:ext cx="5143501" cy="5143501"/>
          </a:xfrm>
          <a:prstGeom prst="rect">
            <a:avLst/>
          </a:prstGeom>
          <a:noFill/>
          <a:ln>
            <a:noFill/>
          </a:ln>
        </p:spPr>
      </p:pic>
      <p:sp>
        <p:nvSpPr>
          <p:cNvPr id="180" name="Google Shape;180;p26"/>
          <p:cNvSpPr/>
          <p:nvPr/>
        </p:nvSpPr>
        <p:spPr>
          <a:xfrm>
            <a:off x="2123975" y="3506100"/>
            <a:ext cx="760800" cy="70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6"/>
          <p:cNvCxnSpPr/>
          <p:nvPr/>
        </p:nvCxnSpPr>
        <p:spPr>
          <a:xfrm flipH="1" rot="10800000">
            <a:off x="2884775" y="3506100"/>
            <a:ext cx="972900" cy="346500"/>
          </a:xfrm>
          <a:prstGeom prst="straightConnector1">
            <a:avLst/>
          </a:prstGeom>
          <a:noFill/>
          <a:ln cap="flat" cmpd="sng" w="38100">
            <a:solidFill>
              <a:srgbClr val="FF0000"/>
            </a:solidFill>
            <a:prstDash val="solid"/>
            <a:round/>
            <a:headEnd len="med" w="med" type="none"/>
            <a:tailEnd len="med" w="med" type="triangle"/>
          </a:ln>
        </p:spPr>
      </p:cxnSp>
      <p:sp>
        <p:nvSpPr>
          <p:cNvPr id="182" name="Google Shape;182;p26"/>
          <p:cNvSpPr txBox="1"/>
          <p:nvPr/>
        </p:nvSpPr>
        <p:spPr>
          <a:xfrm>
            <a:off x="3857675" y="2881200"/>
            <a:ext cx="3829200" cy="13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chemeClr val="lt1"/>
                </a:highlight>
              </a:rPr>
              <a:t>S</a:t>
            </a:r>
            <a:r>
              <a:rPr lang="en" sz="2400">
                <a:solidFill>
                  <a:schemeClr val="dk1"/>
                </a:solidFill>
                <a:highlight>
                  <a:schemeClr val="lt1"/>
                </a:highlight>
              </a:rPr>
              <a:t>ynthetic turf surfaces do not release cleats as readily as natural turf.</a:t>
            </a:r>
            <a:endParaRPr sz="2400">
              <a:latin typeface="Proxima Nova"/>
              <a:ea typeface="Proxima Nova"/>
              <a:cs typeface="Proxima Nova"/>
              <a:sym typeface="Proxima Nova"/>
            </a:endParaRPr>
          </a:p>
        </p:txBody>
      </p:sp>
      <p:sp>
        <p:nvSpPr>
          <p:cNvPr id="183" name="Google Shape;183;p26"/>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Field Surface</a:t>
            </a:r>
            <a:endParaRPr b="1"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nvSpPr>
        <p:spPr>
          <a:xfrm>
            <a:off x="383703" y="160775"/>
            <a:ext cx="69885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A64D79"/>
                </a:solidFill>
                <a:latin typeface="Merriweather"/>
                <a:ea typeface="Merriweather"/>
                <a:cs typeface="Merriweather"/>
                <a:sym typeface="Merriweather"/>
              </a:rPr>
              <a:t>Field Surface + Stadium Type</a:t>
            </a:r>
            <a:endParaRPr sz="2800">
              <a:solidFill>
                <a:srgbClr val="A64D79"/>
              </a:solidFill>
              <a:latin typeface="Merriweather"/>
              <a:ea typeface="Merriweather"/>
              <a:cs typeface="Merriweather"/>
              <a:sym typeface="Merriweather"/>
            </a:endParaRPr>
          </a:p>
        </p:txBody>
      </p:sp>
      <p:graphicFrame>
        <p:nvGraphicFramePr>
          <p:cNvPr id="189" name="Google Shape;189;p27"/>
          <p:cNvGraphicFramePr/>
          <p:nvPr/>
        </p:nvGraphicFramePr>
        <p:xfrm>
          <a:off x="952500" y="1415475"/>
          <a:ext cx="3000000" cy="3000000"/>
        </p:xfrm>
        <a:graphic>
          <a:graphicData uri="http://schemas.openxmlformats.org/drawingml/2006/table">
            <a:tbl>
              <a:tblPr>
                <a:noFill/>
                <a:tableStyleId>{30A51AB3-1CE1-44C2-B8B9-E31BA65B72B0}</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sz="1000"/>
                        <a:t>Number of Tracks</a:t>
                      </a:r>
                      <a:endParaRPr sz="1000"/>
                    </a:p>
                  </a:txBody>
                  <a:tcPr marT="91425" marB="91425" marR="91425" marL="91425"/>
                </a:tc>
                <a:tc>
                  <a:txBody>
                    <a:bodyPr/>
                    <a:lstStyle/>
                    <a:p>
                      <a:pPr indent="0" lvl="0" marL="0" rtl="0" algn="ctr">
                        <a:spcBef>
                          <a:spcPts val="0"/>
                        </a:spcBef>
                        <a:spcAft>
                          <a:spcPts val="0"/>
                        </a:spcAft>
                        <a:buNone/>
                      </a:pPr>
                      <a:r>
                        <a:rPr lang="en" sz="1000">
                          <a:solidFill>
                            <a:schemeClr val="dk1"/>
                          </a:solidFill>
                        </a:rPr>
                        <a:t>Synthetic turf + </a:t>
                      </a:r>
                      <a:r>
                        <a:rPr lang="en" sz="1000"/>
                        <a:t>Not affected</a:t>
                      </a:r>
                      <a:endParaRPr sz="1000"/>
                    </a:p>
                  </a:txBody>
                  <a:tcPr marT="91425" marB="91425" marR="91425" marL="91425"/>
                </a:tc>
                <a:tc>
                  <a:txBody>
                    <a:bodyPr/>
                    <a:lstStyle/>
                    <a:p>
                      <a:pPr indent="0" lvl="0" marL="0" rtl="0" algn="ctr">
                        <a:spcBef>
                          <a:spcPts val="0"/>
                        </a:spcBef>
                        <a:spcAft>
                          <a:spcPts val="0"/>
                        </a:spcAft>
                        <a:buNone/>
                      </a:pPr>
                      <a:r>
                        <a:rPr lang="en" sz="1000">
                          <a:solidFill>
                            <a:schemeClr val="dk1"/>
                          </a:solidFill>
                        </a:rPr>
                        <a:t>Synthetic turf + affected</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Natural turf + not affected</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Natural turf + affected</a:t>
                      </a:r>
                      <a:endParaRPr sz="1000"/>
                    </a:p>
                  </a:txBody>
                  <a:tcPr marT="91425" marB="91425" marR="91425" marL="91425"/>
                </a:tc>
              </a:tr>
              <a:tr h="381000">
                <a:tc>
                  <a:txBody>
                    <a:bodyPr/>
                    <a:lstStyle/>
                    <a:p>
                      <a:pPr indent="0" lvl="0" marL="0" rtl="0" algn="ctr">
                        <a:spcBef>
                          <a:spcPts val="0"/>
                        </a:spcBef>
                        <a:spcAft>
                          <a:spcPts val="0"/>
                        </a:spcAft>
                        <a:buNone/>
                      </a:pPr>
                      <a:r>
                        <a:rPr lang="en" sz="1000"/>
                        <a:t>Injured</a:t>
                      </a:r>
                      <a:endParaRPr sz="1000"/>
                    </a:p>
                  </a:txBody>
                  <a:tcPr marT="91425" marB="91425" marR="91425" marL="91425"/>
                </a:tc>
                <a:tc>
                  <a:txBody>
                    <a:bodyPr/>
                    <a:lstStyle/>
                    <a:p>
                      <a:pPr indent="0" lvl="0" marL="0" rtl="0" algn="ctr">
                        <a:spcBef>
                          <a:spcPts val="0"/>
                        </a:spcBef>
                        <a:spcAft>
                          <a:spcPts val="0"/>
                        </a:spcAft>
                        <a:buNone/>
                      </a:pPr>
                      <a:r>
                        <a:rPr lang="en" sz="1000"/>
                        <a:t>583</a:t>
                      </a:r>
                      <a:endParaRPr sz="1000"/>
                    </a:p>
                  </a:txBody>
                  <a:tcPr marT="91425" marB="91425" marR="91425" marL="91425"/>
                </a:tc>
                <a:tc>
                  <a:txBody>
                    <a:bodyPr/>
                    <a:lstStyle/>
                    <a:p>
                      <a:pPr indent="0" lvl="0" marL="0" rtl="0" algn="ctr">
                        <a:spcBef>
                          <a:spcPts val="0"/>
                        </a:spcBef>
                        <a:spcAft>
                          <a:spcPts val="0"/>
                        </a:spcAft>
                        <a:buNone/>
                      </a:pPr>
                      <a:r>
                        <a:rPr lang="en" sz="1000"/>
                        <a:t>1109</a:t>
                      </a:r>
                      <a:endParaRPr sz="1000"/>
                    </a:p>
                  </a:txBody>
                  <a:tcPr marT="91425" marB="91425" marR="91425" marL="91425"/>
                </a:tc>
                <a:tc>
                  <a:txBody>
                    <a:bodyPr/>
                    <a:lstStyle/>
                    <a:p>
                      <a:pPr indent="0" lvl="0" marL="0" rtl="0" algn="ctr">
                        <a:spcBef>
                          <a:spcPts val="0"/>
                        </a:spcBef>
                        <a:spcAft>
                          <a:spcPts val="0"/>
                        </a:spcAft>
                        <a:buNone/>
                      </a:pPr>
                      <a:r>
                        <a:rPr lang="en" sz="1000"/>
                        <a:t>469</a:t>
                      </a:r>
                      <a:endParaRPr sz="1000"/>
                    </a:p>
                  </a:txBody>
                  <a:tcPr marT="91425" marB="91425" marR="91425" marL="91425"/>
                </a:tc>
                <a:tc>
                  <a:txBody>
                    <a:bodyPr/>
                    <a:lstStyle/>
                    <a:p>
                      <a:pPr indent="0" lvl="0" marL="0" rtl="0" algn="ctr">
                        <a:spcBef>
                          <a:spcPts val="0"/>
                        </a:spcBef>
                        <a:spcAft>
                          <a:spcPts val="0"/>
                        </a:spcAft>
                        <a:buNone/>
                      </a:pPr>
                      <a:r>
                        <a:rPr lang="en" sz="1000"/>
                        <a:t>1039</a:t>
                      </a:r>
                      <a:endParaRPr sz="1000"/>
                    </a:p>
                  </a:txBody>
                  <a:tcPr marT="91425" marB="91425" marR="91425" marL="91425"/>
                </a:tc>
              </a:tr>
              <a:tr h="381000">
                <a:tc>
                  <a:txBody>
                    <a:bodyPr/>
                    <a:lstStyle/>
                    <a:p>
                      <a:pPr indent="0" lvl="0" marL="0" rtl="0" algn="ctr">
                        <a:spcBef>
                          <a:spcPts val="0"/>
                        </a:spcBef>
                        <a:spcAft>
                          <a:spcPts val="0"/>
                        </a:spcAft>
                        <a:buNone/>
                      </a:pPr>
                      <a:r>
                        <a:rPr lang="en" sz="1000"/>
                        <a:t>N</a:t>
                      </a:r>
                      <a:r>
                        <a:rPr lang="en" sz="1000"/>
                        <a:t>on-injured </a:t>
                      </a:r>
                      <a:endParaRPr sz="1000"/>
                    </a:p>
                  </a:txBody>
                  <a:tcPr marT="91425" marB="91425" marR="91425" marL="91425"/>
                </a:tc>
                <a:tc>
                  <a:txBody>
                    <a:bodyPr/>
                    <a:lstStyle/>
                    <a:p>
                      <a:pPr indent="0" lvl="0" marL="0" rtl="0" algn="ctr">
                        <a:spcBef>
                          <a:spcPts val="0"/>
                        </a:spcBef>
                        <a:spcAft>
                          <a:spcPts val="0"/>
                        </a:spcAft>
                        <a:buNone/>
                      </a:pPr>
                      <a:r>
                        <a:rPr lang="en" sz="1000"/>
                        <a:t>1295</a:t>
                      </a:r>
                      <a:endParaRPr sz="1000"/>
                    </a:p>
                  </a:txBody>
                  <a:tcPr marT="91425" marB="91425" marR="91425" marL="91425"/>
                </a:tc>
                <a:tc>
                  <a:txBody>
                    <a:bodyPr/>
                    <a:lstStyle/>
                    <a:p>
                      <a:pPr indent="0" lvl="0" marL="0" rtl="0" algn="ctr">
                        <a:spcBef>
                          <a:spcPts val="0"/>
                        </a:spcBef>
                        <a:spcAft>
                          <a:spcPts val="0"/>
                        </a:spcAft>
                        <a:buNone/>
                      </a:pPr>
                      <a:r>
                        <a:rPr lang="en" sz="1000"/>
                        <a:t>1977</a:t>
                      </a:r>
                      <a:endParaRPr sz="1000"/>
                    </a:p>
                  </a:txBody>
                  <a:tcPr marT="91425" marB="91425" marR="91425" marL="91425"/>
                </a:tc>
                <a:tc>
                  <a:txBody>
                    <a:bodyPr/>
                    <a:lstStyle/>
                    <a:p>
                      <a:pPr indent="0" lvl="0" marL="0" rtl="0" algn="ctr">
                        <a:spcBef>
                          <a:spcPts val="0"/>
                        </a:spcBef>
                        <a:spcAft>
                          <a:spcPts val="0"/>
                        </a:spcAft>
                        <a:buNone/>
                      </a:pPr>
                      <a:r>
                        <a:rPr lang="en" sz="1000"/>
                        <a:t>122</a:t>
                      </a:r>
                      <a:endParaRPr sz="1000"/>
                    </a:p>
                  </a:txBody>
                  <a:tcPr marT="91425" marB="91425" marR="91425" marL="91425"/>
                </a:tc>
                <a:tc>
                  <a:txBody>
                    <a:bodyPr/>
                    <a:lstStyle/>
                    <a:p>
                      <a:pPr indent="0" lvl="0" marL="0" rtl="0" algn="ctr">
                        <a:spcBef>
                          <a:spcPts val="0"/>
                        </a:spcBef>
                        <a:spcAft>
                          <a:spcPts val="0"/>
                        </a:spcAft>
                        <a:buNone/>
                      </a:pPr>
                      <a:r>
                        <a:rPr lang="en" sz="1000"/>
                        <a:t>6014</a:t>
                      </a:r>
                      <a:endParaRPr sz="1000"/>
                    </a:p>
                  </a:txBody>
                  <a:tcPr marT="91425" marB="91425" marR="91425" marL="91425"/>
                </a:tc>
              </a:tr>
            </a:tbl>
          </a:graphicData>
        </a:graphic>
      </p:graphicFrame>
      <p:pic>
        <p:nvPicPr>
          <p:cNvPr id="190" name="Google Shape;190;p27"/>
          <p:cNvPicPr preferRelativeResize="0"/>
          <p:nvPr/>
        </p:nvPicPr>
        <p:blipFill>
          <a:blip r:embed="rId3">
            <a:alphaModFix/>
          </a:blip>
          <a:stretch>
            <a:fillRect/>
          </a:stretch>
        </p:blipFill>
        <p:spPr>
          <a:xfrm>
            <a:off x="2329525" y="3306104"/>
            <a:ext cx="4295620" cy="998100"/>
          </a:xfrm>
          <a:prstGeom prst="rect">
            <a:avLst/>
          </a:prstGeom>
          <a:noFill/>
          <a:ln>
            <a:noFill/>
          </a:ln>
        </p:spPr>
      </p:pic>
      <p:sp>
        <p:nvSpPr>
          <p:cNvPr id="191" name="Google Shape;191;p27"/>
          <p:cNvSpPr/>
          <p:nvPr/>
        </p:nvSpPr>
        <p:spPr>
          <a:xfrm rot="10800000">
            <a:off x="7278600" y="142125"/>
            <a:ext cx="1865400" cy="329400"/>
          </a:xfrm>
          <a:prstGeom prst="homePlat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More …</a:t>
            </a:r>
            <a:endParaRPr b="1" sz="1800">
              <a:latin typeface="Roboto"/>
              <a:ea typeface="Roboto"/>
              <a:cs typeface="Roboto"/>
              <a:sym typeface="Roboto"/>
            </a:endParaRPr>
          </a:p>
        </p:txBody>
      </p:sp>
      <p:sp>
        <p:nvSpPr>
          <p:cNvPr id="193" name="Google Shape;193;p27"/>
          <p:cNvSpPr txBox="1"/>
          <p:nvPr/>
        </p:nvSpPr>
        <p:spPr>
          <a:xfrm>
            <a:off x="6128200" y="2627025"/>
            <a:ext cx="36366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Affected: Outdoor, dome open, indoor open</a:t>
            </a:r>
            <a:endParaRPr sz="800">
              <a:latin typeface="Proxima Nova"/>
              <a:ea typeface="Proxima Nova"/>
              <a:cs typeface="Proxima Nova"/>
              <a:sym typeface="Proxima Nova"/>
            </a:endParaRPr>
          </a:p>
          <a:p>
            <a:pPr indent="0" lvl="0" marL="0" rtl="0" algn="l">
              <a:spcBef>
                <a:spcPts val="0"/>
              </a:spcBef>
              <a:spcAft>
                <a:spcPts val="0"/>
              </a:spcAft>
              <a:buNone/>
            </a:pPr>
            <a:r>
              <a:rPr lang="en" sz="800">
                <a:latin typeface="Proxima Nova"/>
                <a:ea typeface="Proxima Nova"/>
                <a:cs typeface="Proxima Nova"/>
                <a:sym typeface="Proxima Nova"/>
              </a:rPr>
              <a:t>Not Affected: dome closed, indoor closed</a:t>
            </a:r>
            <a:endParaRPr sz="800">
              <a:latin typeface="Proxima Nova"/>
              <a:ea typeface="Proxima Nova"/>
              <a:cs typeface="Proxima Nova"/>
              <a:sym typeface="Proxima Nova"/>
            </a:endParaRPr>
          </a:p>
        </p:txBody>
      </p:sp>
      <p:sp>
        <p:nvSpPr>
          <p:cNvPr id="194" name="Google Shape;194;p27"/>
          <p:cNvSpPr/>
          <p:nvPr/>
        </p:nvSpPr>
        <p:spPr>
          <a:xfrm>
            <a:off x="5780850" y="3975725"/>
            <a:ext cx="782700" cy="329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nvSpPr>
        <p:spPr>
          <a:xfrm>
            <a:off x="101100" y="125300"/>
            <a:ext cx="80904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27BA0"/>
                </a:solidFill>
                <a:latin typeface="Merriweather"/>
                <a:ea typeface="Merriweather"/>
                <a:cs typeface="Merriweather"/>
                <a:sym typeface="Merriweather"/>
              </a:rPr>
              <a:t>Movement Pattern + Field Surface + Environment</a:t>
            </a:r>
            <a:endParaRPr sz="2800">
              <a:solidFill>
                <a:srgbClr val="C27BA0"/>
              </a:solidFill>
              <a:latin typeface="Merriweather"/>
              <a:ea typeface="Merriweather"/>
              <a:cs typeface="Merriweather"/>
              <a:sym typeface="Merriweather"/>
            </a:endParaRPr>
          </a:p>
        </p:txBody>
      </p:sp>
      <p:sp>
        <p:nvSpPr>
          <p:cNvPr id="200" name="Google Shape;200;p28"/>
          <p:cNvSpPr/>
          <p:nvPr/>
        </p:nvSpPr>
        <p:spPr>
          <a:xfrm rot="10800000">
            <a:off x="7278600" y="142125"/>
            <a:ext cx="1865400" cy="329400"/>
          </a:xfrm>
          <a:prstGeom prst="homePlat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More …</a:t>
            </a:r>
            <a:endParaRPr b="1" sz="1800">
              <a:latin typeface="Roboto"/>
              <a:ea typeface="Roboto"/>
              <a:cs typeface="Roboto"/>
              <a:sym typeface="Roboto"/>
            </a:endParaRPr>
          </a:p>
        </p:txBody>
      </p:sp>
      <p:pic>
        <p:nvPicPr>
          <p:cNvPr id="202" name="Google Shape;202;p28"/>
          <p:cNvPicPr preferRelativeResize="0"/>
          <p:nvPr/>
        </p:nvPicPr>
        <p:blipFill rotWithShape="1">
          <a:blip r:embed="rId3">
            <a:alphaModFix/>
          </a:blip>
          <a:srcRect b="2666" l="891" r="8166" t="0"/>
          <a:stretch/>
        </p:blipFill>
        <p:spPr>
          <a:xfrm>
            <a:off x="373100" y="789125"/>
            <a:ext cx="5712050" cy="3925750"/>
          </a:xfrm>
          <a:prstGeom prst="rect">
            <a:avLst/>
          </a:prstGeom>
          <a:noFill/>
          <a:ln>
            <a:noFill/>
          </a:ln>
        </p:spPr>
      </p:pic>
      <p:sp>
        <p:nvSpPr>
          <p:cNvPr id="203" name="Google Shape;203;p28"/>
          <p:cNvSpPr txBox="1"/>
          <p:nvPr/>
        </p:nvSpPr>
        <p:spPr>
          <a:xfrm>
            <a:off x="6085150" y="1211150"/>
            <a:ext cx="3058800" cy="3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e^(1.27) &gt;1 : odds ratio of injury for “higher acc” over “lower acc”</a:t>
            </a:r>
            <a:endParaRPr sz="1200">
              <a:solidFill>
                <a:srgbClr val="4285F4"/>
              </a:solidFill>
            </a:endParaRPr>
          </a:p>
          <a:p>
            <a:pPr indent="-304800" lvl="0" marL="457200" rtl="0" algn="l">
              <a:spcBef>
                <a:spcPts val="0"/>
              </a:spcBef>
              <a:spcAft>
                <a:spcPts val="0"/>
              </a:spcAft>
              <a:buClr>
                <a:srgbClr val="4285F4"/>
              </a:buClr>
              <a:buSzPts val="1200"/>
              <a:buChar char="●"/>
            </a:pPr>
            <a:r>
              <a:rPr b="1" lang="en" sz="1200">
                <a:solidFill>
                  <a:srgbClr val="4285F4"/>
                </a:solidFill>
              </a:rPr>
              <a:t>“Lower acc” is safer</a:t>
            </a:r>
            <a:endParaRPr b="1" sz="1200">
              <a:solidFill>
                <a:schemeClr val="dk1"/>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04" name="Google Shape;204;p28"/>
          <p:cNvSpPr/>
          <p:nvPr/>
        </p:nvSpPr>
        <p:spPr>
          <a:xfrm>
            <a:off x="373100" y="281915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nvSpPr>
        <p:spPr>
          <a:xfrm>
            <a:off x="101100" y="125300"/>
            <a:ext cx="80904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A64D79"/>
                </a:solidFill>
                <a:latin typeface="Merriweather"/>
                <a:ea typeface="Merriweather"/>
                <a:cs typeface="Merriweather"/>
                <a:sym typeface="Merriweather"/>
              </a:rPr>
              <a:t>Movement Pattern + Field Surface + Environment</a:t>
            </a:r>
            <a:endParaRPr sz="2800">
              <a:solidFill>
                <a:srgbClr val="A64D79"/>
              </a:solidFill>
              <a:latin typeface="Merriweather"/>
              <a:ea typeface="Merriweather"/>
              <a:cs typeface="Merriweather"/>
              <a:sym typeface="Merriweather"/>
            </a:endParaRPr>
          </a:p>
        </p:txBody>
      </p:sp>
      <p:sp>
        <p:nvSpPr>
          <p:cNvPr id="210" name="Google Shape;210;p29"/>
          <p:cNvSpPr/>
          <p:nvPr/>
        </p:nvSpPr>
        <p:spPr>
          <a:xfrm rot="10800000">
            <a:off x="7278600" y="142125"/>
            <a:ext cx="1865400" cy="329400"/>
          </a:xfrm>
          <a:prstGeom prst="homePlat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More …</a:t>
            </a:r>
            <a:endParaRPr b="1" sz="1800">
              <a:latin typeface="Roboto"/>
              <a:ea typeface="Roboto"/>
              <a:cs typeface="Roboto"/>
              <a:sym typeface="Roboto"/>
            </a:endParaRPr>
          </a:p>
        </p:txBody>
      </p:sp>
      <p:pic>
        <p:nvPicPr>
          <p:cNvPr id="212" name="Google Shape;212;p29"/>
          <p:cNvPicPr preferRelativeResize="0"/>
          <p:nvPr/>
        </p:nvPicPr>
        <p:blipFill rotWithShape="1">
          <a:blip r:embed="rId3">
            <a:alphaModFix/>
          </a:blip>
          <a:srcRect b="2666" l="891" r="8166" t="0"/>
          <a:stretch/>
        </p:blipFill>
        <p:spPr>
          <a:xfrm>
            <a:off x="373100" y="789125"/>
            <a:ext cx="5712050" cy="3925750"/>
          </a:xfrm>
          <a:prstGeom prst="rect">
            <a:avLst/>
          </a:prstGeom>
          <a:noFill/>
          <a:ln>
            <a:noFill/>
          </a:ln>
        </p:spPr>
      </p:pic>
      <p:sp>
        <p:nvSpPr>
          <p:cNvPr id="213" name="Google Shape;213;p29"/>
          <p:cNvSpPr txBox="1"/>
          <p:nvPr/>
        </p:nvSpPr>
        <p:spPr>
          <a:xfrm>
            <a:off x="6085150" y="1211150"/>
            <a:ext cx="3058800" cy="3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e^(1.27) &gt;1 : odds ratio of injury for “higher acc” over “lower acc”</a:t>
            </a:r>
            <a:endParaRPr sz="1200">
              <a:solidFill>
                <a:srgbClr val="4285F4"/>
              </a:solidFill>
            </a:endParaRPr>
          </a:p>
          <a:p>
            <a:pPr indent="-304800" lvl="0" marL="457200" rtl="0" algn="l">
              <a:spcBef>
                <a:spcPts val="0"/>
              </a:spcBef>
              <a:spcAft>
                <a:spcPts val="0"/>
              </a:spcAft>
              <a:buClr>
                <a:srgbClr val="0078DB"/>
              </a:buClr>
              <a:buSzPts val="1200"/>
              <a:buChar char="●"/>
            </a:pPr>
            <a:r>
              <a:rPr b="1" lang="en" sz="1200">
                <a:solidFill>
                  <a:srgbClr val="0078DB"/>
                </a:solidFill>
              </a:rPr>
              <a:t>“Lower acc” is safer</a:t>
            </a:r>
            <a:endParaRPr b="1" sz="1200">
              <a:solidFill>
                <a:srgbClr val="0078DB"/>
              </a:solidFill>
            </a:endParaRPr>
          </a:p>
          <a:p>
            <a:pPr indent="0" lvl="0" marL="0" rtl="0" algn="l">
              <a:spcBef>
                <a:spcPts val="0"/>
              </a:spcBef>
              <a:spcAft>
                <a:spcPts val="0"/>
              </a:spcAft>
              <a:buNone/>
            </a:pPr>
            <a:r>
              <a:rPr lang="en" sz="1200"/>
              <a:t>e^(0.506) &gt;1 : odds ratio of injury for “Synthetic” over “Natural” field surface</a:t>
            </a:r>
            <a:endParaRPr sz="1200">
              <a:solidFill>
                <a:srgbClr val="4285F4"/>
              </a:solidFill>
            </a:endParaRPr>
          </a:p>
          <a:p>
            <a:pPr indent="-304800" lvl="0" marL="457200" rtl="0" algn="l">
              <a:spcBef>
                <a:spcPts val="0"/>
              </a:spcBef>
              <a:spcAft>
                <a:spcPts val="0"/>
              </a:spcAft>
              <a:buClr>
                <a:srgbClr val="4285F4"/>
              </a:buClr>
              <a:buSzPts val="1200"/>
              <a:buChar char="●"/>
            </a:pPr>
            <a:r>
              <a:rPr b="1" lang="en" sz="1200">
                <a:solidFill>
                  <a:srgbClr val="4285F4"/>
                </a:solidFill>
              </a:rPr>
              <a:t>“Natural” field is safer</a:t>
            </a:r>
            <a:endParaRPr b="1" sz="1200">
              <a:solidFill>
                <a:srgbClr val="4285F4"/>
              </a:solidFill>
            </a:endParaRPr>
          </a:p>
          <a:p>
            <a:pPr indent="0" lvl="0" marL="9144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14" name="Google Shape;214;p29"/>
          <p:cNvSpPr/>
          <p:nvPr/>
        </p:nvSpPr>
        <p:spPr>
          <a:xfrm>
            <a:off x="373100" y="303400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373100" y="281915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nvSpPr>
        <p:spPr>
          <a:xfrm>
            <a:off x="101100" y="125300"/>
            <a:ext cx="80904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A64D79"/>
                </a:solidFill>
                <a:latin typeface="Merriweather"/>
                <a:ea typeface="Merriweather"/>
                <a:cs typeface="Merriweather"/>
                <a:sym typeface="Merriweather"/>
              </a:rPr>
              <a:t>Movement Pattern + Field Surface + Environment</a:t>
            </a:r>
            <a:endParaRPr sz="2800">
              <a:solidFill>
                <a:srgbClr val="A64D79"/>
              </a:solidFill>
              <a:latin typeface="Merriweather"/>
              <a:ea typeface="Merriweather"/>
              <a:cs typeface="Merriweather"/>
              <a:sym typeface="Merriweather"/>
            </a:endParaRPr>
          </a:p>
        </p:txBody>
      </p:sp>
      <p:sp>
        <p:nvSpPr>
          <p:cNvPr id="221" name="Google Shape;221;p30"/>
          <p:cNvSpPr/>
          <p:nvPr/>
        </p:nvSpPr>
        <p:spPr>
          <a:xfrm rot="10800000">
            <a:off x="7278600" y="142125"/>
            <a:ext cx="1865400" cy="329400"/>
          </a:xfrm>
          <a:prstGeom prst="homePlat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More …</a:t>
            </a:r>
            <a:endParaRPr b="1" sz="1800">
              <a:latin typeface="Roboto"/>
              <a:ea typeface="Roboto"/>
              <a:cs typeface="Roboto"/>
              <a:sym typeface="Roboto"/>
            </a:endParaRPr>
          </a:p>
        </p:txBody>
      </p:sp>
      <p:pic>
        <p:nvPicPr>
          <p:cNvPr id="223" name="Google Shape;223;p30"/>
          <p:cNvPicPr preferRelativeResize="0"/>
          <p:nvPr/>
        </p:nvPicPr>
        <p:blipFill rotWithShape="1">
          <a:blip r:embed="rId3">
            <a:alphaModFix/>
          </a:blip>
          <a:srcRect b="2666" l="891" r="8166" t="0"/>
          <a:stretch/>
        </p:blipFill>
        <p:spPr>
          <a:xfrm>
            <a:off x="373100" y="789125"/>
            <a:ext cx="5712050" cy="3925750"/>
          </a:xfrm>
          <a:prstGeom prst="rect">
            <a:avLst/>
          </a:prstGeom>
          <a:noFill/>
          <a:ln>
            <a:noFill/>
          </a:ln>
        </p:spPr>
      </p:pic>
      <p:sp>
        <p:nvSpPr>
          <p:cNvPr id="224" name="Google Shape;224;p30"/>
          <p:cNvSpPr txBox="1"/>
          <p:nvPr/>
        </p:nvSpPr>
        <p:spPr>
          <a:xfrm>
            <a:off x="6085150" y="1211150"/>
            <a:ext cx="3058800" cy="3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e^(1.27) &gt;1 : odds ratio of injury for “higher acc” over “lower acc”</a:t>
            </a:r>
            <a:endParaRPr sz="1200">
              <a:solidFill>
                <a:srgbClr val="4285F4"/>
              </a:solidFill>
            </a:endParaRPr>
          </a:p>
          <a:p>
            <a:pPr indent="-304800" lvl="0" marL="457200" rtl="0" algn="l">
              <a:spcBef>
                <a:spcPts val="0"/>
              </a:spcBef>
              <a:spcAft>
                <a:spcPts val="0"/>
              </a:spcAft>
              <a:buClr>
                <a:srgbClr val="4285F4"/>
              </a:buClr>
              <a:buSzPts val="1200"/>
              <a:buChar char="●"/>
            </a:pPr>
            <a:r>
              <a:rPr b="1" lang="en" sz="1200">
                <a:solidFill>
                  <a:srgbClr val="4285F4"/>
                </a:solidFill>
              </a:rPr>
              <a:t>“Lower acc” is safer</a:t>
            </a:r>
            <a:endParaRPr b="1" sz="1200">
              <a:solidFill>
                <a:schemeClr val="dk1"/>
              </a:solidFill>
            </a:endParaRPr>
          </a:p>
          <a:p>
            <a:pPr indent="0" lvl="0" marL="0" rtl="0" algn="l">
              <a:spcBef>
                <a:spcPts val="0"/>
              </a:spcBef>
              <a:spcAft>
                <a:spcPts val="0"/>
              </a:spcAft>
              <a:buNone/>
            </a:pPr>
            <a:r>
              <a:rPr lang="en" sz="1200"/>
              <a:t>e^(0.506) &gt;1 : odds ratio of injury for “Synthetic” over “Natural” field surface</a:t>
            </a:r>
            <a:endParaRPr sz="1200">
              <a:solidFill>
                <a:srgbClr val="4285F4"/>
              </a:solidFill>
            </a:endParaRPr>
          </a:p>
          <a:p>
            <a:pPr indent="-304800" lvl="0" marL="457200" rtl="0" algn="l">
              <a:spcBef>
                <a:spcPts val="0"/>
              </a:spcBef>
              <a:spcAft>
                <a:spcPts val="0"/>
              </a:spcAft>
              <a:buClr>
                <a:srgbClr val="4285F4"/>
              </a:buClr>
              <a:buSzPts val="1200"/>
              <a:buChar char="●"/>
            </a:pPr>
            <a:r>
              <a:rPr b="1" lang="en" sz="1200">
                <a:solidFill>
                  <a:srgbClr val="4285F4"/>
                </a:solidFill>
              </a:rPr>
              <a:t>“Natural” field is safer</a:t>
            </a:r>
            <a:endParaRPr sz="1200">
              <a:solidFill>
                <a:schemeClr val="dk1"/>
              </a:solidFill>
            </a:endParaRPr>
          </a:p>
          <a:p>
            <a:pPr indent="0" lvl="0" marL="0" rtl="0" algn="l">
              <a:spcBef>
                <a:spcPts val="0"/>
              </a:spcBef>
              <a:spcAft>
                <a:spcPts val="0"/>
              </a:spcAft>
              <a:buNone/>
            </a:pPr>
            <a:r>
              <a:rPr lang="en" sz="1200">
                <a:solidFill>
                  <a:schemeClr val="dk1"/>
                </a:solidFill>
              </a:rPr>
              <a:t>e^(0.018) &gt;1 : odds ratio of injury for “One degree temp higher” over “current temp”</a:t>
            </a:r>
            <a:endParaRPr sz="1200">
              <a:solidFill>
                <a:srgbClr val="4285F4"/>
              </a:solidFill>
            </a:endParaRPr>
          </a:p>
          <a:p>
            <a:pPr indent="-304800" lvl="0" marL="457200" rtl="0" algn="l">
              <a:spcBef>
                <a:spcPts val="0"/>
              </a:spcBef>
              <a:spcAft>
                <a:spcPts val="0"/>
              </a:spcAft>
              <a:buClr>
                <a:srgbClr val="4285F4"/>
              </a:buClr>
              <a:buSzPts val="1200"/>
              <a:buChar char="●"/>
            </a:pPr>
            <a:r>
              <a:rPr b="1" lang="en" sz="1200">
                <a:solidFill>
                  <a:srgbClr val="4285F4"/>
                </a:solidFill>
              </a:rPr>
              <a:t>“Wamer” is safer</a:t>
            </a:r>
            <a:endParaRPr b="1" sz="1200">
              <a:solidFill>
                <a:srgbClr val="4285F4"/>
              </a:solidFill>
            </a:endParaRPr>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25" name="Google Shape;225;p30"/>
          <p:cNvSpPr/>
          <p:nvPr/>
        </p:nvSpPr>
        <p:spPr>
          <a:xfrm>
            <a:off x="373100" y="303400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373100" y="281915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373100" y="324885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nvSpPr>
        <p:spPr>
          <a:xfrm>
            <a:off x="101100" y="125300"/>
            <a:ext cx="80904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A64D79"/>
                </a:solidFill>
                <a:latin typeface="Merriweather"/>
                <a:ea typeface="Merriweather"/>
                <a:cs typeface="Merriweather"/>
                <a:sym typeface="Merriweather"/>
              </a:rPr>
              <a:t>Movement Pattern + Field Surface + Environment</a:t>
            </a:r>
            <a:endParaRPr sz="2800">
              <a:solidFill>
                <a:srgbClr val="A64D79"/>
              </a:solidFill>
              <a:latin typeface="Merriweather"/>
              <a:ea typeface="Merriweather"/>
              <a:cs typeface="Merriweather"/>
              <a:sym typeface="Merriweather"/>
            </a:endParaRPr>
          </a:p>
        </p:txBody>
      </p:sp>
      <p:sp>
        <p:nvSpPr>
          <p:cNvPr id="233" name="Google Shape;233;p31"/>
          <p:cNvSpPr/>
          <p:nvPr/>
        </p:nvSpPr>
        <p:spPr>
          <a:xfrm rot="10800000">
            <a:off x="7278600" y="142125"/>
            <a:ext cx="1865400" cy="329400"/>
          </a:xfrm>
          <a:prstGeom prst="homePlat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txBox="1"/>
          <p:nvPr/>
        </p:nvSpPr>
        <p:spPr>
          <a:xfrm>
            <a:off x="7415375" y="34150"/>
            <a:ext cx="186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More …</a:t>
            </a:r>
            <a:endParaRPr b="1" sz="1800">
              <a:latin typeface="Roboto"/>
              <a:ea typeface="Roboto"/>
              <a:cs typeface="Roboto"/>
              <a:sym typeface="Roboto"/>
            </a:endParaRPr>
          </a:p>
        </p:txBody>
      </p:sp>
      <p:pic>
        <p:nvPicPr>
          <p:cNvPr id="235" name="Google Shape;235;p31"/>
          <p:cNvPicPr preferRelativeResize="0"/>
          <p:nvPr/>
        </p:nvPicPr>
        <p:blipFill rotWithShape="1">
          <a:blip r:embed="rId3">
            <a:alphaModFix/>
          </a:blip>
          <a:srcRect b="2666" l="891" r="8166" t="0"/>
          <a:stretch/>
        </p:blipFill>
        <p:spPr>
          <a:xfrm>
            <a:off x="373100" y="789125"/>
            <a:ext cx="5712050" cy="3925750"/>
          </a:xfrm>
          <a:prstGeom prst="rect">
            <a:avLst/>
          </a:prstGeom>
          <a:noFill/>
          <a:ln>
            <a:noFill/>
          </a:ln>
        </p:spPr>
      </p:pic>
      <p:sp>
        <p:nvSpPr>
          <p:cNvPr id="236" name="Google Shape;236;p31"/>
          <p:cNvSpPr txBox="1"/>
          <p:nvPr/>
        </p:nvSpPr>
        <p:spPr>
          <a:xfrm>
            <a:off x="6085150" y="1804850"/>
            <a:ext cx="3058800" cy="18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285F4"/>
                </a:solidFill>
              </a:rPr>
              <a:t>All together, winter season...</a:t>
            </a:r>
            <a:endParaRPr b="1" sz="1600">
              <a:solidFill>
                <a:srgbClr val="4285F4"/>
              </a:solidFill>
            </a:endParaRPr>
          </a:p>
          <a:p>
            <a:pPr indent="0" lvl="0" marL="0" rtl="0" algn="l">
              <a:spcBef>
                <a:spcPts val="0"/>
              </a:spcBef>
              <a:spcAft>
                <a:spcPts val="0"/>
              </a:spcAft>
              <a:buNone/>
            </a:pPr>
            <a:r>
              <a:t/>
            </a:r>
            <a:endParaRPr b="1">
              <a:solidFill>
                <a:srgbClr val="4285F4"/>
              </a:solidFill>
            </a:endParaRPr>
          </a:p>
          <a:p>
            <a:pPr indent="0" lvl="0" marL="0" rtl="0" algn="l">
              <a:spcBef>
                <a:spcPts val="0"/>
              </a:spcBef>
              <a:spcAft>
                <a:spcPts val="0"/>
              </a:spcAft>
              <a:buNone/>
            </a:pPr>
            <a:r>
              <a:rPr b="1" lang="en">
                <a:solidFill>
                  <a:srgbClr val="4285F4"/>
                </a:solidFill>
              </a:rPr>
              <a:t>--Players</a:t>
            </a:r>
            <a:endParaRPr b="1">
              <a:solidFill>
                <a:srgbClr val="4285F4"/>
              </a:solidFill>
            </a:endParaRPr>
          </a:p>
          <a:p>
            <a:pPr indent="-330200" lvl="0" marL="457200" rtl="0" algn="l">
              <a:spcBef>
                <a:spcPts val="0"/>
              </a:spcBef>
              <a:spcAft>
                <a:spcPts val="0"/>
              </a:spcAft>
              <a:buClr>
                <a:srgbClr val="4285F4"/>
              </a:buClr>
              <a:buSzPts val="1600"/>
              <a:buChar char="●"/>
            </a:pPr>
            <a:r>
              <a:rPr b="1" lang="en" sz="1600">
                <a:solidFill>
                  <a:srgbClr val="4285F4"/>
                </a:solidFill>
              </a:rPr>
              <a:t>→ sufficient warm-ups</a:t>
            </a:r>
            <a:endParaRPr b="1" sz="1600">
              <a:solidFill>
                <a:srgbClr val="4285F4"/>
              </a:solidFill>
            </a:endParaRPr>
          </a:p>
          <a:p>
            <a:pPr indent="-330200" lvl="0" marL="457200" rtl="0" algn="l">
              <a:spcBef>
                <a:spcPts val="0"/>
              </a:spcBef>
              <a:spcAft>
                <a:spcPts val="0"/>
              </a:spcAft>
              <a:buClr>
                <a:srgbClr val="4285F4"/>
              </a:buClr>
              <a:buSzPts val="1600"/>
              <a:buChar char="●"/>
            </a:pPr>
            <a:r>
              <a:rPr b="1" lang="en" sz="1600">
                <a:solidFill>
                  <a:srgbClr val="4285F4"/>
                </a:solidFill>
              </a:rPr>
              <a:t>→ avoid sudden acc/dec</a:t>
            </a:r>
            <a:endParaRPr b="1" sz="1600">
              <a:solidFill>
                <a:srgbClr val="4285F4"/>
              </a:solidFill>
            </a:endParaRPr>
          </a:p>
          <a:p>
            <a:pPr indent="0" lvl="0" marL="0" rtl="0" algn="l">
              <a:spcBef>
                <a:spcPts val="0"/>
              </a:spcBef>
              <a:spcAft>
                <a:spcPts val="0"/>
              </a:spcAft>
              <a:buNone/>
            </a:pPr>
            <a:r>
              <a:rPr b="1" lang="en">
                <a:solidFill>
                  <a:srgbClr val="4285F4"/>
                </a:solidFill>
              </a:rPr>
              <a:t>--NFL</a:t>
            </a:r>
            <a:endParaRPr b="1">
              <a:solidFill>
                <a:srgbClr val="4285F4"/>
              </a:solidFill>
            </a:endParaRPr>
          </a:p>
          <a:p>
            <a:pPr indent="-330200" lvl="0" marL="457200" rtl="0" algn="l">
              <a:spcBef>
                <a:spcPts val="0"/>
              </a:spcBef>
              <a:spcAft>
                <a:spcPts val="0"/>
              </a:spcAft>
              <a:buClr>
                <a:srgbClr val="4285F4"/>
              </a:buClr>
              <a:buSzPts val="1600"/>
              <a:buChar char="●"/>
            </a:pPr>
            <a:r>
              <a:rPr b="1" lang="en" sz="1600">
                <a:solidFill>
                  <a:srgbClr val="4285F4"/>
                </a:solidFill>
              </a:rPr>
              <a:t>→      natural fields </a:t>
            </a:r>
            <a:endParaRPr b="1" sz="1600">
              <a:solidFill>
                <a:srgbClr val="4285F4"/>
              </a:solidFill>
            </a:endParaRPr>
          </a:p>
          <a:p>
            <a:pPr indent="0" lvl="0" marL="914400" rtl="0" algn="l">
              <a:spcBef>
                <a:spcPts val="0"/>
              </a:spcBef>
              <a:spcAft>
                <a:spcPts val="0"/>
              </a:spcAft>
              <a:buNone/>
            </a:pPr>
            <a:r>
              <a:t/>
            </a:r>
            <a:endParaRPr b="1" sz="1600">
              <a:solidFill>
                <a:srgbClr val="4285F4"/>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solidFill>
                <a:srgbClr val="4285F4"/>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37" name="Google Shape;237;p31"/>
          <p:cNvSpPr/>
          <p:nvPr/>
        </p:nvSpPr>
        <p:spPr>
          <a:xfrm>
            <a:off x="373100" y="303400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373100" y="281915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373100" y="3248850"/>
            <a:ext cx="5294400" cy="19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6932525" y="3335238"/>
            <a:ext cx="167700" cy="195300"/>
          </a:xfrm>
          <a:prstGeom prst="hear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25" y="500925"/>
            <a:ext cx="2394900" cy="10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F9D58"/>
                </a:solidFill>
                <a:latin typeface="Merriweather"/>
                <a:ea typeface="Merriweather"/>
                <a:cs typeface="Merriweather"/>
                <a:sym typeface="Merriweather"/>
              </a:rPr>
              <a:t>DATA</a:t>
            </a:r>
            <a:endParaRPr b="1">
              <a:solidFill>
                <a:srgbClr val="0F9D58"/>
              </a:solidFill>
              <a:latin typeface="Merriweather"/>
              <a:ea typeface="Merriweather"/>
              <a:cs typeface="Merriweather"/>
              <a:sym typeface="Merriweather"/>
            </a:endParaRPr>
          </a:p>
        </p:txBody>
      </p:sp>
      <p:sp>
        <p:nvSpPr>
          <p:cNvPr id="69" name="Google Shape;69;p14"/>
          <p:cNvSpPr txBox="1"/>
          <p:nvPr>
            <p:ph idx="1" type="body"/>
          </p:nvPr>
        </p:nvSpPr>
        <p:spPr>
          <a:xfrm>
            <a:off x="311725" y="1524400"/>
            <a:ext cx="8635500" cy="31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latin typeface="Merriweather"/>
              <a:ea typeface="Merriweather"/>
              <a:cs typeface="Merriweather"/>
              <a:sym typeface="Merriweather"/>
            </a:endParaRPr>
          </a:p>
          <a:p>
            <a:pPr indent="-342900" lvl="0" marL="457200" rtl="0" algn="l">
              <a:spcBef>
                <a:spcPts val="1600"/>
              </a:spcBef>
              <a:spcAft>
                <a:spcPts val="0"/>
              </a:spcAft>
              <a:buClr>
                <a:schemeClr val="dk1"/>
              </a:buClr>
              <a:buSzPts val="1800"/>
              <a:buFont typeface="Merriweather"/>
              <a:buChar char="●"/>
            </a:pPr>
            <a:r>
              <a:rPr lang="en">
                <a:solidFill>
                  <a:schemeClr val="dk1"/>
                </a:solidFill>
                <a:highlight>
                  <a:srgbClr val="FFFFFF"/>
                </a:highlight>
                <a:latin typeface="Merriweather"/>
                <a:ea typeface="Merriweather"/>
                <a:cs typeface="Merriweather"/>
                <a:sym typeface="Merriweather"/>
              </a:rPr>
              <a:t>Injury Record </a:t>
            </a:r>
            <a:endParaRPr>
              <a:solidFill>
                <a:schemeClr val="dk1"/>
              </a:solidFill>
              <a:highlight>
                <a:srgbClr val="FFFFFF"/>
              </a:highlight>
              <a:latin typeface="Merriweather"/>
              <a:ea typeface="Merriweather"/>
              <a:cs typeface="Merriweather"/>
              <a:sym typeface="Merriweather"/>
            </a:endParaRPr>
          </a:p>
          <a:p>
            <a:pPr indent="-342900" lvl="1" marL="1828800" rtl="0" algn="l">
              <a:spcBef>
                <a:spcPts val="0"/>
              </a:spcBef>
              <a:spcAft>
                <a:spcPts val="0"/>
              </a:spcAft>
              <a:buClr>
                <a:schemeClr val="dk1"/>
              </a:buClr>
              <a:buSzPts val="1800"/>
              <a:buFont typeface="Merriweather"/>
              <a:buChar char="○"/>
            </a:pPr>
            <a:r>
              <a:rPr lang="en" sz="1800">
                <a:solidFill>
                  <a:schemeClr val="dk1"/>
                </a:solidFill>
                <a:highlight>
                  <a:srgbClr val="FFFFFF"/>
                </a:highlight>
                <a:latin typeface="Merriweather"/>
                <a:ea typeface="Merriweather"/>
                <a:cs typeface="Merriweather"/>
                <a:sym typeface="Merriweather"/>
              </a:rPr>
              <a:t>Non-contact </a:t>
            </a:r>
            <a:r>
              <a:rPr lang="en" sz="1800">
                <a:solidFill>
                  <a:schemeClr val="dk1"/>
                </a:solidFill>
                <a:highlight>
                  <a:schemeClr val="lt1"/>
                </a:highlight>
                <a:latin typeface="Merriweather"/>
                <a:ea typeface="Merriweather"/>
                <a:cs typeface="Merriweather"/>
                <a:sym typeface="Merriweather"/>
              </a:rPr>
              <a:t>lower limb injuries information</a:t>
            </a:r>
            <a:endParaRPr sz="1800">
              <a:solidFill>
                <a:schemeClr val="dk1"/>
              </a:solidFill>
              <a:highlight>
                <a:schemeClr val="lt1"/>
              </a:highlight>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highlight>
                  <a:srgbClr val="FFFFFF"/>
                </a:highlight>
                <a:latin typeface="Merriweather"/>
                <a:ea typeface="Merriweather"/>
                <a:cs typeface="Merriweather"/>
                <a:sym typeface="Merriweather"/>
              </a:rPr>
              <a:t>Play File </a:t>
            </a:r>
            <a:endParaRPr>
              <a:solidFill>
                <a:schemeClr val="dk1"/>
              </a:solidFill>
              <a:highlight>
                <a:srgbClr val="FFFFFF"/>
              </a:highlight>
              <a:latin typeface="Merriweather"/>
              <a:ea typeface="Merriweather"/>
              <a:cs typeface="Merriweather"/>
              <a:sym typeface="Merriweather"/>
            </a:endParaRPr>
          </a:p>
          <a:p>
            <a:pPr indent="-342900" lvl="1" marL="1828800" rtl="0" algn="l">
              <a:spcBef>
                <a:spcPts val="0"/>
              </a:spcBef>
              <a:spcAft>
                <a:spcPts val="0"/>
              </a:spcAft>
              <a:buClr>
                <a:schemeClr val="dk1"/>
              </a:buClr>
              <a:buSzPts val="1800"/>
              <a:buFont typeface="Merriweather"/>
              <a:buChar char="○"/>
            </a:pPr>
            <a:r>
              <a:rPr lang="en" sz="1800">
                <a:solidFill>
                  <a:schemeClr val="dk1"/>
                </a:solidFill>
                <a:highlight>
                  <a:srgbClr val="FFFFFF"/>
                </a:highlight>
                <a:latin typeface="Merriweather"/>
                <a:ea typeface="Merriweather"/>
                <a:cs typeface="Merriweather"/>
                <a:sym typeface="Merriweather"/>
              </a:rPr>
              <a:t>Player-play level data </a:t>
            </a:r>
            <a:endParaRPr sz="1800">
              <a:solidFill>
                <a:schemeClr val="dk1"/>
              </a:solidFill>
              <a:highlight>
                <a:srgbClr val="FFFFFF"/>
              </a:highlight>
              <a:latin typeface="Merriweather"/>
              <a:ea typeface="Merriweather"/>
              <a:cs typeface="Merriweather"/>
              <a:sym typeface="Merriweather"/>
            </a:endParaRPr>
          </a:p>
          <a:p>
            <a:pPr indent="-342900" lvl="1" marL="1828800" rtl="0" algn="l">
              <a:spcBef>
                <a:spcPts val="0"/>
              </a:spcBef>
              <a:spcAft>
                <a:spcPts val="0"/>
              </a:spcAft>
              <a:buClr>
                <a:schemeClr val="dk1"/>
              </a:buClr>
              <a:buSzPts val="1800"/>
              <a:buFont typeface="Merriweather"/>
              <a:buChar char="○"/>
            </a:pPr>
            <a:r>
              <a:rPr lang="en" sz="1800">
                <a:solidFill>
                  <a:schemeClr val="dk1"/>
                </a:solidFill>
                <a:latin typeface="Merriweather"/>
                <a:ea typeface="Merriweather"/>
                <a:cs typeface="Merriweather"/>
                <a:sym typeface="Merriweather"/>
              </a:rPr>
              <a:t>R</a:t>
            </a:r>
            <a:r>
              <a:rPr lang="en" sz="1800">
                <a:solidFill>
                  <a:schemeClr val="dk1"/>
                </a:solidFill>
                <a:latin typeface="Merriweather"/>
                <a:ea typeface="Merriweather"/>
                <a:cs typeface="Merriweather"/>
                <a:sym typeface="Merriweather"/>
              </a:rPr>
              <a:t>oster position,stadium type, field type, weather</a:t>
            </a:r>
            <a:endParaRPr sz="1800">
              <a:solidFill>
                <a:schemeClr val="dk1"/>
              </a:solidFill>
              <a:highlight>
                <a:srgbClr val="FFFFFF"/>
              </a:highlight>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rgbClr val="000000"/>
                </a:solidFill>
                <a:highlight>
                  <a:srgbClr val="FFFFFF"/>
                </a:highlight>
                <a:latin typeface="Merriweather"/>
                <a:ea typeface="Merriweather"/>
                <a:cs typeface="Merriweather"/>
                <a:sym typeface="Merriweather"/>
              </a:rPr>
              <a:t>Player Track</a:t>
            </a:r>
            <a:r>
              <a:rPr lang="en">
                <a:solidFill>
                  <a:srgbClr val="FF0000"/>
                </a:solidFill>
                <a:highlight>
                  <a:srgbClr val="FFFFFF"/>
                </a:highlight>
                <a:latin typeface="Merriweather"/>
                <a:ea typeface="Merriweather"/>
                <a:cs typeface="Merriweather"/>
                <a:sym typeface="Merriweather"/>
              </a:rPr>
              <a:t> </a:t>
            </a:r>
            <a:endParaRPr>
              <a:solidFill>
                <a:srgbClr val="000000"/>
              </a:solidFill>
              <a:highlight>
                <a:srgbClr val="FFFFFF"/>
              </a:highlight>
              <a:latin typeface="Merriweather"/>
              <a:ea typeface="Merriweather"/>
              <a:cs typeface="Merriweather"/>
              <a:sym typeface="Merriweather"/>
            </a:endParaRPr>
          </a:p>
          <a:p>
            <a:pPr indent="-342900" lvl="1" marL="1828800" rtl="0" algn="l">
              <a:spcBef>
                <a:spcPts val="0"/>
              </a:spcBef>
              <a:spcAft>
                <a:spcPts val="0"/>
              </a:spcAft>
              <a:buClr>
                <a:schemeClr val="dk1"/>
              </a:buClr>
              <a:buSzPts val="1800"/>
              <a:buFont typeface="Merriweather"/>
              <a:buChar char="○"/>
            </a:pPr>
            <a:r>
              <a:rPr lang="en" sz="1800">
                <a:solidFill>
                  <a:schemeClr val="dk1"/>
                </a:solidFill>
                <a:highlight>
                  <a:schemeClr val="lt1"/>
                </a:highlight>
                <a:latin typeface="Merriweather"/>
                <a:ea typeface="Merriweather"/>
                <a:cs typeface="Merriweather"/>
                <a:sym typeface="Merriweather"/>
              </a:rPr>
              <a:t>Player position, speed &amp; orientation recorded 10 times/sec</a:t>
            </a:r>
            <a:endParaRPr sz="1800">
              <a:solidFill>
                <a:schemeClr val="dk1"/>
              </a:solidFill>
              <a:highlight>
                <a:schemeClr val="lt1"/>
              </a:highlight>
              <a:latin typeface="Merriweather"/>
              <a:ea typeface="Merriweather"/>
              <a:cs typeface="Merriweather"/>
              <a:sym typeface="Merriweather"/>
            </a:endParaRPr>
          </a:p>
          <a:p>
            <a:pPr indent="-342900" lvl="1" marL="1828800" rtl="0" algn="l">
              <a:spcBef>
                <a:spcPts val="0"/>
              </a:spcBef>
              <a:spcAft>
                <a:spcPts val="0"/>
              </a:spcAft>
              <a:buClr>
                <a:schemeClr val="dk1"/>
              </a:buClr>
              <a:buSzPts val="1800"/>
              <a:buFont typeface="Merriweather"/>
              <a:buChar char="○"/>
            </a:pPr>
            <a:r>
              <a:rPr lang="en" sz="1800">
                <a:solidFill>
                  <a:schemeClr val="dk1"/>
                </a:solidFill>
                <a:highlight>
                  <a:schemeClr val="lt1"/>
                </a:highlight>
                <a:latin typeface="Merriweather"/>
                <a:ea typeface="Merriweather"/>
                <a:cs typeface="Merriweather"/>
                <a:sym typeface="Merriweather"/>
              </a:rPr>
              <a:t>Movement Pattern</a:t>
            </a:r>
            <a:endParaRPr sz="1800">
              <a:solidFill>
                <a:schemeClr val="dk1"/>
              </a:solidFill>
              <a:highlight>
                <a:schemeClr val="lt1"/>
              </a:highlight>
              <a:latin typeface="Merriweather"/>
              <a:ea typeface="Merriweather"/>
              <a:cs typeface="Merriweather"/>
              <a:sym typeface="Merriweather"/>
            </a:endParaRPr>
          </a:p>
          <a:p>
            <a:pPr indent="0" lvl="0" marL="1828800" rtl="0" algn="l">
              <a:spcBef>
                <a:spcPts val="1600"/>
              </a:spcBef>
              <a:spcAft>
                <a:spcPts val="0"/>
              </a:spcAft>
              <a:buNone/>
            </a:pPr>
            <a:r>
              <a:t/>
            </a:r>
            <a:endParaRPr sz="1800">
              <a:solidFill>
                <a:schemeClr val="dk1"/>
              </a:solidFill>
              <a:highlight>
                <a:schemeClr val="lt1"/>
              </a:highlight>
              <a:latin typeface="Merriweather"/>
              <a:ea typeface="Merriweather"/>
              <a:cs typeface="Merriweather"/>
              <a:sym typeface="Merriweather"/>
            </a:endParaRPr>
          </a:p>
          <a:p>
            <a:pPr indent="0" lvl="0" marL="457200" rtl="0" algn="l">
              <a:spcBef>
                <a:spcPts val="1600"/>
              </a:spcBef>
              <a:spcAft>
                <a:spcPts val="0"/>
              </a:spcAft>
              <a:buNone/>
            </a:pPr>
            <a:r>
              <a:t/>
            </a:r>
            <a:endParaRPr>
              <a:solidFill>
                <a:schemeClr val="dk1"/>
              </a:solidFill>
              <a:highlight>
                <a:srgbClr val="FFFFFF"/>
              </a:highlight>
              <a:latin typeface="Merriweather"/>
              <a:ea typeface="Merriweather"/>
              <a:cs typeface="Merriweather"/>
              <a:sym typeface="Merriweather"/>
            </a:endParaRPr>
          </a:p>
          <a:p>
            <a:pPr indent="0" lvl="0" marL="457200" rtl="0" algn="l">
              <a:spcBef>
                <a:spcPts val="1600"/>
              </a:spcBef>
              <a:spcAft>
                <a:spcPts val="0"/>
              </a:spcAft>
              <a:buNone/>
            </a:pPr>
            <a:r>
              <a:t/>
            </a:r>
            <a:endParaRPr>
              <a:solidFill>
                <a:schemeClr val="dk1"/>
              </a:solidFill>
              <a:highlight>
                <a:srgbClr val="FFFFFF"/>
              </a:highlight>
              <a:latin typeface="Merriweather"/>
              <a:ea typeface="Merriweather"/>
              <a:cs typeface="Merriweather"/>
              <a:sym typeface="Merriweather"/>
            </a:endParaRPr>
          </a:p>
          <a:p>
            <a:pPr indent="0" lvl="0" marL="457200" rtl="0" algn="l">
              <a:spcBef>
                <a:spcPts val="1600"/>
              </a:spcBef>
              <a:spcAft>
                <a:spcPts val="1600"/>
              </a:spcAft>
              <a:buNone/>
            </a:pPr>
            <a:r>
              <a:t/>
            </a:r>
            <a:endParaRPr>
              <a:solidFill>
                <a:schemeClr val="dk1"/>
              </a:solidFill>
              <a:highlight>
                <a:srgbClr val="FFFFFF"/>
              </a:highlight>
              <a:latin typeface="Merriweather"/>
              <a:ea typeface="Merriweather"/>
              <a:cs typeface="Merriweather"/>
              <a:sym typeface="Merriweather"/>
            </a:endParaRPr>
          </a:p>
        </p:txBody>
      </p:sp>
      <p:pic>
        <p:nvPicPr>
          <p:cNvPr id="70" name="Google Shape;70;p14"/>
          <p:cNvPicPr preferRelativeResize="0"/>
          <p:nvPr/>
        </p:nvPicPr>
        <p:blipFill rotWithShape="1">
          <a:blip r:embed="rId3">
            <a:alphaModFix/>
          </a:blip>
          <a:srcRect b="13295" l="0" r="0" t="13690"/>
          <a:stretch/>
        </p:blipFill>
        <p:spPr>
          <a:xfrm>
            <a:off x="4324850" y="500925"/>
            <a:ext cx="4777476" cy="141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330075"/>
            <a:ext cx="60531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F9D58"/>
                </a:solidFill>
                <a:latin typeface="Merriweather"/>
                <a:ea typeface="Merriweather"/>
                <a:cs typeface="Merriweather"/>
                <a:sym typeface="Merriweather"/>
              </a:rPr>
              <a:t>What get </a:t>
            </a:r>
            <a:r>
              <a:rPr lang="en">
                <a:solidFill>
                  <a:srgbClr val="0F9D58"/>
                </a:solidFill>
                <a:latin typeface="Merriweather"/>
                <a:ea typeface="Merriweather"/>
                <a:cs typeface="Merriweather"/>
                <a:sym typeface="Merriweather"/>
              </a:rPr>
              <a:t>athletes</a:t>
            </a:r>
            <a:r>
              <a:rPr lang="en">
                <a:solidFill>
                  <a:srgbClr val="0F9D58"/>
                </a:solidFill>
                <a:latin typeface="Merriweather"/>
                <a:ea typeface="Merriweather"/>
                <a:cs typeface="Merriweather"/>
                <a:sym typeface="Merriweather"/>
              </a:rPr>
              <a:t> injured? </a:t>
            </a:r>
            <a:endParaRPr>
              <a:solidFill>
                <a:srgbClr val="0F9D58"/>
              </a:solidFill>
              <a:latin typeface="Merriweather"/>
              <a:ea typeface="Merriweather"/>
              <a:cs typeface="Merriweather"/>
              <a:sym typeface="Merriweather"/>
            </a:endParaRPr>
          </a:p>
        </p:txBody>
      </p:sp>
      <p:sp>
        <p:nvSpPr>
          <p:cNvPr id="76" name="Google Shape;76;p15"/>
          <p:cNvSpPr txBox="1"/>
          <p:nvPr/>
        </p:nvSpPr>
        <p:spPr>
          <a:xfrm>
            <a:off x="311725" y="1096563"/>
            <a:ext cx="8172300" cy="3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We are trying to find the relationship between the injury tracks and the features of each play/track.</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Influential Features: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Movement patterns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Speed</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Directional Changes</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Acceleration/Deceleration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Distance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Field Surface (Synthetic/Natural)</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Stadium Type</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Environment</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Weather</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Temperature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Roaster Position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77" name="Google Shape;77;p15"/>
          <p:cNvPicPr preferRelativeResize="0"/>
          <p:nvPr/>
        </p:nvPicPr>
        <p:blipFill>
          <a:blip r:embed="rId3">
            <a:alphaModFix/>
          </a:blip>
          <a:stretch>
            <a:fillRect/>
          </a:stretch>
        </p:blipFill>
        <p:spPr>
          <a:xfrm>
            <a:off x="4823775" y="1591000"/>
            <a:ext cx="4008524" cy="268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73530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F9D58"/>
                </a:solidFill>
                <a:latin typeface="Merriweather"/>
                <a:ea typeface="Merriweather"/>
                <a:cs typeface="Merriweather"/>
                <a:sym typeface="Merriweather"/>
              </a:rPr>
              <a:t>One Track Animation (Injured)</a:t>
            </a:r>
            <a:endParaRPr>
              <a:solidFill>
                <a:srgbClr val="0F9D58"/>
              </a:solidFill>
              <a:latin typeface="Merriweather"/>
              <a:ea typeface="Merriweather"/>
              <a:cs typeface="Merriweather"/>
              <a:sym typeface="Merriweather"/>
            </a:endParaRPr>
          </a:p>
        </p:txBody>
      </p:sp>
      <p:pic>
        <p:nvPicPr>
          <p:cNvPr id="83" name="Google Shape;83;p16"/>
          <p:cNvPicPr preferRelativeResize="0"/>
          <p:nvPr/>
        </p:nvPicPr>
        <p:blipFill>
          <a:blip r:embed="rId3">
            <a:alphaModFix/>
          </a:blip>
          <a:stretch>
            <a:fillRect/>
          </a:stretch>
        </p:blipFill>
        <p:spPr>
          <a:xfrm>
            <a:off x="933450" y="1157625"/>
            <a:ext cx="7277100" cy="373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6D9EEB"/>
                </a:solidFill>
                <a:latin typeface="Merriweather"/>
                <a:ea typeface="Merriweather"/>
                <a:cs typeface="Merriweather"/>
                <a:sym typeface="Merriweather"/>
              </a:rPr>
              <a:t>Data Processing</a:t>
            </a:r>
            <a:endParaRPr>
              <a:solidFill>
                <a:srgbClr val="6D9EEB"/>
              </a:solidFill>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89" name="Google Shape;89;p17"/>
          <p:cNvSpPr txBox="1"/>
          <p:nvPr>
            <p:ph idx="1" type="body"/>
          </p:nvPr>
        </p:nvSpPr>
        <p:spPr>
          <a:xfrm>
            <a:off x="311725" y="1079050"/>
            <a:ext cx="79593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342900" lvl="0" marL="457200" rtl="0" algn="l">
              <a:spcBef>
                <a:spcPts val="1600"/>
              </a:spcBef>
              <a:spcAft>
                <a:spcPts val="0"/>
              </a:spcAft>
              <a:buClr>
                <a:schemeClr val="dk1"/>
              </a:buClr>
              <a:buSzPts val="1800"/>
              <a:buFont typeface="Merriweather"/>
              <a:buAutoNum type="arabicPeriod"/>
            </a:pPr>
            <a:r>
              <a:rPr b="1" lang="en">
                <a:solidFill>
                  <a:schemeClr val="dk1"/>
                </a:solidFill>
                <a:latin typeface="Merriweather"/>
                <a:ea typeface="Merriweather"/>
                <a:cs typeface="Merriweather"/>
                <a:sym typeface="Merriweather"/>
              </a:rPr>
              <a:t>Movement Pattern: for each track, calculate</a:t>
            </a:r>
            <a:endParaRPr b="1">
              <a:solidFill>
                <a:schemeClr val="dk1"/>
              </a:solidFill>
              <a:latin typeface="Merriweather"/>
              <a:ea typeface="Merriweather"/>
              <a:cs typeface="Merriweather"/>
              <a:sym typeface="Merriweather"/>
            </a:endParaRPr>
          </a:p>
          <a:p>
            <a:pPr indent="0" lvl="0" marL="457200" rtl="0" algn="l">
              <a:spcBef>
                <a:spcPts val="1600"/>
              </a:spcBef>
              <a:spcAft>
                <a:spcPts val="0"/>
              </a:spcAft>
              <a:buNone/>
            </a:pPr>
            <a:r>
              <a:rPr lang="en">
                <a:solidFill>
                  <a:schemeClr val="dk1"/>
                </a:solidFill>
                <a:latin typeface="Merriweather"/>
                <a:ea typeface="Merriweather"/>
                <a:cs typeface="Merriweather"/>
                <a:sym typeface="Merriweather"/>
              </a:rPr>
              <a:t>	a. mean/var of speed</a:t>
            </a:r>
            <a:endParaRPr>
              <a:solidFill>
                <a:schemeClr val="dk1"/>
              </a:solidFill>
              <a:latin typeface="Merriweather"/>
              <a:ea typeface="Merriweather"/>
              <a:cs typeface="Merriweather"/>
              <a:sym typeface="Merriweather"/>
            </a:endParaRPr>
          </a:p>
          <a:p>
            <a:pPr indent="0" lvl="0" marL="457200" rtl="0" algn="l">
              <a:spcBef>
                <a:spcPts val="1600"/>
              </a:spcBef>
              <a:spcAft>
                <a:spcPts val="0"/>
              </a:spcAft>
              <a:buNone/>
            </a:pPr>
            <a:r>
              <a:rPr lang="en">
                <a:solidFill>
                  <a:schemeClr val="dk1"/>
                </a:solidFill>
                <a:latin typeface="Merriweather"/>
                <a:ea typeface="Merriweather"/>
                <a:cs typeface="Merriweather"/>
                <a:sym typeface="Merriweather"/>
              </a:rPr>
              <a:t>	b. mean/var of |</a:t>
            </a:r>
            <a:r>
              <a:rPr lang="en">
                <a:solidFill>
                  <a:schemeClr val="dk1"/>
                </a:solidFill>
                <a:highlight>
                  <a:srgbClr val="FFFFFF"/>
                </a:highlight>
                <a:latin typeface="Merriweather"/>
                <a:ea typeface="Merriweather"/>
                <a:cs typeface="Merriweather"/>
                <a:sym typeface="Merriweather"/>
              </a:rPr>
              <a:t>Δ direction</a:t>
            </a:r>
            <a:r>
              <a:rPr lang="en">
                <a:solidFill>
                  <a:schemeClr val="dk1"/>
                </a:solidFill>
                <a:latin typeface="Merriweather"/>
                <a:ea typeface="Merriweather"/>
                <a:cs typeface="Merriweather"/>
                <a:sym typeface="Merriweather"/>
              </a:rPr>
              <a:t>|</a:t>
            </a:r>
            <a:endParaRPr>
              <a:solidFill>
                <a:schemeClr val="dk1"/>
              </a:solidFill>
              <a:highlight>
                <a:srgbClr val="FFFFFF"/>
              </a:highlight>
              <a:latin typeface="Merriweather"/>
              <a:ea typeface="Merriweather"/>
              <a:cs typeface="Merriweather"/>
              <a:sym typeface="Merriweather"/>
            </a:endParaRPr>
          </a:p>
          <a:p>
            <a:pPr indent="0" lvl="0" marL="457200" rtl="0" algn="l">
              <a:spcBef>
                <a:spcPts val="1600"/>
              </a:spcBef>
              <a:spcAft>
                <a:spcPts val="0"/>
              </a:spcAft>
              <a:buNone/>
            </a:pPr>
            <a:r>
              <a:rPr lang="en">
                <a:solidFill>
                  <a:schemeClr val="dk1"/>
                </a:solidFill>
                <a:highlight>
                  <a:srgbClr val="FFFFFF"/>
                </a:highlight>
                <a:latin typeface="Merriweather"/>
                <a:ea typeface="Merriweather"/>
                <a:cs typeface="Merriweather"/>
                <a:sym typeface="Merriweather"/>
              </a:rPr>
              <a:t>	</a:t>
            </a:r>
            <a:r>
              <a:rPr lang="en">
                <a:solidFill>
                  <a:schemeClr val="dk1"/>
                </a:solidFill>
                <a:latin typeface="Merriweather"/>
                <a:ea typeface="Merriweather"/>
                <a:cs typeface="Merriweather"/>
                <a:sym typeface="Merriweather"/>
              </a:rPr>
              <a:t>c. mean of |</a:t>
            </a:r>
            <a:r>
              <a:rPr lang="en">
                <a:solidFill>
                  <a:schemeClr val="dk1"/>
                </a:solidFill>
                <a:highlight>
                  <a:schemeClr val="lt1"/>
                </a:highlight>
                <a:latin typeface="Merriweather"/>
                <a:ea typeface="Merriweather"/>
                <a:cs typeface="Merriweather"/>
                <a:sym typeface="Merriweather"/>
              </a:rPr>
              <a:t>acceleration/deceleration</a:t>
            </a:r>
            <a:r>
              <a:rPr lang="en">
                <a:solidFill>
                  <a:schemeClr val="dk1"/>
                </a:solidFill>
                <a:latin typeface="Merriweather"/>
                <a:ea typeface="Merriweather"/>
                <a:cs typeface="Merriweather"/>
                <a:sym typeface="Merriweather"/>
              </a:rPr>
              <a:t>|</a:t>
            </a:r>
            <a:endParaRPr>
              <a:solidFill>
                <a:schemeClr val="dk1"/>
              </a:solidFill>
              <a:latin typeface="Merriweather"/>
              <a:ea typeface="Merriweather"/>
              <a:cs typeface="Merriweather"/>
              <a:sym typeface="Merriweather"/>
            </a:endParaRPr>
          </a:p>
          <a:p>
            <a:pPr indent="0" lvl="0" marL="457200" rtl="0" algn="l">
              <a:spcBef>
                <a:spcPts val="1600"/>
              </a:spcBef>
              <a:spcAft>
                <a:spcPts val="0"/>
              </a:spcAft>
              <a:buNone/>
            </a:pPr>
            <a:r>
              <a:rPr lang="en">
                <a:solidFill>
                  <a:schemeClr val="dk1"/>
                </a:solidFill>
                <a:latin typeface="Merriweather"/>
                <a:ea typeface="Merriweather"/>
                <a:cs typeface="Merriweather"/>
                <a:sym typeface="Merriweather"/>
              </a:rPr>
              <a:t>	d. distance </a:t>
            </a:r>
            <a:endParaRPr>
              <a:solidFill>
                <a:schemeClr val="dk1"/>
              </a:solidFill>
              <a:latin typeface="Merriweather"/>
              <a:ea typeface="Merriweather"/>
              <a:cs typeface="Merriweather"/>
              <a:sym typeface="Merriweather"/>
            </a:endParaRPr>
          </a:p>
          <a:p>
            <a:pPr indent="0" lvl="0" marL="457200" rtl="0" algn="l">
              <a:spcBef>
                <a:spcPts val="1600"/>
              </a:spcBef>
              <a:spcAft>
                <a:spcPts val="1600"/>
              </a:spcAft>
              <a:buNone/>
            </a:pPr>
            <a:r>
              <a:t/>
            </a:r>
            <a:endParaRPr sz="1100">
              <a:solidFill>
                <a:srgbClr val="222222"/>
              </a:solidFill>
              <a:highlight>
                <a:srgbClr val="FFFFFF"/>
              </a:highlight>
              <a:latin typeface="Merriweather"/>
              <a:ea typeface="Merriweather"/>
              <a:cs typeface="Merriweather"/>
              <a:sym typeface="Merriweather"/>
            </a:endParaRPr>
          </a:p>
        </p:txBody>
      </p:sp>
      <p:sp>
        <p:nvSpPr>
          <p:cNvPr id="90" name="Google Shape;90;p17"/>
          <p:cNvSpPr/>
          <p:nvPr/>
        </p:nvSpPr>
        <p:spPr>
          <a:xfrm rot="10800000">
            <a:off x="7278600" y="142125"/>
            <a:ext cx="1865400" cy="329400"/>
          </a:xfrm>
          <a:prstGeom prst="homePlate">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91" name="Google Shape;91;p17"/>
          <p:cNvSpPr txBox="1"/>
          <p:nvPr/>
        </p:nvSpPr>
        <p:spPr>
          <a:xfrm>
            <a:off x="7319350" y="9080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Data Processing</a:t>
            </a:r>
            <a:endParaRPr b="1"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284350" y="471525"/>
            <a:ext cx="8270100" cy="28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Merriweather"/>
                <a:ea typeface="Merriweather"/>
                <a:cs typeface="Merriweather"/>
                <a:sym typeface="Merriweather"/>
              </a:rPr>
              <a:t>2.    </a:t>
            </a:r>
            <a:r>
              <a:rPr b="1" lang="en">
                <a:solidFill>
                  <a:srgbClr val="000000"/>
                </a:solidFill>
                <a:latin typeface="Merriweather"/>
                <a:ea typeface="Merriweather"/>
                <a:cs typeface="Merriweather"/>
                <a:sym typeface="Merriweather"/>
              </a:rPr>
              <a:t>Resample</a:t>
            </a:r>
            <a:endParaRPr b="1">
              <a:solidFill>
                <a:srgbClr val="000000"/>
              </a:solidFill>
              <a:latin typeface="Merriweather"/>
              <a:ea typeface="Merriweather"/>
              <a:cs typeface="Merriweather"/>
              <a:sym typeface="Merriweather"/>
            </a:endParaRPr>
          </a:p>
          <a:p>
            <a:pPr indent="-342900" lvl="0" marL="914400" rtl="0" algn="l">
              <a:spcBef>
                <a:spcPts val="1600"/>
              </a:spcBef>
              <a:spcAft>
                <a:spcPts val="0"/>
              </a:spcAft>
              <a:buClr>
                <a:srgbClr val="000000"/>
              </a:buClr>
              <a:buSzPts val="1800"/>
              <a:buFont typeface="Merriweather"/>
              <a:buAutoNum type="alphaLcPeriod"/>
            </a:pPr>
            <a:r>
              <a:rPr lang="en">
                <a:solidFill>
                  <a:srgbClr val="000000"/>
                </a:solidFill>
                <a:latin typeface="Merriweather"/>
                <a:ea typeface="Merriweather"/>
                <a:cs typeface="Merriweather"/>
                <a:sym typeface="Merriweather"/>
              </a:rPr>
              <a:t>Original: Super Imbalanced!</a:t>
            </a:r>
            <a:endParaRPr>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t/>
            </a:r>
            <a:endParaRPr>
              <a:solidFill>
                <a:srgbClr val="000000"/>
              </a:solidFill>
              <a:latin typeface="Merriweather"/>
              <a:ea typeface="Merriweather"/>
              <a:cs typeface="Merriweather"/>
              <a:sym typeface="Merriweather"/>
            </a:endParaRPr>
          </a:p>
        </p:txBody>
      </p:sp>
      <p:pic>
        <p:nvPicPr>
          <p:cNvPr id="97" name="Google Shape;97;p18"/>
          <p:cNvPicPr preferRelativeResize="0"/>
          <p:nvPr/>
        </p:nvPicPr>
        <p:blipFill rotWithShape="1">
          <a:blip r:embed="rId3">
            <a:alphaModFix/>
          </a:blip>
          <a:srcRect b="2704" l="0" r="0" t="0"/>
          <a:stretch/>
        </p:blipFill>
        <p:spPr>
          <a:xfrm>
            <a:off x="1276075" y="1510200"/>
            <a:ext cx="5535000" cy="1762725"/>
          </a:xfrm>
          <a:prstGeom prst="rect">
            <a:avLst/>
          </a:prstGeom>
          <a:noFill/>
          <a:ln>
            <a:noFill/>
          </a:ln>
          <a:effectLst>
            <a:outerShdw blurRad="57150" rotWithShape="0" algn="bl" dir="5400000" dist="19050">
              <a:srgbClr val="000000">
                <a:alpha val="50000"/>
              </a:srgbClr>
            </a:outerShdw>
          </a:effectLst>
        </p:spPr>
      </p:pic>
      <p:sp>
        <p:nvSpPr>
          <p:cNvPr id="98" name="Google Shape;98;p18"/>
          <p:cNvSpPr/>
          <p:nvPr/>
        </p:nvSpPr>
        <p:spPr>
          <a:xfrm rot="10800000">
            <a:off x="7278600" y="142125"/>
            <a:ext cx="1865400" cy="329400"/>
          </a:xfrm>
          <a:prstGeom prst="homePlate">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7319350" y="7450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Data Processing</a:t>
            </a:r>
            <a:endParaRPr b="1" sz="1800">
              <a:latin typeface="Roboto"/>
              <a:ea typeface="Roboto"/>
              <a:cs typeface="Roboto"/>
              <a:sym typeface="Roboto"/>
            </a:endParaRPr>
          </a:p>
        </p:txBody>
      </p:sp>
      <p:pic>
        <p:nvPicPr>
          <p:cNvPr id="100" name="Google Shape;100;p18"/>
          <p:cNvPicPr preferRelativeResize="0"/>
          <p:nvPr/>
        </p:nvPicPr>
        <p:blipFill rotWithShape="1">
          <a:blip r:embed="rId4">
            <a:alphaModFix/>
          </a:blip>
          <a:srcRect b="0" l="0" r="13681" t="0"/>
          <a:stretch/>
        </p:blipFill>
        <p:spPr>
          <a:xfrm>
            <a:off x="1276075" y="3898550"/>
            <a:ext cx="5535000" cy="911950"/>
          </a:xfrm>
          <a:prstGeom prst="rect">
            <a:avLst/>
          </a:prstGeom>
          <a:noFill/>
          <a:ln>
            <a:noFill/>
          </a:ln>
          <a:effectLst>
            <a:outerShdw blurRad="57150" rotWithShape="0" algn="bl" dir="5400000" dist="19050">
              <a:srgbClr val="000000">
                <a:alpha val="50000"/>
              </a:srgbClr>
            </a:outerShdw>
          </a:effectLst>
        </p:spPr>
      </p:pic>
      <p:cxnSp>
        <p:nvCxnSpPr>
          <p:cNvPr id="101" name="Google Shape;101;p18"/>
          <p:cNvCxnSpPr/>
          <p:nvPr/>
        </p:nvCxnSpPr>
        <p:spPr>
          <a:xfrm rot="10800000">
            <a:off x="4086450" y="2912850"/>
            <a:ext cx="903300" cy="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8"/>
          <p:cNvSpPr txBox="1"/>
          <p:nvPr/>
        </p:nvSpPr>
        <p:spPr>
          <a:xfrm>
            <a:off x="4989750" y="2633625"/>
            <a:ext cx="18654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0: non-injury track</a:t>
            </a:r>
            <a:endParaRPr>
              <a:solidFill>
                <a:srgbClr val="999999"/>
              </a:solidFill>
            </a:endParaRPr>
          </a:p>
          <a:p>
            <a:pPr indent="0" lvl="0" marL="0" rtl="0" algn="l">
              <a:spcBef>
                <a:spcPts val="0"/>
              </a:spcBef>
              <a:spcAft>
                <a:spcPts val="0"/>
              </a:spcAft>
              <a:buNone/>
            </a:pPr>
            <a:r>
              <a:rPr lang="en">
                <a:solidFill>
                  <a:srgbClr val="999999"/>
                </a:solidFill>
              </a:rPr>
              <a:t>1: injury track </a:t>
            </a:r>
            <a:endParaRPr>
              <a:solidFill>
                <a:srgbClr val="999999"/>
              </a:solidFill>
            </a:endParaRPr>
          </a:p>
        </p:txBody>
      </p:sp>
      <p:sp>
        <p:nvSpPr>
          <p:cNvPr id="103" name="Google Shape;103;p18"/>
          <p:cNvSpPr/>
          <p:nvPr/>
        </p:nvSpPr>
        <p:spPr>
          <a:xfrm>
            <a:off x="5065950" y="2655675"/>
            <a:ext cx="1471200" cy="52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0" y="-6200"/>
            <a:ext cx="22212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(Cont’d)</a:t>
            </a:r>
            <a:endParaRPr sz="1800">
              <a:latin typeface="Merriweather"/>
              <a:ea typeface="Merriweather"/>
              <a:cs typeface="Merriweather"/>
              <a:sym typeface="Merriweather"/>
            </a:endParaRPr>
          </a:p>
        </p:txBody>
      </p:sp>
      <p:sp>
        <p:nvSpPr>
          <p:cNvPr id="105" name="Google Shape;105;p18"/>
          <p:cNvSpPr txBox="1"/>
          <p:nvPr/>
        </p:nvSpPr>
        <p:spPr>
          <a:xfrm>
            <a:off x="254550" y="3272925"/>
            <a:ext cx="8634900" cy="839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800">
                <a:latin typeface="Merriweather"/>
                <a:ea typeface="Merriweather"/>
                <a:cs typeface="Merriweather"/>
                <a:sym typeface="Merriweather"/>
              </a:rPr>
              <a:t>b.    Resampled: Proportional to injured player percentage (SMOTE)</a:t>
            </a:r>
            <a:endParaRPr sz="1800">
              <a:latin typeface="Merriweather"/>
              <a:ea typeface="Merriweather"/>
              <a:cs typeface="Merriweather"/>
              <a:sym typeface="Merriweather"/>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9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p:txBody>
      </p:sp>
      <p:pic>
        <p:nvPicPr>
          <p:cNvPr id="111" name="Google Shape;111;p19"/>
          <p:cNvPicPr preferRelativeResize="0"/>
          <p:nvPr/>
        </p:nvPicPr>
        <p:blipFill>
          <a:blip r:embed="rId3">
            <a:alphaModFix/>
          </a:blip>
          <a:stretch>
            <a:fillRect/>
          </a:stretch>
        </p:blipFill>
        <p:spPr>
          <a:xfrm>
            <a:off x="476424" y="1095324"/>
            <a:ext cx="3532875" cy="2011550"/>
          </a:xfrm>
          <a:prstGeom prst="rect">
            <a:avLst/>
          </a:prstGeom>
          <a:noFill/>
          <a:ln>
            <a:noFill/>
          </a:ln>
        </p:spPr>
      </p:pic>
      <p:pic>
        <p:nvPicPr>
          <p:cNvPr id="112" name="Google Shape;112;p19"/>
          <p:cNvPicPr preferRelativeResize="0"/>
          <p:nvPr/>
        </p:nvPicPr>
        <p:blipFill>
          <a:blip r:embed="rId4">
            <a:alphaModFix/>
          </a:blip>
          <a:stretch>
            <a:fillRect/>
          </a:stretch>
        </p:blipFill>
        <p:spPr>
          <a:xfrm>
            <a:off x="613844" y="3535496"/>
            <a:ext cx="4613155" cy="1238475"/>
          </a:xfrm>
          <a:prstGeom prst="rect">
            <a:avLst/>
          </a:prstGeom>
          <a:noFill/>
          <a:ln>
            <a:noFill/>
          </a:ln>
        </p:spPr>
      </p:pic>
      <p:pic>
        <p:nvPicPr>
          <p:cNvPr id="113" name="Google Shape;113;p19"/>
          <p:cNvPicPr preferRelativeResize="0"/>
          <p:nvPr/>
        </p:nvPicPr>
        <p:blipFill>
          <a:blip r:embed="rId5">
            <a:alphaModFix/>
          </a:blip>
          <a:stretch>
            <a:fillRect/>
          </a:stretch>
        </p:blipFill>
        <p:spPr>
          <a:xfrm>
            <a:off x="4298050" y="810025"/>
            <a:ext cx="4184063" cy="2582150"/>
          </a:xfrm>
          <a:prstGeom prst="rect">
            <a:avLst/>
          </a:prstGeom>
          <a:noFill/>
          <a:ln>
            <a:noFill/>
          </a:ln>
        </p:spPr>
      </p:pic>
      <p:sp>
        <p:nvSpPr>
          <p:cNvPr id="114" name="Google Shape;114;p19"/>
          <p:cNvSpPr/>
          <p:nvPr/>
        </p:nvSpPr>
        <p:spPr>
          <a:xfrm rot="10800000">
            <a:off x="7278600" y="142125"/>
            <a:ext cx="1865400" cy="329400"/>
          </a:xfrm>
          <a:prstGeom prst="homePlate">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nvSpPr>
        <p:spPr>
          <a:xfrm>
            <a:off x="7278600" y="34150"/>
            <a:ext cx="2002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Roaster</a:t>
            </a:r>
            <a:r>
              <a:rPr b="1" lang="en" sz="1800">
                <a:latin typeface="Roboto"/>
                <a:ea typeface="Roboto"/>
                <a:cs typeface="Roboto"/>
                <a:sym typeface="Roboto"/>
              </a:rPr>
              <a:t> Position</a:t>
            </a:r>
            <a:endParaRPr b="1" sz="1800">
              <a:latin typeface="Roboto"/>
              <a:ea typeface="Roboto"/>
              <a:cs typeface="Roboto"/>
              <a:sym typeface="Roboto"/>
            </a:endParaRPr>
          </a:p>
        </p:txBody>
      </p:sp>
      <p:sp>
        <p:nvSpPr>
          <p:cNvPr id="116" name="Google Shape;116;p19"/>
          <p:cNvSpPr txBox="1"/>
          <p:nvPr/>
        </p:nvSpPr>
        <p:spPr>
          <a:xfrm>
            <a:off x="311700" y="142125"/>
            <a:ext cx="34389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0F9D58"/>
                </a:solidFill>
                <a:latin typeface="Merriweather"/>
                <a:ea typeface="Merriweather"/>
                <a:cs typeface="Merriweather"/>
                <a:sym typeface="Merriweather"/>
              </a:rPr>
              <a:t>Roaster Position</a:t>
            </a:r>
            <a:endParaRPr sz="2800">
              <a:latin typeface="Merriweather"/>
              <a:ea typeface="Merriweather"/>
              <a:cs typeface="Merriweather"/>
              <a:sym typeface="Merriweather"/>
            </a:endParaRPr>
          </a:p>
        </p:txBody>
      </p:sp>
      <p:sp>
        <p:nvSpPr>
          <p:cNvPr id="117" name="Google Shape;117;p19"/>
          <p:cNvSpPr/>
          <p:nvPr/>
        </p:nvSpPr>
        <p:spPr>
          <a:xfrm>
            <a:off x="1710875" y="4223525"/>
            <a:ext cx="882600" cy="24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5273850" y="3906575"/>
            <a:ext cx="1645500" cy="8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Association b/w roaster position and injury cases</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nvSpPr>
        <p:spPr>
          <a:xfrm>
            <a:off x="383703" y="282850"/>
            <a:ext cx="6988500" cy="767700"/>
          </a:xfrm>
          <a:prstGeom prst="rect">
            <a:avLst/>
          </a:prstGeom>
          <a:noFill/>
          <a:ln>
            <a:noFill/>
          </a:ln>
        </p:spPr>
        <p:txBody>
          <a:bodyPr anchorCtr="0" anchor="b" bIns="91425" lIns="91425" spcFirstLastPara="1" rIns="91425" wrap="square" tIns="91425">
            <a:noAutofit/>
          </a:bodyPr>
          <a:lstStyle/>
          <a:p>
            <a:pPr indent="-406400" lvl="0" marL="457200" rtl="0" algn="l">
              <a:spcBef>
                <a:spcPts val="0"/>
              </a:spcBef>
              <a:spcAft>
                <a:spcPts val="0"/>
              </a:spcAft>
              <a:buClr>
                <a:srgbClr val="0F9D58"/>
              </a:buClr>
              <a:buSzPts val="2800"/>
              <a:buFont typeface="Merriweather"/>
              <a:buAutoNum type="alphaLcPeriod"/>
            </a:pPr>
            <a:r>
              <a:rPr lang="en" sz="2800">
                <a:solidFill>
                  <a:srgbClr val="0F9D58"/>
                </a:solidFill>
                <a:latin typeface="Merriweather"/>
                <a:ea typeface="Merriweather"/>
                <a:cs typeface="Merriweather"/>
                <a:sym typeface="Merriweather"/>
              </a:rPr>
              <a:t>Roaster Position + </a:t>
            </a:r>
            <a:r>
              <a:rPr lang="en" sz="2800">
                <a:solidFill>
                  <a:srgbClr val="0F9D58"/>
                </a:solidFill>
                <a:latin typeface="Merriweather"/>
                <a:ea typeface="Merriweather"/>
                <a:cs typeface="Merriweather"/>
                <a:sym typeface="Merriweather"/>
              </a:rPr>
              <a:t>Speed mean,variance</a:t>
            </a:r>
            <a:endParaRPr sz="2800">
              <a:solidFill>
                <a:srgbClr val="0F9D58"/>
              </a:solidFill>
              <a:latin typeface="Merriweather"/>
              <a:ea typeface="Merriweather"/>
              <a:cs typeface="Merriweather"/>
              <a:sym typeface="Merriweather"/>
            </a:endParaRPr>
          </a:p>
        </p:txBody>
      </p:sp>
      <p:pic>
        <p:nvPicPr>
          <p:cNvPr id="124" name="Google Shape;124;p20"/>
          <p:cNvPicPr preferRelativeResize="0"/>
          <p:nvPr/>
        </p:nvPicPr>
        <p:blipFill rotWithShape="1">
          <a:blip r:embed="rId3">
            <a:alphaModFix/>
          </a:blip>
          <a:srcRect b="0" l="0" r="10096" t="0"/>
          <a:stretch/>
        </p:blipFill>
        <p:spPr>
          <a:xfrm>
            <a:off x="77775" y="1210325"/>
            <a:ext cx="4313100" cy="3636426"/>
          </a:xfrm>
          <a:prstGeom prst="rect">
            <a:avLst/>
          </a:prstGeom>
          <a:noFill/>
          <a:ln>
            <a:noFill/>
          </a:ln>
        </p:spPr>
      </p:pic>
      <p:sp>
        <p:nvSpPr>
          <p:cNvPr id="125" name="Google Shape;125;p20"/>
          <p:cNvSpPr/>
          <p:nvPr/>
        </p:nvSpPr>
        <p:spPr>
          <a:xfrm rot="10800000">
            <a:off x="7278600" y="142125"/>
            <a:ext cx="1865400" cy="329400"/>
          </a:xfrm>
          <a:prstGeom prst="homePlate">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7291975" y="3415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Roaster Position</a:t>
            </a:r>
            <a:endParaRPr b="1" sz="1800">
              <a:latin typeface="Roboto"/>
              <a:ea typeface="Roboto"/>
              <a:cs typeface="Roboto"/>
              <a:sym typeface="Roboto"/>
            </a:endParaRPr>
          </a:p>
        </p:txBody>
      </p:sp>
      <p:pic>
        <p:nvPicPr>
          <p:cNvPr id="127" name="Google Shape;127;p20"/>
          <p:cNvPicPr preferRelativeResize="0"/>
          <p:nvPr/>
        </p:nvPicPr>
        <p:blipFill>
          <a:blip r:embed="rId4">
            <a:alphaModFix/>
          </a:blip>
          <a:stretch>
            <a:fillRect/>
          </a:stretch>
        </p:blipFill>
        <p:spPr>
          <a:xfrm>
            <a:off x="4276725" y="1210325"/>
            <a:ext cx="4797698" cy="363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nvSpPr>
        <p:spPr>
          <a:xfrm>
            <a:off x="383700" y="160775"/>
            <a:ext cx="6988500" cy="93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i="1" lang="en" sz="2800">
                <a:solidFill>
                  <a:srgbClr val="0F9D58"/>
                </a:solidFill>
                <a:latin typeface="Merriweather"/>
                <a:ea typeface="Merriweather"/>
                <a:cs typeface="Merriweather"/>
                <a:sym typeface="Merriweather"/>
              </a:rPr>
              <a:t>b</a:t>
            </a:r>
            <a:r>
              <a:rPr i="1" lang="en" sz="2800">
                <a:solidFill>
                  <a:srgbClr val="0F9D58"/>
                </a:solidFill>
                <a:latin typeface="Merriweather"/>
                <a:ea typeface="Merriweather"/>
                <a:cs typeface="Merriweather"/>
                <a:sym typeface="Merriweather"/>
              </a:rPr>
              <a:t>.  Roaster Position+ |</a:t>
            </a:r>
            <a:r>
              <a:rPr lang="en" sz="2800">
                <a:solidFill>
                  <a:srgbClr val="0F9D58"/>
                </a:solidFill>
                <a:highlight>
                  <a:srgbClr val="FFFFFF"/>
                </a:highlight>
                <a:latin typeface="Merriweather"/>
                <a:ea typeface="Merriweather"/>
                <a:cs typeface="Merriweather"/>
                <a:sym typeface="Merriweather"/>
              </a:rPr>
              <a:t>Δ</a:t>
            </a:r>
            <a:r>
              <a:rPr i="1" lang="en" sz="2800">
                <a:solidFill>
                  <a:srgbClr val="0F9D58"/>
                </a:solidFill>
                <a:latin typeface="Merriweather"/>
                <a:ea typeface="Merriweather"/>
                <a:cs typeface="Merriweather"/>
                <a:sym typeface="Merriweather"/>
              </a:rPr>
              <a:t>Direction| </a:t>
            </a:r>
            <a:r>
              <a:rPr i="1" lang="en" sz="2800">
                <a:solidFill>
                  <a:srgbClr val="0F9D58"/>
                </a:solidFill>
                <a:latin typeface="Merriweather"/>
                <a:ea typeface="Merriweather"/>
                <a:cs typeface="Merriweather"/>
                <a:sym typeface="Merriweather"/>
              </a:rPr>
              <a:t>mean,variance</a:t>
            </a:r>
            <a:endParaRPr sz="2800">
              <a:solidFill>
                <a:srgbClr val="0F9D58"/>
              </a:solidFill>
              <a:latin typeface="Merriweather"/>
              <a:ea typeface="Merriweather"/>
              <a:cs typeface="Merriweather"/>
              <a:sym typeface="Merriweather"/>
            </a:endParaRPr>
          </a:p>
        </p:txBody>
      </p:sp>
      <p:sp>
        <p:nvSpPr>
          <p:cNvPr id="133" name="Google Shape;133;p21"/>
          <p:cNvSpPr/>
          <p:nvPr/>
        </p:nvSpPr>
        <p:spPr>
          <a:xfrm rot="10800000">
            <a:off x="7278600" y="142125"/>
            <a:ext cx="1865400" cy="329400"/>
          </a:xfrm>
          <a:prstGeom prst="homePlate">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nvSpPr>
        <p:spPr>
          <a:xfrm>
            <a:off x="7291975" y="34150"/>
            <a:ext cx="2221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Roaster Position</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pic>
        <p:nvPicPr>
          <p:cNvPr id="135" name="Google Shape;135;p21"/>
          <p:cNvPicPr preferRelativeResize="0"/>
          <p:nvPr/>
        </p:nvPicPr>
        <p:blipFill rotWithShape="1">
          <a:blip r:embed="rId3">
            <a:alphaModFix/>
          </a:blip>
          <a:srcRect b="0" l="0" r="10506" t="0"/>
          <a:stretch/>
        </p:blipFill>
        <p:spPr>
          <a:xfrm>
            <a:off x="76200" y="1198625"/>
            <a:ext cx="4239024" cy="3680374"/>
          </a:xfrm>
          <a:prstGeom prst="rect">
            <a:avLst/>
          </a:prstGeom>
          <a:noFill/>
          <a:ln>
            <a:noFill/>
          </a:ln>
        </p:spPr>
      </p:pic>
      <p:pic>
        <p:nvPicPr>
          <p:cNvPr id="136" name="Google Shape;136;p21"/>
          <p:cNvPicPr preferRelativeResize="0"/>
          <p:nvPr/>
        </p:nvPicPr>
        <p:blipFill>
          <a:blip r:embed="rId4">
            <a:alphaModFix/>
          </a:blip>
          <a:stretch>
            <a:fillRect/>
          </a:stretch>
        </p:blipFill>
        <p:spPr>
          <a:xfrm>
            <a:off x="4315225" y="1198625"/>
            <a:ext cx="4736778" cy="3680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