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0" r:id="rId9"/>
    <p:sldId id="274" r:id="rId10"/>
    <p:sldId id="272" r:id="rId11"/>
    <p:sldId id="275" r:id="rId12"/>
    <p:sldId id="263" r:id="rId13"/>
    <p:sldId id="264" r:id="rId14"/>
    <p:sldId id="273" r:id="rId15"/>
    <p:sldId id="267"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snapToObjects="1">
      <p:cViewPr varScale="1">
        <p:scale>
          <a:sx n="82" d="100"/>
          <a:sy n="82" d="100"/>
        </p:scale>
        <p:origin x="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F5ADC-A9C8-460D-902F-DB4EAB041277}"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179DADE9-5B6A-4AF4-971E-BB29E650CC46}">
      <dgm:prSet/>
      <dgm:spPr/>
      <dgm:t>
        <a:bodyPr/>
        <a:lstStyle/>
        <a:p>
          <a:r>
            <a:rPr lang="en-US" dirty="0"/>
            <a:t>-Bosch is a global engineering and technology leader known for its vast range of products, from home appliances to automotive parts. In such a competitive market, effective pricing strategies are critical to maximize profitability while maintaining market share (Bosch Global, 2024). </a:t>
          </a:r>
        </a:p>
      </dgm:t>
    </dgm:pt>
    <dgm:pt modelId="{CD9D01E0-12C0-46FE-B4B6-B4A6B82024EE}" type="parTrans" cxnId="{1F6C33F5-3E21-41AD-BB6C-BB78ED2BFE40}">
      <dgm:prSet/>
      <dgm:spPr/>
      <dgm:t>
        <a:bodyPr/>
        <a:lstStyle/>
        <a:p>
          <a:endParaRPr lang="en-US"/>
        </a:p>
      </dgm:t>
    </dgm:pt>
    <dgm:pt modelId="{ABF8F362-DF45-4076-ACE6-B7069D1FF79F}" type="sibTrans" cxnId="{1F6C33F5-3E21-41AD-BB6C-BB78ED2BFE40}">
      <dgm:prSet/>
      <dgm:spPr/>
      <dgm:t>
        <a:bodyPr/>
        <a:lstStyle/>
        <a:p>
          <a:endParaRPr lang="en-US"/>
        </a:p>
      </dgm:t>
    </dgm:pt>
    <dgm:pt modelId="{3EFFAC87-137A-415A-AEB1-22A28F6D507E}">
      <dgm:prSet/>
      <dgm:spPr/>
      <dgm:t>
        <a:bodyPr/>
        <a:lstStyle/>
        <a:p>
          <a:r>
            <a:rPr lang="en-US"/>
            <a:t>- In this presentation, i will explore how business analytics, using key data points, can help Bosch optimize its product pricing.</a:t>
          </a:r>
        </a:p>
      </dgm:t>
    </dgm:pt>
    <dgm:pt modelId="{8259B82C-784B-4C53-8539-D67807D914AB}" type="parTrans" cxnId="{9D8DE63C-A02F-47B7-A72B-95B7B09D7E6B}">
      <dgm:prSet/>
      <dgm:spPr/>
      <dgm:t>
        <a:bodyPr/>
        <a:lstStyle/>
        <a:p>
          <a:endParaRPr lang="en-US"/>
        </a:p>
      </dgm:t>
    </dgm:pt>
    <dgm:pt modelId="{9C87D8C3-AB72-4168-94E5-88D21957CECD}" type="sibTrans" cxnId="{9D8DE63C-A02F-47B7-A72B-95B7B09D7E6B}">
      <dgm:prSet/>
      <dgm:spPr/>
      <dgm:t>
        <a:bodyPr/>
        <a:lstStyle/>
        <a:p>
          <a:endParaRPr lang="en-US"/>
        </a:p>
      </dgm:t>
    </dgm:pt>
    <dgm:pt modelId="{00113A4D-725A-45F6-A278-FB564DB583AA}" type="pres">
      <dgm:prSet presAssocID="{F50F5ADC-A9C8-460D-902F-DB4EAB041277}" presName="hierChild1" presStyleCnt="0">
        <dgm:presLayoutVars>
          <dgm:chPref val="1"/>
          <dgm:dir/>
          <dgm:animOne val="branch"/>
          <dgm:animLvl val="lvl"/>
          <dgm:resizeHandles/>
        </dgm:presLayoutVars>
      </dgm:prSet>
      <dgm:spPr/>
    </dgm:pt>
    <dgm:pt modelId="{CCF0977C-84AD-4771-A0E8-EAFCA6389DF6}" type="pres">
      <dgm:prSet presAssocID="{179DADE9-5B6A-4AF4-971E-BB29E650CC46}" presName="hierRoot1" presStyleCnt="0"/>
      <dgm:spPr/>
    </dgm:pt>
    <dgm:pt modelId="{01CD135C-03C1-4D13-B6D9-1A4C11336E49}" type="pres">
      <dgm:prSet presAssocID="{179DADE9-5B6A-4AF4-971E-BB29E650CC46}" presName="composite" presStyleCnt="0"/>
      <dgm:spPr/>
    </dgm:pt>
    <dgm:pt modelId="{29626BBB-F8AE-4AFC-8DFB-9DCA598D011D}" type="pres">
      <dgm:prSet presAssocID="{179DADE9-5B6A-4AF4-971E-BB29E650CC46}" presName="background" presStyleLbl="node0" presStyleIdx="0" presStyleCnt="2"/>
      <dgm:spPr/>
    </dgm:pt>
    <dgm:pt modelId="{537B6BFA-5230-41AD-A308-347CE073CC06}" type="pres">
      <dgm:prSet presAssocID="{179DADE9-5B6A-4AF4-971E-BB29E650CC46}" presName="text" presStyleLbl="fgAcc0" presStyleIdx="0" presStyleCnt="2">
        <dgm:presLayoutVars>
          <dgm:chPref val="3"/>
        </dgm:presLayoutVars>
      </dgm:prSet>
      <dgm:spPr/>
    </dgm:pt>
    <dgm:pt modelId="{C02BAD54-EFED-424C-A78F-84C71DA904CF}" type="pres">
      <dgm:prSet presAssocID="{179DADE9-5B6A-4AF4-971E-BB29E650CC46}" presName="hierChild2" presStyleCnt="0"/>
      <dgm:spPr/>
    </dgm:pt>
    <dgm:pt modelId="{8D8307F7-625D-4588-92E1-40AD73C580DC}" type="pres">
      <dgm:prSet presAssocID="{3EFFAC87-137A-415A-AEB1-22A28F6D507E}" presName="hierRoot1" presStyleCnt="0"/>
      <dgm:spPr/>
    </dgm:pt>
    <dgm:pt modelId="{C052873F-3E49-4167-82FB-8A4B6CC9EF84}" type="pres">
      <dgm:prSet presAssocID="{3EFFAC87-137A-415A-AEB1-22A28F6D507E}" presName="composite" presStyleCnt="0"/>
      <dgm:spPr/>
    </dgm:pt>
    <dgm:pt modelId="{EC90BC13-1131-4A59-9F46-3EE5538CBBC8}" type="pres">
      <dgm:prSet presAssocID="{3EFFAC87-137A-415A-AEB1-22A28F6D507E}" presName="background" presStyleLbl="node0" presStyleIdx="1" presStyleCnt="2"/>
      <dgm:spPr/>
    </dgm:pt>
    <dgm:pt modelId="{D40CD828-D0A2-45C2-BF11-4A688D40F45D}" type="pres">
      <dgm:prSet presAssocID="{3EFFAC87-137A-415A-AEB1-22A28F6D507E}" presName="text" presStyleLbl="fgAcc0" presStyleIdx="1" presStyleCnt="2">
        <dgm:presLayoutVars>
          <dgm:chPref val="3"/>
        </dgm:presLayoutVars>
      </dgm:prSet>
      <dgm:spPr/>
    </dgm:pt>
    <dgm:pt modelId="{0BD42292-C10C-45EA-8AE1-227C9F386A4A}" type="pres">
      <dgm:prSet presAssocID="{3EFFAC87-137A-415A-AEB1-22A28F6D507E}" presName="hierChild2" presStyleCnt="0"/>
      <dgm:spPr/>
    </dgm:pt>
  </dgm:ptLst>
  <dgm:cxnLst>
    <dgm:cxn modelId="{C577FC07-01F9-4F1E-93CA-89E8D07C61B9}" type="presOf" srcId="{F50F5ADC-A9C8-460D-902F-DB4EAB041277}" destId="{00113A4D-725A-45F6-A278-FB564DB583AA}" srcOrd="0" destOrd="0" presId="urn:microsoft.com/office/officeart/2005/8/layout/hierarchy1"/>
    <dgm:cxn modelId="{B6E5FE12-116E-434B-9D10-78BE8A5EB72F}" type="presOf" srcId="{3EFFAC87-137A-415A-AEB1-22A28F6D507E}" destId="{D40CD828-D0A2-45C2-BF11-4A688D40F45D}" srcOrd="0" destOrd="0" presId="urn:microsoft.com/office/officeart/2005/8/layout/hierarchy1"/>
    <dgm:cxn modelId="{FD79BE30-0E3D-43B6-B4B8-E902BB9125A1}" type="presOf" srcId="{179DADE9-5B6A-4AF4-971E-BB29E650CC46}" destId="{537B6BFA-5230-41AD-A308-347CE073CC06}" srcOrd="0" destOrd="0" presId="urn:microsoft.com/office/officeart/2005/8/layout/hierarchy1"/>
    <dgm:cxn modelId="{9D8DE63C-A02F-47B7-A72B-95B7B09D7E6B}" srcId="{F50F5ADC-A9C8-460D-902F-DB4EAB041277}" destId="{3EFFAC87-137A-415A-AEB1-22A28F6D507E}" srcOrd="1" destOrd="0" parTransId="{8259B82C-784B-4C53-8539-D67807D914AB}" sibTransId="{9C87D8C3-AB72-4168-94E5-88D21957CECD}"/>
    <dgm:cxn modelId="{1F6C33F5-3E21-41AD-BB6C-BB78ED2BFE40}" srcId="{F50F5ADC-A9C8-460D-902F-DB4EAB041277}" destId="{179DADE9-5B6A-4AF4-971E-BB29E650CC46}" srcOrd="0" destOrd="0" parTransId="{CD9D01E0-12C0-46FE-B4B6-B4A6B82024EE}" sibTransId="{ABF8F362-DF45-4076-ACE6-B7069D1FF79F}"/>
    <dgm:cxn modelId="{30B50248-0819-438C-BD9D-7F6E4923E594}" type="presParOf" srcId="{00113A4D-725A-45F6-A278-FB564DB583AA}" destId="{CCF0977C-84AD-4771-A0E8-EAFCA6389DF6}" srcOrd="0" destOrd="0" presId="urn:microsoft.com/office/officeart/2005/8/layout/hierarchy1"/>
    <dgm:cxn modelId="{045127E5-9D6F-4BE5-B08C-4AC19616F72F}" type="presParOf" srcId="{CCF0977C-84AD-4771-A0E8-EAFCA6389DF6}" destId="{01CD135C-03C1-4D13-B6D9-1A4C11336E49}" srcOrd="0" destOrd="0" presId="urn:microsoft.com/office/officeart/2005/8/layout/hierarchy1"/>
    <dgm:cxn modelId="{A272489B-7691-45C4-83E8-70C279C2D08A}" type="presParOf" srcId="{01CD135C-03C1-4D13-B6D9-1A4C11336E49}" destId="{29626BBB-F8AE-4AFC-8DFB-9DCA598D011D}" srcOrd="0" destOrd="0" presId="urn:microsoft.com/office/officeart/2005/8/layout/hierarchy1"/>
    <dgm:cxn modelId="{25E83A7D-486C-4BDE-8563-72BE806EC432}" type="presParOf" srcId="{01CD135C-03C1-4D13-B6D9-1A4C11336E49}" destId="{537B6BFA-5230-41AD-A308-347CE073CC06}" srcOrd="1" destOrd="0" presId="urn:microsoft.com/office/officeart/2005/8/layout/hierarchy1"/>
    <dgm:cxn modelId="{36175D94-7036-4E96-BB11-46529A03A3AD}" type="presParOf" srcId="{CCF0977C-84AD-4771-A0E8-EAFCA6389DF6}" destId="{C02BAD54-EFED-424C-A78F-84C71DA904CF}" srcOrd="1" destOrd="0" presId="urn:microsoft.com/office/officeart/2005/8/layout/hierarchy1"/>
    <dgm:cxn modelId="{E0047923-98C2-4097-899F-54D9126BFC78}" type="presParOf" srcId="{00113A4D-725A-45F6-A278-FB564DB583AA}" destId="{8D8307F7-625D-4588-92E1-40AD73C580DC}" srcOrd="1" destOrd="0" presId="urn:microsoft.com/office/officeart/2005/8/layout/hierarchy1"/>
    <dgm:cxn modelId="{9EC00BE9-3810-4825-B86C-109558D4FCE7}" type="presParOf" srcId="{8D8307F7-625D-4588-92E1-40AD73C580DC}" destId="{C052873F-3E49-4167-82FB-8A4B6CC9EF84}" srcOrd="0" destOrd="0" presId="urn:microsoft.com/office/officeart/2005/8/layout/hierarchy1"/>
    <dgm:cxn modelId="{6DD63A5D-907A-4A71-8929-0E2430E8C644}" type="presParOf" srcId="{C052873F-3E49-4167-82FB-8A4B6CC9EF84}" destId="{EC90BC13-1131-4A59-9F46-3EE5538CBBC8}" srcOrd="0" destOrd="0" presId="urn:microsoft.com/office/officeart/2005/8/layout/hierarchy1"/>
    <dgm:cxn modelId="{8EAD1DE5-DB02-4BF4-A773-C121E1895EE8}" type="presParOf" srcId="{C052873F-3E49-4167-82FB-8A4B6CC9EF84}" destId="{D40CD828-D0A2-45C2-BF11-4A688D40F45D}" srcOrd="1" destOrd="0" presId="urn:microsoft.com/office/officeart/2005/8/layout/hierarchy1"/>
    <dgm:cxn modelId="{42F12A7A-1912-45DB-8602-79B01299B8F2}" type="presParOf" srcId="{8D8307F7-625D-4588-92E1-40AD73C580DC}" destId="{0BD42292-C10C-45EA-8AE1-227C9F386A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B2504-72EF-4496-88F4-37D349CDF6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3CC2A0-ACA3-4D80-8AF2-E913BCA228AE}">
      <dgm:prSet/>
      <dgm:spPr/>
      <dgm:t>
        <a:bodyPr/>
        <a:lstStyle/>
        <a:p>
          <a:r>
            <a:rPr lang="en-US"/>
            <a:t>Bosch currently face stiff competition in the market from competitors that provide similar products and also offer lower prices for their products.</a:t>
          </a:r>
        </a:p>
      </dgm:t>
    </dgm:pt>
    <dgm:pt modelId="{C6B81DF3-BB15-4368-AF7B-643ED223FBB4}" type="parTrans" cxnId="{C0B20A01-04CF-4836-8C95-3148A202043A}">
      <dgm:prSet/>
      <dgm:spPr/>
      <dgm:t>
        <a:bodyPr/>
        <a:lstStyle/>
        <a:p>
          <a:endParaRPr lang="en-US"/>
        </a:p>
      </dgm:t>
    </dgm:pt>
    <dgm:pt modelId="{6C88E680-038E-449A-96F7-C4E41C63C755}" type="sibTrans" cxnId="{C0B20A01-04CF-4836-8C95-3148A202043A}">
      <dgm:prSet/>
      <dgm:spPr/>
      <dgm:t>
        <a:bodyPr/>
        <a:lstStyle/>
        <a:p>
          <a:endParaRPr lang="en-US"/>
        </a:p>
      </dgm:t>
    </dgm:pt>
    <dgm:pt modelId="{0010C3E3-49F3-4AE2-8198-37C175395BAE}">
      <dgm:prSet/>
      <dgm:spPr/>
      <dgm:t>
        <a:bodyPr/>
        <a:lstStyle/>
        <a:p>
          <a:r>
            <a:rPr lang="en-US"/>
            <a:t>It is essential for Bosch to optimize its pricing strategies so as to maximize revenue and profitability as well as remain very competitive in the market.</a:t>
          </a:r>
        </a:p>
      </dgm:t>
    </dgm:pt>
    <dgm:pt modelId="{6BFDEFFA-7EC8-4B02-9110-F5DA72E3AFA1}" type="parTrans" cxnId="{D022824E-CDD4-4EA8-9019-586509B7235E}">
      <dgm:prSet/>
      <dgm:spPr/>
      <dgm:t>
        <a:bodyPr/>
        <a:lstStyle/>
        <a:p>
          <a:endParaRPr lang="en-US"/>
        </a:p>
      </dgm:t>
    </dgm:pt>
    <dgm:pt modelId="{7B5CD012-9B3E-4E3B-990A-2DB97D87B67E}" type="sibTrans" cxnId="{D022824E-CDD4-4EA8-9019-586509B7235E}">
      <dgm:prSet/>
      <dgm:spPr/>
      <dgm:t>
        <a:bodyPr/>
        <a:lstStyle/>
        <a:p>
          <a:endParaRPr lang="en-US"/>
        </a:p>
      </dgm:t>
    </dgm:pt>
    <dgm:pt modelId="{6D7F4503-6F7A-41F4-8453-529EFAC05022}" type="pres">
      <dgm:prSet presAssocID="{41FB2504-72EF-4496-88F4-37D349CDF682}" presName="root" presStyleCnt="0">
        <dgm:presLayoutVars>
          <dgm:dir/>
          <dgm:resizeHandles val="exact"/>
        </dgm:presLayoutVars>
      </dgm:prSet>
      <dgm:spPr/>
    </dgm:pt>
    <dgm:pt modelId="{2A81923F-E2A5-4FF9-83AF-B7048186E156}" type="pres">
      <dgm:prSet presAssocID="{873CC2A0-ACA3-4D80-8AF2-E913BCA228AE}" presName="compNode" presStyleCnt="0"/>
      <dgm:spPr/>
    </dgm:pt>
    <dgm:pt modelId="{F4345288-219A-48A7-B0D1-A67FC706901E}" type="pres">
      <dgm:prSet presAssocID="{873CC2A0-ACA3-4D80-8AF2-E913BCA228AE}" presName="bgRect" presStyleLbl="bgShp" presStyleIdx="0" presStyleCnt="2"/>
      <dgm:spPr/>
    </dgm:pt>
    <dgm:pt modelId="{699305B3-F60A-4CEE-8BDA-30F4A13D19B5}" type="pres">
      <dgm:prSet presAssocID="{873CC2A0-ACA3-4D80-8AF2-E913BCA228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82A155F3-E3F3-4B98-81DA-66D1824CD627}" type="pres">
      <dgm:prSet presAssocID="{873CC2A0-ACA3-4D80-8AF2-E913BCA228AE}" presName="spaceRect" presStyleCnt="0"/>
      <dgm:spPr/>
    </dgm:pt>
    <dgm:pt modelId="{B159378C-62F9-4971-AD5E-1491B0588AA8}" type="pres">
      <dgm:prSet presAssocID="{873CC2A0-ACA3-4D80-8AF2-E913BCA228AE}" presName="parTx" presStyleLbl="revTx" presStyleIdx="0" presStyleCnt="2">
        <dgm:presLayoutVars>
          <dgm:chMax val="0"/>
          <dgm:chPref val="0"/>
        </dgm:presLayoutVars>
      </dgm:prSet>
      <dgm:spPr/>
    </dgm:pt>
    <dgm:pt modelId="{136C22DD-4FBF-4A0C-BDE4-D7AD691DEA65}" type="pres">
      <dgm:prSet presAssocID="{6C88E680-038E-449A-96F7-C4E41C63C755}" presName="sibTrans" presStyleCnt="0"/>
      <dgm:spPr/>
    </dgm:pt>
    <dgm:pt modelId="{8CEE0255-B43B-4C8D-B8E9-E68F7AD8A193}" type="pres">
      <dgm:prSet presAssocID="{0010C3E3-49F3-4AE2-8198-37C175395BAE}" presName="compNode" presStyleCnt="0"/>
      <dgm:spPr/>
    </dgm:pt>
    <dgm:pt modelId="{69B542C6-C977-4661-A438-C71BE9CE754D}" type="pres">
      <dgm:prSet presAssocID="{0010C3E3-49F3-4AE2-8198-37C175395BAE}" presName="bgRect" presStyleLbl="bgShp" presStyleIdx="1" presStyleCnt="2"/>
      <dgm:spPr/>
    </dgm:pt>
    <dgm:pt modelId="{0DE931F8-390C-4A98-B15D-1142DB20E27A}" type="pres">
      <dgm:prSet presAssocID="{0010C3E3-49F3-4AE2-8198-37C175395B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3E6579F3-ED5F-45BA-A39F-A4C1432BC178}" type="pres">
      <dgm:prSet presAssocID="{0010C3E3-49F3-4AE2-8198-37C175395BAE}" presName="spaceRect" presStyleCnt="0"/>
      <dgm:spPr/>
    </dgm:pt>
    <dgm:pt modelId="{0A29BB2C-7019-4D09-9E73-05CBD710DC2B}" type="pres">
      <dgm:prSet presAssocID="{0010C3E3-49F3-4AE2-8198-37C175395BAE}" presName="parTx" presStyleLbl="revTx" presStyleIdx="1" presStyleCnt="2">
        <dgm:presLayoutVars>
          <dgm:chMax val="0"/>
          <dgm:chPref val="0"/>
        </dgm:presLayoutVars>
      </dgm:prSet>
      <dgm:spPr/>
    </dgm:pt>
  </dgm:ptLst>
  <dgm:cxnLst>
    <dgm:cxn modelId="{C0B20A01-04CF-4836-8C95-3148A202043A}" srcId="{41FB2504-72EF-4496-88F4-37D349CDF682}" destId="{873CC2A0-ACA3-4D80-8AF2-E913BCA228AE}" srcOrd="0" destOrd="0" parTransId="{C6B81DF3-BB15-4368-AF7B-643ED223FBB4}" sibTransId="{6C88E680-038E-449A-96F7-C4E41C63C755}"/>
    <dgm:cxn modelId="{5480731A-C5A4-432B-903F-DF431B34E465}" type="presOf" srcId="{41FB2504-72EF-4496-88F4-37D349CDF682}" destId="{6D7F4503-6F7A-41F4-8453-529EFAC05022}" srcOrd="0" destOrd="0" presId="urn:microsoft.com/office/officeart/2018/2/layout/IconVerticalSolidList"/>
    <dgm:cxn modelId="{AD1D0922-D607-424D-B15D-BCE7C5E0EB19}" type="presOf" srcId="{873CC2A0-ACA3-4D80-8AF2-E913BCA228AE}" destId="{B159378C-62F9-4971-AD5E-1491B0588AA8}" srcOrd="0" destOrd="0" presId="urn:microsoft.com/office/officeart/2018/2/layout/IconVerticalSolidList"/>
    <dgm:cxn modelId="{D022824E-CDD4-4EA8-9019-586509B7235E}" srcId="{41FB2504-72EF-4496-88F4-37D349CDF682}" destId="{0010C3E3-49F3-4AE2-8198-37C175395BAE}" srcOrd="1" destOrd="0" parTransId="{6BFDEFFA-7EC8-4B02-9110-F5DA72E3AFA1}" sibTransId="{7B5CD012-9B3E-4E3B-990A-2DB97D87B67E}"/>
    <dgm:cxn modelId="{1255EC88-AB8E-48E2-892B-97BDD9CAA5A6}" type="presOf" srcId="{0010C3E3-49F3-4AE2-8198-37C175395BAE}" destId="{0A29BB2C-7019-4D09-9E73-05CBD710DC2B}" srcOrd="0" destOrd="0" presId="urn:microsoft.com/office/officeart/2018/2/layout/IconVerticalSolidList"/>
    <dgm:cxn modelId="{E790FC60-E379-4A9D-8D86-241B2D6700EF}" type="presParOf" srcId="{6D7F4503-6F7A-41F4-8453-529EFAC05022}" destId="{2A81923F-E2A5-4FF9-83AF-B7048186E156}" srcOrd="0" destOrd="0" presId="urn:microsoft.com/office/officeart/2018/2/layout/IconVerticalSolidList"/>
    <dgm:cxn modelId="{A3DFC867-F88D-48A2-B165-C77EFA9BAF00}" type="presParOf" srcId="{2A81923F-E2A5-4FF9-83AF-B7048186E156}" destId="{F4345288-219A-48A7-B0D1-A67FC706901E}" srcOrd="0" destOrd="0" presId="urn:microsoft.com/office/officeart/2018/2/layout/IconVerticalSolidList"/>
    <dgm:cxn modelId="{285E6437-B143-43E1-9820-42D91B0CFADA}" type="presParOf" srcId="{2A81923F-E2A5-4FF9-83AF-B7048186E156}" destId="{699305B3-F60A-4CEE-8BDA-30F4A13D19B5}" srcOrd="1" destOrd="0" presId="urn:microsoft.com/office/officeart/2018/2/layout/IconVerticalSolidList"/>
    <dgm:cxn modelId="{2CB34990-9282-462B-A875-D65BB57F3430}" type="presParOf" srcId="{2A81923F-E2A5-4FF9-83AF-B7048186E156}" destId="{82A155F3-E3F3-4B98-81DA-66D1824CD627}" srcOrd="2" destOrd="0" presId="urn:microsoft.com/office/officeart/2018/2/layout/IconVerticalSolidList"/>
    <dgm:cxn modelId="{A3908B9F-1470-4D7C-98C1-509DD7739717}" type="presParOf" srcId="{2A81923F-E2A5-4FF9-83AF-B7048186E156}" destId="{B159378C-62F9-4971-AD5E-1491B0588AA8}" srcOrd="3" destOrd="0" presId="urn:microsoft.com/office/officeart/2018/2/layout/IconVerticalSolidList"/>
    <dgm:cxn modelId="{E312EF6D-F911-4878-A990-86973D603FCA}" type="presParOf" srcId="{6D7F4503-6F7A-41F4-8453-529EFAC05022}" destId="{136C22DD-4FBF-4A0C-BDE4-D7AD691DEA65}" srcOrd="1" destOrd="0" presId="urn:microsoft.com/office/officeart/2018/2/layout/IconVerticalSolidList"/>
    <dgm:cxn modelId="{6E2BAEC7-1292-40CA-A3C5-0273926F9FF9}" type="presParOf" srcId="{6D7F4503-6F7A-41F4-8453-529EFAC05022}" destId="{8CEE0255-B43B-4C8D-B8E9-E68F7AD8A193}" srcOrd="2" destOrd="0" presId="urn:microsoft.com/office/officeart/2018/2/layout/IconVerticalSolidList"/>
    <dgm:cxn modelId="{B01A9171-79AB-4483-8FBE-CA3E713F0261}" type="presParOf" srcId="{8CEE0255-B43B-4C8D-B8E9-E68F7AD8A193}" destId="{69B542C6-C977-4661-A438-C71BE9CE754D}" srcOrd="0" destOrd="0" presId="urn:microsoft.com/office/officeart/2018/2/layout/IconVerticalSolidList"/>
    <dgm:cxn modelId="{CBAEF3F4-9F3F-4D1E-A957-5EEB75B3CFD3}" type="presParOf" srcId="{8CEE0255-B43B-4C8D-B8E9-E68F7AD8A193}" destId="{0DE931F8-390C-4A98-B15D-1142DB20E27A}" srcOrd="1" destOrd="0" presId="urn:microsoft.com/office/officeart/2018/2/layout/IconVerticalSolidList"/>
    <dgm:cxn modelId="{10A08C22-A725-4485-8043-E64BFFDE9E59}" type="presParOf" srcId="{8CEE0255-B43B-4C8D-B8E9-E68F7AD8A193}" destId="{3E6579F3-ED5F-45BA-A39F-A4C1432BC178}" srcOrd="2" destOrd="0" presId="urn:microsoft.com/office/officeart/2018/2/layout/IconVerticalSolidList"/>
    <dgm:cxn modelId="{3A4435DD-21D6-4FD5-BD36-3B2534EC8BE7}" type="presParOf" srcId="{8CEE0255-B43B-4C8D-B8E9-E68F7AD8A193}" destId="{0A29BB2C-7019-4D09-9E73-05CBD710DC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042D3-2CCD-48FD-8B74-983DFDBDC15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DEB93B7-B91E-48DB-8335-23FB8C27FE4C}">
      <dgm:prSet/>
      <dgm:spPr/>
      <dgm:t>
        <a:bodyPr/>
        <a:lstStyle/>
        <a:p>
          <a:r>
            <a:rPr lang="en-US"/>
            <a:t>Data needed for the project includes; Sales History, Competitor pricing and customer preference.</a:t>
          </a:r>
        </a:p>
      </dgm:t>
    </dgm:pt>
    <dgm:pt modelId="{E669F9CA-B411-4383-9346-1944994268EC}" type="parTrans" cxnId="{8CFAED0F-9246-4F48-BF66-5B2739EAD3D4}">
      <dgm:prSet/>
      <dgm:spPr/>
      <dgm:t>
        <a:bodyPr/>
        <a:lstStyle/>
        <a:p>
          <a:endParaRPr lang="en-US"/>
        </a:p>
      </dgm:t>
    </dgm:pt>
    <dgm:pt modelId="{D0688917-781D-474D-8D67-74D9FA6DEA0B}" type="sibTrans" cxnId="{8CFAED0F-9246-4F48-BF66-5B2739EAD3D4}">
      <dgm:prSet/>
      <dgm:spPr/>
      <dgm:t>
        <a:bodyPr/>
        <a:lstStyle/>
        <a:p>
          <a:endParaRPr lang="en-US"/>
        </a:p>
      </dgm:t>
    </dgm:pt>
    <dgm:pt modelId="{5F778915-CB18-4EFB-A87C-26998DF9D5BB}">
      <dgm:prSet/>
      <dgm:spPr/>
      <dgm:t>
        <a:bodyPr/>
        <a:lstStyle/>
        <a:p>
          <a:r>
            <a:rPr lang="en-US"/>
            <a:t>The was cleaned and missing values inputted, outliers identified and handled to ensure the data is ready for analysis.</a:t>
          </a:r>
        </a:p>
      </dgm:t>
    </dgm:pt>
    <dgm:pt modelId="{E3E40D54-CF18-4B91-B857-A267A9955306}" type="parTrans" cxnId="{FCD2DB75-3D56-4F06-B487-004841044EF9}">
      <dgm:prSet/>
      <dgm:spPr/>
      <dgm:t>
        <a:bodyPr/>
        <a:lstStyle/>
        <a:p>
          <a:endParaRPr lang="en-US"/>
        </a:p>
      </dgm:t>
    </dgm:pt>
    <dgm:pt modelId="{2A9C1172-0749-4159-9759-0A26F9ED939F}" type="sibTrans" cxnId="{FCD2DB75-3D56-4F06-B487-004841044EF9}">
      <dgm:prSet/>
      <dgm:spPr/>
      <dgm:t>
        <a:bodyPr/>
        <a:lstStyle/>
        <a:p>
          <a:endParaRPr lang="en-US"/>
        </a:p>
      </dgm:t>
    </dgm:pt>
    <dgm:pt modelId="{1AABBFA7-BB1A-4A0B-8B0F-1C558BD8BBB7}" type="pres">
      <dgm:prSet presAssocID="{1E2042D3-2CCD-48FD-8B74-983DFDBDC15E}" presName="hierChild1" presStyleCnt="0">
        <dgm:presLayoutVars>
          <dgm:chPref val="1"/>
          <dgm:dir/>
          <dgm:animOne val="branch"/>
          <dgm:animLvl val="lvl"/>
          <dgm:resizeHandles/>
        </dgm:presLayoutVars>
      </dgm:prSet>
      <dgm:spPr/>
    </dgm:pt>
    <dgm:pt modelId="{5327907C-FC47-48FA-9866-F9A4317D2BF8}" type="pres">
      <dgm:prSet presAssocID="{3DEB93B7-B91E-48DB-8335-23FB8C27FE4C}" presName="hierRoot1" presStyleCnt="0"/>
      <dgm:spPr/>
    </dgm:pt>
    <dgm:pt modelId="{312EBB0E-6610-47BD-9390-B5D7FE01B1F5}" type="pres">
      <dgm:prSet presAssocID="{3DEB93B7-B91E-48DB-8335-23FB8C27FE4C}" presName="composite" presStyleCnt="0"/>
      <dgm:spPr/>
    </dgm:pt>
    <dgm:pt modelId="{64871855-05D1-4ADF-B704-F81CF417E7C2}" type="pres">
      <dgm:prSet presAssocID="{3DEB93B7-B91E-48DB-8335-23FB8C27FE4C}" presName="background" presStyleLbl="node0" presStyleIdx="0" presStyleCnt="2"/>
      <dgm:spPr/>
    </dgm:pt>
    <dgm:pt modelId="{E4C99340-AEC0-4B44-BA21-AB5FA1055733}" type="pres">
      <dgm:prSet presAssocID="{3DEB93B7-B91E-48DB-8335-23FB8C27FE4C}" presName="text" presStyleLbl="fgAcc0" presStyleIdx="0" presStyleCnt="2">
        <dgm:presLayoutVars>
          <dgm:chPref val="3"/>
        </dgm:presLayoutVars>
      </dgm:prSet>
      <dgm:spPr/>
    </dgm:pt>
    <dgm:pt modelId="{0C3764F0-CC01-4023-AB19-7A131D6CE199}" type="pres">
      <dgm:prSet presAssocID="{3DEB93B7-B91E-48DB-8335-23FB8C27FE4C}" presName="hierChild2" presStyleCnt="0"/>
      <dgm:spPr/>
    </dgm:pt>
    <dgm:pt modelId="{BADD2747-366A-496E-BA58-D4F67B408DAB}" type="pres">
      <dgm:prSet presAssocID="{5F778915-CB18-4EFB-A87C-26998DF9D5BB}" presName="hierRoot1" presStyleCnt="0"/>
      <dgm:spPr/>
    </dgm:pt>
    <dgm:pt modelId="{A9AD7D7D-218F-4CCB-856E-E2490583DF1D}" type="pres">
      <dgm:prSet presAssocID="{5F778915-CB18-4EFB-A87C-26998DF9D5BB}" presName="composite" presStyleCnt="0"/>
      <dgm:spPr/>
    </dgm:pt>
    <dgm:pt modelId="{076D383D-F313-4126-A631-C470C910502D}" type="pres">
      <dgm:prSet presAssocID="{5F778915-CB18-4EFB-A87C-26998DF9D5BB}" presName="background" presStyleLbl="node0" presStyleIdx="1" presStyleCnt="2"/>
      <dgm:spPr/>
    </dgm:pt>
    <dgm:pt modelId="{B914EC22-7A0E-42D1-BDF9-518241BE0D36}" type="pres">
      <dgm:prSet presAssocID="{5F778915-CB18-4EFB-A87C-26998DF9D5BB}" presName="text" presStyleLbl="fgAcc0" presStyleIdx="1" presStyleCnt="2">
        <dgm:presLayoutVars>
          <dgm:chPref val="3"/>
        </dgm:presLayoutVars>
      </dgm:prSet>
      <dgm:spPr/>
    </dgm:pt>
    <dgm:pt modelId="{A3677136-6D3D-448B-960B-D082C1640B40}" type="pres">
      <dgm:prSet presAssocID="{5F778915-CB18-4EFB-A87C-26998DF9D5BB}" presName="hierChild2" presStyleCnt="0"/>
      <dgm:spPr/>
    </dgm:pt>
  </dgm:ptLst>
  <dgm:cxnLst>
    <dgm:cxn modelId="{8CFAED0F-9246-4F48-BF66-5B2739EAD3D4}" srcId="{1E2042D3-2CCD-48FD-8B74-983DFDBDC15E}" destId="{3DEB93B7-B91E-48DB-8335-23FB8C27FE4C}" srcOrd="0" destOrd="0" parTransId="{E669F9CA-B411-4383-9346-1944994268EC}" sibTransId="{D0688917-781D-474D-8D67-74D9FA6DEA0B}"/>
    <dgm:cxn modelId="{BFBA5B1C-9BC8-46CD-AE6D-59315531F27C}" type="presOf" srcId="{5F778915-CB18-4EFB-A87C-26998DF9D5BB}" destId="{B914EC22-7A0E-42D1-BDF9-518241BE0D36}" srcOrd="0" destOrd="0" presId="urn:microsoft.com/office/officeart/2005/8/layout/hierarchy1"/>
    <dgm:cxn modelId="{2736D573-F65B-40CE-B3F5-91C95FC37187}" type="presOf" srcId="{3DEB93B7-B91E-48DB-8335-23FB8C27FE4C}" destId="{E4C99340-AEC0-4B44-BA21-AB5FA1055733}" srcOrd="0" destOrd="0" presId="urn:microsoft.com/office/officeart/2005/8/layout/hierarchy1"/>
    <dgm:cxn modelId="{FCD2DB75-3D56-4F06-B487-004841044EF9}" srcId="{1E2042D3-2CCD-48FD-8B74-983DFDBDC15E}" destId="{5F778915-CB18-4EFB-A87C-26998DF9D5BB}" srcOrd="1" destOrd="0" parTransId="{E3E40D54-CF18-4B91-B857-A267A9955306}" sibTransId="{2A9C1172-0749-4159-9759-0A26F9ED939F}"/>
    <dgm:cxn modelId="{2B619EAF-070A-435C-823C-F498E8DD1861}" type="presOf" srcId="{1E2042D3-2CCD-48FD-8B74-983DFDBDC15E}" destId="{1AABBFA7-BB1A-4A0B-8B0F-1C558BD8BBB7}" srcOrd="0" destOrd="0" presId="urn:microsoft.com/office/officeart/2005/8/layout/hierarchy1"/>
    <dgm:cxn modelId="{31BEBC10-3EE3-4FBE-8752-FBE0A8693C10}" type="presParOf" srcId="{1AABBFA7-BB1A-4A0B-8B0F-1C558BD8BBB7}" destId="{5327907C-FC47-48FA-9866-F9A4317D2BF8}" srcOrd="0" destOrd="0" presId="urn:microsoft.com/office/officeart/2005/8/layout/hierarchy1"/>
    <dgm:cxn modelId="{FE581835-2AF4-4787-8AA7-54FAE61FD156}" type="presParOf" srcId="{5327907C-FC47-48FA-9866-F9A4317D2BF8}" destId="{312EBB0E-6610-47BD-9390-B5D7FE01B1F5}" srcOrd="0" destOrd="0" presId="urn:microsoft.com/office/officeart/2005/8/layout/hierarchy1"/>
    <dgm:cxn modelId="{C65B22E8-C875-4698-B208-46282C6F75E7}" type="presParOf" srcId="{312EBB0E-6610-47BD-9390-B5D7FE01B1F5}" destId="{64871855-05D1-4ADF-B704-F81CF417E7C2}" srcOrd="0" destOrd="0" presId="urn:microsoft.com/office/officeart/2005/8/layout/hierarchy1"/>
    <dgm:cxn modelId="{50787681-B41C-4E9B-A730-297C2A261615}" type="presParOf" srcId="{312EBB0E-6610-47BD-9390-B5D7FE01B1F5}" destId="{E4C99340-AEC0-4B44-BA21-AB5FA1055733}" srcOrd="1" destOrd="0" presId="urn:microsoft.com/office/officeart/2005/8/layout/hierarchy1"/>
    <dgm:cxn modelId="{D7434DB6-2F78-4A40-87D1-3053973020AC}" type="presParOf" srcId="{5327907C-FC47-48FA-9866-F9A4317D2BF8}" destId="{0C3764F0-CC01-4023-AB19-7A131D6CE199}" srcOrd="1" destOrd="0" presId="urn:microsoft.com/office/officeart/2005/8/layout/hierarchy1"/>
    <dgm:cxn modelId="{963F23DC-D623-4B60-8357-17D9C422EFA3}" type="presParOf" srcId="{1AABBFA7-BB1A-4A0B-8B0F-1C558BD8BBB7}" destId="{BADD2747-366A-496E-BA58-D4F67B408DAB}" srcOrd="1" destOrd="0" presId="urn:microsoft.com/office/officeart/2005/8/layout/hierarchy1"/>
    <dgm:cxn modelId="{89F7ECE5-5D5D-41A6-AB8F-D0988412A876}" type="presParOf" srcId="{BADD2747-366A-496E-BA58-D4F67B408DAB}" destId="{A9AD7D7D-218F-4CCB-856E-E2490583DF1D}" srcOrd="0" destOrd="0" presId="urn:microsoft.com/office/officeart/2005/8/layout/hierarchy1"/>
    <dgm:cxn modelId="{8AED766B-D308-471E-BF65-93D9B7A8512A}" type="presParOf" srcId="{A9AD7D7D-218F-4CCB-856E-E2490583DF1D}" destId="{076D383D-F313-4126-A631-C470C910502D}" srcOrd="0" destOrd="0" presId="urn:microsoft.com/office/officeart/2005/8/layout/hierarchy1"/>
    <dgm:cxn modelId="{5E19AB74-AFD8-4F38-9C48-DCA48E2F7A44}" type="presParOf" srcId="{A9AD7D7D-218F-4CCB-856E-E2490583DF1D}" destId="{B914EC22-7A0E-42D1-BDF9-518241BE0D36}" srcOrd="1" destOrd="0" presId="urn:microsoft.com/office/officeart/2005/8/layout/hierarchy1"/>
    <dgm:cxn modelId="{92403DBD-7C75-466B-8DDB-100B3437E547}" type="presParOf" srcId="{BADD2747-366A-496E-BA58-D4F67B408DAB}" destId="{A3677136-6D3D-448B-960B-D082C1640B4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AA592B-9DA8-4146-915D-6E8446250C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B1F8F7-F70F-4201-99FC-2B23EF736000}">
      <dgm:prSet/>
      <dgm:spPr/>
      <dgm:t>
        <a:bodyPr/>
        <a:lstStyle/>
        <a:p>
          <a:r>
            <a:rPr lang="en-US" dirty="0" err="1"/>
            <a:t>ElasticNet</a:t>
          </a:r>
          <a:r>
            <a:rPr lang="en-US" dirty="0"/>
            <a:t>: This is a model used to identify factors that influences the price of products of </a:t>
          </a:r>
          <a:r>
            <a:rPr lang="en-US" dirty="0" err="1"/>
            <a:t>Bostch</a:t>
          </a:r>
          <a:r>
            <a:rPr lang="en-US" dirty="0"/>
            <a:t>. This is done by combining two techniques (Lasso and Ridge) to ensure predictions are very reliable without getting overwhelmed by unnecessary details.</a:t>
          </a:r>
        </a:p>
      </dgm:t>
    </dgm:pt>
    <dgm:pt modelId="{8A3F01F2-2B2E-4B09-B408-293B14C7B393}" type="parTrans" cxnId="{9F5F06BE-EEF6-432A-A3F5-E7F8AFCFC719}">
      <dgm:prSet/>
      <dgm:spPr/>
      <dgm:t>
        <a:bodyPr/>
        <a:lstStyle/>
        <a:p>
          <a:endParaRPr lang="en-US"/>
        </a:p>
      </dgm:t>
    </dgm:pt>
    <dgm:pt modelId="{D2A5095E-5892-4C28-956A-48E27CDA4891}" type="sibTrans" cxnId="{9F5F06BE-EEF6-432A-A3F5-E7F8AFCFC719}">
      <dgm:prSet/>
      <dgm:spPr/>
      <dgm:t>
        <a:bodyPr/>
        <a:lstStyle/>
        <a:p>
          <a:endParaRPr lang="en-US"/>
        </a:p>
      </dgm:t>
    </dgm:pt>
    <dgm:pt modelId="{8FFC423F-B04E-4B9C-986D-050E3039FC6A}">
      <dgm:prSet/>
      <dgm:spPr/>
      <dgm:t>
        <a:bodyPr/>
        <a:lstStyle/>
        <a:p>
          <a:r>
            <a:rPr lang="en-US" b="0" i="0" baseline="0" dirty="0"/>
            <a:t>Random Forest Model: This model makes decision by combining many smaller decisions made by customers in deciding whether they will churn or not. Each small decision by a customer is used to create a tree and the final decision is based on the majority vote from all the trees as to whether the customer will churn or not. </a:t>
          </a:r>
          <a:endParaRPr lang="en-US" dirty="0"/>
        </a:p>
      </dgm:t>
    </dgm:pt>
    <dgm:pt modelId="{42244CEF-CE17-436B-8A98-BA404C2BCE72}" type="parTrans" cxnId="{B626F3E8-9F13-4BD6-810D-40A6C63BD13D}">
      <dgm:prSet/>
      <dgm:spPr/>
      <dgm:t>
        <a:bodyPr/>
        <a:lstStyle/>
        <a:p>
          <a:endParaRPr lang="en-US"/>
        </a:p>
      </dgm:t>
    </dgm:pt>
    <dgm:pt modelId="{AC2D7F80-4630-4305-BC24-C24D886B3734}" type="sibTrans" cxnId="{B626F3E8-9F13-4BD6-810D-40A6C63BD13D}">
      <dgm:prSet/>
      <dgm:spPr/>
      <dgm:t>
        <a:bodyPr/>
        <a:lstStyle/>
        <a:p>
          <a:endParaRPr lang="en-US"/>
        </a:p>
      </dgm:t>
    </dgm:pt>
    <dgm:pt modelId="{BD714A79-678E-4C06-8CA3-9F27F34753AD}">
      <dgm:prSet/>
      <dgm:spPr/>
      <dgm:t>
        <a:bodyPr/>
        <a:lstStyle/>
        <a:p>
          <a:r>
            <a:rPr lang="en-US" dirty="0" err="1"/>
            <a:t>XGBoost</a:t>
          </a:r>
          <a:r>
            <a:rPr lang="en-US" dirty="0"/>
            <a:t> Model: This model makes simple predictions based on the available data and tries to fine-tune the accuracy of the prediction by focusing on the arears it went wrong  </a:t>
          </a:r>
        </a:p>
      </dgm:t>
    </dgm:pt>
    <dgm:pt modelId="{F70ADF70-B549-4D8C-A322-FF789FE3F4CB}" type="parTrans" cxnId="{D8A3CD2E-3B49-4D83-A717-3DC936B7F21C}">
      <dgm:prSet/>
      <dgm:spPr/>
      <dgm:t>
        <a:bodyPr/>
        <a:lstStyle/>
        <a:p>
          <a:endParaRPr lang="en-US"/>
        </a:p>
      </dgm:t>
    </dgm:pt>
    <dgm:pt modelId="{C6343136-829A-4568-9EAC-A8418898B9C4}" type="sibTrans" cxnId="{D8A3CD2E-3B49-4D83-A717-3DC936B7F21C}">
      <dgm:prSet/>
      <dgm:spPr/>
      <dgm:t>
        <a:bodyPr/>
        <a:lstStyle/>
        <a:p>
          <a:endParaRPr lang="en-US"/>
        </a:p>
      </dgm:t>
    </dgm:pt>
    <dgm:pt modelId="{AFAAD538-9B3F-47F1-90AF-0B540A02C85F}" type="pres">
      <dgm:prSet presAssocID="{AEAA592B-9DA8-4146-915D-6E8446250CE4}" presName="root" presStyleCnt="0">
        <dgm:presLayoutVars>
          <dgm:dir/>
          <dgm:resizeHandles val="exact"/>
        </dgm:presLayoutVars>
      </dgm:prSet>
      <dgm:spPr/>
    </dgm:pt>
    <dgm:pt modelId="{C6A32148-A779-4B7C-B1B9-EB64149BE677}" type="pres">
      <dgm:prSet presAssocID="{82B1F8F7-F70F-4201-99FC-2B23EF736000}" presName="compNode" presStyleCnt="0"/>
      <dgm:spPr/>
    </dgm:pt>
    <dgm:pt modelId="{6465527D-A26E-44C5-AEB2-63932CF41E1E}" type="pres">
      <dgm:prSet presAssocID="{82B1F8F7-F70F-4201-99FC-2B23EF736000}" presName="bgRect" presStyleLbl="bgShp" presStyleIdx="0" presStyleCnt="3"/>
      <dgm:spPr/>
    </dgm:pt>
    <dgm:pt modelId="{FBA377A9-F7D4-463E-A32A-C05853873B05}" type="pres">
      <dgm:prSet presAssocID="{82B1F8F7-F70F-4201-99FC-2B23EF7360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D0A3A2D8-AB3E-4A06-897B-BD9B1118958A}" type="pres">
      <dgm:prSet presAssocID="{82B1F8F7-F70F-4201-99FC-2B23EF736000}" presName="spaceRect" presStyleCnt="0"/>
      <dgm:spPr/>
    </dgm:pt>
    <dgm:pt modelId="{5804A9AF-92D7-4184-A367-6D5034B60128}" type="pres">
      <dgm:prSet presAssocID="{82B1F8F7-F70F-4201-99FC-2B23EF736000}" presName="parTx" presStyleLbl="revTx" presStyleIdx="0" presStyleCnt="3">
        <dgm:presLayoutVars>
          <dgm:chMax val="0"/>
          <dgm:chPref val="0"/>
        </dgm:presLayoutVars>
      </dgm:prSet>
      <dgm:spPr/>
    </dgm:pt>
    <dgm:pt modelId="{85738144-2573-46DF-A2E2-5638A4404F33}" type="pres">
      <dgm:prSet presAssocID="{D2A5095E-5892-4C28-956A-48E27CDA4891}" presName="sibTrans" presStyleCnt="0"/>
      <dgm:spPr/>
    </dgm:pt>
    <dgm:pt modelId="{7F3FA968-F9D6-4DAD-B1F7-8A7229A59B5E}" type="pres">
      <dgm:prSet presAssocID="{8FFC423F-B04E-4B9C-986D-050E3039FC6A}" presName="compNode" presStyleCnt="0"/>
      <dgm:spPr/>
    </dgm:pt>
    <dgm:pt modelId="{AAB4F447-12B5-43AE-964B-FD08FFCF7AEF}" type="pres">
      <dgm:prSet presAssocID="{8FFC423F-B04E-4B9C-986D-050E3039FC6A}" presName="bgRect" presStyleLbl="bgShp" presStyleIdx="1" presStyleCnt="3"/>
      <dgm:spPr/>
    </dgm:pt>
    <dgm:pt modelId="{6EE7DC3F-9117-4F5E-B41B-DE7A5E4B0349}" type="pres">
      <dgm:prSet presAssocID="{8FFC423F-B04E-4B9C-986D-050E3039FC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6CAE4DB9-A3FD-4B67-81EA-B92BEFCEC4AA}" type="pres">
      <dgm:prSet presAssocID="{8FFC423F-B04E-4B9C-986D-050E3039FC6A}" presName="spaceRect" presStyleCnt="0"/>
      <dgm:spPr/>
    </dgm:pt>
    <dgm:pt modelId="{E5F914C6-AB6E-44D5-907F-126B7BF15A93}" type="pres">
      <dgm:prSet presAssocID="{8FFC423F-B04E-4B9C-986D-050E3039FC6A}" presName="parTx" presStyleLbl="revTx" presStyleIdx="1" presStyleCnt="3">
        <dgm:presLayoutVars>
          <dgm:chMax val="0"/>
          <dgm:chPref val="0"/>
        </dgm:presLayoutVars>
      </dgm:prSet>
      <dgm:spPr/>
    </dgm:pt>
    <dgm:pt modelId="{C6AC7A53-8F25-4EAB-8F8B-53DC4AC5B17B}" type="pres">
      <dgm:prSet presAssocID="{AC2D7F80-4630-4305-BC24-C24D886B3734}" presName="sibTrans" presStyleCnt="0"/>
      <dgm:spPr/>
    </dgm:pt>
    <dgm:pt modelId="{0E19BA5D-D9C6-446D-A4B6-66AAAAF1D574}" type="pres">
      <dgm:prSet presAssocID="{BD714A79-678E-4C06-8CA3-9F27F34753AD}" presName="compNode" presStyleCnt="0"/>
      <dgm:spPr/>
    </dgm:pt>
    <dgm:pt modelId="{CDB6A175-26E4-49F3-AB43-69523FF6D03F}" type="pres">
      <dgm:prSet presAssocID="{BD714A79-678E-4C06-8CA3-9F27F34753AD}" presName="bgRect" presStyleLbl="bgShp" presStyleIdx="2" presStyleCnt="3"/>
      <dgm:spPr/>
    </dgm:pt>
    <dgm:pt modelId="{F19BAC7B-9A29-49E7-8D83-333C4701123F}" type="pres">
      <dgm:prSet presAssocID="{BD714A79-678E-4C06-8CA3-9F27F34753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12916B6-298D-4AF9-8D58-F61473E56D80}" type="pres">
      <dgm:prSet presAssocID="{BD714A79-678E-4C06-8CA3-9F27F34753AD}" presName="spaceRect" presStyleCnt="0"/>
      <dgm:spPr/>
    </dgm:pt>
    <dgm:pt modelId="{085B51E3-44B3-451A-A13E-E4FF954651E5}" type="pres">
      <dgm:prSet presAssocID="{BD714A79-678E-4C06-8CA3-9F27F34753AD}" presName="parTx" presStyleLbl="revTx" presStyleIdx="2" presStyleCnt="3">
        <dgm:presLayoutVars>
          <dgm:chMax val="0"/>
          <dgm:chPref val="0"/>
        </dgm:presLayoutVars>
      </dgm:prSet>
      <dgm:spPr/>
    </dgm:pt>
  </dgm:ptLst>
  <dgm:cxnLst>
    <dgm:cxn modelId="{D8A3CD2E-3B49-4D83-A717-3DC936B7F21C}" srcId="{AEAA592B-9DA8-4146-915D-6E8446250CE4}" destId="{BD714A79-678E-4C06-8CA3-9F27F34753AD}" srcOrd="2" destOrd="0" parTransId="{F70ADF70-B549-4D8C-A322-FF789FE3F4CB}" sibTransId="{C6343136-829A-4568-9EAC-A8418898B9C4}"/>
    <dgm:cxn modelId="{A898DD35-BC74-4CB4-A59A-E920CAD936A3}" type="presOf" srcId="{82B1F8F7-F70F-4201-99FC-2B23EF736000}" destId="{5804A9AF-92D7-4184-A367-6D5034B60128}" srcOrd="0" destOrd="0" presId="urn:microsoft.com/office/officeart/2018/2/layout/IconVerticalSolidList"/>
    <dgm:cxn modelId="{C69C937E-9FFE-4048-84A7-3B0C94D2B208}" type="presOf" srcId="{AEAA592B-9DA8-4146-915D-6E8446250CE4}" destId="{AFAAD538-9B3F-47F1-90AF-0B540A02C85F}" srcOrd="0" destOrd="0" presId="urn:microsoft.com/office/officeart/2018/2/layout/IconVerticalSolidList"/>
    <dgm:cxn modelId="{E8546A94-B078-4AAA-A54F-A7B11411FB2A}" type="presOf" srcId="{BD714A79-678E-4C06-8CA3-9F27F34753AD}" destId="{085B51E3-44B3-451A-A13E-E4FF954651E5}" srcOrd="0" destOrd="0" presId="urn:microsoft.com/office/officeart/2018/2/layout/IconVerticalSolidList"/>
    <dgm:cxn modelId="{553641B7-1D10-488F-B2FF-E409ED1E07AA}" type="presOf" srcId="{8FFC423F-B04E-4B9C-986D-050E3039FC6A}" destId="{E5F914C6-AB6E-44D5-907F-126B7BF15A93}" srcOrd="0" destOrd="0" presId="urn:microsoft.com/office/officeart/2018/2/layout/IconVerticalSolidList"/>
    <dgm:cxn modelId="{9F5F06BE-EEF6-432A-A3F5-E7F8AFCFC719}" srcId="{AEAA592B-9DA8-4146-915D-6E8446250CE4}" destId="{82B1F8F7-F70F-4201-99FC-2B23EF736000}" srcOrd="0" destOrd="0" parTransId="{8A3F01F2-2B2E-4B09-B408-293B14C7B393}" sibTransId="{D2A5095E-5892-4C28-956A-48E27CDA4891}"/>
    <dgm:cxn modelId="{B626F3E8-9F13-4BD6-810D-40A6C63BD13D}" srcId="{AEAA592B-9DA8-4146-915D-6E8446250CE4}" destId="{8FFC423F-B04E-4B9C-986D-050E3039FC6A}" srcOrd="1" destOrd="0" parTransId="{42244CEF-CE17-436B-8A98-BA404C2BCE72}" sibTransId="{AC2D7F80-4630-4305-BC24-C24D886B3734}"/>
    <dgm:cxn modelId="{8BEBB981-34F4-41E7-AC50-34FFD074A17A}" type="presParOf" srcId="{AFAAD538-9B3F-47F1-90AF-0B540A02C85F}" destId="{C6A32148-A779-4B7C-B1B9-EB64149BE677}" srcOrd="0" destOrd="0" presId="urn:microsoft.com/office/officeart/2018/2/layout/IconVerticalSolidList"/>
    <dgm:cxn modelId="{B55F113F-FAB0-4608-99CE-7B5413BAAC4D}" type="presParOf" srcId="{C6A32148-A779-4B7C-B1B9-EB64149BE677}" destId="{6465527D-A26E-44C5-AEB2-63932CF41E1E}" srcOrd="0" destOrd="0" presId="urn:microsoft.com/office/officeart/2018/2/layout/IconVerticalSolidList"/>
    <dgm:cxn modelId="{E2070A01-A69C-4F3A-8249-6FFC475FEEBE}" type="presParOf" srcId="{C6A32148-A779-4B7C-B1B9-EB64149BE677}" destId="{FBA377A9-F7D4-463E-A32A-C05853873B05}" srcOrd="1" destOrd="0" presId="urn:microsoft.com/office/officeart/2018/2/layout/IconVerticalSolidList"/>
    <dgm:cxn modelId="{7A97BA20-AF28-49A8-BF11-BD4F197C61E3}" type="presParOf" srcId="{C6A32148-A779-4B7C-B1B9-EB64149BE677}" destId="{D0A3A2D8-AB3E-4A06-897B-BD9B1118958A}" srcOrd="2" destOrd="0" presId="urn:microsoft.com/office/officeart/2018/2/layout/IconVerticalSolidList"/>
    <dgm:cxn modelId="{EB123AD6-CFBF-48AA-BAD2-8B8C77CD0C0F}" type="presParOf" srcId="{C6A32148-A779-4B7C-B1B9-EB64149BE677}" destId="{5804A9AF-92D7-4184-A367-6D5034B60128}" srcOrd="3" destOrd="0" presId="urn:microsoft.com/office/officeart/2018/2/layout/IconVerticalSolidList"/>
    <dgm:cxn modelId="{BC327788-373D-4F15-B18E-B0BEB2D351ED}" type="presParOf" srcId="{AFAAD538-9B3F-47F1-90AF-0B540A02C85F}" destId="{85738144-2573-46DF-A2E2-5638A4404F33}" srcOrd="1" destOrd="0" presId="urn:microsoft.com/office/officeart/2018/2/layout/IconVerticalSolidList"/>
    <dgm:cxn modelId="{B4FBAE79-9504-4082-AA3C-46040F20F566}" type="presParOf" srcId="{AFAAD538-9B3F-47F1-90AF-0B540A02C85F}" destId="{7F3FA968-F9D6-4DAD-B1F7-8A7229A59B5E}" srcOrd="2" destOrd="0" presId="urn:microsoft.com/office/officeart/2018/2/layout/IconVerticalSolidList"/>
    <dgm:cxn modelId="{CFD93F56-2A30-42E9-99F2-7C2F095A9D65}" type="presParOf" srcId="{7F3FA968-F9D6-4DAD-B1F7-8A7229A59B5E}" destId="{AAB4F447-12B5-43AE-964B-FD08FFCF7AEF}" srcOrd="0" destOrd="0" presId="urn:microsoft.com/office/officeart/2018/2/layout/IconVerticalSolidList"/>
    <dgm:cxn modelId="{C9957DDE-88A8-4A7B-A4F5-0391513EEE37}" type="presParOf" srcId="{7F3FA968-F9D6-4DAD-B1F7-8A7229A59B5E}" destId="{6EE7DC3F-9117-4F5E-B41B-DE7A5E4B0349}" srcOrd="1" destOrd="0" presId="urn:microsoft.com/office/officeart/2018/2/layout/IconVerticalSolidList"/>
    <dgm:cxn modelId="{B20E1492-CBC3-4AF4-B73C-D242EC794D0C}" type="presParOf" srcId="{7F3FA968-F9D6-4DAD-B1F7-8A7229A59B5E}" destId="{6CAE4DB9-A3FD-4B67-81EA-B92BEFCEC4AA}" srcOrd="2" destOrd="0" presId="urn:microsoft.com/office/officeart/2018/2/layout/IconVerticalSolidList"/>
    <dgm:cxn modelId="{F2DF27A2-CCC0-4954-8DB3-FE888AE8787A}" type="presParOf" srcId="{7F3FA968-F9D6-4DAD-B1F7-8A7229A59B5E}" destId="{E5F914C6-AB6E-44D5-907F-126B7BF15A93}" srcOrd="3" destOrd="0" presId="urn:microsoft.com/office/officeart/2018/2/layout/IconVerticalSolidList"/>
    <dgm:cxn modelId="{5E073614-3C2A-428B-B60D-0B15EF1F872F}" type="presParOf" srcId="{AFAAD538-9B3F-47F1-90AF-0B540A02C85F}" destId="{C6AC7A53-8F25-4EAB-8F8B-53DC4AC5B17B}" srcOrd="3" destOrd="0" presId="urn:microsoft.com/office/officeart/2018/2/layout/IconVerticalSolidList"/>
    <dgm:cxn modelId="{8C05EB25-FE66-4E04-8D7D-F1FFFFF60614}" type="presParOf" srcId="{AFAAD538-9B3F-47F1-90AF-0B540A02C85F}" destId="{0E19BA5D-D9C6-446D-A4B6-66AAAAF1D574}" srcOrd="4" destOrd="0" presId="urn:microsoft.com/office/officeart/2018/2/layout/IconVerticalSolidList"/>
    <dgm:cxn modelId="{9C5FCBD3-FC28-4091-8267-BBF1613BBF2C}" type="presParOf" srcId="{0E19BA5D-D9C6-446D-A4B6-66AAAAF1D574}" destId="{CDB6A175-26E4-49F3-AB43-69523FF6D03F}" srcOrd="0" destOrd="0" presId="urn:microsoft.com/office/officeart/2018/2/layout/IconVerticalSolidList"/>
    <dgm:cxn modelId="{768F6ECF-296C-4951-A717-63A75C55F0CE}" type="presParOf" srcId="{0E19BA5D-D9C6-446D-A4B6-66AAAAF1D574}" destId="{F19BAC7B-9A29-49E7-8D83-333C4701123F}" srcOrd="1" destOrd="0" presId="urn:microsoft.com/office/officeart/2018/2/layout/IconVerticalSolidList"/>
    <dgm:cxn modelId="{BD45C653-EE6C-43CD-A367-753EF424E066}" type="presParOf" srcId="{0E19BA5D-D9C6-446D-A4B6-66AAAAF1D574}" destId="{E12916B6-298D-4AF9-8D58-F61473E56D80}" srcOrd="2" destOrd="0" presId="urn:microsoft.com/office/officeart/2018/2/layout/IconVerticalSolidList"/>
    <dgm:cxn modelId="{511554D7-B38D-4404-B713-38D3363B5428}" type="presParOf" srcId="{0E19BA5D-D9C6-446D-A4B6-66AAAAF1D574}" destId="{085B51E3-44B3-451A-A13E-E4FF954651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E7D45E-9E3B-47CF-8FF5-A925E92C89D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72B2337C-0EDE-43A6-9B96-CA5E7D360A34}">
      <dgm:prSet/>
      <dgm:spPr/>
      <dgm:t>
        <a:bodyPr/>
        <a:lstStyle/>
        <a:p>
          <a:r>
            <a:rPr lang="en-US"/>
            <a:t>Key variables of used in the model are; </a:t>
          </a:r>
        </a:p>
      </dgm:t>
    </dgm:pt>
    <dgm:pt modelId="{C31B63B0-8DE9-4B8D-9B89-736F916D512F}" type="parTrans" cxnId="{EC5D18DA-49A3-4C88-BE98-3FACD1D48B57}">
      <dgm:prSet/>
      <dgm:spPr/>
      <dgm:t>
        <a:bodyPr/>
        <a:lstStyle/>
        <a:p>
          <a:endParaRPr lang="en-US"/>
        </a:p>
      </dgm:t>
    </dgm:pt>
    <dgm:pt modelId="{7D3A2841-B60E-412E-B3B6-DB8BD8646726}" type="sibTrans" cxnId="{EC5D18DA-49A3-4C88-BE98-3FACD1D48B57}">
      <dgm:prSet/>
      <dgm:spPr/>
      <dgm:t>
        <a:bodyPr/>
        <a:lstStyle/>
        <a:p>
          <a:endParaRPr lang="en-US"/>
        </a:p>
      </dgm:t>
    </dgm:pt>
    <dgm:pt modelId="{5E0EF8D7-5CA8-484F-B744-AA94A06F3EC6}">
      <dgm:prSet/>
      <dgm:spPr/>
      <dgm:t>
        <a:bodyPr/>
        <a:lstStyle/>
        <a:p>
          <a:r>
            <a:rPr lang="en-US"/>
            <a:t>Competitor Pricing</a:t>
          </a:r>
        </a:p>
      </dgm:t>
    </dgm:pt>
    <dgm:pt modelId="{C8E188A2-EFD3-44C5-895F-F94929CCDBF7}" type="parTrans" cxnId="{8CFDD217-85EB-48FB-9929-65C4CC886B9B}">
      <dgm:prSet/>
      <dgm:spPr/>
      <dgm:t>
        <a:bodyPr/>
        <a:lstStyle/>
        <a:p>
          <a:endParaRPr lang="en-US"/>
        </a:p>
      </dgm:t>
    </dgm:pt>
    <dgm:pt modelId="{F5959E86-AE83-4B46-A5C4-D02D0087A569}" type="sibTrans" cxnId="{8CFDD217-85EB-48FB-9929-65C4CC886B9B}">
      <dgm:prSet/>
      <dgm:spPr/>
      <dgm:t>
        <a:bodyPr/>
        <a:lstStyle/>
        <a:p>
          <a:endParaRPr lang="en-US"/>
        </a:p>
      </dgm:t>
    </dgm:pt>
    <dgm:pt modelId="{48D6CBFF-3896-4F70-AF45-28FF5195585D}">
      <dgm:prSet/>
      <dgm:spPr/>
      <dgm:t>
        <a:bodyPr/>
        <a:lstStyle/>
        <a:p>
          <a:r>
            <a:rPr lang="en-US"/>
            <a:t>Product price</a:t>
          </a:r>
        </a:p>
      </dgm:t>
    </dgm:pt>
    <dgm:pt modelId="{041C2EC9-C72F-4E5C-87E6-F22C3D8164D7}" type="parTrans" cxnId="{D3AE5BBC-A399-4CAA-8273-81F4DCFBDAC6}">
      <dgm:prSet/>
      <dgm:spPr/>
      <dgm:t>
        <a:bodyPr/>
        <a:lstStyle/>
        <a:p>
          <a:endParaRPr lang="en-US"/>
        </a:p>
      </dgm:t>
    </dgm:pt>
    <dgm:pt modelId="{622A7713-F544-44B1-8B07-7B50A317EDBE}" type="sibTrans" cxnId="{D3AE5BBC-A399-4CAA-8273-81F4DCFBDAC6}">
      <dgm:prSet/>
      <dgm:spPr/>
      <dgm:t>
        <a:bodyPr/>
        <a:lstStyle/>
        <a:p>
          <a:endParaRPr lang="en-US"/>
        </a:p>
      </dgm:t>
    </dgm:pt>
    <dgm:pt modelId="{2F5E3F05-1090-4534-9D2B-83750CBE82C5}">
      <dgm:prSet/>
      <dgm:spPr/>
      <dgm:t>
        <a:bodyPr/>
        <a:lstStyle/>
        <a:p>
          <a:r>
            <a:rPr lang="en-US"/>
            <a:t>Historical Price</a:t>
          </a:r>
        </a:p>
      </dgm:t>
    </dgm:pt>
    <dgm:pt modelId="{CDDC3242-285A-4B98-B83A-EBBD6FF32735}" type="parTrans" cxnId="{5EE9EA1E-84F1-4E4F-A6FA-C91DD87C4434}">
      <dgm:prSet/>
      <dgm:spPr/>
      <dgm:t>
        <a:bodyPr/>
        <a:lstStyle/>
        <a:p>
          <a:endParaRPr lang="en-US"/>
        </a:p>
      </dgm:t>
    </dgm:pt>
    <dgm:pt modelId="{B4916CBE-5BF0-420F-A0C6-91B2B8D86346}" type="sibTrans" cxnId="{5EE9EA1E-84F1-4E4F-A6FA-C91DD87C4434}">
      <dgm:prSet/>
      <dgm:spPr/>
      <dgm:t>
        <a:bodyPr/>
        <a:lstStyle/>
        <a:p>
          <a:endParaRPr lang="en-US"/>
        </a:p>
      </dgm:t>
    </dgm:pt>
    <dgm:pt modelId="{7DC6D82D-59D8-4E77-A019-50248C9DA67A}" type="pres">
      <dgm:prSet presAssocID="{F0E7D45E-9E3B-47CF-8FF5-A925E92C89D8}" presName="matrix" presStyleCnt="0">
        <dgm:presLayoutVars>
          <dgm:chMax val="1"/>
          <dgm:dir/>
          <dgm:resizeHandles val="exact"/>
        </dgm:presLayoutVars>
      </dgm:prSet>
      <dgm:spPr/>
    </dgm:pt>
    <dgm:pt modelId="{03C5BCF1-4324-42EB-888B-17DE38D1B094}" type="pres">
      <dgm:prSet presAssocID="{F0E7D45E-9E3B-47CF-8FF5-A925E92C89D8}" presName="diamond" presStyleLbl="bgShp" presStyleIdx="0" presStyleCnt="1"/>
      <dgm:spPr/>
    </dgm:pt>
    <dgm:pt modelId="{B9131280-C9AB-40A8-9BC8-8E9D87220138}" type="pres">
      <dgm:prSet presAssocID="{F0E7D45E-9E3B-47CF-8FF5-A925E92C89D8}" presName="quad1" presStyleLbl="node1" presStyleIdx="0" presStyleCnt="4">
        <dgm:presLayoutVars>
          <dgm:chMax val="0"/>
          <dgm:chPref val="0"/>
          <dgm:bulletEnabled val="1"/>
        </dgm:presLayoutVars>
      </dgm:prSet>
      <dgm:spPr/>
    </dgm:pt>
    <dgm:pt modelId="{CE073C2E-6745-433B-9B56-7654765A2C46}" type="pres">
      <dgm:prSet presAssocID="{F0E7D45E-9E3B-47CF-8FF5-A925E92C89D8}" presName="quad2" presStyleLbl="node1" presStyleIdx="1" presStyleCnt="4">
        <dgm:presLayoutVars>
          <dgm:chMax val="0"/>
          <dgm:chPref val="0"/>
          <dgm:bulletEnabled val="1"/>
        </dgm:presLayoutVars>
      </dgm:prSet>
      <dgm:spPr/>
    </dgm:pt>
    <dgm:pt modelId="{A49D1EFD-B7BD-44FE-AA81-CBD96DF763FA}" type="pres">
      <dgm:prSet presAssocID="{F0E7D45E-9E3B-47CF-8FF5-A925E92C89D8}" presName="quad3" presStyleLbl="node1" presStyleIdx="2" presStyleCnt="4">
        <dgm:presLayoutVars>
          <dgm:chMax val="0"/>
          <dgm:chPref val="0"/>
          <dgm:bulletEnabled val="1"/>
        </dgm:presLayoutVars>
      </dgm:prSet>
      <dgm:spPr/>
    </dgm:pt>
    <dgm:pt modelId="{E40B5AEA-FF8C-4F2C-A569-D2506427477D}" type="pres">
      <dgm:prSet presAssocID="{F0E7D45E-9E3B-47CF-8FF5-A925E92C89D8}" presName="quad4" presStyleLbl="node1" presStyleIdx="3" presStyleCnt="4">
        <dgm:presLayoutVars>
          <dgm:chMax val="0"/>
          <dgm:chPref val="0"/>
          <dgm:bulletEnabled val="1"/>
        </dgm:presLayoutVars>
      </dgm:prSet>
      <dgm:spPr/>
    </dgm:pt>
  </dgm:ptLst>
  <dgm:cxnLst>
    <dgm:cxn modelId="{8CFDD217-85EB-48FB-9929-65C4CC886B9B}" srcId="{F0E7D45E-9E3B-47CF-8FF5-A925E92C89D8}" destId="{5E0EF8D7-5CA8-484F-B744-AA94A06F3EC6}" srcOrd="1" destOrd="0" parTransId="{C8E188A2-EFD3-44C5-895F-F94929CCDBF7}" sibTransId="{F5959E86-AE83-4B46-A5C4-D02D0087A569}"/>
    <dgm:cxn modelId="{5EE9EA1E-84F1-4E4F-A6FA-C91DD87C4434}" srcId="{F0E7D45E-9E3B-47CF-8FF5-A925E92C89D8}" destId="{2F5E3F05-1090-4534-9D2B-83750CBE82C5}" srcOrd="3" destOrd="0" parTransId="{CDDC3242-285A-4B98-B83A-EBBD6FF32735}" sibTransId="{B4916CBE-5BF0-420F-A0C6-91B2B8D86346}"/>
    <dgm:cxn modelId="{19E68E5C-1EF2-4E7C-A471-BD706AFB1C9B}" type="presOf" srcId="{2F5E3F05-1090-4534-9D2B-83750CBE82C5}" destId="{E40B5AEA-FF8C-4F2C-A569-D2506427477D}" srcOrd="0" destOrd="0" presId="urn:microsoft.com/office/officeart/2005/8/layout/matrix3"/>
    <dgm:cxn modelId="{1660DA49-057D-46AF-93C5-DF7A76F637A6}" type="presOf" srcId="{72B2337C-0EDE-43A6-9B96-CA5E7D360A34}" destId="{B9131280-C9AB-40A8-9BC8-8E9D87220138}" srcOrd="0" destOrd="0" presId="urn:microsoft.com/office/officeart/2005/8/layout/matrix3"/>
    <dgm:cxn modelId="{B5E503B1-CD55-441E-B850-F2260781A65F}" type="presOf" srcId="{5E0EF8D7-5CA8-484F-B744-AA94A06F3EC6}" destId="{CE073C2E-6745-433B-9B56-7654765A2C46}" srcOrd="0" destOrd="0" presId="urn:microsoft.com/office/officeart/2005/8/layout/matrix3"/>
    <dgm:cxn modelId="{D3AE5BBC-A399-4CAA-8273-81F4DCFBDAC6}" srcId="{F0E7D45E-9E3B-47CF-8FF5-A925E92C89D8}" destId="{48D6CBFF-3896-4F70-AF45-28FF5195585D}" srcOrd="2" destOrd="0" parTransId="{041C2EC9-C72F-4E5C-87E6-F22C3D8164D7}" sibTransId="{622A7713-F544-44B1-8B07-7B50A317EDBE}"/>
    <dgm:cxn modelId="{F0C288BD-02FC-45BC-BFB0-ECAB9A9B3F73}" type="presOf" srcId="{48D6CBFF-3896-4F70-AF45-28FF5195585D}" destId="{A49D1EFD-B7BD-44FE-AA81-CBD96DF763FA}" srcOrd="0" destOrd="0" presId="urn:microsoft.com/office/officeart/2005/8/layout/matrix3"/>
    <dgm:cxn modelId="{EC5D18DA-49A3-4C88-BE98-3FACD1D48B57}" srcId="{F0E7D45E-9E3B-47CF-8FF5-A925E92C89D8}" destId="{72B2337C-0EDE-43A6-9B96-CA5E7D360A34}" srcOrd="0" destOrd="0" parTransId="{C31B63B0-8DE9-4B8D-9B89-736F916D512F}" sibTransId="{7D3A2841-B60E-412E-B3B6-DB8BD8646726}"/>
    <dgm:cxn modelId="{BBE0E8DE-6BBD-4BE3-9A23-349755CCAAA5}" type="presOf" srcId="{F0E7D45E-9E3B-47CF-8FF5-A925E92C89D8}" destId="{7DC6D82D-59D8-4E77-A019-50248C9DA67A}" srcOrd="0" destOrd="0" presId="urn:microsoft.com/office/officeart/2005/8/layout/matrix3"/>
    <dgm:cxn modelId="{0C938B23-9FC3-467A-90A3-7E8D6DCD7241}" type="presParOf" srcId="{7DC6D82D-59D8-4E77-A019-50248C9DA67A}" destId="{03C5BCF1-4324-42EB-888B-17DE38D1B094}" srcOrd="0" destOrd="0" presId="urn:microsoft.com/office/officeart/2005/8/layout/matrix3"/>
    <dgm:cxn modelId="{DE766FB3-672A-4B78-86D4-A16EE45D3CBE}" type="presParOf" srcId="{7DC6D82D-59D8-4E77-A019-50248C9DA67A}" destId="{B9131280-C9AB-40A8-9BC8-8E9D87220138}" srcOrd="1" destOrd="0" presId="urn:microsoft.com/office/officeart/2005/8/layout/matrix3"/>
    <dgm:cxn modelId="{6CF6320C-25CF-4695-9BEC-0E9DF731827D}" type="presParOf" srcId="{7DC6D82D-59D8-4E77-A019-50248C9DA67A}" destId="{CE073C2E-6745-433B-9B56-7654765A2C46}" srcOrd="2" destOrd="0" presId="urn:microsoft.com/office/officeart/2005/8/layout/matrix3"/>
    <dgm:cxn modelId="{9740CF64-1E6D-4219-B284-95C1F00174D6}" type="presParOf" srcId="{7DC6D82D-59D8-4E77-A019-50248C9DA67A}" destId="{A49D1EFD-B7BD-44FE-AA81-CBD96DF763FA}" srcOrd="3" destOrd="0" presId="urn:microsoft.com/office/officeart/2005/8/layout/matrix3"/>
    <dgm:cxn modelId="{E969DE4E-FDA7-4416-8CD4-0901EB0E7633}" type="presParOf" srcId="{7DC6D82D-59D8-4E77-A019-50248C9DA67A}" destId="{E40B5AEA-FF8C-4F2C-A569-D2506427477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24E350-F0A5-4C3B-B2E1-2751092190E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3022BF6-CF96-4D1E-BC50-233D95F3D5CF}">
      <dgm:prSet/>
      <dgm:spPr/>
      <dgm:t>
        <a:bodyPr/>
        <a:lstStyle/>
        <a:p>
          <a:r>
            <a:rPr lang="en-US"/>
            <a:t>The models were evaluated using the Root Mean Squared Error (RMSE) and R-Squared.</a:t>
          </a:r>
        </a:p>
      </dgm:t>
    </dgm:pt>
    <dgm:pt modelId="{ABFBAB41-7747-4D8A-8C84-B5D76078D17C}" type="parTrans" cxnId="{9AF3D80A-5336-4FF7-AB15-E490043B889E}">
      <dgm:prSet/>
      <dgm:spPr/>
      <dgm:t>
        <a:bodyPr/>
        <a:lstStyle/>
        <a:p>
          <a:endParaRPr lang="en-US"/>
        </a:p>
      </dgm:t>
    </dgm:pt>
    <dgm:pt modelId="{CB360692-C8DA-4036-84D0-9CD65C374A4B}" type="sibTrans" cxnId="{9AF3D80A-5336-4FF7-AB15-E490043B889E}">
      <dgm:prSet/>
      <dgm:spPr/>
      <dgm:t>
        <a:bodyPr/>
        <a:lstStyle/>
        <a:p>
          <a:endParaRPr lang="en-US"/>
        </a:p>
      </dgm:t>
    </dgm:pt>
    <dgm:pt modelId="{273F725B-E1A6-4CDB-90EA-C856C64F94DA}">
      <dgm:prSet/>
      <dgm:spPr/>
      <dgm:t>
        <a:bodyPr/>
        <a:lstStyle/>
        <a:p>
          <a:r>
            <a:rPr lang="en-US"/>
            <a:t>Cross validated was also conducted on the results to ensure the model generalizes well across different dataset.</a:t>
          </a:r>
        </a:p>
      </dgm:t>
    </dgm:pt>
    <dgm:pt modelId="{75108D1C-B85B-4CC0-BBA1-8D5992044F5B}" type="parTrans" cxnId="{8874C03C-2030-48CA-BA9D-5F9D45AD7B4D}">
      <dgm:prSet/>
      <dgm:spPr/>
      <dgm:t>
        <a:bodyPr/>
        <a:lstStyle/>
        <a:p>
          <a:endParaRPr lang="en-US"/>
        </a:p>
      </dgm:t>
    </dgm:pt>
    <dgm:pt modelId="{6D41944B-2402-422F-962B-409D3531018D}" type="sibTrans" cxnId="{8874C03C-2030-48CA-BA9D-5F9D45AD7B4D}">
      <dgm:prSet/>
      <dgm:spPr/>
      <dgm:t>
        <a:bodyPr/>
        <a:lstStyle/>
        <a:p>
          <a:endParaRPr lang="en-US"/>
        </a:p>
      </dgm:t>
    </dgm:pt>
    <dgm:pt modelId="{719B9C24-B019-4CD1-8DC3-ABA681A19506}" type="pres">
      <dgm:prSet presAssocID="{E024E350-F0A5-4C3B-B2E1-2751092190E4}" presName="root" presStyleCnt="0">
        <dgm:presLayoutVars>
          <dgm:dir/>
          <dgm:resizeHandles val="exact"/>
        </dgm:presLayoutVars>
      </dgm:prSet>
      <dgm:spPr/>
    </dgm:pt>
    <dgm:pt modelId="{CB938831-7AED-457A-B235-BDCBAF892001}" type="pres">
      <dgm:prSet presAssocID="{33022BF6-CF96-4D1E-BC50-233D95F3D5CF}" presName="compNode" presStyleCnt="0"/>
      <dgm:spPr/>
    </dgm:pt>
    <dgm:pt modelId="{CCC41FF1-3891-48B1-AE53-207E99C54B79}" type="pres">
      <dgm:prSet presAssocID="{33022BF6-CF96-4D1E-BC50-233D95F3D5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6E46334-23AD-42DB-856C-EC8869A13CDB}" type="pres">
      <dgm:prSet presAssocID="{33022BF6-CF96-4D1E-BC50-233D95F3D5CF}" presName="spaceRect" presStyleCnt="0"/>
      <dgm:spPr/>
    </dgm:pt>
    <dgm:pt modelId="{F546614A-4550-4077-B3C3-275C13CB7599}" type="pres">
      <dgm:prSet presAssocID="{33022BF6-CF96-4D1E-BC50-233D95F3D5CF}" presName="textRect" presStyleLbl="revTx" presStyleIdx="0" presStyleCnt="2">
        <dgm:presLayoutVars>
          <dgm:chMax val="1"/>
          <dgm:chPref val="1"/>
        </dgm:presLayoutVars>
      </dgm:prSet>
      <dgm:spPr/>
    </dgm:pt>
    <dgm:pt modelId="{080FD1F4-7835-4756-885D-A0BB3C8D8B2E}" type="pres">
      <dgm:prSet presAssocID="{CB360692-C8DA-4036-84D0-9CD65C374A4B}" presName="sibTrans" presStyleCnt="0"/>
      <dgm:spPr/>
    </dgm:pt>
    <dgm:pt modelId="{C361279F-6174-44D5-AC2C-2468DC2C512B}" type="pres">
      <dgm:prSet presAssocID="{273F725B-E1A6-4CDB-90EA-C856C64F94DA}" presName="compNode" presStyleCnt="0"/>
      <dgm:spPr/>
    </dgm:pt>
    <dgm:pt modelId="{088BA2EC-0D84-4E53-AB6E-465E52D561C1}" type="pres">
      <dgm:prSet presAssocID="{273F725B-E1A6-4CDB-90EA-C856C64F94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BE771AA-8311-4509-B561-725D58D0DD29}" type="pres">
      <dgm:prSet presAssocID="{273F725B-E1A6-4CDB-90EA-C856C64F94DA}" presName="spaceRect" presStyleCnt="0"/>
      <dgm:spPr/>
    </dgm:pt>
    <dgm:pt modelId="{D30ABEEF-D995-445C-BB7E-8F22B2A3017C}" type="pres">
      <dgm:prSet presAssocID="{273F725B-E1A6-4CDB-90EA-C856C64F94DA}" presName="textRect" presStyleLbl="revTx" presStyleIdx="1" presStyleCnt="2">
        <dgm:presLayoutVars>
          <dgm:chMax val="1"/>
          <dgm:chPref val="1"/>
        </dgm:presLayoutVars>
      </dgm:prSet>
      <dgm:spPr/>
    </dgm:pt>
  </dgm:ptLst>
  <dgm:cxnLst>
    <dgm:cxn modelId="{9AF3D80A-5336-4FF7-AB15-E490043B889E}" srcId="{E024E350-F0A5-4C3B-B2E1-2751092190E4}" destId="{33022BF6-CF96-4D1E-BC50-233D95F3D5CF}" srcOrd="0" destOrd="0" parTransId="{ABFBAB41-7747-4D8A-8C84-B5D76078D17C}" sibTransId="{CB360692-C8DA-4036-84D0-9CD65C374A4B}"/>
    <dgm:cxn modelId="{8874C03C-2030-48CA-BA9D-5F9D45AD7B4D}" srcId="{E024E350-F0A5-4C3B-B2E1-2751092190E4}" destId="{273F725B-E1A6-4CDB-90EA-C856C64F94DA}" srcOrd="1" destOrd="0" parTransId="{75108D1C-B85B-4CC0-BBA1-8D5992044F5B}" sibTransId="{6D41944B-2402-422F-962B-409D3531018D}"/>
    <dgm:cxn modelId="{070C3246-20D6-4FE1-A9BA-C54CCF8B0E4A}" type="presOf" srcId="{33022BF6-CF96-4D1E-BC50-233D95F3D5CF}" destId="{F546614A-4550-4077-B3C3-275C13CB7599}" srcOrd="0" destOrd="0" presId="urn:microsoft.com/office/officeart/2018/2/layout/IconLabelList"/>
    <dgm:cxn modelId="{A1165E55-ABC9-44FA-B7A2-E96396FF5B61}" type="presOf" srcId="{E024E350-F0A5-4C3B-B2E1-2751092190E4}" destId="{719B9C24-B019-4CD1-8DC3-ABA681A19506}" srcOrd="0" destOrd="0" presId="urn:microsoft.com/office/officeart/2018/2/layout/IconLabelList"/>
    <dgm:cxn modelId="{90BE7692-18C8-4753-AD34-5DEE0E11B5BD}" type="presOf" srcId="{273F725B-E1A6-4CDB-90EA-C856C64F94DA}" destId="{D30ABEEF-D995-445C-BB7E-8F22B2A3017C}" srcOrd="0" destOrd="0" presId="urn:microsoft.com/office/officeart/2018/2/layout/IconLabelList"/>
    <dgm:cxn modelId="{06390786-727E-4A9F-A905-8740768E6C51}" type="presParOf" srcId="{719B9C24-B019-4CD1-8DC3-ABA681A19506}" destId="{CB938831-7AED-457A-B235-BDCBAF892001}" srcOrd="0" destOrd="0" presId="urn:microsoft.com/office/officeart/2018/2/layout/IconLabelList"/>
    <dgm:cxn modelId="{2896458A-842D-4B47-85F3-1EFA09FF5447}" type="presParOf" srcId="{CB938831-7AED-457A-B235-BDCBAF892001}" destId="{CCC41FF1-3891-48B1-AE53-207E99C54B79}" srcOrd="0" destOrd="0" presId="urn:microsoft.com/office/officeart/2018/2/layout/IconLabelList"/>
    <dgm:cxn modelId="{30BD863B-7D52-4541-990E-C09C4D75BC8F}" type="presParOf" srcId="{CB938831-7AED-457A-B235-BDCBAF892001}" destId="{06E46334-23AD-42DB-856C-EC8869A13CDB}" srcOrd="1" destOrd="0" presId="urn:microsoft.com/office/officeart/2018/2/layout/IconLabelList"/>
    <dgm:cxn modelId="{EDB6C6EE-5243-4290-95FA-7D86EE965B16}" type="presParOf" srcId="{CB938831-7AED-457A-B235-BDCBAF892001}" destId="{F546614A-4550-4077-B3C3-275C13CB7599}" srcOrd="2" destOrd="0" presId="urn:microsoft.com/office/officeart/2018/2/layout/IconLabelList"/>
    <dgm:cxn modelId="{4CB805AC-AD0A-4BA3-A169-3AD41782773D}" type="presParOf" srcId="{719B9C24-B019-4CD1-8DC3-ABA681A19506}" destId="{080FD1F4-7835-4756-885D-A0BB3C8D8B2E}" srcOrd="1" destOrd="0" presId="urn:microsoft.com/office/officeart/2018/2/layout/IconLabelList"/>
    <dgm:cxn modelId="{F988FBD2-B772-4B9A-A33F-39832D9FD937}" type="presParOf" srcId="{719B9C24-B019-4CD1-8DC3-ABA681A19506}" destId="{C361279F-6174-44D5-AC2C-2468DC2C512B}" srcOrd="2" destOrd="0" presId="urn:microsoft.com/office/officeart/2018/2/layout/IconLabelList"/>
    <dgm:cxn modelId="{AFFC9BF0-D6E2-424B-97F5-8AAA0BCDF0B3}" type="presParOf" srcId="{C361279F-6174-44D5-AC2C-2468DC2C512B}" destId="{088BA2EC-0D84-4E53-AB6E-465E52D561C1}" srcOrd="0" destOrd="0" presId="urn:microsoft.com/office/officeart/2018/2/layout/IconLabelList"/>
    <dgm:cxn modelId="{6A8A067D-2CAB-478D-81A3-031AF84CBAE9}" type="presParOf" srcId="{C361279F-6174-44D5-AC2C-2468DC2C512B}" destId="{FBE771AA-8311-4509-B561-725D58D0DD29}" srcOrd="1" destOrd="0" presId="urn:microsoft.com/office/officeart/2018/2/layout/IconLabelList"/>
    <dgm:cxn modelId="{B3F03F3E-D406-423E-B6F2-E69D4C41CBDA}" type="presParOf" srcId="{C361279F-6174-44D5-AC2C-2468DC2C512B}" destId="{D30ABEEF-D995-445C-BB7E-8F22B2A3017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7BE052-2D39-4713-8E7A-442B0ECB4B9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9223BD1-D828-4BCC-AF6A-BA634ABF094C}">
      <dgm:prSet/>
      <dgm:spPr/>
      <dgm:t>
        <a:bodyPr/>
        <a:lstStyle/>
        <a:p>
          <a:pPr>
            <a:lnSpc>
              <a:spcPct val="100000"/>
            </a:lnSpc>
          </a:pPr>
          <a:r>
            <a:rPr lang="en-US"/>
            <a:t>The XGBoost model performed better from the three models used on the dataset.</a:t>
          </a:r>
        </a:p>
      </dgm:t>
    </dgm:pt>
    <dgm:pt modelId="{054822BC-2111-4692-8FDE-9495DC8F5B8A}" type="parTrans" cxnId="{77737DFE-2B0C-4712-AB64-4F086ED52830}">
      <dgm:prSet/>
      <dgm:spPr/>
      <dgm:t>
        <a:bodyPr/>
        <a:lstStyle/>
        <a:p>
          <a:endParaRPr lang="en-US"/>
        </a:p>
      </dgm:t>
    </dgm:pt>
    <dgm:pt modelId="{7B898A0D-6D69-4D22-9337-62771B51CF52}" type="sibTrans" cxnId="{77737DFE-2B0C-4712-AB64-4F086ED52830}">
      <dgm:prSet/>
      <dgm:spPr/>
      <dgm:t>
        <a:bodyPr/>
        <a:lstStyle/>
        <a:p>
          <a:pPr>
            <a:lnSpc>
              <a:spcPct val="100000"/>
            </a:lnSpc>
          </a:pPr>
          <a:endParaRPr lang="en-US"/>
        </a:p>
      </dgm:t>
    </dgm:pt>
    <dgm:pt modelId="{B62A7406-1CAA-466E-B1A1-70078D4D2FD7}">
      <dgm:prSet/>
      <dgm:spPr/>
      <dgm:t>
        <a:bodyPr/>
        <a:lstStyle/>
        <a:p>
          <a:pPr>
            <a:lnSpc>
              <a:spcPct val="100000"/>
            </a:lnSpc>
          </a:pPr>
          <a:r>
            <a:rPr lang="en-US" b="1"/>
            <a:t>Price and Revenue:</a:t>
          </a:r>
          <a:r>
            <a:rPr lang="en-US"/>
            <a:t> As the price increases, revenue tends to increase.</a:t>
          </a:r>
        </a:p>
      </dgm:t>
    </dgm:pt>
    <dgm:pt modelId="{64F1AFDE-47E7-43D1-86F1-769EC180F590}" type="parTrans" cxnId="{F2D090B2-C096-4B08-A27A-061E2AC01382}">
      <dgm:prSet/>
      <dgm:spPr/>
      <dgm:t>
        <a:bodyPr/>
        <a:lstStyle/>
        <a:p>
          <a:endParaRPr lang="en-US"/>
        </a:p>
      </dgm:t>
    </dgm:pt>
    <dgm:pt modelId="{3ECD7801-A999-4EB0-8926-4FF9822AA376}" type="sibTrans" cxnId="{F2D090B2-C096-4B08-A27A-061E2AC01382}">
      <dgm:prSet/>
      <dgm:spPr/>
      <dgm:t>
        <a:bodyPr/>
        <a:lstStyle/>
        <a:p>
          <a:pPr>
            <a:lnSpc>
              <a:spcPct val="100000"/>
            </a:lnSpc>
          </a:pPr>
          <a:endParaRPr lang="en-US"/>
        </a:p>
      </dgm:t>
    </dgm:pt>
    <dgm:pt modelId="{EAE50FCE-011E-4A9F-9ACC-004A513BE5B7}">
      <dgm:prSet/>
      <dgm:spPr/>
      <dgm:t>
        <a:bodyPr/>
        <a:lstStyle/>
        <a:p>
          <a:pPr>
            <a:lnSpc>
              <a:spcPct val="100000"/>
            </a:lnSpc>
          </a:pPr>
          <a:r>
            <a:rPr lang="en-US" b="1"/>
            <a:t>Demand Units Sold and Revenue:</a:t>
          </a:r>
          <a:r>
            <a:rPr lang="en-US"/>
            <a:t> When more units are sold, revenue increases.</a:t>
          </a:r>
        </a:p>
      </dgm:t>
    </dgm:pt>
    <dgm:pt modelId="{9EF511B4-D693-41D5-ABAC-CC23D0C4D766}" type="parTrans" cxnId="{D96BA594-3E57-4478-A98B-91AD7AE54360}">
      <dgm:prSet/>
      <dgm:spPr/>
      <dgm:t>
        <a:bodyPr/>
        <a:lstStyle/>
        <a:p>
          <a:endParaRPr lang="en-US"/>
        </a:p>
      </dgm:t>
    </dgm:pt>
    <dgm:pt modelId="{A45B7F82-C017-46E6-BCAD-4EB9D9AED6C0}" type="sibTrans" cxnId="{D96BA594-3E57-4478-A98B-91AD7AE54360}">
      <dgm:prSet/>
      <dgm:spPr/>
      <dgm:t>
        <a:bodyPr/>
        <a:lstStyle/>
        <a:p>
          <a:pPr>
            <a:lnSpc>
              <a:spcPct val="100000"/>
            </a:lnSpc>
          </a:pPr>
          <a:endParaRPr lang="en-US"/>
        </a:p>
      </dgm:t>
    </dgm:pt>
    <dgm:pt modelId="{A6665BAE-FE8E-4304-BF12-28783DD85654}">
      <dgm:prSet/>
      <dgm:spPr/>
      <dgm:t>
        <a:bodyPr/>
        <a:lstStyle/>
        <a:p>
          <a:pPr>
            <a:lnSpc>
              <a:spcPct val="100000"/>
            </a:lnSpc>
          </a:pPr>
          <a:r>
            <a:rPr lang="en-US" b="1"/>
            <a:t>Supplier Cost and Revenue:</a:t>
          </a:r>
          <a:r>
            <a:rPr lang="en-US"/>
            <a:t> Higher supplier costs generally lead to lower revenue.</a:t>
          </a:r>
        </a:p>
      </dgm:t>
    </dgm:pt>
    <dgm:pt modelId="{10484AEB-4D86-436B-A98E-C8DB7CFE75C6}" type="parTrans" cxnId="{62FAB3F5-6CFE-49A2-8596-D71B12CAD4CB}">
      <dgm:prSet/>
      <dgm:spPr/>
      <dgm:t>
        <a:bodyPr/>
        <a:lstStyle/>
        <a:p>
          <a:endParaRPr lang="en-US"/>
        </a:p>
      </dgm:t>
    </dgm:pt>
    <dgm:pt modelId="{3178489A-B124-471E-9173-7E5432D52198}" type="sibTrans" cxnId="{62FAB3F5-6CFE-49A2-8596-D71B12CAD4CB}">
      <dgm:prSet/>
      <dgm:spPr/>
      <dgm:t>
        <a:bodyPr/>
        <a:lstStyle/>
        <a:p>
          <a:pPr>
            <a:lnSpc>
              <a:spcPct val="100000"/>
            </a:lnSpc>
          </a:pPr>
          <a:endParaRPr lang="en-US"/>
        </a:p>
      </dgm:t>
    </dgm:pt>
    <dgm:pt modelId="{2DA07622-F1CE-47E9-AD1E-2C2267AA530C}">
      <dgm:prSet/>
      <dgm:spPr/>
      <dgm:t>
        <a:bodyPr/>
        <a:lstStyle/>
        <a:p>
          <a:pPr>
            <a:lnSpc>
              <a:spcPct val="100000"/>
            </a:lnSpc>
          </a:pPr>
          <a:r>
            <a:rPr lang="en-US" b="1"/>
            <a:t>Price and Demand Units Sold:</a:t>
          </a:r>
          <a:r>
            <a:rPr lang="en-US"/>
            <a:t> As the price increases, the number of units sold tends to decrease.</a:t>
          </a:r>
        </a:p>
      </dgm:t>
    </dgm:pt>
    <dgm:pt modelId="{B3A2B2C3-5AE9-4E62-A9FA-08D42D2623D3}" type="parTrans" cxnId="{8A12780D-A905-4742-8664-3F89F873A765}">
      <dgm:prSet/>
      <dgm:spPr/>
      <dgm:t>
        <a:bodyPr/>
        <a:lstStyle/>
        <a:p>
          <a:endParaRPr lang="en-US"/>
        </a:p>
      </dgm:t>
    </dgm:pt>
    <dgm:pt modelId="{5AB8F3CF-246E-47C9-9439-8A6087D7C9D8}" type="sibTrans" cxnId="{8A12780D-A905-4742-8664-3F89F873A765}">
      <dgm:prSet/>
      <dgm:spPr/>
      <dgm:t>
        <a:bodyPr/>
        <a:lstStyle/>
        <a:p>
          <a:pPr>
            <a:lnSpc>
              <a:spcPct val="100000"/>
            </a:lnSpc>
          </a:pPr>
          <a:endParaRPr lang="en-US"/>
        </a:p>
      </dgm:t>
    </dgm:pt>
    <dgm:pt modelId="{03FD5A81-D775-4A91-9960-2921FEF63912}">
      <dgm:prSet/>
      <dgm:spPr/>
      <dgm:t>
        <a:bodyPr/>
        <a:lstStyle/>
        <a:p>
          <a:pPr>
            <a:lnSpc>
              <a:spcPct val="100000"/>
            </a:lnSpc>
          </a:pPr>
          <a:r>
            <a:rPr lang="en-US" b="1"/>
            <a:t>Discount Offered and Revenue:</a:t>
          </a:r>
          <a:r>
            <a:rPr lang="en-US"/>
            <a:t> There is a weak negative correlation between Discount Offered and Revenue. This might indicate that offering discounts can sometimes lead to a slight decrease in revenue, possibly due to reduced profit margins.</a:t>
          </a:r>
        </a:p>
      </dgm:t>
    </dgm:pt>
    <dgm:pt modelId="{B821F250-2A29-4DD5-B62B-B91B1528A241}" type="parTrans" cxnId="{B1DAE57C-BDD4-403F-B17B-A490DE84E1B4}">
      <dgm:prSet/>
      <dgm:spPr/>
      <dgm:t>
        <a:bodyPr/>
        <a:lstStyle/>
        <a:p>
          <a:endParaRPr lang="en-US"/>
        </a:p>
      </dgm:t>
    </dgm:pt>
    <dgm:pt modelId="{A75583E2-EA38-4912-85EA-B4F7194CE65A}" type="sibTrans" cxnId="{B1DAE57C-BDD4-403F-B17B-A490DE84E1B4}">
      <dgm:prSet/>
      <dgm:spPr/>
      <dgm:t>
        <a:bodyPr/>
        <a:lstStyle/>
        <a:p>
          <a:endParaRPr lang="en-US"/>
        </a:p>
      </dgm:t>
    </dgm:pt>
    <dgm:pt modelId="{F5B22BF5-641E-4E50-A132-FEC3E80B60CC}" type="pres">
      <dgm:prSet presAssocID="{2A7BE052-2D39-4713-8E7A-442B0ECB4B9B}" presName="root" presStyleCnt="0">
        <dgm:presLayoutVars>
          <dgm:dir/>
          <dgm:resizeHandles val="exact"/>
        </dgm:presLayoutVars>
      </dgm:prSet>
      <dgm:spPr/>
    </dgm:pt>
    <dgm:pt modelId="{B1D2D356-67DD-4F54-A434-83F9B299E02C}" type="pres">
      <dgm:prSet presAssocID="{2A7BE052-2D39-4713-8E7A-442B0ECB4B9B}" presName="container" presStyleCnt="0">
        <dgm:presLayoutVars>
          <dgm:dir/>
          <dgm:resizeHandles val="exact"/>
        </dgm:presLayoutVars>
      </dgm:prSet>
      <dgm:spPr/>
    </dgm:pt>
    <dgm:pt modelId="{68664E9C-E972-4645-9B16-3647EC188366}" type="pres">
      <dgm:prSet presAssocID="{B9223BD1-D828-4BCC-AF6A-BA634ABF094C}" presName="compNode" presStyleCnt="0"/>
      <dgm:spPr/>
    </dgm:pt>
    <dgm:pt modelId="{765C46EF-A227-49F5-BF90-1C1F3929045A}" type="pres">
      <dgm:prSet presAssocID="{B9223BD1-D828-4BCC-AF6A-BA634ABF094C}" presName="iconBgRect" presStyleLbl="bgShp" presStyleIdx="0" presStyleCnt="6"/>
      <dgm:spPr/>
    </dgm:pt>
    <dgm:pt modelId="{5135D6B3-F4C0-4103-9C6D-1BAC618A4BA7}" type="pres">
      <dgm:prSet presAssocID="{B9223BD1-D828-4BCC-AF6A-BA634ABF094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C3221AC-0B86-4CCD-9315-7823A3071FC1}" type="pres">
      <dgm:prSet presAssocID="{B9223BD1-D828-4BCC-AF6A-BA634ABF094C}" presName="spaceRect" presStyleCnt="0"/>
      <dgm:spPr/>
    </dgm:pt>
    <dgm:pt modelId="{15AA4138-1148-4EC4-B2BC-9C47190DCADD}" type="pres">
      <dgm:prSet presAssocID="{B9223BD1-D828-4BCC-AF6A-BA634ABF094C}" presName="textRect" presStyleLbl="revTx" presStyleIdx="0" presStyleCnt="6">
        <dgm:presLayoutVars>
          <dgm:chMax val="1"/>
          <dgm:chPref val="1"/>
        </dgm:presLayoutVars>
      </dgm:prSet>
      <dgm:spPr/>
    </dgm:pt>
    <dgm:pt modelId="{74AC4EFC-A82E-41C2-9E08-81482EE8DA49}" type="pres">
      <dgm:prSet presAssocID="{7B898A0D-6D69-4D22-9337-62771B51CF52}" presName="sibTrans" presStyleLbl="sibTrans2D1" presStyleIdx="0" presStyleCnt="0"/>
      <dgm:spPr/>
    </dgm:pt>
    <dgm:pt modelId="{602F3E70-3E3B-468E-BEF4-E8C57F8155B2}" type="pres">
      <dgm:prSet presAssocID="{B62A7406-1CAA-466E-B1A1-70078D4D2FD7}" presName="compNode" presStyleCnt="0"/>
      <dgm:spPr/>
    </dgm:pt>
    <dgm:pt modelId="{2216433E-50C4-4970-A3A1-5A56B5241DB9}" type="pres">
      <dgm:prSet presAssocID="{B62A7406-1CAA-466E-B1A1-70078D4D2FD7}" presName="iconBgRect" presStyleLbl="bgShp" presStyleIdx="1" presStyleCnt="6"/>
      <dgm:spPr/>
    </dgm:pt>
    <dgm:pt modelId="{FAB1B295-5918-4DFD-BBA1-A5B6DBD96166}" type="pres">
      <dgm:prSet presAssocID="{B62A7406-1CAA-466E-B1A1-70078D4D2F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8C566B74-843D-46FB-AB22-A7044EB5D4C6}" type="pres">
      <dgm:prSet presAssocID="{B62A7406-1CAA-466E-B1A1-70078D4D2FD7}" presName="spaceRect" presStyleCnt="0"/>
      <dgm:spPr/>
    </dgm:pt>
    <dgm:pt modelId="{AB49D48A-DC41-466E-8285-7312595E0D6C}" type="pres">
      <dgm:prSet presAssocID="{B62A7406-1CAA-466E-B1A1-70078D4D2FD7}" presName="textRect" presStyleLbl="revTx" presStyleIdx="1" presStyleCnt="6">
        <dgm:presLayoutVars>
          <dgm:chMax val="1"/>
          <dgm:chPref val="1"/>
        </dgm:presLayoutVars>
      </dgm:prSet>
      <dgm:spPr/>
    </dgm:pt>
    <dgm:pt modelId="{79046155-D59F-4CE5-B920-96991C5F8A9B}" type="pres">
      <dgm:prSet presAssocID="{3ECD7801-A999-4EB0-8926-4FF9822AA376}" presName="sibTrans" presStyleLbl="sibTrans2D1" presStyleIdx="0" presStyleCnt="0"/>
      <dgm:spPr/>
    </dgm:pt>
    <dgm:pt modelId="{55598C95-3BEE-48BA-9E2E-6EAD9914E059}" type="pres">
      <dgm:prSet presAssocID="{EAE50FCE-011E-4A9F-9ACC-004A513BE5B7}" presName="compNode" presStyleCnt="0"/>
      <dgm:spPr/>
    </dgm:pt>
    <dgm:pt modelId="{1EE931A9-0E9E-4BB5-AF93-02FF41A37924}" type="pres">
      <dgm:prSet presAssocID="{EAE50FCE-011E-4A9F-9ACC-004A513BE5B7}" presName="iconBgRect" presStyleLbl="bgShp" presStyleIdx="2" presStyleCnt="6"/>
      <dgm:spPr/>
    </dgm:pt>
    <dgm:pt modelId="{0BAEF988-53F0-4D5D-9257-675C0296CD19}" type="pres">
      <dgm:prSet presAssocID="{EAE50FCE-011E-4A9F-9ACC-004A513BE5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E83B84D5-9676-4401-9B9D-4FC1E92C41C6}" type="pres">
      <dgm:prSet presAssocID="{EAE50FCE-011E-4A9F-9ACC-004A513BE5B7}" presName="spaceRect" presStyleCnt="0"/>
      <dgm:spPr/>
    </dgm:pt>
    <dgm:pt modelId="{9E0CBDAC-B164-4009-B8AF-A7C374323345}" type="pres">
      <dgm:prSet presAssocID="{EAE50FCE-011E-4A9F-9ACC-004A513BE5B7}" presName="textRect" presStyleLbl="revTx" presStyleIdx="2" presStyleCnt="6">
        <dgm:presLayoutVars>
          <dgm:chMax val="1"/>
          <dgm:chPref val="1"/>
        </dgm:presLayoutVars>
      </dgm:prSet>
      <dgm:spPr/>
    </dgm:pt>
    <dgm:pt modelId="{A00BEB1A-1F5F-49B8-A74D-8BB633D4357A}" type="pres">
      <dgm:prSet presAssocID="{A45B7F82-C017-46E6-BCAD-4EB9D9AED6C0}" presName="sibTrans" presStyleLbl="sibTrans2D1" presStyleIdx="0" presStyleCnt="0"/>
      <dgm:spPr/>
    </dgm:pt>
    <dgm:pt modelId="{AF5AB43F-E6BA-4000-96B7-F5B3BD11EE41}" type="pres">
      <dgm:prSet presAssocID="{A6665BAE-FE8E-4304-BF12-28783DD85654}" presName="compNode" presStyleCnt="0"/>
      <dgm:spPr/>
    </dgm:pt>
    <dgm:pt modelId="{A2CFBD5F-AADE-4961-8C29-2A34BAA2BA5E}" type="pres">
      <dgm:prSet presAssocID="{A6665BAE-FE8E-4304-BF12-28783DD85654}" presName="iconBgRect" presStyleLbl="bgShp" presStyleIdx="3" presStyleCnt="6"/>
      <dgm:spPr/>
    </dgm:pt>
    <dgm:pt modelId="{7ACA8334-C6D8-43C3-93C8-024DC6B5D64A}" type="pres">
      <dgm:prSet presAssocID="{A6665BAE-FE8E-4304-BF12-28783DD8565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A3837979-7226-4338-BEA5-D70609E8DF7C}" type="pres">
      <dgm:prSet presAssocID="{A6665BAE-FE8E-4304-BF12-28783DD85654}" presName="spaceRect" presStyleCnt="0"/>
      <dgm:spPr/>
    </dgm:pt>
    <dgm:pt modelId="{D1D6FCCA-8D91-4B87-9712-7E17C634CEB4}" type="pres">
      <dgm:prSet presAssocID="{A6665BAE-FE8E-4304-BF12-28783DD85654}" presName="textRect" presStyleLbl="revTx" presStyleIdx="3" presStyleCnt="6">
        <dgm:presLayoutVars>
          <dgm:chMax val="1"/>
          <dgm:chPref val="1"/>
        </dgm:presLayoutVars>
      </dgm:prSet>
      <dgm:spPr/>
    </dgm:pt>
    <dgm:pt modelId="{A7927A6D-4902-4B95-95D1-D277799C506A}" type="pres">
      <dgm:prSet presAssocID="{3178489A-B124-471E-9173-7E5432D52198}" presName="sibTrans" presStyleLbl="sibTrans2D1" presStyleIdx="0" presStyleCnt="0"/>
      <dgm:spPr/>
    </dgm:pt>
    <dgm:pt modelId="{B510CBF9-5F48-4601-BCAC-1605CA9F87AF}" type="pres">
      <dgm:prSet presAssocID="{2DA07622-F1CE-47E9-AD1E-2C2267AA530C}" presName="compNode" presStyleCnt="0"/>
      <dgm:spPr/>
    </dgm:pt>
    <dgm:pt modelId="{3EE6DA21-F501-42D5-A2ED-1F5B0B666815}" type="pres">
      <dgm:prSet presAssocID="{2DA07622-F1CE-47E9-AD1E-2C2267AA530C}" presName="iconBgRect" presStyleLbl="bgShp" presStyleIdx="4" presStyleCnt="6"/>
      <dgm:spPr/>
    </dgm:pt>
    <dgm:pt modelId="{9DEF3A4E-098D-4742-BC15-88A76B51C7A0}" type="pres">
      <dgm:prSet presAssocID="{2DA07622-F1CE-47E9-AD1E-2C2267AA530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B295979D-2A79-413E-98F8-7DEB35E4CF16}" type="pres">
      <dgm:prSet presAssocID="{2DA07622-F1CE-47E9-AD1E-2C2267AA530C}" presName="spaceRect" presStyleCnt="0"/>
      <dgm:spPr/>
    </dgm:pt>
    <dgm:pt modelId="{1C462FC3-BEB1-4647-BB12-F931B47478F4}" type="pres">
      <dgm:prSet presAssocID="{2DA07622-F1CE-47E9-AD1E-2C2267AA530C}" presName="textRect" presStyleLbl="revTx" presStyleIdx="4" presStyleCnt="6">
        <dgm:presLayoutVars>
          <dgm:chMax val="1"/>
          <dgm:chPref val="1"/>
        </dgm:presLayoutVars>
      </dgm:prSet>
      <dgm:spPr/>
    </dgm:pt>
    <dgm:pt modelId="{4A359867-9CB9-40B7-8D43-5021BB756A54}" type="pres">
      <dgm:prSet presAssocID="{5AB8F3CF-246E-47C9-9439-8A6087D7C9D8}" presName="sibTrans" presStyleLbl="sibTrans2D1" presStyleIdx="0" presStyleCnt="0"/>
      <dgm:spPr/>
    </dgm:pt>
    <dgm:pt modelId="{9C1227A7-F450-4D36-BADF-CE9BA37C40A8}" type="pres">
      <dgm:prSet presAssocID="{03FD5A81-D775-4A91-9960-2921FEF63912}" presName="compNode" presStyleCnt="0"/>
      <dgm:spPr/>
    </dgm:pt>
    <dgm:pt modelId="{E5693C5C-5E39-47DE-B9CB-FF5921CF9CA7}" type="pres">
      <dgm:prSet presAssocID="{03FD5A81-D775-4A91-9960-2921FEF63912}" presName="iconBgRect" presStyleLbl="bgShp" presStyleIdx="5" presStyleCnt="6"/>
      <dgm:spPr/>
    </dgm:pt>
    <dgm:pt modelId="{9F6F7929-6B42-49FB-8791-1370172B9462}" type="pres">
      <dgm:prSet presAssocID="{03FD5A81-D775-4A91-9960-2921FEF639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uble"/>
        </a:ext>
      </dgm:extLst>
    </dgm:pt>
    <dgm:pt modelId="{7A02FA19-7970-4CB2-B4D5-B745872E0532}" type="pres">
      <dgm:prSet presAssocID="{03FD5A81-D775-4A91-9960-2921FEF63912}" presName="spaceRect" presStyleCnt="0"/>
      <dgm:spPr/>
    </dgm:pt>
    <dgm:pt modelId="{72322432-6221-4F0E-BE72-3C7014667975}" type="pres">
      <dgm:prSet presAssocID="{03FD5A81-D775-4A91-9960-2921FEF63912}" presName="textRect" presStyleLbl="revTx" presStyleIdx="5" presStyleCnt="6">
        <dgm:presLayoutVars>
          <dgm:chMax val="1"/>
          <dgm:chPref val="1"/>
        </dgm:presLayoutVars>
      </dgm:prSet>
      <dgm:spPr/>
    </dgm:pt>
  </dgm:ptLst>
  <dgm:cxnLst>
    <dgm:cxn modelId="{8200DA05-5CC9-4830-99B3-B031FD027625}" type="presOf" srcId="{A6665BAE-FE8E-4304-BF12-28783DD85654}" destId="{D1D6FCCA-8D91-4B87-9712-7E17C634CEB4}" srcOrd="0" destOrd="0" presId="urn:microsoft.com/office/officeart/2018/2/layout/IconCircleList"/>
    <dgm:cxn modelId="{8A12780D-A905-4742-8664-3F89F873A765}" srcId="{2A7BE052-2D39-4713-8E7A-442B0ECB4B9B}" destId="{2DA07622-F1CE-47E9-AD1E-2C2267AA530C}" srcOrd="4" destOrd="0" parTransId="{B3A2B2C3-5AE9-4E62-A9FA-08D42D2623D3}" sibTransId="{5AB8F3CF-246E-47C9-9439-8A6087D7C9D8}"/>
    <dgm:cxn modelId="{10A5631B-BFFE-4FD2-B976-A6D2ECDA9412}" type="presOf" srcId="{B62A7406-1CAA-466E-B1A1-70078D4D2FD7}" destId="{AB49D48A-DC41-466E-8285-7312595E0D6C}" srcOrd="0" destOrd="0" presId="urn:microsoft.com/office/officeart/2018/2/layout/IconCircleList"/>
    <dgm:cxn modelId="{E892FE39-EDF5-4ADE-AEB1-4E4737F13580}" type="presOf" srcId="{EAE50FCE-011E-4A9F-9ACC-004A513BE5B7}" destId="{9E0CBDAC-B164-4009-B8AF-A7C374323345}" srcOrd="0" destOrd="0" presId="urn:microsoft.com/office/officeart/2018/2/layout/IconCircleList"/>
    <dgm:cxn modelId="{1987873D-28BF-435A-81EC-00EC0AC798F9}" type="presOf" srcId="{2DA07622-F1CE-47E9-AD1E-2C2267AA530C}" destId="{1C462FC3-BEB1-4647-BB12-F931B47478F4}" srcOrd="0" destOrd="0" presId="urn:microsoft.com/office/officeart/2018/2/layout/IconCircleList"/>
    <dgm:cxn modelId="{4F4D4758-8ED9-4111-958E-183D705C4730}" type="presOf" srcId="{5AB8F3CF-246E-47C9-9439-8A6087D7C9D8}" destId="{4A359867-9CB9-40B7-8D43-5021BB756A54}" srcOrd="0" destOrd="0" presId="urn:microsoft.com/office/officeart/2018/2/layout/IconCircleList"/>
    <dgm:cxn modelId="{52EECB58-6B63-4ACC-99E3-CB1998345B12}" type="presOf" srcId="{B9223BD1-D828-4BCC-AF6A-BA634ABF094C}" destId="{15AA4138-1148-4EC4-B2BC-9C47190DCADD}" srcOrd="0" destOrd="0" presId="urn:microsoft.com/office/officeart/2018/2/layout/IconCircleList"/>
    <dgm:cxn modelId="{B1DAE57C-BDD4-403F-B17B-A490DE84E1B4}" srcId="{2A7BE052-2D39-4713-8E7A-442B0ECB4B9B}" destId="{03FD5A81-D775-4A91-9960-2921FEF63912}" srcOrd="5" destOrd="0" parTransId="{B821F250-2A29-4DD5-B62B-B91B1528A241}" sibTransId="{A75583E2-EA38-4912-85EA-B4F7194CE65A}"/>
    <dgm:cxn modelId="{88801692-094E-49F0-A649-E298283F54E3}" type="presOf" srcId="{3178489A-B124-471E-9173-7E5432D52198}" destId="{A7927A6D-4902-4B95-95D1-D277799C506A}" srcOrd="0" destOrd="0" presId="urn:microsoft.com/office/officeart/2018/2/layout/IconCircleList"/>
    <dgm:cxn modelId="{D96BA594-3E57-4478-A98B-91AD7AE54360}" srcId="{2A7BE052-2D39-4713-8E7A-442B0ECB4B9B}" destId="{EAE50FCE-011E-4A9F-9ACC-004A513BE5B7}" srcOrd="2" destOrd="0" parTransId="{9EF511B4-D693-41D5-ABAC-CC23D0C4D766}" sibTransId="{A45B7F82-C017-46E6-BCAD-4EB9D9AED6C0}"/>
    <dgm:cxn modelId="{9203009B-7312-497C-9621-37416F54A19A}" type="presOf" srcId="{3ECD7801-A999-4EB0-8926-4FF9822AA376}" destId="{79046155-D59F-4CE5-B920-96991C5F8A9B}" srcOrd="0" destOrd="0" presId="urn:microsoft.com/office/officeart/2018/2/layout/IconCircleList"/>
    <dgm:cxn modelId="{6BEC009F-79F5-447F-B368-08C3FA8232C0}" type="presOf" srcId="{2A7BE052-2D39-4713-8E7A-442B0ECB4B9B}" destId="{F5B22BF5-641E-4E50-A132-FEC3E80B60CC}" srcOrd="0" destOrd="0" presId="urn:microsoft.com/office/officeart/2018/2/layout/IconCircleList"/>
    <dgm:cxn modelId="{E6FF08A2-03DB-4EFD-9838-B1A2A1848A63}" type="presOf" srcId="{03FD5A81-D775-4A91-9960-2921FEF63912}" destId="{72322432-6221-4F0E-BE72-3C7014667975}" srcOrd="0" destOrd="0" presId="urn:microsoft.com/office/officeart/2018/2/layout/IconCircleList"/>
    <dgm:cxn modelId="{F2D090B2-C096-4B08-A27A-061E2AC01382}" srcId="{2A7BE052-2D39-4713-8E7A-442B0ECB4B9B}" destId="{B62A7406-1CAA-466E-B1A1-70078D4D2FD7}" srcOrd="1" destOrd="0" parTransId="{64F1AFDE-47E7-43D1-86F1-769EC180F590}" sibTransId="{3ECD7801-A999-4EB0-8926-4FF9822AA376}"/>
    <dgm:cxn modelId="{546038BA-7EF2-4EAE-9B97-611F502B3FE1}" type="presOf" srcId="{A45B7F82-C017-46E6-BCAD-4EB9D9AED6C0}" destId="{A00BEB1A-1F5F-49B8-A74D-8BB633D4357A}" srcOrd="0" destOrd="0" presId="urn:microsoft.com/office/officeart/2018/2/layout/IconCircleList"/>
    <dgm:cxn modelId="{62FAB3F5-6CFE-49A2-8596-D71B12CAD4CB}" srcId="{2A7BE052-2D39-4713-8E7A-442B0ECB4B9B}" destId="{A6665BAE-FE8E-4304-BF12-28783DD85654}" srcOrd="3" destOrd="0" parTransId="{10484AEB-4D86-436B-A98E-C8DB7CFE75C6}" sibTransId="{3178489A-B124-471E-9173-7E5432D52198}"/>
    <dgm:cxn modelId="{176F78F6-A953-4AFD-9847-61FCE6CBE77F}" type="presOf" srcId="{7B898A0D-6D69-4D22-9337-62771B51CF52}" destId="{74AC4EFC-A82E-41C2-9E08-81482EE8DA49}" srcOrd="0" destOrd="0" presId="urn:microsoft.com/office/officeart/2018/2/layout/IconCircleList"/>
    <dgm:cxn modelId="{77737DFE-2B0C-4712-AB64-4F086ED52830}" srcId="{2A7BE052-2D39-4713-8E7A-442B0ECB4B9B}" destId="{B9223BD1-D828-4BCC-AF6A-BA634ABF094C}" srcOrd="0" destOrd="0" parTransId="{054822BC-2111-4692-8FDE-9495DC8F5B8A}" sibTransId="{7B898A0D-6D69-4D22-9337-62771B51CF52}"/>
    <dgm:cxn modelId="{D72830EE-A756-4522-9E92-7D08FF7ED27F}" type="presParOf" srcId="{F5B22BF5-641E-4E50-A132-FEC3E80B60CC}" destId="{B1D2D356-67DD-4F54-A434-83F9B299E02C}" srcOrd="0" destOrd="0" presId="urn:microsoft.com/office/officeart/2018/2/layout/IconCircleList"/>
    <dgm:cxn modelId="{0DC3D2DC-42F8-4159-9FD0-60B77B123E38}" type="presParOf" srcId="{B1D2D356-67DD-4F54-A434-83F9B299E02C}" destId="{68664E9C-E972-4645-9B16-3647EC188366}" srcOrd="0" destOrd="0" presId="urn:microsoft.com/office/officeart/2018/2/layout/IconCircleList"/>
    <dgm:cxn modelId="{F6F5E65B-EF57-4C69-9AD5-0FF5A0FD4802}" type="presParOf" srcId="{68664E9C-E972-4645-9B16-3647EC188366}" destId="{765C46EF-A227-49F5-BF90-1C1F3929045A}" srcOrd="0" destOrd="0" presId="urn:microsoft.com/office/officeart/2018/2/layout/IconCircleList"/>
    <dgm:cxn modelId="{4050506C-3416-4AA6-B354-C75D406FB690}" type="presParOf" srcId="{68664E9C-E972-4645-9B16-3647EC188366}" destId="{5135D6B3-F4C0-4103-9C6D-1BAC618A4BA7}" srcOrd="1" destOrd="0" presId="urn:microsoft.com/office/officeart/2018/2/layout/IconCircleList"/>
    <dgm:cxn modelId="{7CD8B1D0-3E2C-4ACD-B570-A42F0EC95D5A}" type="presParOf" srcId="{68664E9C-E972-4645-9B16-3647EC188366}" destId="{AC3221AC-0B86-4CCD-9315-7823A3071FC1}" srcOrd="2" destOrd="0" presId="urn:microsoft.com/office/officeart/2018/2/layout/IconCircleList"/>
    <dgm:cxn modelId="{2D016B4E-3532-4589-8B4C-2528C97CD75B}" type="presParOf" srcId="{68664E9C-E972-4645-9B16-3647EC188366}" destId="{15AA4138-1148-4EC4-B2BC-9C47190DCADD}" srcOrd="3" destOrd="0" presId="urn:microsoft.com/office/officeart/2018/2/layout/IconCircleList"/>
    <dgm:cxn modelId="{D6634EBD-8044-42AA-804B-2231FE064819}" type="presParOf" srcId="{B1D2D356-67DD-4F54-A434-83F9B299E02C}" destId="{74AC4EFC-A82E-41C2-9E08-81482EE8DA49}" srcOrd="1" destOrd="0" presId="urn:microsoft.com/office/officeart/2018/2/layout/IconCircleList"/>
    <dgm:cxn modelId="{DF4E45B3-F340-4F9B-BA3B-6CA5598DE9C3}" type="presParOf" srcId="{B1D2D356-67DD-4F54-A434-83F9B299E02C}" destId="{602F3E70-3E3B-468E-BEF4-E8C57F8155B2}" srcOrd="2" destOrd="0" presId="urn:microsoft.com/office/officeart/2018/2/layout/IconCircleList"/>
    <dgm:cxn modelId="{9F544ACE-07F0-4786-9583-68EE6E00FD90}" type="presParOf" srcId="{602F3E70-3E3B-468E-BEF4-E8C57F8155B2}" destId="{2216433E-50C4-4970-A3A1-5A56B5241DB9}" srcOrd="0" destOrd="0" presId="urn:microsoft.com/office/officeart/2018/2/layout/IconCircleList"/>
    <dgm:cxn modelId="{9A707590-F3EA-43BB-98E5-5EAF02ED16FF}" type="presParOf" srcId="{602F3E70-3E3B-468E-BEF4-E8C57F8155B2}" destId="{FAB1B295-5918-4DFD-BBA1-A5B6DBD96166}" srcOrd="1" destOrd="0" presId="urn:microsoft.com/office/officeart/2018/2/layout/IconCircleList"/>
    <dgm:cxn modelId="{97A40433-6931-46E8-A63C-BC6F95A8BABB}" type="presParOf" srcId="{602F3E70-3E3B-468E-BEF4-E8C57F8155B2}" destId="{8C566B74-843D-46FB-AB22-A7044EB5D4C6}" srcOrd="2" destOrd="0" presId="urn:microsoft.com/office/officeart/2018/2/layout/IconCircleList"/>
    <dgm:cxn modelId="{92713C9F-46CA-4CBB-91CC-91B9AB58282B}" type="presParOf" srcId="{602F3E70-3E3B-468E-BEF4-E8C57F8155B2}" destId="{AB49D48A-DC41-466E-8285-7312595E0D6C}" srcOrd="3" destOrd="0" presId="urn:microsoft.com/office/officeart/2018/2/layout/IconCircleList"/>
    <dgm:cxn modelId="{4506B403-2509-4FEF-84B2-7AB9D6FFA617}" type="presParOf" srcId="{B1D2D356-67DD-4F54-A434-83F9B299E02C}" destId="{79046155-D59F-4CE5-B920-96991C5F8A9B}" srcOrd="3" destOrd="0" presId="urn:microsoft.com/office/officeart/2018/2/layout/IconCircleList"/>
    <dgm:cxn modelId="{C81809D9-A8D9-4866-BBD3-516E19E0E297}" type="presParOf" srcId="{B1D2D356-67DD-4F54-A434-83F9B299E02C}" destId="{55598C95-3BEE-48BA-9E2E-6EAD9914E059}" srcOrd="4" destOrd="0" presId="urn:microsoft.com/office/officeart/2018/2/layout/IconCircleList"/>
    <dgm:cxn modelId="{8C7A885C-9308-41C0-BA58-429C9077903D}" type="presParOf" srcId="{55598C95-3BEE-48BA-9E2E-6EAD9914E059}" destId="{1EE931A9-0E9E-4BB5-AF93-02FF41A37924}" srcOrd="0" destOrd="0" presId="urn:microsoft.com/office/officeart/2018/2/layout/IconCircleList"/>
    <dgm:cxn modelId="{4B0ABDC0-633B-4B73-893A-E8DF4A2B2299}" type="presParOf" srcId="{55598C95-3BEE-48BA-9E2E-6EAD9914E059}" destId="{0BAEF988-53F0-4D5D-9257-675C0296CD19}" srcOrd="1" destOrd="0" presId="urn:microsoft.com/office/officeart/2018/2/layout/IconCircleList"/>
    <dgm:cxn modelId="{BA747425-3E19-4587-992A-ED9CC2EF5332}" type="presParOf" srcId="{55598C95-3BEE-48BA-9E2E-6EAD9914E059}" destId="{E83B84D5-9676-4401-9B9D-4FC1E92C41C6}" srcOrd="2" destOrd="0" presId="urn:microsoft.com/office/officeart/2018/2/layout/IconCircleList"/>
    <dgm:cxn modelId="{E8796B3E-516C-4C9A-90E6-61BFD9243E33}" type="presParOf" srcId="{55598C95-3BEE-48BA-9E2E-6EAD9914E059}" destId="{9E0CBDAC-B164-4009-B8AF-A7C374323345}" srcOrd="3" destOrd="0" presId="urn:microsoft.com/office/officeart/2018/2/layout/IconCircleList"/>
    <dgm:cxn modelId="{20669435-DF09-4065-81A2-F0C4D622F98E}" type="presParOf" srcId="{B1D2D356-67DD-4F54-A434-83F9B299E02C}" destId="{A00BEB1A-1F5F-49B8-A74D-8BB633D4357A}" srcOrd="5" destOrd="0" presId="urn:microsoft.com/office/officeart/2018/2/layout/IconCircleList"/>
    <dgm:cxn modelId="{2E5C5F81-DDC1-4D53-9C64-FB3279218960}" type="presParOf" srcId="{B1D2D356-67DD-4F54-A434-83F9B299E02C}" destId="{AF5AB43F-E6BA-4000-96B7-F5B3BD11EE41}" srcOrd="6" destOrd="0" presId="urn:microsoft.com/office/officeart/2018/2/layout/IconCircleList"/>
    <dgm:cxn modelId="{80658E32-152F-4796-B3DC-38091CFCB0A3}" type="presParOf" srcId="{AF5AB43F-E6BA-4000-96B7-F5B3BD11EE41}" destId="{A2CFBD5F-AADE-4961-8C29-2A34BAA2BA5E}" srcOrd="0" destOrd="0" presId="urn:microsoft.com/office/officeart/2018/2/layout/IconCircleList"/>
    <dgm:cxn modelId="{090AFCC7-202F-4A2A-90E3-401057D5FD6C}" type="presParOf" srcId="{AF5AB43F-E6BA-4000-96B7-F5B3BD11EE41}" destId="{7ACA8334-C6D8-43C3-93C8-024DC6B5D64A}" srcOrd="1" destOrd="0" presId="urn:microsoft.com/office/officeart/2018/2/layout/IconCircleList"/>
    <dgm:cxn modelId="{F2B9B489-75AB-488A-A896-92F2375E5966}" type="presParOf" srcId="{AF5AB43F-E6BA-4000-96B7-F5B3BD11EE41}" destId="{A3837979-7226-4338-BEA5-D70609E8DF7C}" srcOrd="2" destOrd="0" presId="urn:microsoft.com/office/officeart/2018/2/layout/IconCircleList"/>
    <dgm:cxn modelId="{1C02CECE-1392-4E3F-B8BE-15647E242B6D}" type="presParOf" srcId="{AF5AB43F-E6BA-4000-96B7-F5B3BD11EE41}" destId="{D1D6FCCA-8D91-4B87-9712-7E17C634CEB4}" srcOrd="3" destOrd="0" presId="urn:microsoft.com/office/officeart/2018/2/layout/IconCircleList"/>
    <dgm:cxn modelId="{53A1D67E-0C89-4C1F-9C44-8481468CA7A4}" type="presParOf" srcId="{B1D2D356-67DD-4F54-A434-83F9B299E02C}" destId="{A7927A6D-4902-4B95-95D1-D277799C506A}" srcOrd="7" destOrd="0" presId="urn:microsoft.com/office/officeart/2018/2/layout/IconCircleList"/>
    <dgm:cxn modelId="{C4B2FC19-FF91-4176-B293-FC8E33D003D0}" type="presParOf" srcId="{B1D2D356-67DD-4F54-A434-83F9B299E02C}" destId="{B510CBF9-5F48-4601-BCAC-1605CA9F87AF}" srcOrd="8" destOrd="0" presId="urn:microsoft.com/office/officeart/2018/2/layout/IconCircleList"/>
    <dgm:cxn modelId="{A5EB4B61-E460-4947-965B-542AA54ECADD}" type="presParOf" srcId="{B510CBF9-5F48-4601-BCAC-1605CA9F87AF}" destId="{3EE6DA21-F501-42D5-A2ED-1F5B0B666815}" srcOrd="0" destOrd="0" presId="urn:microsoft.com/office/officeart/2018/2/layout/IconCircleList"/>
    <dgm:cxn modelId="{ECED5BD2-B78E-4908-9E7C-3271B2A3C41A}" type="presParOf" srcId="{B510CBF9-5F48-4601-BCAC-1605CA9F87AF}" destId="{9DEF3A4E-098D-4742-BC15-88A76B51C7A0}" srcOrd="1" destOrd="0" presId="urn:microsoft.com/office/officeart/2018/2/layout/IconCircleList"/>
    <dgm:cxn modelId="{E462AC39-3136-4874-BE96-801931DE8F21}" type="presParOf" srcId="{B510CBF9-5F48-4601-BCAC-1605CA9F87AF}" destId="{B295979D-2A79-413E-98F8-7DEB35E4CF16}" srcOrd="2" destOrd="0" presId="urn:microsoft.com/office/officeart/2018/2/layout/IconCircleList"/>
    <dgm:cxn modelId="{D467F0EF-69AA-4A0B-B3E8-A4EB86497563}" type="presParOf" srcId="{B510CBF9-5F48-4601-BCAC-1605CA9F87AF}" destId="{1C462FC3-BEB1-4647-BB12-F931B47478F4}" srcOrd="3" destOrd="0" presId="urn:microsoft.com/office/officeart/2018/2/layout/IconCircleList"/>
    <dgm:cxn modelId="{56560167-3676-4196-A178-EE8CA6BFE3C3}" type="presParOf" srcId="{B1D2D356-67DD-4F54-A434-83F9B299E02C}" destId="{4A359867-9CB9-40B7-8D43-5021BB756A54}" srcOrd="9" destOrd="0" presId="urn:microsoft.com/office/officeart/2018/2/layout/IconCircleList"/>
    <dgm:cxn modelId="{22531880-495B-4339-A240-DE75133BCA0E}" type="presParOf" srcId="{B1D2D356-67DD-4F54-A434-83F9B299E02C}" destId="{9C1227A7-F450-4D36-BADF-CE9BA37C40A8}" srcOrd="10" destOrd="0" presId="urn:microsoft.com/office/officeart/2018/2/layout/IconCircleList"/>
    <dgm:cxn modelId="{D311CE5A-216A-425F-A41B-61104145BDC4}" type="presParOf" srcId="{9C1227A7-F450-4D36-BADF-CE9BA37C40A8}" destId="{E5693C5C-5E39-47DE-B9CB-FF5921CF9CA7}" srcOrd="0" destOrd="0" presId="urn:microsoft.com/office/officeart/2018/2/layout/IconCircleList"/>
    <dgm:cxn modelId="{6A43EF5C-E274-4F50-ACA9-33761C8B6B05}" type="presParOf" srcId="{9C1227A7-F450-4D36-BADF-CE9BA37C40A8}" destId="{9F6F7929-6B42-49FB-8791-1370172B9462}" srcOrd="1" destOrd="0" presId="urn:microsoft.com/office/officeart/2018/2/layout/IconCircleList"/>
    <dgm:cxn modelId="{A692CB62-4A7A-457D-A00D-31C2653C08FF}" type="presParOf" srcId="{9C1227A7-F450-4D36-BADF-CE9BA37C40A8}" destId="{7A02FA19-7970-4CB2-B4D5-B745872E0532}" srcOrd="2" destOrd="0" presId="urn:microsoft.com/office/officeart/2018/2/layout/IconCircleList"/>
    <dgm:cxn modelId="{4287BE9C-274C-451A-8415-8BFA6DF57F31}" type="presParOf" srcId="{9C1227A7-F450-4D36-BADF-CE9BA37C40A8}" destId="{72322432-6221-4F0E-BE72-3C70146679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97F05D-61C1-4473-BE06-E538FC8B5FC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4C2BC7-0383-4EC6-948D-7B02F9BB55CC}">
      <dgm:prSet/>
      <dgm:spPr/>
      <dgm:t>
        <a:bodyPr/>
        <a:lstStyle/>
        <a:p>
          <a:pPr>
            <a:lnSpc>
              <a:spcPct val="100000"/>
            </a:lnSpc>
          </a:pPr>
          <a:r>
            <a:rPr lang="en-US"/>
            <a:t>Price adjustment by product segment</a:t>
          </a:r>
        </a:p>
      </dgm:t>
    </dgm:pt>
    <dgm:pt modelId="{2BC95B21-4FAF-4BF9-96C8-54F324C90119}" type="parTrans" cxnId="{C467ADA0-85D6-4FA1-96E2-26BE66554BF9}">
      <dgm:prSet/>
      <dgm:spPr/>
      <dgm:t>
        <a:bodyPr/>
        <a:lstStyle/>
        <a:p>
          <a:endParaRPr lang="en-US"/>
        </a:p>
      </dgm:t>
    </dgm:pt>
    <dgm:pt modelId="{79985E74-1057-4C87-9D31-289BBE9C30BF}" type="sibTrans" cxnId="{C467ADA0-85D6-4FA1-96E2-26BE66554BF9}">
      <dgm:prSet/>
      <dgm:spPr/>
      <dgm:t>
        <a:bodyPr/>
        <a:lstStyle/>
        <a:p>
          <a:endParaRPr lang="en-US"/>
        </a:p>
      </dgm:t>
    </dgm:pt>
    <dgm:pt modelId="{BED8C33C-D2FB-46A4-BF1C-603DFB17A9CE}">
      <dgm:prSet/>
      <dgm:spPr/>
      <dgm:t>
        <a:bodyPr/>
        <a:lstStyle/>
        <a:p>
          <a:pPr>
            <a:lnSpc>
              <a:spcPct val="100000"/>
            </a:lnSpc>
          </a:pPr>
          <a:r>
            <a:rPr lang="en-US"/>
            <a:t>High-demand, high-price sensitivity segment</a:t>
          </a:r>
        </a:p>
      </dgm:t>
    </dgm:pt>
    <dgm:pt modelId="{7E5498E5-1CE2-444D-B454-A69D1E72E26A}" type="parTrans" cxnId="{34069EE3-DD04-4B56-B25A-3657C5173ADE}">
      <dgm:prSet/>
      <dgm:spPr/>
      <dgm:t>
        <a:bodyPr/>
        <a:lstStyle/>
        <a:p>
          <a:endParaRPr lang="en-US"/>
        </a:p>
      </dgm:t>
    </dgm:pt>
    <dgm:pt modelId="{516F34C6-74E5-4730-A2FC-C61E7127A137}" type="sibTrans" cxnId="{34069EE3-DD04-4B56-B25A-3657C5173ADE}">
      <dgm:prSet/>
      <dgm:spPr/>
      <dgm:t>
        <a:bodyPr/>
        <a:lstStyle/>
        <a:p>
          <a:endParaRPr lang="en-US"/>
        </a:p>
      </dgm:t>
    </dgm:pt>
    <dgm:pt modelId="{C6763A7C-D4A9-498F-BEEA-466D25E466EA}">
      <dgm:prSet/>
      <dgm:spPr/>
      <dgm:t>
        <a:bodyPr/>
        <a:lstStyle/>
        <a:p>
          <a:pPr>
            <a:lnSpc>
              <a:spcPct val="100000"/>
            </a:lnSpc>
          </a:pPr>
          <a:r>
            <a:rPr lang="en-US"/>
            <a:t>Low-demand, low-price sensitivity segment</a:t>
          </a:r>
        </a:p>
      </dgm:t>
    </dgm:pt>
    <dgm:pt modelId="{6735D454-6F17-4EC8-BB3E-2CE7260A4916}" type="parTrans" cxnId="{3F8E29B9-FB5D-453F-A316-2C86EBD84C2D}">
      <dgm:prSet/>
      <dgm:spPr/>
      <dgm:t>
        <a:bodyPr/>
        <a:lstStyle/>
        <a:p>
          <a:endParaRPr lang="en-US"/>
        </a:p>
      </dgm:t>
    </dgm:pt>
    <dgm:pt modelId="{1BC11B7F-538A-4CCA-B728-166A973A68A9}" type="sibTrans" cxnId="{3F8E29B9-FB5D-453F-A316-2C86EBD84C2D}">
      <dgm:prSet/>
      <dgm:spPr/>
      <dgm:t>
        <a:bodyPr/>
        <a:lstStyle/>
        <a:p>
          <a:endParaRPr lang="en-US"/>
        </a:p>
      </dgm:t>
    </dgm:pt>
    <dgm:pt modelId="{8C84FCE8-06AB-48F8-8B13-5FDC78591F30}">
      <dgm:prSet/>
      <dgm:spPr/>
      <dgm:t>
        <a:bodyPr/>
        <a:lstStyle/>
        <a:p>
          <a:pPr>
            <a:lnSpc>
              <a:spcPct val="100000"/>
            </a:lnSpc>
          </a:pPr>
          <a:r>
            <a:rPr lang="en-US"/>
            <a:t>Low demand, High-price sensitivity segment</a:t>
          </a:r>
        </a:p>
      </dgm:t>
    </dgm:pt>
    <dgm:pt modelId="{E2727A3D-319F-42A7-8198-590B0E57F42B}" type="parTrans" cxnId="{66A7223A-4BD3-4CF6-891B-7EBEF47F18EF}">
      <dgm:prSet/>
      <dgm:spPr/>
      <dgm:t>
        <a:bodyPr/>
        <a:lstStyle/>
        <a:p>
          <a:endParaRPr lang="en-US"/>
        </a:p>
      </dgm:t>
    </dgm:pt>
    <dgm:pt modelId="{5876222D-34AC-48D0-A0F1-5EE75F0AE9F7}" type="sibTrans" cxnId="{66A7223A-4BD3-4CF6-891B-7EBEF47F18EF}">
      <dgm:prSet/>
      <dgm:spPr/>
      <dgm:t>
        <a:bodyPr/>
        <a:lstStyle/>
        <a:p>
          <a:endParaRPr lang="en-US"/>
        </a:p>
      </dgm:t>
    </dgm:pt>
    <dgm:pt modelId="{7723E14A-8426-4CBF-8D47-1C466990F7B5}" type="pres">
      <dgm:prSet presAssocID="{AF97F05D-61C1-4473-BE06-E538FC8B5FC6}" presName="root" presStyleCnt="0">
        <dgm:presLayoutVars>
          <dgm:dir/>
          <dgm:resizeHandles val="exact"/>
        </dgm:presLayoutVars>
      </dgm:prSet>
      <dgm:spPr/>
    </dgm:pt>
    <dgm:pt modelId="{F90DFE2B-6CF3-44F5-890B-F03EF3833542}" type="pres">
      <dgm:prSet presAssocID="{D94C2BC7-0383-4EC6-948D-7B02F9BB55CC}" presName="compNode" presStyleCnt="0"/>
      <dgm:spPr/>
    </dgm:pt>
    <dgm:pt modelId="{5BD430BE-EBF7-4433-A5E1-6D3E7CCFAF04}" type="pres">
      <dgm:prSet presAssocID="{D94C2BC7-0383-4EC6-948D-7B02F9BB55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g"/>
        </a:ext>
      </dgm:extLst>
    </dgm:pt>
    <dgm:pt modelId="{21B93D95-4394-4DED-B49D-5A2E54A16ADE}" type="pres">
      <dgm:prSet presAssocID="{D94C2BC7-0383-4EC6-948D-7B02F9BB55CC}" presName="spaceRect" presStyleCnt="0"/>
      <dgm:spPr/>
    </dgm:pt>
    <dgm:pt modelId="{97624ABA-59C6-4931-AA9E-FF23A66359EA}" type="pres">
      <dgm:prSet presAssocID="{D94C2BC7-0383-4EC6-948D-7B02F9BB55CC}" presName="textRect" presStyleLbl="revTx" presStyleIdx="0" presStyleCnt="4">
        <dgm:presLayoutVars>
          <dgm:chMax val="1"/>
          <dgm:chPref val="1"/>
        </dgm:presLayoutVars>
      </dgm:prSet>
      <dgm:spPr/>
    </dgm:pt>
    <dgm:pt modelId="{D7A05B9F-6388-4E03-9E21-48B33D92455B}" type="pres">
      <dgm:prSet presAssocID="{79985E74-1057-4C87-9D31-289BBE9C30BF}" presName="sibTrans" presStyleCnt="0"/>
      <dgm:spPr/>
    </dgm:pt>
    <dgm:pt modelId="{D6E9909F-98A0-42F3-8659-358C4D3AFF54}" type="pres">
      <dgm:prSet presAssocID="{BED8C33C-D2FB-46A4-BF1C-603DFB17A9CE}" presName="compNode" presStyleCnt="0"/>
      <dgm:spPr/>
    </dgm:pt>
    <dgm:pt modelId="{FFA849C1-4C46-4B9B-AF91-4FEE0E874CA1}" type="pres">
      <dgm:prSet presAssocID="{BED8C33C-D2FB-46A4-BF1C-603DFB17A9C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o Smoking"/>
        </a:ext>
      </dgm:extLst>
    </dgm:pt>
    <dgm:pt modelId="{D0DA70D5-CB62-4355-B856-88F6FC49FB0A}" type="pres">
      <dgm:prSet presAssocID="{BED8C33C-D2FB-46A4-BF1C-603DFB17A9CE}" presName="spaceRect" presStyleCnt="0"/>
      <dgm:spPr/>
    </dgm:pt>
    <dgm:pt modelId="{E18B5084-6E1A-49F9-AA24-C1DB4647C453}" type="pres">
      <dgm:prSet presAssocID="{BED8C33C-D2FB-46A4-BF1C-603DFB17A9CE}" presName="textRect" presStyleLbl="revTx" presStyleIdx="1" presStyleCnt="4">
        <dgm:presLayoutVars>
          <dgm:chMax val="1"/>
          <dgm:chPref val="1"/>
        </dgm:presLayoutVars>
      </dgm:prSet>
      <dgm:spPr/>
    </dgm:pt>
    <dgm:pt modelId="{82D6CA35-7524-4149-A20A-A33CC1BFEAC2}" type="pres">
      <dgm:prSet presAssocID="{516F34C6-74E5-4730-A2FC-C61E7127A137}" presName="sibTrans" presStyleCnt="0"/>
      <dgm:spPr/>
    </dgm:pt>
    <dgm:pt modelId="{0122DFEE-CD70-4B08-88C7-CF234606CD14}" type="pres">
      <dgm:prSet presAssocID="{C6763A7C-D4A9-498F-BEEA-466D25E466EA}" presName="compNode" presStyleCnt="0"/>
      <dgm:spPr/>
    </dgm:pt>
    <dgm:pt modelId="{CBF9583E-64CF-45B5-9B4B-8D904626D5AB}" type="pres">
      <dgm:prSet presAssocID="{C6763A7C-D4A9-498F-BEEA-466D25E466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dioactive Sign"/>
        </a:ext>
      </dgm:extLst>
    </dgm:pt>
    <dgm:pt modelId="{597D5128-6C8C-4CB7-BB13-CF418ACC442D}" type="pres">
      <dgm:prSet presAssocID="{C6763A7C-D4A9-498F-BEEA-466D25E466EA}" presName="spaceRect" presStyleCnt="0"/>
      <dgm:spPr/>
    </dgm:pt>
    <dgm:pt modelId="{519A8E30-2572-4637-AC36-6E1E118D2B01}" type="pres">
      <dgm:prSet presAssocID="{C6763A7C-D4A9-498F-BEEA-466D25E466EA}" presName="textRect" presStyleLbl="revTx" presStyleIdx="2" presStyleCnt="4">
        <dgm:presLayoutVars>
          <dgm:chMax val="1"/>
          <dgm:chPref val="1"/>
        </dgm:presLayoutVars>
      </dgm:prSet>
      <dgm:spPr/>
    </dgm:pt>
    <dgm:pt modelId="{FD1BDFFC-FD8F-4840-9D1C-56B7FCDE3D84}" type="pres">
      <dgm:prSet presAssocID="{1BC11B7F-538A-4CCA-B728-166A973A68A9}" presName="sibTrans" presStyleCnt="0"/>
      <dgm:spPr/>
    </dgm:pt>
    <dgm:pt modelId="{9E9B39D2-CA31-4CAA-8423-3C7AA5DF9E9E}" type="pres">
      <dgm:prSet presAssocID="{8C84FCE8-06AB-48F8-8B13-5FDC78591F30}" presName="compNode" presStyleCnt="0"/>
      <dgm:spPr/>
    </dgm:pt>
    <dgm:pt modelId="{366AE96F-075C-4CF3-93FF-46DE006E4D47}" type="pres">
      <dgm:prSet presAssocID="{8C84FCE8-06AB-48F8-8B13-5FDC78591F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tical disc"/>
        </a:ext>
      </dgm:extLst>
    </dgm:pt>
    <dgm:pt modelId="{4AB1C874-1359-4FA4-AAC8-8B8E6C10AF87}" type="pres">
      <dgm:prSet presAssocID="{8C84FCE8-06AB-48F8-8B13-5FDC78591F30}" presName="spaceRect" presStyleCnt="0"/>
      <dgm:spPr/>
    </dgm:pt>
    <dgm:pt modelId="{6D154255-7967-48DD-A66B-8300F39BEBB1}" type="pres">
      <dgm:prSet presAssocID="{8C84FCE8-06AB-48F8-8B13-5FDC78591F30}" presName="textRect" presStyleLbl="revTx" presStyleIdx="3" presStyleCnt="4">
        <dgm:presLayoutVars>
          <dgm:chMax val="1"/>
          <dgm:chPref val="1"/>
        </dgm:presLayoutVars>
      </dgm:prSet>
      <dgm:spPr/>
    </dgm:pt>
  </dgm:ptLst>
  <dgm:cxnLst>
    <dgm:cxn modelId="{780CED19-AD4D-433C-827E-A563A04FFC47}" type="presOf" srcId="{BED8C33C-D2FB-46A4-BF1C-603DFB17A9CE}" destId="{E18B5084-6E1A-49F9-AA24-C1DB4647C453}" srcOrd="0" destOrd="0" presId="urn:microsoft.com/office/officeart/2018/2/layout/IconLabelList"/>
    <dgm:cxn modelId="{66A7223A-4BD3-4CF6-891B-7EBEF47F18EF}" srcId="{AF97F05D-61C1-4473-BE06-E538FC8B5FC6}" destId="{8C84FCE8-06AB-48F8-8B13-5FDC78591F30}" srcOrd="3" destOrd="0" parTransId="{E2727A3D-319F-42A7-8198-590B0E57F42B}" sibTransId="{5876222D-34AC-48D0-A0F1-5EE75F0AE9F7}"/>
    <dgm:cxn modelId="{C339D23B-6625-44E8-A999-6A60077E1276}" type="presOf" srcId="{C6763A7C-D4A9-498F-BEEA-466D25E466EA}" destId="{519A8E30-2572-4637-AC36-6E1E118D2B01}" srcOrd="0" destOrd="0" presId="urn:microsoft.com/office/officeart/2018/2/layout/IconLabelList"/>
    <dgm:cxn modelId="{2F3FF945-67F2-4C51-990B-690D539D8988}" type="presOf" srcId="{D94C2BC7-0383-4EC6-948D-7B02F9BB55CC}" destId="{97624ABA-59C6-4931-AA9E-FF23A66359EA}" srcOrd="0" destOrd="0" presId="urn:microsoft.com/office/officeart/2018/2/layout/IconLabelList"/>
    <dgm:cxn modelId="{C467ADA0-85D6-4FA1-96E2-26BE66554BF9}" srcId="{AF97F05D-61C1-4473-BE06-E538FC8B5FC6}" destId="{D94C2BC7-0383-4EC6-948D-7B02F9BB55CC}" srcOrd="0" destOrd="0" parTransId="{2BC95B21-4FAF-4BF9-96C8-54F324C90119}" sibTransId="{79985E74-1057-4C87-9D31-289BBE9C30BF}"/>
    <dgm:cxn modelId="{3F8E29B9-FB5D-453F-A316-2C86EBD84C2D}" srcId="{AF97F05D-61C1-4473-BE06-E538FC8B5FC6}" destId="{C6763A7C-D4A9-498F-BEEA-466D25E466EA}" srcOrd="2" destOrd="0" parTransId="{6735D454-6F17-4EC8-BB3E-2CE7260A4916}" sibTransId="{1BC11B7F-538A-4CCA-B728-166A973A68A9}"/>
    <dgm:cxn modelId="{911739C6-98B8-4A33-A31C-4C55F9E23CD2}" type="presOf" srcId="{8C84FCE8-06AB-48F8-8B13-5FDC78591F30}" destId="{6D154255-7967-48DD-A66B-8300F39BEBB1}" srcOrd="0" destOrd="0" presId="urn:microsoft.com/office/officeart/2018/2/layout/IconLabelList"/>
    <dgm:cxn modelId="{34069EE3-DD04-4B56-B25A-3657C5173ADE}" srcId="{AF97F05D-61C1-4473-BE06-E538FC8B5FC6}" destId="{BED8C33C-D2FB-46A4-BF1C-603DFB17A9CE}" srcOrd="1" destOrd="0" parTransId="{7E5498E5-1CE2-444D-B454-A69D1E72E26A}" sibTransId="{516F34C6-74E5-4730-A2FC-C61E7127A137}"/>
    <dgm:cxn modelId="{425864FF-43E7-45ED-9183-51969F363523}" type="presOf" srcId="{AF97F05D-61C1-4473-BE06-E538FC8B5FC6}" destId="{7723E14A-8426-4CBF-8D47-1C466990F7B5}" srcOrd="0" destOrd="0" presId="urn:microsoft.com/office/officeart/2018/2/layout/IconLabelList"/>
    <dgm:cxn modelId="{B98CEEE7-F355-4D3E-9B5E-5ECDD66C19E3}" type="presParOf" srcId="{7723E14A-8426-4CBF-8D47-1C466990F7B5}" destId="{F90DFE2B-6CF3-44F5-890B-F03EF3833542}" srcOrd="0" destOrd="0" presId="urn:microsoft.com/office/officeart/2018/2/layout/IconLabelList"/>
    <dgm:cxn modelId="{676CBE07-C28C-4F2F-A01A-526165831150}" type="presParOf" srcId="{F90DFE2B-6CF3-44F5-890B-F03EF3833542}" destId="{5BD430BE-EBF7-4433-A5E1-6D3E7CCFAF04}" srcOrd="0" destOrd="0" presId="urn:microsoft.com/office/officeart/2018/2/layout/IconLabelList"/>
    <dgm:cxn modelId="{89274171-0859-4681-82AC-0C6F3FE1D55C}" type="presParOf" srcId="{F90DFE2B-6CF3-44F5-890B-F03EF3833542}" destId="{21B93D95-4394-4DED-B49D-5A2E54A16ADE}" srcOrd="1" destOrd="0" presId="urn:microsoft.com/office/officeart/2018/2/layout/IconLabelList"/>
    <dgm:cxn modelId="{4450353F-0466-4411-BD2E-2FC638C626A0}" type="presParOf" srcId="{F90DFE2B-6CF3-44F5-890B-F03EF3833542}" destId="{97624ABA-59C6-4931-AA9E-FF23A66359EA}" srcOrd="2" destOrd="0" presId="urn:microsoft.com/office/officeart/2018/2/layout/IconLabelList"/>
    <dgm:cxn modelId="{F2AA0672-16A9-4368-A816-0C220AF9CA77}" type="presParOf" srcId="{7723E14A-8426-4CBF-8D47-1C466990F7B5}" destId="{D7A05B9F-6388-4E03-9E21-48B33D92455B}" srcOrd="1" destOrd="0" presId="urn:microsoft.com/office/officeart/2018/2/layout/IconLabelList"/>
    <dgm:cxn modelId="{E7B44595-A94F-49DE-97AE-E4E69F706183}" type="presParOf" srcId="{7723E14A-8426-4CBF-8D47-1C466990F7B5}" destId="{D6E9909F-98A0-42F3-8659-358C4D3AFF54}" srcOrd="2" destOrd="0" presId="urn:microsoft.com/office/officeart/2018/2/layout/IconLabelList"/>
    <dgm:cxn modelId="{05C91840-E859-49F3-8DF0-25BD96FE25C5}" type="presParOf" srcId="{D6E9909F-98A0-42F3-8659-358C4D3AFF54}" destId="{FFA849C1-4C46-4B9B-AF91-4FEE0E874CA1}" srcOrd="0" destOrd="0" presId="urn:microsoft.com/office/officeart/2018/2/layout/IconLabelList"/>
    <dgm:cxn modelId="{75D9A966-AD0C-4257-A4B1-43960E8D8B05}" type="presParOf" srcId="{D6E9909F-98A0-42F3-8659-358C4D3AFF54}" destId="{D0DA70D5-CB62-4355-B856-88F6FC49FB0A}" srcOrd="1" destOrd="0" presId="urn:microsoft.com/office/officeart/2018/2/layout/IconLabelList"/>
    <dgm:cxn modelId="{A5DD76EA-2076-45C8-B861-AE44EB8D1B98}" type="presParOf" srcId="{D6E9909F-98A0-42F3-8659-358C4D3AFF54}" destId="{E18B5084-6E1A-49F9-AA24-C1DB4647C453}" srcOrd="2" destOrd="0" presId="urn:microsoft.com/office/officeart/2018/2/layout/IconLabelList"/>
    <dgm:cxn modelId="{249E6EAF-902B-4975-A7AB-2693D59DEBA7}" type="presParOf" srcId="{7723E14A-8426-4CBF-8D47-1C466990F7B5}" destId="{82D6CA35-7524-4149-A20A-A33CC1BFEAC2}" srcOrd="3" destOrd="0" presId="urn:microsoft.com/office/officeart/2018/2/layout/IconLabelList"/>
    <dgm:cxn modelId="{99B3133A-7EF5-4091-B6FA-D6ADCBACBE50}" type="presParOf" srcId="{7723E14A-8426-4CBF-8D47-1C466990F7B5}" destId="{0122DFEE-CD70-4B08-88C7-CF234606CD14}" srcOrd="4" destOrd="0" presId="urn:microsoft.com/office/officeart/2018/2/layout/IconLabelList"/>
    <dgm:cxn modelId="{1FC318A0-6687-423C-B7A1-D677AC05F9D7}" type="presParOf" srcId="{0122DFEE-CD70-4B08-88C7-CF234606CD14}" destId="{CBF9583E-64CF-45B5-9B4B-8D904626D5AB}" srcOrd="0" destOrd="0" presId="urn:microsoft.com/office/officeart/2018/2/layout/IconLabelList"/>
    <dgm:cxn modelId="{2C284010-1628-4515-AAC3-C782EF7748A6}" type="presParOf" srcId="{0122DFEE-CD70-4B08-88C7-CF234606CD14}" destId="{597D5128-6C8C-4CB7-BB13-CF418ACC442D}" srcOrd="1" destOrd="0" presId="urn:microsoft.com/office/officeart/2018/2/layout/IconLabelList"/>
    <dgm:cxn modelId="{703D105B-EA88-4D5F-905B-94429E2A1814}" type="presParOf" srcId="{0122DFEE-CD70-4B08-88C7-CF234606CD14}" destId="{519A8E30-2572-4637-AC36-6E1E118D2B01}" srcOrd="2" destOrd="0" presId="urn:microsoft.com/office/officeart/2018/2/layout/IconLabelList"/>
    <dgm:cxn modelId="{31853649-7B22-45F6-94C5-198BF67E022C}" type="presParOf" srcId="{7723E14A-8426-4CBF-8D47-1C466990F7B5}" destId="{FD1BDFFC-FD8F-4840-9D1C-56B7FCDE3D84}" srcOrd="5" destOrd="0" presId="urn:microsoft.com/office/officeart/2018/2/layout/IconLabelList"/>
    <dgm:cxn modelId="{2C531E54-5F7F-4C7A-836E-689D9E69A933}" type="presParOf" srcId="{7723E14A-8426-4CBF-8D47-1C466990F7B5}" destId="{9E9B39D2-CA31-4CAA-8423-3C7AA5DF9E9E}" srcOrd="6" destOrd="0" presId="urn:microsoft.com/office/officeart/2018/2/layout/IconLabelList"/>
    <dgm:cxn modelId="{94FE30FD-E392-41DD-9756-DFCA46EB3A2A}" type="presParOf" srcId="{9E9B39D2-CA31-4CAA-8423-3C7AA5DF9E9E}" destId="{366AE96F-075C-4CF3-93FF-46DE006E4D47}" srcOrd="0" destOrd="0" presId="urn:microsoft.com/office/officeart/2018/2/layout/IconLabelList"/>
    <dgm:cxn modelId="{36645C76-66F8-4FC2-BC31-805F6FFDF1DF}" type="presParOf" srcId="{9E9B39D2-CA31-4CAA-8423-3C7AA5DF9E9E}" destId="{4AB1C874-1359-4FA4-AAC8-8B8E6C10AF87}" srcOrd="1" destOrd="0" presId="urn:microsoft.com/office/officeart/2018/2/layout/IconLabelList"/>
    <dgm:cxn modelId="{DB947E12-CCA7-4F4E-9E2C-16112E04AD2E}" type="presParOf" srcId="{9E9B39D2-CA31-4CAA-8423-3C7AA5DF9E9E}" destId="{6D154255-7967-48DD-A66B-8300F39BEB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26BBB-F8AE-4AFC-8DFB-9DCA598D011D}">
      <dsp:nvSpPr>
        <dsp:cNvPr id="0" name=""/>
        <dsp:cNvSpPr/>
      </dsp:nvSpPr>
      <dsp:spPr>
        <a:xfrm>
          <a:off x="962" y="924430"/>
          <a:ext cx="3379189" cy="21457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37B6BFA-5230-41AD-A308-347CE073CC06}">
      <dsp:nvSpPr>
        <dsp:cNvPr id="0" name=""/>
        <dsp:cNvSpPr/>
      </dsp:nvSpPr>
      <dsp:spPr>
        <a:xfrm>
          <a:off x="376428" y="1281122"/>
          <a:ext cx="3379189" cy="21457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-Bosch is a global engineering and technology leader known for its vast range of products, from home appliances to automotive parts. In such a competitive market, effective pricing strategies are critical to maximize profitability while maintaining market share (Bosch Global, 2024). </a:t>
          </a:r>
        </a:p>
      </dsp:txBody>
      <dsp:txXfrm>
        <a:off x="439276" y="1343970"/>
        <a:ext cx="3253493" cy="2020089"/>
      </dsp:txXfrm>
    </dsp:sp>
    <dsp:sp modelId="{EC90BC13-1131-4A59-9F46-3EE5538CBBC8}">
      <dsp:nvSpPr>
        <dsp:cNvPr id="0" name=""/>
        <dsp:cNvSpPr/>
      </dsp:nvSpPr>
      <dsp:spPr>
        <a:xfrm>
          <a:off x="4131082" y="924430"/>
          <a:ext cx="3379189" cy="21457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0CD828-D0A2-45C2-BF11-4A688D40F45D}">
      <dsp:nvSpPr>
        <dsp:cNvPr id="0" name=""/>
        <dsp:cNvSpPr/>
      </dsp:nvSpPr>
      <dsp:spPr>
        <a:xfrm>
          <a:off x="4506548" y="1281122"/>
          <a:ext cx="3379189" cy="21457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In this presentation, i will explore how business analytics, using key data points, can help Bosch optimize its product pricing.</a:t>
          </a:r>
        </a:p>
      </dsp:txBody>
      <dsp:txXfrm>
        <a:off x="4569396" y="1343970"/>
        <a:ext cx="3253493" cy="2020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45288-219A-48A7-B0D1-A67FC706901E}">
      <dsp:nvSpPr>
        <dsp:cNvPr id="0" name=""/>
        <dsp:cNvSpPr/>
      </dsp:nvSpPr>
      <dsp:spPr>
        <a:xfrm>
          <a:off x="0" y="708097"/>
          <a:ext cx="78867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305B3-F60A-4CEE-8BDA-30F4A13D19B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59378C-62F9-4971-AD5E-1491B0588AA8}">
      <dsp:nvSpPr>
        <dsp:cNvPr id="0" name=""/>
        <dsp:cNvSpPr/>
      </dsp:nvSpPr>
      <dsp:spPr>
        <a:xfrm>
          <a:off x="1509882" y="708097"/>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Bosch currently face stiff competition in the market from competitors that provide similar products and also offer lower prices for their products.</a:t>
          </a:r>
        </a:p>
      </dsp:txBody>
      <dsp:txXfrm>
        <a:off x="1509882" y="708097"/>
        <a:ext cx="6376817" cy="1307257"/>
      </dsp:txXfrm>
    </dsp:sp>
    <dsp:sp modelId="{69B542C6-C977-4661-A438-C71BE9CE754D}">
      <dsp:nvSpPr>
        <dsp:cNvPr id="0" name=""/>
        <dsp:cNvSpPr/>
      </dsp:nvSpPr>
      <dsp:spPr>
        <a:xfrm>
          <a:off x="0" y="2342169"/>
          <a:ext cx="78867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931F8-390C-4A98-B15D-1142DB20E27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29BB2C-7019-4D09-9E73-05CBD710DC2B}">
      <dsp:nvSpPr>
        <dsp:cNvPr id="0" name=""/>
        <dsp:cNvSpPr/>
      </dsp:nvSpPr>
      <dsp:spPr>
        <a:xfrm>
          <a:off x="1509882" y="2342169"/>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It is essential for Bosch to optimize its pricing strategies so as to maximize revenue and profitability as well as remain very competitive in the market.</a:t>
          </a:r>
        </a:p>
      </dsp:txBody>
      <dsp:txXfrm>
        <a:off x="1509882" y="2342169"/>
        <a:ext cx="63768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71855-05D1-4ADF-B704-F81CF417E7C2}">
      <dsp:nvSpPr>
        <dsp:cNvPr id="0" name=""/>
        <dsp:cNvSpPr/>
      </dsp:nvSpPr>
      <dsp:spPr>
        <a:xfrm>
          <a:off x="990"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99340-AEC0-4B44-BA21-AB5FA1055733}">
      <dsp:nvSpPr>
        <dsp:cNvPr id="0" name=""/>
        <dsp:cNvSpPr/>
      </dsp:nvSpPr>
      <dsp:spPr>
        <a:xfrm>
          <a:off x="387339"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needed for the project includes; Sales History, Competitor pricing and customer preference.</a:t>
          </a:r>
        </a:p>
      </dsp:txBody>
      <dsp:txXfrm>
        <a:off x="452009" y="1011094"/>
        <a:ext cx="3347796" cy="2078641"/>
      </dsp:txXfrm>
    </dsp:sp>
    <dsp:sp modelId="{076D383D-F313-4126-A631-C470C910502D}">
      <dsp:nvSpPr>
        <dsp:cNvPr id="0" name=""/>
        <dsp:cNvSpPr/>
      </dsp:nvSpPr>
      <dsp:spPr>
        <a:xfrm>
          <a:off x="4250824"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4EC22-7A0E-42D1-BDF9-518241BE0D36}">
      <dsp:nvSpPr>
        <dsp:cNvPr id="0" name=""/>
        <dsp:cNvSpPr/>
      </dsp:nvSpPr>
      <dsp:spPr>
        <a:xfrm>
          <a:off x="4637172"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was cleaned and missing values inputted, outliers identified and handled to ensure the data is ready for analysis.</a:t>
          </a:r>
        </a:p>
      </dsp:txBody>
      <dsp:txXfrm>
        <a:off x="4701842" y="1011094"/>
        <a:ext cx="3347796" cy="20786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5527D-A26E-44C5-AEB2-63932CF41E1E}">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377A9-F7D4-463E-A32A-C05853873B0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04A9AF-92D7-4184-A367-6D5034B60128}">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kern="1200" dirty="0" err="1"/>
            <a:t>ElasticNet</a:t>
          </a:r>
          <a:r>
            <a:rPr lang="en-US" sz="1400" kern="1200" dirty="0"/>
            <a:t>: This is a model used to identify factors that influences the price of products of </a:t>
          </a:r>
          <a:r>
            <a:rPr lang="en-US" sz="1400" kern="1200" dirty="0" err="1"/>
            <a:t>Bostch</a:t>
          </a:r>
          <a:r>
            <a:rPr lang="en-US" sz="1400" kern="1200" dirty="0"/>
            <a:t>. This is done by combining two techniques (Lasso and Ridge) to ensure predictions are very reliable without getting overwhelmed by unnecessary details.</a:t>
          </a:r>
        </a:p>
      </dsp:txBody>
      <dsp:txXfrm>
        <a:off x="1437631" y="531"/>
        <a:ext cx="6449068" cy="1244702"/>
      </dsp:txXfrm>
    </dsp:sp>
    <dsp:sp modelId="{AAB4F447-12B5-43AE-964B-FD08FFCF7AEF}">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7DC3F-9117-4F5E-B41B-DE7A5E4B034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914C6-AB6E-44D5-907F-126B7BF15A93}">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Random Forest Model: This model makes decision by combining many smaller decisions made by customers in deciding whether they will churn or not. Each small decision by a customer is used to create a tree and the final decision is based on the majority vote from all the trees as to whether the customer will churn or not. </a:t>
          </a:r>
          <a:endParaRPr lang="en-US" sz="1400" kern="1200" dirty="0"/>
        </a:p>
      </dsp:txBody>
      <dsp:txXfrm>
        <a:off x="1437631" y="1556410"/>
        <a:ext cx="6449068" cy="1244702"/>
      </dsp:txXfrm>
    </dsp:sp>
    <dsp:sp modelId="{CDB6A175-26E4-49F3-AB43-69523FF6D03F}">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BAC7B-9A29-49E7-8D83-333C4701123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5B51E3-44B3-451A-A13E-E4FF954651E5}">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kern="1200" dirty="0" err="1"/>
            <a:t>XGBoost</a:t>
          </a:r>
          <a:r>
            <a:rPr lang="en-US" sz="1400" kern="1200" dirty="0"/>
            <a:t> Model: This model makes simple predictions based on the available data and tries to fine-tune the accuracy of the prediction by focusing on the arears it went wrong  </a:t>
          </a:r>
        </a:p>
      </dsp:txBody>
      <dsp:txXfrm>
        <a:off x="1437631" y="3112289"/>
        <a:ext cx="64490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5BCF1-4324-42EB-888B-17DE38D1B094}">
      <dsp:nvSpPr>
        <dsp:cNvPr id="0" name=""/>
        <dsp:cNvSpPr/>
      </dsp:nvSpPr>
      <dsp:spPr>
        <a:xfrm>
          <a:off x="2001533" y="0"/>
          <a:ext cx="4192805" cy="419280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31280-C9AB-40A8-9BC8-8E9D87220138}">
      <dsp:nvSpPr>
        <dsp:cNvPr id="0" name=""/>
        <dsp:cNvSpPr/>
      </dsp:nvSpPr>
      <dsp:spPr>
        <a:xfrm>
          <a:off x="2399849" y="398316"/>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Key variables of used in the model are; </a:t>
          </a:r>
        </a:p>
      </dsp:txBody>
      <dsp:txXfrm>
        <a:off x="2479673" y="478140"/>
        <a:ext cx="1475545" cy="1475545"/>
      </dsp:txXfrm>
    </dsp:sp>
    <dsp:sp modelId="{CE073C2E-6745-433B-9B56-7654765A2C46}">
      <dsp:nvSpPr>
        <dsp:cNvPr id="0" name=""/>
        <dsp:cNvSpPr/>
      </dsp:nvSpPr>
      <dsp:spPr>
        <a:xfrm>
          <a:off x="4160827" y="398316"/>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Competitor Pricing</a:t>
          </a:r>
        </a:p>
      </dsp:txBody>
      <dsp:txXfrm>
        <a:off x="4240651" y="478140"/>
        <a:ext cx="1475545" cy="1475545"/>
      </dsp:txXfrm>
    </dsp:sp>
    <dsp:sp modelId="{A49D1EFD-B7BD-44FE-AA81-CBD96DF763FA}">
      <dsp:nvSpPr>
        <dsp:cNvPr id="0" name=""/>
        <dsp:cNvSpPr/>
      </dsp:nvSpPr>
      <dsp:spPr>
        <a:xfrm>
          <a:off x="2399849" y="2159294"/>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Product price</a:t>
          </a:r>
        </a:p>
      </dsp:txBody>
      <dsp:txXfrm>
        <a:off x="2479673" y="2239118"/>
        <a:ext cx="1475545" cy="1475545"/>
      </dsp:txXfrm>
    </dsp:sp>
    <dsp:sp modelId="{E40B5AEA-FF8C-4F2C-A569-D2506427477D}">
      <dsp:nvSpPr>
        <dsp:cNvPr id="0" name=""/>
        <dsp:cNvSpPr/>
      </dsp:nvSpPr>
      <dsp:spPr>
        <a:xfrm>
          <a:off x="4160827" y="2159294"/>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Historical Price</a:t>
          </a:r>
        </a:p>
      </dsp:txBody>
      <dsp:txXfrm>
        <a:off x="4240651" y="2239118"/>
        <a:ext cx="1475545" cy="14755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41FF1-3891-48B1-AE53-207E99C54B79}">
      <dsp:nvSpPr>
        <dsp:cNvPr id="0" name=""/>
        <dsp:cNvSpPr/>
      </dsp:nvSpPr>
      <dsp:spPr>
        <a:xfrm>
          <a:off x="1099810" y="6961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46614A-4550-4077-B3C3-275C13CB7599}">
      <dsp:nvSpPr>
        <dsp:cNvPr id="0" name=""/>
        <dsp:cNvSpPr/>
      </dsp:nvSpPr>
      <dsp:spPr>
        <a:xfrm>
          <a:off x="8506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models were evaluated using the Root Mean Squared Error (RMSE) and R-Squared.</a:t>
          </a:r>
        </a:p>
      </dsp:txBody>
      <dsp:txXfrm>
        <a:off x="85060" y="2776702"/>
        <a:ext cx="3690000" cy="720000"/>
      </dsp:txXfrm>
    </dsp:sp>
    <dsp:sp modelId="{088BA2EC-0D84-4E53-AB6E-465E52D561C1}">
      <dsp:nvSpPr>
        <dsp:cNvPr id="0" name=""/>
        <dsp:cNvSpPr/>
      </dsp:nvSpPr>
      <dsp:spPr>
        <a:xfrm>
          <a:off x="5435560" y="6961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0ABEEF-D995-445C-BB7E-8F22B2A3017C}">
      <dsp:nvSpPr>
        <dsp:cNvPr id="0" name=""/>
        <dsp:cNvSpPr/>
      </dsp:nvSpPr>
      <dsp:spPr>
        <a:xfrm>
          <a:off x="442081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Cross validated was also conducted on the results to ensure the model generalizes well across different dataset.</a:t>
          </a:r>
        </a:p>
      </dsp:txBody>
      <dsp:txXfrm>
        <a:off x="4420810" y="2776702"/>
        <a:ext cx="369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C46EF-A227-49F5-BF90-1C1F3929045A}">
      <dsp:nvSpPr>
        <dsp:cNvPr id="0" name=""/>
        <dsp:cNvSpPr/>
      </dsp:nvSpPr>
      <dsp:spPr>
        <a:xfrm>
          <a:off x="25368" y="42505"/>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5D6B3-F4C0-4103-9C6D-1BAC618A4BA7}">
      <dsp:nvSpPr>
        <dsp:cNvPr id="0" name=""/>
        <dsp:cNvSpPr/>
      </dsp:nvSpPr>
      <dsp:spPr>
        <a:xfrm>
          <a:off x="252752" y="269889"/>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A4138-1148-4EC4-B2BC-9C47190DCADD}">
      <dsp:nvSpPr>
        <dsp:cNvPr id="0" name=""/>
        <dsp:cNvSpPr/>
      </dsp:nvSpPr>
      <dsp:spPr>
        <a:xfrm>
          <a:off x="1340173" y="42505"/>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XGBoost model performed better from the three models used on the dataset.</a:t>
          </a:r>
        </a:p>
      </dsp:txBody>
      <dsp:txXfrm>
        <a:off x="1340173" y="42505"/>
        <a:ext cx="2552269" cy="1082781"/>
      </dsp:txXfrm>
    </dsp:sp>
    <dsp:sp modelId="{2216433E-50C4-4970-A3A1-5A56B5241DB9}">
      <dsp:nvSpPr>
        <dsp:cNvPr id="0" name=""/>
        <dsp:cNvSpPr/>
      </dsp:nvSpPr>
      <dsp:spPr>
        <a:xfrm>
          <a:off x="4337156" y="42505"/>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1B295-5918-4DFD-BBA1-A5B6DBD96166}">
      <dsp:nvSpPr>
        <dsp:cNvPr id="0" name=""/>
        <dsp:cNvSpPr/>
      </dsp:nvSpPr>
      <dsp:spPr>
        <a:xfrm>
          <a:off x="4564540" y="269889"/>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49D48A-DC41-466E-8285-7312595E0D6C}">
      <dsp:nvSpPr>
        <dsp:cNvPr id="0" name=""/>
        <dsp:cNvSpPr/>
      </dsp:nvSpPr>
      <dsp:spPr>
        <a:xfrm>
          <a:off x="5651962" y="42505"/>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Price and Revenue:</a:t>
          </a:r>
          <a:r>
            <a:rPr lang="en-US" sz="1100" kern="1200"/>
            <a:t> As the price increases, revenue tends to increase.</a:t>
          </a:r>
        </a:p>
      </dsp:txBody>
      <dsp:txXfrm>
        <a:off x="5651962" y="42505"/>
        <a:ext cx="2552269" cy="1082781"/>
      </dsp:txXfrm>
    </dsp:sp>
    <dsp:sp modelId="{1EE931A9-0E9E-4BB5-AF93-02FF41A37924}">
      <dsp:nvSpPr>
        <dsp:cNvPr id="0" name=""/>
        <dsp:cNvSpPr/>
      </dsp:nvSpPr>
      <dsp:spPr>
        <a:xfrm>
          <a:off x="25368" y="1983877"/>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EF988-53F0-4D5D-9257-675C0296CD19}">
      <dsp:nvSpPr>
        <dsp:cNvPr id="0" name=""/>
        <dsp:cNvSpPr/>
      </dsp:nvSpPr>
      <dsp:spPr>
        <a:xfrm>
          <a:off x="252752" y="2211261"/>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CBDAC-B164-4009-B8AF-A7C374323345}">
      <dsp:nvSpPr>
        <dsp:cNvPr id="0" name=""/>
        <dsp:cNvSpPr/>
      </dsp:nvSpPr>
      <dsp:spPr>
        <a:xfrm>
          <a:off x="1340173" y="1983877"/>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Demand Units Sold and Revenue:</a:t>
          </a:r>
          <a:r>
            <a:rPr lang="en-US" sz="1100" kern="1200"/>
            <a:t> When more units are sold, revenue increases.</a:t>
          </a:r>
        </a:p>
      </dsp:txBody>
      <dsp:txXfrm>
        <a:off x="1340173" y="1983877"/>
        <a:ext cx="2552269" cy="1082781"/>
      </dsp:txXfrm>
    </dsp:sp>
    <dsp:sp modelId="{A2CFBD5F-AADE-4961-8C29-2A34BAA2BA5E}">
      <dsp:nvSpPr>
        <dsp:cNvPr id="0" name=""/>
        <dsp:cNvSpPr/>
      </dsp:nvSpPr>
      <dsp:spPr>
        <a:xfrm>
          <a:off x="4337156" y="1983877"/>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A8334-C6D8-43C3-93C8-024DC6B5D64A}">
      <dsp:nvSpPr>
        <dsp:cNvPr id="0" name=""/>
        <dsp:cNvSpPr/>
      </dsp:nvSpPr>
      <dsp:spPr>
        <a:xfrm>
          <a:off x="4564540" y="2211261"/>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6FCCA-8D91-4B87-9712-7E17C634CEB4}">
      <dsp:nvSpPr>
        <dsp:cNvPr id="0" name=""/>
        <dsp:cNvSpPr/>
      </dsp:nvSpPr>
      <dsp:spPr>
        <a:xfrm>
          <a:off x="5651962" y="1983877"/>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Supplier Cost and Revenue:</a:t>
          </a:r>
          <a:r>
            <a:rPr lang="en-US" sz="1100" kern="1200"/>
            <a:t> Higher supplier costs generally lead to lower revenue.</a:t>
          </a:r>
        </a:p>
      </dsp:txBody>
      <dsp:txXfrm>
        <a:off x="5651962" y="1983877"/>
        <a:ext cx="2552269" cy="1082781"/>
      </dsp:txXfrm>
    </dsp:sp>
    <dsp:sp modelId="{3EE6DA21-F501-42D5-A2ED-1F5B0B666815}">
      <dsp:nvSpPr>
        <dsp:cNvPr id="0" name=""/>
        <dsp:cNvSpPr/>
      </dsp:nvSpPr>
      <dsp:spPr>
        <a:xfrm>
          <a:off x="25368" y="3925249"/>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F3A4E-098D-4742-BC15-88A76B51C7A0}">
      <dsp:nvSpPr>
        <dsp:cNvPr id="0" name=""/>
        <dsp:cNvSpPr/>
      </dsp:nvSpPr>
      <dsp:spPr>
        <a:xfrm>
          <a:off x="252752" y="4152633"/>
          <a:ext cx="628012" cy="6280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462FC3-BEB1-4647-BB12-F931B47478F4}">
      <dsp:nvSpPr>
        <dsp:cNvPr id="0" name=""/>
        <dsp:cNvSpPr/>
      </dsp:nvSpPr>
      <dsp:spPr>
        <a:xfrm>
          <a:off x="1340173" y="3925249"/>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Price and Demand Units Sold:</a:t>
          </a:r>
          <a:r>
            <a:rPr lang="en-US" sz="1100" kern="1200"/>
            <a:t> As the price increases, the number of units sold tends to decrease.</a:t>
          </a:r>
        </a:p>
      </dsp:txBody>
      <dsp:txXfrm>
        <a:off x="1340173" y="3925249"/>
        <a:ext cx="2552269" cy="1082781"/>
      </dsp:txXfrm>
    </dsp:sp>
    <dsp:sp modelId="{E5693C5C-5E39-47DE-B9CB-FF5921CF9CA7}">
      <dsp:nvSpPr>
        <dsp:cNvPr id="0" name=""/>
        <dsp:cNvSpPr/>
      </dsp:nvSpPr>
      <dsp:spPr>
        <a:xfrm>
          <a:off x="4337156" y="3925249"/>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F7929-6B42-49FB-8791-1370172B9462}">
      <dsp:nvSpPr>
        <dsp:cNvPr id="0" name=""/>
        <dsp:cNvSpPr/>
      </dsp:nvSpPr>
      <dsp:spPr>
        <a:xfrm>
          <a:off x="4564540" y="4152633"/>
          <a:ext cx="628012" cy="6280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322432-6221-4F0E-BE72-3C7014667975}">
      <dsp:nvSpPr>
        <dsp:cNvPr id="0" name=""/>
        <dsp:cNvSpPr/>
      </dsp:nvSpPr>
      <dsp:spPr>
        <a:xfrm>
          <a:off x="5651962" y="3925249"/>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Discount Offered and Revenue:</a:t>
          </a:r>
          <a:r>
            <a:rPr lang="en-US" sz="1100" kern="1200"/>
            <a:t> There is a weak negative correlation between Discount Offered and Revenue. This might indicate that offering discounts can sometimes lead to a slight decrease in revenue, possibly due to reduced profit margins.</a:t>
          </a:r>
        </a:p>
      </dsp:txBody>
      <dsp:txXfrm>
        <a:off x="5651962" y="3925249"/>
        <a:ext cx="2552269" cy="10827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430BE-EBF7-4433-A5E1-6D3E7CCFAF04}">
      <dsp:nvSpPr>
        <dsp:cNvPr id="0" name=""/>
        <dsp:cNvSpPr/>
      </dsp:nvSpPr>
      <dsp:spPr>
        <a:xfrm>
          <a:off x="537299" y="136220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624ABA-59C6-4931-AA9E-FF23A66359EA}">
      <dsp:nvSpPr>
        <dsp:cNvPr id="0" name=""/>
        <dsp:cNvSpPr/>
      </dsp:nvSpPr>
      <dsp:spPr>
        <a:xfrm>
          <a:off x="42299"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Price adjustment by product segment</a:t>
          </a:r>
        </a:p>
      </dsp:txBody>
      <dsp:txXfrm>
        <a:off x="42299" y="2443760"/>
        <a:ext cx="1800000" cy="720000"/>
      </dsp:txXfrm>
    </dsp:sp>
    <dsp:sp modelId="{FFA849C1-4C46-4B9B-AF91-4FEE0E874CA1}">
      <dsp:nvSpPr>
        <dsp:cNvPr id="0" name=""/>
        <dsp:cNvSpPr/>
      </dsp:nvSpPr>
      <dsp:spPr>
        <a:xfrm>
          <a:off x="2652300" y="136220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B5084-6E1A-49F9-AA24-C1DB4647C453}">
      <dsp:nvSpPr>
        <dsp:cNvPr id="0" name=""/>
        <dsp:cNvSpPr/>
      </dsp:nvSpPr>
      <dsp:spPr>
        <a:xfrm>
          <a:off x="2157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High-demand, high-price sensitivity segment</a:t>
          </a:r>
        </a:p>
      </dsp:txBody>
      <dsp:txXfrm>
        <a:off x="2157300" y="2443760"/>
        <a:ext cx="1800000" cy="720000"/>
      </dsp:txXfrm>
    </dsp:sp>
    <dsp:sp modelId="{CBF9583E-64CF-45B5-9B4B-8D904626D5AB}">
      <dsp:nvSpPr>
        <dsp:cNvPr id="0" name=""/>
        <dsp:cNvSpPr/>
      </dsp:nvSpPr>
      <dsp:spPr>
        <a:xfrm>
          <a:off x="4767300" y="136220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A8E30-2572-4637-AC36-6E1E118D2B01}">
      <dsp:nvSpPr>
        <dsp:cNvPr id="0" name=""/>
        <dsp:cNvSpPr/>
      </dsp:nvSpPr>
      <dsp:spPr>
        <a:xfrm>
          <a:off x="4272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Low-demand, low-price sensitivity segment</a:t>
          </a:r>
        </a:p>
      </dsp:txBody>
      <dsp:txXfrm>
        <a:off x="4272300" y="2443760"/>
        <a:ext cx="1800000" cy="720000"/>
      </dsp:txXfrm>
    </dsp:sp>
    <dsp:sp modelId="{366AE96F-075C-4CF3-93FF-46DE006E4D47}">
      <dsp:nvSpPr>
        <dsp:cNvPr id="0" name=""/>
        <dsp:cNvSpPr/>
      </dsp:nvSpPr>
      <dsp:spPr>
        <a:xfrm>
          <a:off x="6882300" y="136220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54255-7967-48DD-A66B-8300F39BEBB1}">
      <dsp:nvSpPr>
        <dsp:cNvPr id="0" name=""/>
        <dsp:cNvSpPr/>
      </dsp:nvSpPr>
      <dsp:spPr>
        <a:xfrm>
          <a:off x="6387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Low demand, High-price sensitivity segment</a:t>
          </a:r>
        </a:p>
      </dsp:txBody>
      <dsp:txXfrm>
        <a:off x="6387300" y="244376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CBF7A-D8A2-4935-A067-957B55B382FE}"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8BAA3-DF87-400E-9C11-0AD674C2272A}" type="slidenum">
              <a:rPr lang="en-US" smtClean="0"/>
              <a:t>‹#›</a:t>
            </a:fld>
            <a:endParaRPr lang="en-US"/>
          </a:p>
        </p:txBody>
      </p:sp>
    </p:spTree>
    <p:extLst>
      <p:ext uri="{BB962C8B-B14F-4D97-AF65-F5344CB8AC3E}">
        <p14:creationId xmlns:p14="http://schemas.microsoft.com/office/powerpoint/2010/main" val="40283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Bosch is seeking to optimize its product pricing to maximize revenue while staying competitive. Key factors to consider include demand elasticity, competitor pricing strategies, and customer behavior.</a:t>
            </a:r>
          </a:p>
        </p:txBody>
      </p:sp>
      <p:sp>
        <p:nvSpPr>
          <p:cNvPr id="4" name="Slide Number Placeholder 3"/>
          <p:cNvSpPr>
            <a:spLocks noGrp="1"/>
          </p:cNvSpPr>
          <p:nvPr>
            <p:ph type="sldNum" sz="quarter" idx="5"/>
          </p:nvPr>
        </p:nvSpPr>
        <p:spPr/>
        <p:txBody>
          <a:bodyPr/>
          <a:lstStyle/>
          <a:p>
            <a:fld id="{94B8BAA3-DF87-400E-9C11-0AD674C2272A}" type="slidenum">
              <a:rPr lang="en-US" smtClean="0"/>
              <a:t>3</a:t>
            </a:fld>
            <a:endParaRPr lang="en-US"/>
          </a:p>
        </p:txBody>
      </p:sp>
    </p:spTree>
    <p:extLst>
      <p:ext uri="{BB962C8B-B14F-4D97-AF65-F5344CB8AC3E}">
        <p14:creationId xmlns:p14="http://schemas.microsoft.com/office/powerpoint/2010/main" val="54131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a solution, </a:t>
            </a:r>
            <a:r>
              <a:rPr lang="en-US" dirty="0" err="1"/>
              <a:t>i</a:t>
            </a:r>
            <a:r>
              <a:rPr lang="en-US" dirty="0"/>
              <a:t> collected data on Bosch’s sales history, competitor pricing, and customer preferences. Data preprocessing was a crucial step, ensuring that our dataset was clean and ready for analysis. This included handling missing values, integrating data from different sources, and engineering new features for better prediction accuracy</a:t>
            </a:r>
          </a:p>
        </p:txBody>
      </p:sp>
      <p:sp>
        <p:nvSpPr>
          <p:cNvPr id="4" name="Slide Number Placeholder 3"/>
          <p:cNvSpPr>
            <a:spLocks noGrp="1"/>
          </p:cNvSpPr>
          <p:nvPr>
            <p:ph type="sldNum" sz="quarter" idx="5"/>
          </p:nvPr>
        </p:nvSpPr>
        <p:spPr/>
        <p:txBody>
          <a:bodyPr/>
          <a:lstStyle/>
          <a:p>
            <a:fld id="{94B8BAA3-DF87-400E-9C11-0AD674C2272A}" type="slidenum">
              <a:rPr lang="en-US" smtClean="0"/>
              <a:t>4</a:t>
            </a:fld>
            <a:endParaRPr lang="en-US"/>
          </a:p>
        </p:txBody>
      </p:sp>
    </p:spTree>
    <p:extLst>
      <p:ext uri="{BB962C8B-B14F-4D97-AF65-F5344CB8AC3E}">
        <p14:creationId xmlns:p14="http://schemas.microsoft.com/office/powerpoint/2010/main" val="50734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ML models were used in this analysis. </a:t>
            </a:r>
          </a:p>
          <a:p>
            <a:pPr marL="171450" indent="-171450">
              <a:buFontTx/>
              <a:buChar char="-"/>
            </a:pPr>
            <a:r>
              <a:rPr lang="en-US" dirty="0" err="1"/>
              <a:t>ElasticNet</a:t>
            </a:r>
            <a:r>
              <a:rPr lang="en-US" dirty="0"/>
              <a:t> model</a:t>
            </a:r>
          </a:p>
          <a:p>
            <a:pPr marL="171450" indent="-171450">
              <a:buFontTx/>
              <a:buChar char="-"/>
            </a:pPr>
            <a:r>
              <a:rPr lang="en-US" dirty="0"/>
              <a:t>Random Forest model</a:t>
            </a:r>
          </a:p>
          <a:p>
            <a:pPr marL="171450" indent="-171450">
              <a:buFontTx/>
              <a:buChar char="-"/>
            </a:pPr>
            <a:r>
              <a:rPr lang="en-US" dirty="0" err="1"/>
              <a:t>XGBoost</a:t>
            </a:r>
            <a:r>
              <a:rPr lang="en-US" dirty="0"/>
              <a:t> model</a:t>
            </a:r>
          </a:p>
        </p:txBody>
      </p:sp>
      <p:sp>
        <p:nvSpPr>
          <p:cNvPr id="4" name="Slide Number Placeholder 3"/>
          <p:cNvSpPr>
            <a:spLocks noGrp="1"/>
          </p:cNvSpPr>
          <p:nvPr>
            <p:ph type="sldNum" sz="quarter" idx="5"/>
          </p:nvPr>
        </p:nvSpPr>
        <p:spPr/>
        <p:txBody>
          <a:bodyPr/>
          <a:lstStyle/>
          <a:p>
            <a:fld id="{94B8BAA3-DF87-400E-9C11-0AD674C2272A}" type="slidenum">
              <a:rPr lang="en-US" smtClean="0"/>
              <a:t>5</a:t>
            </a:fld>
            <a:endParaRPr lang="en-US"/>
          </a:p>
        </p:txBody>
      </p:sp>
    </p:spTree>
    <p:extLst>
      <p:ext uri="{BB962C8B-B14F-4D97-AF65-F5344CB8AC3E}">
        <p14:creationId xmlns:p14="http://schemas.microsoft.com/office/powerpoint/2010/main" val="195161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model development, </a:t>
            </a:r>
            <a:r>
              <a:rPr lang="en-US" dirty="0" err="1"/>
              <a:t>i</a:t>
            </a:r>
            <a:r>
              <a:rPr lang="en-US" dirty="0"/>
              <a:t> focused on key variables such as product pricing, historical demand, and competitor pricing. Through feature engineering, </a:t>
            </a:r>
            <a:r>
              <a:rPr lang="en-US" dirty="0" err="1"/>
              <a:t>i</a:t>
            </a:r>
            <a:r>
              <a:rPr lang="en-US" dirty="0"/>
              <a:t> created additional variables like price-to-demand ratios, competitor pricing gaps, and customer purchasing frequency. These features significantly improved the model’s ability to predict optimal pricing points.</a:t>
            </a:r>
          </a:p>
        </p:txBody>
      </p:sp>
      <p:sp>
        <p:nvSpPr>
          <p:cNvPr id="4" name="Slide Number Placeholder 3"/>
          <p:cNvSpPr>
            <a:spLocks noGrp="1"/>
          </p:cNvSpPr>
          <p:nvPr>
            <p:ph type="sldNum" sz="quarter" idx="5"/>
          </p:nvPr>
        </p:nvSpPr>
        <p:spPr/>
        <p:txBody>
          <a:bodyPr/>
          <a:lstStyle/>
          <a:p>
            <a:fld id="{94B8BAA3-DF87-400E-9C11-0AD674C2272A}" type="slidenum">
              <a:rPr lang="en-US" smtClean="0"/>
              <a:t>6</a:t>
            </a:fld>
            <a:endParaRPr lang="en-US"/>
          </a:p>
        </p:txBody>
      </p:sp>
    </p:spTree>
    <p:extLst>
      <p:ext uri="{BB962C8B-B14F-4D97-AF65-F5344CB8AC3E}">
        <p14:creationId xmlns:p14="http://schemas.microsoft.com/office/powerpoint/2010/main" val="212210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model was developed, </a:t>
            </a:r>
            <a:r>
              <a:rPr lang="en-US" dirty="0" err="1"/>
              <a:t>i</a:t>
            </a:r>
            <a:r>
              <a:rPr lang="en-US" dirty="0"/>
              <a:t> evaluated its performance using metrics such as Root Mean Squared Error (RMSE) and R-squared. These metrics help us measure the model’s accuracy and its ability to explain the variability in demand based on pricing. We also implemented cross-validation to ensure that our model generalizes well across different datasets</a:t>
            </a:r>
          </a:p>
        </p:txBody>
      </p:sp>
      <p:sp>
        <p:nvSpPr>
          <p:cNvPr id="4" name="Slide Number Placeholder 3"/>
          <p:cNvSpPr>
            <a:spLocks noGrp="1"/>
          </p:cNvSpPr>
          <p:nvPr>
            <p:ph type="sldNum" sz="quarter" idx="5"/>
          </p:nvPr>
        </p:nvSpPr>
        <p:spPr/>
        <p:txBody>
          <a:bodyPr/>
          <a:lstStyle/>
          <a:p>
            <a:fld id="{94B8BAA3-DF87-400E-9C11-0AD674C2272A}" type="slidenum">
              <a:rPr lang="en-US" smtClean="0"/>
              <a:t>7</a:t>
            </a:fld>
            <a:endParaRPr lang="en-US"/>
          </a:p>
        </p:txBody>
      </p:sp>
    </p:spTree>
    <p:extLst>
      <p:ext uri="{BB962C8B-B14F-4D97-AF65-F5344CB8AC3E}">
        <p14:creationId xmlns:p14="http://schemas.microsoft.com/office/powerpoint/2010/main" val="90948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insights from the model is that certain Bosch products are more sensitive to price changes than others, indicating high price elasticity. For these products, small price reductions could significantly increase demand. Conversely, some high-end products showed inelastic demand, meaning pricing could be adjusted without impacting sales volume </a:t>
            </a:r>
            <a:r>
              <a:rPr lang="en-US" sz="1800" dirty="0">
                <a:effectLst/>
                <a:latin typeface="Times New Roman" panose="02020603050405020304" pitchFamily="18" charset="0"/>
              </a:rPr>
              <a:t>(</a:t>
            </a:r>
            <a:r>
              <a:rPr lang="en-US" sz="1800" dirty="0" err="1">
                <a:effectLst/>
                <a:latin typeface="Times New Roman" panose="02020603050405020304" pitchFamily="18" charset="0"/>
              </a:rPr>
              <a:t>Prashasti</a:t>
            </a:r>
            <a:r>
              <a:rPr lang="en-US" sz="1800" dirty="0">
                <a:effectLst/>
                <a:latin typeface="Times New Roman" panose="02020603050405020304" pitchFamily="18" charset="0"/>
              </a:rPr>
              <a:t>, 2024)</a:t>
            </a:r>
            <a:r>
              <a:rPr lang="en-US" dirty="0"/>
              <a:t>.</a:t>
            </a:r>
          </a:p>
        </p:txBody>
      </p:sp>
      <p:sp>
        <p:nvSpPr>
          <p:cNvPr id="4" name="Slide Number Placeholder 3"/>
          <p:cNvSpPr>
            <a:spLocks noGrp="1"/>
          </p:cNvSpPr>
          <p:nvPr>
            <p:ph type="sldNum" sz="quarter" idx="5"/>
          </p:nvPr>
        </p:nvSpPr>
        <p:spPr/>
        <p:txBody>
          <a:bodyPr/>
          <a:lstStyle/>
          <a:p>
            <a:fld id="{94B8BAA3-DF87-400E-9C11-0AD674C2272A}" type="slidenum">
              <a:rPr lang="en-US" smtClean="0"/>
              <a:t>12</a:t>
            </a:fld>
            <a:endParaRPr lang="en-US"/>
          </a:p>
        </p:txBody>
      </p:sp>
    </p:spTree>
    <p:extLst>
      <p:ext uri="{BB962C8B-B14F-4D97-AF65-F5344CB8AC3E}">
        <p14:creationId xmlns:p14="http://schemas.microsoft.com/office/powerpoint/2010/main" val="3560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model’s findings, </a:t>
            </a:r>
            <a:r>
              <a:rPr lang="en-US" dirty="0" err="1"/>
              <a:t>i</a:t>
            </a:r>
            <a:r>
              <a:rPr lang="en-US" dirty="0"/>
              <a:t> propose a segmented pricing strategy. For price-sensitive products, </a:t>
            </a:r>
            <a:r>
              <a:rPr lang="en-US" dirty="0" err="1"/>
              <a:t>i</a:t>
            </a:r>
            <a:r>
              <a:rPr lang="en-US" dirty="0"/>
              <a:t> recommend adjusting prices downward during peak demand periods or in response to competitor price drops. For inelastic, premium products, </a:t>
            </a:r>
            <a:r>
              <a:rPr lang="en-US" dirty="0" err="1"/>
              <a:t>i</a:t>
            </a:r>
            <a:r>
              <a:rPr lang="en-US" dirty="0"/>
              <a:t> suggest maintaining higher price points to maximize revenue without losing market share </a:t>
            </a:r>
            <a:r>
              <a:rPr lang="en-US" sz="1800" dirty="0">
                <a:effectLst/>
                <a:latin typeface="Times New Roman" panose="02020603050405020304" pitchFamily="18" charset="0"/>
              </a:rPr>
              <a:t>(Mahapatra, 2023)</a:t>
            </a:r>
            <a:r>
              <a:rPr lang="en-US" dirty="0"/>
              <a:t>.</a:t>
            </a:r>
          </a:p>
        </p:txBody>
      </p:sp>
      <p:sp>
        <p:nvSpPr>
          <p:cNvPr id="4" name="Slide Number Placeholder 3"/>
          <p:cNvSpPr>
            <a:spLocks noGrp="1"/>
          </p:cNvSpPr>
          <p:nvPr>
            <p:ph type="sldNum" sz="quarter" idx="5"/>
          </p:nvPr>
        </p:nvSpPr>
        <p:spPr/>
        <p:txBody>
          <a:bodyPr/>
          <a:lstStyle/>
          <a:p>
            <a:fld id="{94B8BAA3-DF87-400E-9C11-0AD674C2272A}" type="slidenum">
              <a:rPr lang="en-US" smtClean="0"/>
              <a:t>13</a:t>
            </a:fld>
            <a:endParaRPr lang="en-US"/>
          </a:p>
        </p:txBody>
      </p:sp>
    </p:spTree>
    <p:extLst>
      <p:ext uri="{BB962C8B-B14F-4D97-AF65-F5344CB8AC3E}">
        <p14:creationId xmlns:p14="http://schemas.microsoft.com/office/powerpoint/2010/main" val="184856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orrester.com/blogs/pricing-optimization-solutions-are-becoming-the-key-to-revenue-maximization/" TargetMode="External"/><Relationship Id="rId2" Type="http://schemas.openxmlformats.org/officeDocument/2006/relationships/hyperlink" Target="https://www.bosch.com/company/" TargetMode="External"/><Relationship Id="rId1" Type="http://schemas.openxmlformats.org/officeDocument/2006/relationships/slideLayout" Target="../slideLayouts/slideLayout2.xml"/><Relationship Id="rId4" Type="http://schemas.openxmlformats.org/officeDocument/2006/relationships/hyperlink" Target="https://rubick.ai/blog/pricing-intelligence/driving-sales-growth-through-effective-price-optimizatio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7324" y="1146412"/>
            <a:ext cx="6760761" cy="2402006"/>
          </a:xfrm>
        </p:spPr>
        <p:txBody>
          <a:bodyPr anchor="b">
            <a:normAutofit/>
          </a:bodyPr>
          <a:lstStyle/>
          <a:p>
            <a:pPr algn="l"/>
            <a:r>
              <a:rPr lang="en-US" sz="4200"/>
              <a:t>Pricing Optimization at Bosch: A Business Analytics Approach</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4374554"/>
            <a:ext cx="9144005"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105491" y="4374554"/>
            <a:ext cx="3038508"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9143988"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4380927"/>
            <a:ext cx="9144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7323" y="4892722"/>
            <a:ext cx="4790367" cy="1078173"/>
          </a:xfrm>
        </p:spPr>
        <p:txBody>
          <a:bodyPr anchor="ctr">
            <a:normAutofit/>
          </a:bodyPr>
          <a:lstStyle/>
          <a:p>
            <a:pPr algn="l">
              <a:lnSpc>
                <a:spcPct val="90000"/>
              </a:lnSpc>
            </a:pPr>
            <a:r>
              <a:rPr lang="en-US" sz="2000">
                <a:solidFill>
                  <a:srgbClr val="FFFFFF"/>
                </a:solidFill>
              </a:rPr>
              <a:t>Final Business Analytics Project</a:t>
            </a:r>
          </a:p>
          <a:p>
            <a:pPr algn="l">
              <a:lnSpc>
                <a:spcPct val="90000"/>
              </a:lnSpc>
            </a:pPr>
            <a:r>
              <a:rPr lang="en-US" sz="2000">
                <a:solidFill>
                  <a:srgbClr val="FFFFFF"/>
                </a:solidFill>
              </a:rPr>
              <a:t>Godsway Akakpo</a:t>
            </a:r>
          </a:p>
          <a:p>
            <a:pPr algn="l">
              <a:lnSpc>
                <a:spcPct val="90000"/>
              </a:lnSpc>
            </a:pPr>
            <a:r>
              <a:rPr lang="en-US" sz="2000">
                <a:solidFill>
                  <a:srgbClr val="FFFFFF"/>
                </a:solidFill>
              </a:rPr>
              <a:t>30</a:t>
            </a:r>
            <a:r>
              <a:rPr lang="en-US" sz="2000" baseline="30000">
                <a:solidFill>
                  <a:srgbClr val="FFFFFF"/>
                </a:solidFill>
              </a:rPr>
              <a:t>th</a:t>
            </a:r>
            <a:r>
              <a:rPr lang="en-US" sz="2000">
                <a:solidFill>
                  <a:srgbClr val="FFFFFF"/>
                </a:solidFill>
              </a:rPr>
              <a:t> September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0DEF78-E7CE-2F81-1A29-B45F86D774FB}"/>
              </a:ext>
            </a:extLst>
          </p:cNvPr>
          <p:cNvPicPr>
            <a:picLocks noChangeAspect="1"/>
          </p:cNvPicPr>
          <p:nvPr/>
        </p:nvPicPr>
        <p:blipFill>
          <a:blip r:embed="rId2"/>
          <a:stretch>
            <a:fillRect/>
          </a:stretch>
        </p:blipFill>
        <p:spPr>
          <a:xfrm>
            <a:off x="597408" y="643466"/>
            <a:ext cx="8010144" cy="5571066"/>
          </a:xfrm>
          <a:prstGeom prst="rect">
            <a:avLst/>
          </a:prstGeom>
        </p:spPr>
      </p:pic>
    </p:spTree>
    <p:extLst>
      <p:ext uri="{BB962C8B-B14F-4D97-AF65-F5344CB8AC3E}">
        <p14:creationId xmlns:p14="http://schemas.microsoft.com/office/powerpoint/2010/main" val="25430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4859F0-6B73-FB54-4D38-CB295954B332}"/>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02719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US" sz="4700"/>
              <a:t>Key Findings and Insights</a:t>
            </a:r>
          </a:p>
        </p:txBody>
      </p:sp>
      <p:graphicFrame>
        <p:nvGraphicFramePr>
          <p:cNvPr id="24" name="Content Placeholder 6">
            <a:extLst>
              <a:ext uri="{FF2B5EF4-FFF2-40B4-BE49-F238E27FC236}">
                <a16:creationId xmlns:a16="http://schemas.microsoft.com/office/drawing/2014/main" id="{93D4F1A4-2667-7C2F-B542-43A1F83A24F8}"/>
              </a:ext>
            </a:extLst>
          </p:cNvPr>
          <p:cNvGraphicFramePr>
            <a:graphicFrameLocks noGrp="1"/>
          </p:cNvGraphicFramePr>
          <p:nvPr>
            <p:ph idx="1"/>
          </p:nvPr>
        </p:nvGraphicFramePr>
        <p:xfrm>
          <a:off x="457200" y="1600200"/>
          <a:ext cx="8229600" cy="50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3">
            <a:extLst>
              <a:ext uri="{FF2B5EF4-FFF2-40B4-BE49-F238E27FC236}">
                <a16:creationId xmlns:a16="http://schemas.microsoft.com/office/drawing/2014/main" id="{C5C44A73-8E82-DD62-4810-D8D7EE932E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Supplier Cost and Profit Margin:</a:t>
            </a:r>
            <a:r>
              <a:rPr kumimoji="0" lang="en-US" altLang="en-US" sz="1800" b="0" i="0" u="none" strike="noStrike" cap="none" normalizeH="0" baseline="0">
                <a:ln>
                  <a:noFill/>
                </a:ln>
                <a:solidFill>
                  <a:schemeClr val="tx1"/>
                </a:solidFill>
                <a:effectLst/>
                <a:latin typeface="Arial" panose="020B0604020202020204" pitchFamily="34" charset="0"/>
              </a:rPr>
              <a:t> Higher supplier costs tend to reduce profit margins.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Pricing Optimization Strategy</a:t>
            </a:r>
          </a:p>
        </p:txBody>
      </p:sp>
      <p:graphicFrame>
        <p:nvGraphicFramePr>
          <p:cNvPr id="17" name="Content Placeholder 2">
            <a:extLst>
              <a:ext uri="{FF2B5EF4-FFF2-40B4-BE49-F238E27FC236}">
                <a16:creationId xmlns:a16="http://schemas.microsoft.com/office/drawing/2014/main" id="{F56CD9D2-75FD-9285-39B6-F0CC4A73178C}"/>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6E4B5-5177-5D24-5B11-F9D7FBBEBB38}"/>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Implementation Plan</a:t>
            </a:r>
          </a:p>
        </p:txBody>
      </p:sp>
      <p:graphicFrame>
        <p:nvGraphicFramePr>
          <p:cNvPr id="4" name="Content Placeholder 3">
            <a:extLst>
              <a:ext uri="{FF2B5EF4-FFF2-40B4-BE49-F238E27FC236}">
                <a16:creationId xmlns:a16="http://schemas.microsoft.com/office/drawing/2014/main" id="{775BE623-B2A0-8CC6-963B-66A2A977A7A0}"/>
              </a:ext>
            </a:extLst>
          </p:cNvPr>
          <p:cNvGraphicFramePr>
            <a:graphicFrameLocks noGrp="1"/>
          </p:cNvGraphicFramePr>
          <p:nvPr>
            <p:ph idx="1"/>
            <p:extLst>
              <p:ext uri="{D42A27DB-BD31-4B8C-83A1-F6EECF244321}">
                <p14:modId xmlns:p14="http://schemas.microsoft.com/office/powerpoint/2010/main" val="4094347474"/>
              </p:ext>
            </p:extLst>
          </p:nvPr>
        </p:nvGraphicFramePr>
        <p:xfrm>
          <a:off x="1" y="1574310"/>
          <a:ext cx="9143996" cy="4434442"/>
        </p:xfrm>
        <a:graphic>
          <a:graphicData uri="http://schemas.openxmlformats.org/drawingml/2006/table">
            <a:tbl>
              <a:tblPr firstRow="1" bandRow="1">
                <a:tableStyleId>{5C22544A-7EE6-4342-B048-85BDC9FD1C3A}</a:tableStyleId>
              </a:tblPr>
              <a:tblGrid>
                <a:gridCol w="787172">
                  <a:extLst>
                    <a:ext uri="{9D8B030D-6E8A-4147-A177-3AD203B41FA5}">
                      <a16:colId xmlns:a16="http://schemas.microsoft.com/office/drawing/2014/main" val="4245427389"/>
                    </a:ext>
                  </a:extLst>
                </a:gridCol>
                <a:gridCol w="1787106">
                  <a:extLst>
                    <a:ext uri="{9D8B030D-6E8A-4147-A177-3AD203B41FA5}">
                      <a16:colId xmlns:a16="http://schemas.microsoft.com/office/drawing/2014/main" val="841961893"/>
                    </a:ext>
                  </a:extLst>
                </a:gridCol>
                <a:gridCol w="3500200">
                  <a:extLst>
                    <a:ext uri="{9D8B030D-6E8A-4147-A177-3AD203B41FA5}">
                      <a16:colId xmlns:a16="http://schemas.microsoft.com/office/drawing/2014/main" val="31485174"/>
                    </a:ext>
                  </a:extLst>
                </a:gridCol>
                <a:gridCol w="1670179">
                  <a:extLst>
                    <a:ext uri="{9D8B030D-6E8A-4147-A177-3AD203B41FA5}">
                      <a16:colId xmlns:a16="http://schemas.microsoft.com/office/drawing/2014/main" val="1488915357"/>
                    </a:ext>
                  </a:extLst>
                </a:gridCol>
                <a:gridCol w="1399339">
                  <a:extLst>
                    <a:ext uri="{9D8B030D-6E8A-4147-A177-3AD203B41FA5}">
                      <a16:colId xmlns:a16="http://schemas.microsoft.com/office/drawing/2014/main" val="2924808178"/>
                    </a:ext>
                  </a:extLst>
                </a:gridCol>
              </a:tblGrid>
              <a:tr h="373574">
                <a:tc>
                  <a:txBody>
                    <a:bodyPr/>
                    <a:lstStyle/>
                    <a:p>
                      <a:r>
                        <a:rPr lang="en-US" sz="1300"/>
                        <a:t>SN</a:t>
                      </a:r>
                    </a:p>
                  </a:txBody>
                  <a:tcPr marL="83879" marR="83879" marT="41939" marB="41939"/>
                </a:tc>
                <a:tc>
                  <a:txBody>
                    <a:bodyPr/>
                    <a:lstStyle/>
                    <a:p>
                      <a:r>
                        <a:rPr lang="en-US" sz="1300"/>
                        <a:t>Strategy</a:t>
                      </a:r>
                    </a:p>
                  </a:txBody>
                  <a:tcPr marL="83879" marR="83879" marT="41939" marB="41939"/>
                </a:tc>
                <a:tc>
                  <a:txBody>
                    <a:bodyPr/>
                    <a:lstStyle/>
                    <a:p>
                      <a:r>
                        <a:rPr lang="en-US" sz="1300"/>
                        <a:t>Details</a:t>
                      </a:r>
                    </a:p>
                  </a:txBody>
                  <a:tcPr marL="83879" marR="83879" marT="41939" marB="41939"/>
                </a:tc>
                <a:tc>
                  <a:txBody>
                    <a:bodyPr/>
                    <a:lstStyle/>
                    <a:p>
                      <a:r>
                        <a:rPr lang="en-US" sz="1300"/>
                        <a:t>Timeline</a:t>
                      </a:r>
                    </a:p>
                  </a:txBody>
                  <a:tcPr marL="83879" marR="83879" marT="41939" marB="41939"/>
                </a:tc>
                <a:tc>
                  <a:txBody>
                    <a:bodyPr/>
                    <a:lstStyle/>
                    <a:p>
                      <a:r>
                        <a:rPr lang="en-US" sz="1600"/>
                        <a:t>Status</a:t>
                      </a:r>
                    </a:p>
                  </a:txBody>
                  <a:tcPr marL="83879" marR="83879" marT="41939" marB="41939"/>
                </a:tc>
                <a:extLst>
                  <a:ext uri="{0D108BD9-81ED-4DB2-BD59-A6C34878D82A}">
                    <a16:rowId xmlns:a16="http://schemas.microsoft.com/office/drawing/2014/main" val="4073027613"/>
                  </a:ext>
                </a:extLst>
              </a:tr>
              <a:tr h="514888">
                <a:tc>
                  <a:txBody>
                    <a:bodyPr/>
                    <a:lstStyle/>
                    <a:p>
                      <a:r>
                        <a:rPr lang="en-US" sz="1300"/>
                        <a:t>1</a:t>
                      </a:r>
                    </a:p>
                  </a:txBody>
                  <a:tcPr marL="83879" marR="83879" marT="41939" marB="41939"/>
                </a:tc>
                <a:tc>
                  <a:txBody>
                    <a:bodyPr/>
                    <a:lstStyle/>
                    <a:p>
                      <a:r>
                        <a:rPr lang="en-US" sz="1300"/>
                        <a:t>Data Review &amp; Validation</a:t>
                      </a:r>
                    </a:p>
                  </a:txBody>
                  <a:tcPr marL="83879" marR="83879" marT="41939" marB="41939"/>
                </a:tc>
                <a:tc>
                  <a:txBody>
                    <a:bodyPr/>
                    <a:lstStyle/>
                    <a:p>
                      <a:pPr marL="285750" indent="-285750">
                        <a:buFontTx/>
                        <a:buChar char="-"/>
                      </a:pPr>
                      <a:r>
                        <a:rPr lang="en-US" sz="1300"/>
                        <a:t>Data collection </a:t>
                      </a:r>
                    </a:p>
                    <a:p>
                      <a:pPr marL="285750" indent="-285750">
                        <a:buFontTx/>
                        <a:buChar char="-"/>
                      </a:pPr>
                      <a:r>
                        <a:rPr lang="en-US" sz="1300"/>
                        <a:t>Data validation with key stakeholders</a:t>
                      </a:r>
                    </a:p>
                  </a:txBody>
                  <a:tcPr marL="83879" marR="83879" marT="41939" marB="41939"/>
                </a:tc>
                <a:tc>
                  <a:txBody>
                    <a:bodyPr/>
                    <a:lstStyle/>
                    <a:p>
                      <a:r>
                        <a:rPr lang="en-US" sz="1300"/>
                        <a:t>Week 1</a:t>
                      </a:r>
                    </a:p>
                  </a:txBody>
                  <a:tcPr marL="83879" marR="83879" marT="41939" marB="41939"/>
                </a:tc>
                <a:tc>
                  <a:txBody>
                    <a:bodyPr/>
                    <a:lstStyle/>
                    <a:p>
                      <a:r>
                        <a:rPr lang="en-US" sz="1600"/>
                        <a:t>Completed</a:t>
                      </a:r>
                    </a:p>
                  </a:txBody>
                  <a:tcPr marL="83879" marR="83879" marT="41939" marB="41939"/>
                </a:tc>
                <a:extLst>
                  <a:ext uri="{0D108BD9-81ED-4DB2-BD59-A6C34878D82A}">
                    <a16:rowId xmlns:a16="http://schemas.microsoft.com/office/drawing/2014/main" val="2793405692"/>
                  </a:ext>
                </a:extLst>
              </a:tr>
              <a:tr h="709196">
                <a:tc>
                  <a:txBody>
                    <a:bodyPr/>
                    <a:lstStyle/>
                    <a:p>
                      <a:r>
                        <a:rPr lang="en-US" sz="1300"/>
                        <a:t>2</a:t>
                      </a:r>
                    </a:p>
                  </a:txBody>
                  <a:tcPr marL="83879" marR="83879" marT="41939" marB="41939"/>
                </a:tc>
                <a:tc>
                  <a:txBody>
                    <a:bodyPr/>
                    <a:lstStyle/>
                    <a:p>
                      <a:r>
                        <a:rPr lang="en-US" sz="1300"/>
                        <a:t>Price Segmentation</a:t>
                      </a:r>
                    </a:p>
                  </a:txBody>
                  <a:tcPr marL="83879" marR="83879" marT="41939" marB="41939"/>
                </a:tc>
                <a:tc>
                  <a:txBody>
                    <a:bodyPr/>
                    <a:lstStyle/>
                    <a:p>
                      <a:pPr marL="285750" indent="-285750">
                        <a:buFontTx/>
                        <a:buChar char="-"/>
                      </a:pPr>
                      <a:r>
                        <a:rPr lang="en-US" sz="1300"/>
                        <a:t>Segment products</a:t>
                      </a:r>
                    </a:p>
                    <a:p>
                      <a:pPr marL="285750" indent="-285750">
                        <a:buFontTx/>
                        <a:buChar char="-"/>
                      </a:pPr>
                      <a:r>
                        <a:rPr lang="en-US" sz="1300"/>
                        <a:t>Set pricing objectives</a:t>
                      </a:r>
                    </a:p>
                    <a:p>
                      <a:pPr marL="285750" indent="-285750">
                        <a:buFontTx/>
                        <a:buChar char="-"/>
                      </a:pPr>
                      <a:r>
                        <a:rPr lang="en-US" sz="1300"/>
                        <a:t>Develop price adjustments</a:t>
                      </a:r>
                    </a:p>
                  </a:txBody>
                  <a:tcPr marL="83879" marR="83879" marT="41939" marB="41939"/>
                </a:tc>
                <a:tc>
                  <a:txBody>
                    <a:bodyPr/>
                    <a:lstStyle/>
                    <a:p>
                      <a:r>
                        <a:rPr lang="en-US" sz="1300"/>
                        <a:t>Week 2 </a:t>
                      </a:r>
                    </a:p>
                  </a:txBody>
                  <a:tcPr marL="83879" marR="83879" marT="41939" marB="41939"/>
                </a:tc>
                <a:tc>
                  <a:txBody>
                    <a:bodyPr/>
                    <a:lstStyle/>
                    <a:p>
                      <a:r>
                        <a:rPr lang="en-US" sz="1600"/>
                        <a:t>Completed</a:t>
                      </a:r>
                    </a:p>
                  </a:txBody>
                  <a:tcPr marL="83879" marR="83879" marT="41939" marB="41939"/>
                </a:tc>
                <a:extLst>
                  <a:ext uri="{0D108BD9-81ED-4DB2-BD59-A6C34878D82A}">
                    <a16:rowId xmlns:a16="http://schemas.microsoft.com/office/drawing/2014/main" val="3076583941"/>
                  </a:ext>
                </a:extLst>
              </a:tr>
              <a:tr h="514888">
                <a:tc>
                  <a:txBody>
                    <a:bodyPr/>
                    <a:lstStyle/>
                    <a:p>
                      <a:r>
                        <a:rPr lang="en-US" sz="1300"/>
                        <a:t>3</a:t>
                      </a:r>
                    </a:p>
                  </a:txBody>
                  <a:tcPr marL="83879" marR="83879" marT="41939" marB="41939"/>
                </a:tc>
                <a:tc>
                  <a:txBody>
                    <a:bodyPr/>
                    <a:lstStyle/>
                    <a:p>
                      <a:r>
                        <a:rPr lang="en-US" sz="1300"/>
                        <a:t>Alignment &amp; Communication</a:t>
                      </a:r>
                    </a:p>
                  </a:txBody>
                  <a:tcPr marL="83879" marR="83879" marT="41939" marB="41939"/>
                </a:tc>
                <a:tc>
                  <a:txBody>
                    <a:bodyPr/>
                    <a:lstStyle/>
                    <a:p>
                      <a:pPr marL="285750" indent="-285750">
                        <a:buFontTx/>
                        <a:buChar char="-"/>
                      </a:pPr>
                      <a:r>
                        <a:rPr lang="en-US" sz="1300"/>
                        <a:t>Seek approval from Stakeholders</a:t>
                      </a:r>
                    </a:p>
                    <a:p>
                      <a:pPr marL="285750" indent="-285750">
                        <a:buFontTx/>
                        <a:buChar char="-"/>
                      </a:pPr>
                      <a:r>
                        <a:rPr lang="en-US" sz="1300"/>
                        <a:t>Training &amp; Communication</a:t>
                      </a:r>
                    </a:p>
                  </a:txBody>
                  <a:tcPr marL="83879" marR="83879" marT="41939" marB="41939"/>
                </a:tc>
                <a:tc>
                  <a:txBody>
                    <a:bodyPr/>
                    <a:lstStyle/>
                    <a:p>
                      <a:r>
                        <a:rPr lang="en-US" sz="1300"/>
                        <a:t>Week 3</a:t>
                      </a:r>
                    </a:p>
                  </a:txBody>
                  <a:tcPr marL="83879" marR="83879" marT="41939" marB="41939"/>
                </a:tc>
                <a:tc>
                  <a:txBody>
                    <a:bodyPr/>
                    <a:lstStyle/>
                    <a:p>
                      <a:r>
                        <a:rPr lang="en-US" sz="1600"/>
                        <a:t>Completed</a:t>
                      </a:r>
                    </a:p>
                  </a:txBody>
                  <a:tcPr marL="83879" marR="83879" marT="41939" marB="41939"/>
                </a:tc>
                <a:extLst>
                  <a:ext uri="{0D108BD9-81ED-4DB2-BD59-A6C34878D82A}">
                    <a16:rowId xmlns:a16="http://schemas.microsoft.com/office/drawing/2014/main" val="1107293891"/>
                  </a:ext>
                </a:extLst>
              </a:tr>
              <a:tr h="903504">
                <a:tc>
                  <a:txBody>
                    <a:bodyPr/>
                    <a:lstStyle/>
                    <a:p>
                      <a:r>
                        <a:rPr lang="en-US" sz="1300"/>
                        <a:t>4</a:t>
                      </a:r>
                    </a:p>
                  </a:txBody>
                  <a:tcPr marL="83879" marR="83879" marT="41939" marB="41939"/>
                </a:tc>
                <a:tc>
                  <a:txBody>
                    <a:bodyPr/>
                    <a:lstStyle/>
                    <a:p>
                      <a:r>
                        <a:rPr lang="en-US" sz="1300"/>
                        <a:t>Pilot &amp; Testing Phase</a:t>
                      </a:r>
                    </a:p>
                  </a:txBody>
                  <a:tcPr marL="83879" marR="83879" marT="41939" marB="41939"/>
                </a:tc>
                <a:tc>
                  <a:txBody>
                    <a:bodyPr/>
                    <a:lstStyle/>
                    <a:p>
                      <a:pPr marL="285750" indent="-285750">
                        <a:buFontTx/>
                        <a:buChar char="-"/>
                      </a:pPr>
                      <a:r>
                        <a:rPr lang="en-US" sz="1300"/>
                        <a:t>Pilot price changes on selected products</a:t>
                      </a:r>
                    </a:p>
                    <a:p>
                      <a:pPr marL="285750" indent="-285750">
                        <a:buFontTx/>
                        <a:buChar char="-"/>
                      </a:pPr>
                      <a:r>
                        <a:rPr lang="en-US" sz="1300"/>
                        <a:t>Monitor Performance</a:t>
                      </a:r>
                    </a:p>
                    <a:p>
                      <a:pPr marL="285750" indent="-285750">
                        <a:buFontTx/>
                        <a:buChar char="-"/>
                      </a:pPr>
                      <a:r>
                        <a:rPr lang="en-US" sz="1300"/>
                        <a:t>Adjust price based on feedback</a:t>
                      </a:r>
                    </a:p>
                  </a:txBody>
                  <a:tcPr marL="83879" marR="83879" marT="41939" marB="41939"/>
                </a:tc>
                <a:tc>
                  <a:txBody>
                    <a:bodyPr/>
                    <a:lstStyle/>
                    <a:p>
                      <a:r>
                        <a:rPr lang="en-US" sz="1300"/>
                        <a:t>Week 4 - 5</a:t>
                      </a:r>
                    </a:p>
                  </a:txBody>
                  <a:tcPr marL="83879" marR="83879" marT="41939" marB="41939"/>
                </a:tc>
                <a:tc>
                  <a:txBody>
                    <a:bodyPr/>
                    <a:lstStyle/>
                    <a:p>
                      <a:r>
                        <a:rPr lang="en-US" sz="1600"/>
                        <a:t>Completed</a:t>
                      </a:r>
                    </a:p>
                  </a:txBody>
                  <a:tcPr marL="83879" marR="83879" marT="41939" marB="41939"/>
                </a:tc>
                <a:extLst>
                  <a:ext uri="{0D108BD9-81ED-4DB2-BD59-A6C34878D82A}">
                    <a16:rowId xmlns:a16="http://schemas.microsoft.com/office/drawing/2014/main" val="2222691346"/>
                  </a:ext>
                </a:extLst>
              </a:tr>
              <a:tr h="709196">
                <a:tc>
                  <a:txBody>
                    <a:bodyPr/>
                    <a:lstStyle/>
                    <a:p>
                      <a:r>
                        <a:rPr lang="en-US" sz="1300"/>
                        <a:t>5.</a:t>
                      </a:r>
                    </a:p>
                  </a:txBody>
                  <a:tcPr marL="83879" marR="83879" marT="41939" marB="41939"/>
                </a:tc>
                <a:tc>
                  <a:txBody>
                    <a:bodyPr/>
                    <a:lstStyle/>
                    <a:p>
                      <a:r>
                        <a:rPr lang="en-US" sz="1300"/>
                        <a:t>Full Scale Rollout</a:t>
                      </a:r>
                    </a:p>
                  </a:txBody>
                  <a:tcPr marL="83879" marR="83879" marT="41939" marB="41939"/>
                </a:tc>
                <a:tc>
                  <a:txBody>
                    <a:bodyPr/>
                    <a:lstStyle/>
                    <a:p>
                      <a:pPr marL="285750" indent="-285750">
                        <a:buFontTx/>
                        <a:buChar char="-"/>
                      </a:pPr>
                      <a:r>
                        <a:rPr lang="en-US" sz="1300"/>
                        <a:t>Expand the rollout</a:t>
                      </a:r>
                    </a:p>
                    <a:p>
                      <a:pPr marL="285750" indent="-285750">
                        <a:buFontTx/>
                        <a:buChar char="-"/>
                      </a:pPr>
                      <a:r>
                        <a:rPr lang="en-US" sz="1300"/>
                        <a:t>Implement Pricing automation</a:t>
                      </a:r>
                    </a:p>
                    <a:p>
                      <a:pPr marL="285750" indent="-285750">
                        <a:buFontTx/>
                        <a:buChar char="-"/>
                      </a:pPr>
                      <a:r>
                        <a:rPr lang="en-US" sz="1300"/>
                        <a:t>Monitor and adapt</a:t>
                      </a:r>
                    </a:p>
                  </a:txBody>
                  <a:tcPr marL="83879" marR="83879" marT="41939" marB="41939"/>
                </a:tc>
                <a:tc>
                  <a:txBody>
                    <a:bodyPr/>
                    <a:lstStyle/>
                    <a:p>
                      <a:r>
                        <a:rPr lang="en-US" sz="1300"/>
                        <a:t>Week 6 - 8</a:t>
                      </a:r>
                    </a:p>
                  </a:txBody>
                  <a:tcPr marL="83879" marR="83879" marT="41939" marB="41939"/>
                </a:tc>
                <a:tc>
                  <a:txBody>
                    <a:bodyPr/>
                    <a:lstStyle/>
                    <a:p>
                      <a:r>
                        <a:rPr lang="en-US" sz="1600"/>
                        <a:t>Not Completed</a:t>
                      </a:r>
                    </a:p>
                  </a:txBody>
                  <a:tcPr marL="83879" marR="83879" marT="41939" marB="41939"/>
                </a:tc>
                <a:extLst>
                  <a:ext uri="{0D108BD9-81ED-4DB2-BD59-A6C34878D82A}">
                    <a16:rowId xmlns:a16="http://schemas.microsoft.com/office/drawing/2014/main" val="2976799789"/>
                  </a:ext>
                </a:extLst>
              </a:tr>
              <a:tr h="709196">
                <a:tc>
                  <a:txBody>
                    <a:bodyPr/>
                    <a:lstStyle/>
                    <a:p>
                      <a:r>
                        <a:rPr lang="en-US" sz="1300"/>
                        <a:t>6.</a:t>
                      </a:r>
                    </a:p>
                  </a:txBody>
                  <a:tcPr marL="83879" marR="83879" marT="41939" marB="41939"/>
                </a:tc>
                <a:tc>
                  <a:txBody>
                    <a:bodyPr/>
                    <a:lstStyle/>
                    <a:p>
                      <a:r>
                        <a:rPr lang="en-US" sz="1300"/>
                        <a:t>Performance Monitoring &amp; Optimization</a:t>
                      </a:r>
                    </a:p>
                  </a:txBody>
                  <a:tcPr marL="83879" marR="83879" marT="41939" marB="41939"/>
                </a:tc>
                <a:tc>
                  <a:txBody>
                    <a:bodyPr/>
                    <a:lstStyle/>
                    <a:p>
                      <a:pPr marL="285750" indent="-285750">
                        <a:buFontTx/>
                        <a:buChar char="-"/>
                      </a:pPr>
                      <a:r>
                        <a:rPr lang="en-US" sz="1300"/>
                        <a:t>Ongoing Analysis</a:t>
                      </a:r>
                    </a:p>
                    <a:p>
                      <a:pPr marL="285750" indent="-285750">
                        <a:buFontTx/>
                        <a:buChar char="-"/>
                      </a:pPr>
                      <a:r>
                        <a:rPr lang="en-US" sz="1300"/>
                        <a:t>Re-evaluation based on market conditions</a:t>
                      </a:r>
                    </a:p>
                  </a:txBody>
                  <a:tcPr marL="83879" marR="83879" marT="41939" marB="41939"/>
                </a:tc>
                <a:tc>
                  <a:txBody>
                    <a:bodyPr/>
                    <a:lstStyle/>
                    <a:p>
                      <a:r>
                        <a:rPr lang="en-US" sz="1300"/>
                        <a:t>Continuous</a:t>
                      </a:r>
                    </a:p>
                  </a:txBody>
                  <a:tcPr marL="83879" marR="83879" marT="41939" marB="4193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Continuous</a:t>
                      </a:r>
                    </a:p>
                    <a:p>
                      <a:endParaRPr lang="en-US" sz="1600" dirty="0"/>
                    </a:p>
                  </a:txBody>
                  <a:tcPr marL="83879" marR="83879" marT="41939" marB="41939"/>
                </a:tc>
                <a:extLst>
                  <a:ext uri="{0D108BD9-81ED-4DB2-BD59-A6C34878D82A}">
                    <a16:rowId xmlns:a16="http://schemas.microsoft.com/office/drawing/2014/main" val="2154602644"/>
                  </a:ext>
                </a:extLst>
              </a:tr>
            </a:tbl>
          </a:graphicData>
        </a:graphic>
      </p:graphicFrame>
    </p:spTree>
    <p:extLst>
      <p:ext uri="{BB962C8B-B14F-4D97-AF65-F5344CB8AC3E}">
        <p14:creationId xmlns:p14="http://schemas.microsoft.com/office/powerpoint/2010/main" val="78393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635" y="685800"/>
            <a:ext cx="8100729"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2040" y="1261137"/>
            <a:ext cx="6719920" cy="888360"/>
          </a:xfrm>
        </p:spPr>
        <p:txBody>
          <a:bodyPr anchor="b">
            <a:normAutofit/>
          </a:bodyPr>
          <a:lstStyle/>
          <a:p>
            <a:r>
              <a:rPr lang="en-US" sz="2800" dirty="0">
                <a:solidFill>
                  <a:schemeClr val="tx1">
                    <a:lumMod val="65000"/>
                    <a:lumOff val="35000"/>
                  </a:schemeClr>
                </a:solidFill>
              </a:rPr>
              <a:t>Conclusion</a:t>
            </a:r>
          </a:p>
        </p:txBody>
      </p:sp>
      <p:sp>
        <p:nvSpPr>
          <p:cNvPr id="3" name="Content Placeholder 2"/>
          <p:cNvSpPr>
            <a:spLocks noGrp="1"/>
          </p:cNvSpPr>
          <p:nvPr>
            <p:ph idx="1"/>
          </p:nvPr>
        </p:nvSpPr>
        <p:spPr>
          <a:xfrm>
            <a:off x="1212040" y="2427383"/>
            <a:ext cx="6719919" cy="3169482"/>
          </a:xfrm>
        </p:spPr>
        <p:txBody>
          <a:bodyPr anchor="t">
            <a:normAutofit/>
          </a:bodyPr>
          <a:lstStyle/>
          <a:p>
            <a:pPr marL="0" indent="0">
              <a:buNone/>
            </a:pPr>
            <a:r>
              <a:rPr lang="en-US" sz="1700" dirty="0">
                <a:solidFill>
                  <a:schemeClr val="tx1">
                    <a:lumMod val="65000"/>
                    <a:lumOff val="35000"/>
                  </a:schemeClr>
                </a:solidFill>
              </a:rPr>
              <a:t>In conclusion, the pricing optimization model developed provides Bosch with actionable insights into how it can adjust prices to maximize revenue. By leveraging data and analytics, Bosch can maintain a competitive edge, reduce the risk of overpricing or underpricing products, and ultimately drive profitability.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4" name="Rectangle 1">
            <a:extLst>
              <a:ext uri="{FF2B5EF4-FFF2-40B4-BE49-F238E27FC236}">
                <a16:creationId xmlns:a16="http://schemas.microsoft.com/office/drawing/2014/main" id="{759CB7E0-BA79-A6E6-9245-6FD1CB1D4E1C}"/>
              </a:ext>
            </a:extLst>
          </p:cNvPr>
          <p:cNvSpPr>
            <a:spLocks noGrp="1" noChangeArrowheads="1"/>
          </p:cNvSpPr>
          <p:nvPr>
            <p:ph idx="1"/>
          </p:nvPr>
        </p:nvSpPr>
        <p:spPr bwMode="auto">
          <a:xfrm>
            <a:off x="457200" y="1217451"/>
            <a:ext cx="8589264" cy="319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Bosch Global. (2024).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Company Overview</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Bosch Global.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https://www.bosch.com/company/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Mahapatra, B. (2023, August 29).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Pricing Optimization Solutions Are Becoming The Key To Revenue Maximization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Forrester.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https://www.forrester.com/blogs/pricing-optimization-solutions-are-becoming-the-key-to-revenue-maximization/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Prashasti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April 30).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Driving Sales Growth Through Effective Price Optimization - Rubick.ai Driving Sales Growth Through Effective Price Optimization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Rubick.ai.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https://rubick.ai/blog/pricing-intelligence/driving-sales-growth-through-effective-price-optimization/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51036A-66E4-A429-85B2-19FE742947BF}"/>
              </a:ext>
            </a:extLst>
          </p:cNvPr>
          <p:cNvPicPr>
            <a:picLocks noChangeAspect="1"/>
          </p:cNvPicPr>
          <p:nvPr/>
        </p:nvPicPr>
        <p:blipFill>
          <a:blip r:embed="rId2">
            <a:duotone>
              <a:schemeClr val="bg2">
                <a:shade val="45000"/>
                <a:satMod val="135000"/>
              </a:schemeClr>
              <a:prstClr val="white"/>
            </a:duotone>
          </a:blip>
          <a:srcRect t="9091" r="9091"/>
          <a:stretch/>
        </p:blipFill>
        <p:spPr>
          <a:xfrm>
            <a:off x="20" y="10"/>
            <a:ext cx="9143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Introduction</a:t>
            </a:r>
            <a:endParaRPr lang="en-US" dirty="0"/>
          </a:p>
        </p:txBody>
      </p:sp>
      <p:graphicFrame>
        <p:nvGraphicFramePr>
          <p:cNvPr id="5" name="Content Placeholder 2">
            <a:extLst>
              <a:ext uri="{FF2B5EF4-FFF2-40B4-BE49-F238E27FC236}">
                <a16:creationId xmlns:a16="http://schemas.microsoft.com/office/drawing/2014/main" id="{44804CD1-184B-8617-E056-DF1A6A91ED0F}"/>
              </a:ext>
            </a:extLst>
          </p:cNvPr>
          <p:cNvGraphicFramePr>
            <a:graphicFrameLocks noGrp="1"/>
          </p:cNvGraphicFramePr>
          <p:nvPr>
            <p:ph idx="1"/>
            <p:extLst>
              <p:ext uri="{D42A27DB-BD31-4B8C-83A1-F6EECF244321}">
                <p14:modId xmlns:p14="http://schemas.microsoft.com/office/powerpoint/2010/main" val="331696557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a:t>Problem Statement</a:t>
            </a: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A1BFC8A7-BD9E-8F21-845C-0AD9D8F1D323}"/>
              </a:ext>
            </a:extLst>
          </p:cNvPr>
          <p:cNvGraphicFramePr>
            <a:graphicFrameLocks noGrp="1"/>
          </p:cNvGraphicFramePr>
          <p:nvPr>
            <p:ph idx="1"/>
            <p:extLst>
              <p:ext uri="{D42A27DB-BD31-4B8C-83A1-F6EECF244321}">
                <p14:modId xmlns:p14="http://schemas.microsoft.com/office/powerpoint/2010/main" val="2048984114"/>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US" sz="3500"/>
              <a:t>Dataset Overview</a:t>
            </a:r>
          </a:p>
        </p:txBody>
      </p:sp>
      <p:graphicFrame>
        <p:nvGraphicFramePr>
          <p:cNvPr id="5" name="Content Placeholder 2">
            <a:extLst>
              <a:ext uri="{FF2B5EF4-FFF2-40B4-BE49-F238E27FC236}">
                <a16:creationId xmlns:a16="http://schemas.microsoft.com/office/drawing/2014/main" id="{3F401500-9732-E837-2241-5F82B8EF1750}"/>
              </a:ext>
            </a:extLst>
          </p:cNvPr>
          <p:cNvGraphicFramePr>
            <a:graphicFrameLocks noGrp="1"/>
          </p:cNvGraphicFramePr>
          <p:nvPr>
            <p:ph idx="1"/>
            <p:extLst>
              <p:ext uri="{D42A27DB-BD31-4B8C-83A1-F6EECF244321}">
                <p14:modId xmlns:p14="http://schemas.microsoft.com/office/powerpoint/2010/main" val="3428933689"/>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pPr>
              <a:lnSpc>
                <a:spcPct val="90000"/>
              </a:lnSpc>
            </a:pPr>
            <a:r>
              <a:rPr lang="en-US" sz="3700"/>
              <a:t>Analytical Approach and Methodologies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832D3A1A-05A6-1818-FD8D-F44E5DFDDC7D}"/>
              </a:ext>
            </a:extLst>
          </p:cNvPr>
          <p:cNvGraphicFramePr>
            <a:graphicFrameLocks noGrp="1"/>
          </p:cNvGraphicFramePr>
          <p:nvPr>
            <p:ph idx="1"/>
            <p:extLst>
              <p:ext uri="{D42A27DB-BD31-4B8C-83A1-F6EECF244321}">
                <p14:modId xmlns:p14="http://schemas.microsoft.com/office/powerpoint/2010/main" val="3986126162"/>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Model Development</a:t>
            </a:r>
          </a:p>
        </p:txBody>
      </p:sp>
      <p:graphicFrame>
        <p:nvGraphicFramePr>
          <p:cNvPr id="5" name="Content Placeholder 2">
            <a:extLst>
              <a:ext uri="{FF2B5EF4-FFF2-40B4-BE49-F238E27FC236}">
                <a16:creationId xmlns:a16="http://schemas.microsoft.com/office/drawing/2014/main" id="{D89D0AC0-6188-DE1D-B575-8E8BC44518D2}"/>
              </a:ext>
            </a:extLst>
          </p:cNvPr>
          <p:cNvGraphicFramePr>
            <a:graphicFrameLocks noGrp="1"/>
          </p:cNvGraphicFramePr>
          <p:nvPr>
            <p:ph idx="1"/>
            <p:extLst>
              <p:ext uri="{D42A27DB-BD31-4B8C-83A1-F6EECF244321}">
                <p14:modId xmlns:p14="http://schemas.microsoft.com/office/powerpoint/2010/main" val="231277540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Model Evaluation and Testing</a:t>
            </a:r>
          </a:p>
        </p:txBody>
      </p:sp>
      <p:graphicFrame>
        <p:nvGraphicFramePr>
          <p:cNvPr id="5" name="Content Placeholder 2">
            <a:extLst>
              <a:ext uri="{FF2B5EF4-FFF2-40B4-BE49-F238E27FC236}">
                <a16:creationId xmlns:a16="http://schemas.microsoft.com/office/drawing/2014/main" id="{A87A34F2-6E54-5686-C1EA-09F690EAF2E9}"/>
              </a:ext>
            </a:extLst>
          </p:cNvPr>
          <p:cNvGraphicFramePr>
            <a:graphicFrameLocks noGrp="1"/>
          </p:cNvGraphicFramePr>
          <p:nvPr>
            <p:ph idx="1"/>
            <p:extLst>
              <p:ext uri="{D42A27DB-BD31-4B8C-83A1-F6EECF244321}">
                <p14:modId xmlns:p14="http://schemas.microsoft.com/office/powerpoint/2010/main" val="254958444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2928D1-BB33-B8CB-C1B7-FC1DEF30D1EE}"/>
              </a:ext>
            </a:extLst>
          </p:cNvPr>
          <p:cNvPicPr>
            <a:picLocks noChangeAspect="1"/>
          </p:cNvPicPr>
          <p:nvPr/>
        </p:nvPicPr>
        <p:blipFill>
          <a:blip r:embed="rId2"/>
          <a:stretch>
            <a:fillRect/>
          </a:stretch>
        </p:blipFill>
        <p:spPr>
          <a:xfrm>
            <a:off x="713232" y="643466"/>
            <a:ext cx="8034527" cy="5571067"/>
          </a:xfrm>
          <a:prstGeom prst="rect">
            <a:avLst/>
          </a:prstGeom>
        </p:spPr>
      </p:pic>
    </p:spTree>
    <p:extLst>
      <p:ext uri="{BB962C8B-B14F-4D97-AF65-F5344CB8AC3E}">
        <p14:creationId xmlns:p14="http://schemas.microsoft.com/office/powerpoint/2010/main" val="407320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FEFA1-5444-CC0B-BCF3-92379999093D}"/>
              </a:ext>
            </a:extLst>
          </p:cNvPr>
          <p:cNvPicPr>
            <a:picLocks noChangeAspect="1"/>
          </p:cNvPicPr>
          <p:nvPr/>
        </p:nvPicPr>
        <p:blipFill>
          <a:blip r:embed="rId2"/>
          <a:stretch>
            <a:fillRect/>
          </a:stretch>
        </p:blipFill>
        <p:spPr>
          <a:xfrm>
            <a:off x="786384" y="274320"/>
            <a:ext cx="7491984" cy="5980176"/>
          </a:xfrm>
          <a:prstGeom prst="rect">
            <a:avLst/>
          </a:prstGeom>
        </p:spPr>
      </p:pic>
    </p:spTree>
    <p:extLst>
      <p:ext uri="{BB962C8B-B14F-4D97-AF65-F5344CB8AC3E}">
        <p14:creationId xmlns:p14="http://schemas.microsoft.com/office/powerpoint/2010/main" val="402489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3674</TotalTime>
  <Words>1144</Words>
  <Application>Microsoft Office PowerPoint</Application>
  <PresentationFormat>On-screen Show (4:3)</PresentationFormat>
  <Paragraphs>108</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Times New Roman</vt:lpstr>
      <vt:lpstr>Office Theme</vt:lpstr>
      <vt:lpstr>Pricing Optimization at Bosch: A Business Analytics Approach</vt:lpstr>
      <vt:lpstr>Introduction</vt:lpstr>
      <vt:lpstr>Problem Statement</vt:lpstr>
      <vt:lpstr>Dataset Overview</vt:lpstr>
      <vt:lpstr>Analytical Approach and Methodologies</vt:lpstr>
      <vt:lpstr>Model Development</vt:lpstr>
      <vt:lpstr>Model Evaluation and Testing</vt:lpstr>
      <vt:lpstr>PowerPoint Presentation</vt:lpstr>
      <vt:lpstr>PowerPoint Presentation</vt:lpstr>
      <vt:lpstr>PowerPoint Presentation</vt:lpstr>
      <vt:lpstr>PowerPoint Presentation</vt:lpstr>
      <vt:lpstr>Key Findings and Insights</vt:lpstr>
      <vt:lpstr>Pricing Optimization Strategy</vt:lpstr>
      <vt:lpstr>Implementation Plan</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Sway Consults</cp:lastModifiedBy>
  <cp:revision>3</cp:revision>
  <dcterms:created xsi:type="dcterms:W3CDTF">2013-01-27T09:14:16Z</dcterms:created>
  <dcterms:modified xsi:type="dcterms:W3CDTF">2024-09-30T21:34:01Z</dcterms:modified>
  <cp:category/>
</cp:coreProperties>
</file>